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notesSlides/notesSlide2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6.xml" ContentType="application/vnd.openxmlformats-officedocument.presentationml.notesSlide+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notesSlides/notesSlide2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9.xml" ContentType="application/vnd.openxmlformats-officedocument.presentationml.notesSlide+xml"/>
  <Override PartName="/ppt/tags/tag48.xml" ContentType="application/vnd.openxmlformats-officedocument.presentationml.tags+xml"/>
  <Override PartName="/ppt/notesSlides/notesSlide30.xml" ContentType="application/vnd.openxmlformats-officedocument.presentationml.notesSlide+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3.xml" ContentType="application/vnd.openxmlformats-officedocument.presentationml.notesSlide+xml"/>
  <Override PartName="/ppt/tags/tag53.xml" ContentType="application/vnd.openxmlformats-officedocument.presentationml.tags+xml"/>
  <Override PartName="/ppt/notesSlides/notesSlide34.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notesSlides/notesSlide39.xml" ContentType="application/vnd.openxmlformats-officedocument.presentationml.notesSlide+xml"/>
  <Override PartName="/ppt/tags/tag65.xml" ContentType="application/vnd.openxmlformats-officedocument.presentationml.tags+xml"/>
  <Override PartName="/ppt/notesSlides/notesSlide40.xml" ContentType="application/vnd.openxmlformats-officedocument.presentationml.notesSlide+xml"/>
  <Override PartName="/ppt/tags/tag66.xml" ContentType="application/vnd.openxmlformats-officedocument.presentationml.tags+xml"/>
  <Override PartName="/ppt/notesSlides/notesSlide41.xml" ContentType="application/vnd.openxmlformats-officedocument.presentationml.notesSlide+xml"/>
  <Override PartName="/ppt/tags/tag67.xml" ContentType="application/vnd.openxmlformats-officedocument.presentationml.tags+xml"/>
  <Override PartName="/ppt/notesSlides/notesSlide42.xml" ContentType="application/vnd.openxmlformats-officedocument.presentationml.notesSlide+xml"/>
  <Override PartName="/ppt/tags/tag68.xml" ContentType="application/vnd.openxmlformats-officedocument.presentationml.tags+xml"/>
  <Override PartName="/ppt/notesSlides/notesSlide4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44.xml" ContentType="application/vnd.openxmlformats-officedocument.presentationml.notesSlide+xml"/>
  <Override PartName="/ppt/tags/tag72.xml" ContentType="application/vnd.openxmlformats-officedocument.presentationml.tags+xml"/>
  <Override PartName="/ppt/notesSlides/notesSlide4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6.xml" ContentType="application/vnd.openxmlformats-officedocument.presentationml.notesSlide+xml"/>
  <Override PartName="/ppt/tags/tag77.xml" ContentType="application/vnd.openxmlformats-officedocument.presentationml.tags+xml"/>
  <Override PartName="/ppt/notesSlides/notesSlide47.xml" ContentType="application/vnd.openxmlformats-officedocument.presentationml.notesSlide+xml"/>
  <Override PartName="/ppt/tags/tag78.xml" ContentType="application/vnd.openxmlformats-officedocument.presentationml.tags+xml"/>
  <Override PartName="/ppt/notesSlides/notesSlide48.xml" ContentType="application/vnd.openxmlformats-officedocument.presentationml.notesSlide+xml"/>
  <Override PartName="/ppt/tags/tag79.xml" ContentType="application/vnd.openxmlformats-officedocument.presentationml.tags+xml"/>
  <Override PartName="/ppt/notesSlides/notesSlide49.xml" ContentType="application/vnd.openxmlformats-officedocument.presentationml.notesSlide+xml"/>
  <Override PartName="/ppt/tags/tag80.xml" ContentType="application/vnd.openxmlformats-officedocument.presentationml.tags+xml"/>
  <Override PartName="/ppt/notesSlides/notesSlide50.xml" ContentType="application/vnd.openxmlformats-officedocument.presentationml.notesSlide+xml"/>
  <Override PartName="/ppt/tags/tag81.xml" ContentType="application/vnd.openxmlformats-officedocument.presentationml.tags+xml"/>
  <Override PartName="/ppt/notesSlides/notesSlide51.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5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53.xml" ContentType="application/vnd.openxmlformats-officedocument.presentationml.notesSlide+xml"/>
  <Override PartName="/ppt/tags/tag89.xml" ContentType="application/vnd.openxmlformats-officedocument.presentationml.tags+xml"/>
  <Override PartName="/ppt/notesSlides/notesSlide54.xml" ContentType="application/vnd.openxmlformats-officedocument.presentationml.notesSlide+xml"/>
  <Override PartName="/ppt/tags/tag90.xml" ContentType="application/vnd.openxmlformats-officedocument.presentationml.tags+xml"/>
  <Override PartName="/ppt/notesSlides/notesSlide55.xml" ContentType="application/vnd.openxmlformats-officedocument.presentationml.notesSlide+xml"/>
  <Override PartName="/ppt/tags/tag91.xml" ContentType="application/vnd.openxmlformats-officedocument.presentationml.tags+xml"/>
  <Override PartName="/ppt/notesSlides/notesSlide56.xml" ContentType="application/vnd.openxmlformats-officedocument.presentationml.notesSlide+xml"/>
  <Override PartName="/ppt/tags/tag92.xml" ContentType="application/vnd.openxmlformats-officedocument.presentationml.tags+xml"/>
  <Override PartName="/ppt/notesSlides/notesSlide57.xml" ContentType="application/vnd.openxmlformats-officedocument.presentationml.notesSlide+xml"/>
  <Override PartName="/ppt/tags/tag93.xml" ContentType="application/vnd.openxmlformats-officedocument.presentationml.tags+xml"/>
  <Override PartName="/ppt/notesSlides/notesSlide5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59.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60.xml" ContentType="application/vnd.openxmlformats-officedocument.presentationml.notesSlide+xml"/>
  <Override PartName="/ppt/tags/tag103.xml" ContentType="application/vnd.openxmlformats-officedocument.presentationml.tags+xml"/>
  <Override PartName="/ppt/notesSlides/notesSlide61.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62.xml" ContentType="application/vnd.openxmlformats-officedocument.presentationml.notesSlide+xml"/>
  <Override PartName="/ppt/tags/tag106.xml" ContentType="application/vnd.openxmlformats-officedocument.presentationml.tags+xml"/>
  <Override PartName="/ppt/notesSlides/notesSlide63.xml" ContentType="application/vnd.openxmlformats-officedocument.presentationml.notesSlide+xml"/>
  <Override PartName="/ppt/tags/tag107.xml" ContentType="application/vnd.openxmlformats-officedocument.presentationml.tags+xml"/>
  <Override PartName="/ppt/notesSlides/notesSlide64.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5.xml" ContentType="application/vnd.openxmlformats-officedocument.presentationml.notesSlide+xml"/>
  <Override PartName="/ppt/tags/tag110.xml" ContentType="application/vnd.openxmlformats-officedocument.presentationml.tags+xml"/>
  <Override PartName="/ppt/notesSlides/notesSlide66.xml" ContentType="application/vnd.openxmlformats-officedocument.presentationml.notesSlide+xml"/>
  <Override PartName="/ppt/tags/tag111.xml" ContentType="application/vnd.openxmlformats-officedocument.presentationml.tags+xml"/>
  <Override PartName="/ppt/notesSlides/notesSlide67.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68.xml" ContentType="application/vnd.openxmlformats-officedocument.presentationml.notesSlide+xml"/>
  <Override PartName="/ppt/tags/tag114.xml" ContentType="application/vnd.openxmlformats-officedocument.presentationml.tags+xml"/>
  <Override PartName="/ppt/notesSlides/notesSlide69.xml" ContentType="application/vnd.openxmlformats-officedocument.presentationml.notesSlide+xml"/>
  <Override PartName="/ppt/tags/tag115.xml" ContentType="application/vnd.openxmlformats-officedocument.presentationml.tags+xml"/>
  <Override PartName="/ppt/notesSlides/notesSlide70.xml" ContentType="application/vnd.openxmlformats-officedocument.presentationml.notesSlide+xml"/>
  <Override PartName="/ppt/tags/tag116.xml" ContentType="application/vnd.openxmlformats-officedocument.presentationml.tags+xml"/>
  <Override PartName="/ppt/notesSlides/notesSlide71.xml" ContentType="application/vnd.openxmlformats-officedocument.presentationml.notesSlide+xml"/>
  <Override PartName="/ppt/tags/tag117.xml" ContentType="application/vnd.openxmlformats-officedocument.presentationml.tags+xml"/>
  <Override PartName="/ppt/notesSlides/notesSlide72.xml" ContentType="application/vnd.openxmlformats-officedocument.presentationml.notesSlide+xml"/>
  <Override PartName="/ppt/tags/tag118.xml" ContentType="application/vnd.openxmlformats-officedocument.presentationml.tags+xml"/>
  <Override PartName="/ppt/notesSlides/notesSlide73.xml" ContentType="application/vnd.openxmlformats-officedocument.presentationml.notesSlide+xml"/>
  <Override PartName="/ppt/tags/tag119.xml" ContentType="application/vnd.openxmlformats-officedocument.presentationml.tags+xml"/>
  <Override PartName="/ppt/notesSlides/notesSlide74.xml" ContentType="application/vnd.openxmlformats-officedocument.presentationml.notesSlide+xml"/>
  <Override PartName="/ppt/tags/tag120.xml" ContentType="application/vnd.openxmlformats-officedocument.presentationml.tags+xml"/>
  <Override PartName="/ppt/notesSlides/notesSlide75.xml" ContentType="application/vnd.openxmlformats-officedocument.presentationml.notesSlide+xml"/>
  <Override PartName="/ppt/tags/tag121.xml" ContentType="application/vnd.openxmlformats-officedocument.presentationml.tags+xml"/>
  <Override PartName="/ppt/notesSlides/notesSlide76.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77.xml" ContentType="application/vnd.openxmlformats-officedocument.presentationml.notesSlide+xml"/>
  <Override PartName="/ppt/tags/tag124.xml" ContentType="application/vnd.openxmlformats-officedocument.presentationml.tags+xml"/>
  <Override PartName="/ppt/notesSlides/notesSlide78.xml" ContentType="application/vnd.openxmlformats-officedocument.presentationml.notesSlide+xml"/>
  <Override PartName="/ppt/tags/tag125.xml" ContentType="application/vnd.openxmlformats-officedocument.presentationml.tags+xml"/>
  <Override PartName="/ppt/notesSlides/notesSlide79.xml" ContentType="application/vnd.openxmlformats-officedocument.presentationml.notesSlide+xml"/>
  <Override PartName="/ppt/tags/tag126.xml" ContentType="application/vnd.openxmlformats-officedocument.presentationml.tags+xml"/>
  <Override PartName="/ppt/notesSlides/notesSlide80.xml" ContentType="application/vnd.openxmlformats-officedocument.presentationml.notesSlide+xml"/>
  <Override PartName="/ppt/tags/tag127.xml" ContentType="application/vnd.openxmlformats-officedocument.presentationml.tags+xml"/>
  <Override PartName="/ppt/notesSlides/notesSlide81.xml" ContentType="application/vnd.openxmlformats-officedocument.presentationml.notesSlide+xml"/>
  <Override PartName="/ppt/tags/tag128.xml" ContentType="application/vnd.openxmlformats-officedocument.presentationml.tags+xml"/>
  <Override PartName="/ppt/notesSlides/notesSlide82.xml" ContentType="application/vnd.openxmlformats-officedocument.presentationml.notesSlide+xml"/>
  <Override PartName="/ppt/tags/tag129.xml" ContentType="application/vnd.openxmlformats-officedocument.presentationml.tags+xml"/>
  <Override PartName="/ppt/notesSlides/notesSlide83.xml" ContentType="application/vnd.openxmlformats-officedocument.presentationml.notesSlide+xml"/>
  <Override PartName="/ppt/tags/tag130.xml" ContentType="application/vnd.openxmlformats-officedocument.presentationml.tags+xml"/>
  <Override PartName="/ppt/notesSlides/notesSlide84.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85.xml" ContentType="application/vnd.openxmlformats-officedocument.presentationml.notesSlide+xml"/>
  <Override PartName="/ppt/tags/tag133.xml" ContentType="application/vnd.openxmlformats-officedocument.presentationml.tags+xml"/>
  <Override PartName="/ppt/notesSlides/notesSlide86.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87.xml" ContentType="application/vnd.openxmlformats-officedocument.presentationml.notesSlide+xml"/>
  <Override PartName="/ppt/tags/tag137.xml" ContentType="application/vnd.openxmlformats-officedocument.presentationml.tags+xml"/>
  <Override PartName="/ppt/notesSlides/notesSlide88.xml" ContentType="application/vnd.openxmlformats-officedocument.presentationml.notesSlide+xml"/>
  <Override PartName="/ppt/tags/tag138.xml" ContentType="application/vnd.openxmlformats-officedocument.presentationml.tags+xml"/>
  <Override PartName="/ppt/notesSlides/notesSlide89.xml" ContentType="application/vnd.openxmlformats-officedocument.presentationml.notesSlide+xml"/>
  <Override PartName="/ppt/tags/tag139.xml" ContentType="application/vnd.openxmlformats-officedocument.presentationml.tags+xml"/>
  <Override PartName="/ppt/notesSlides/notesSlide90.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91.xml" ContentType="application/vnd.openxmlformats-officedocument.presentationml.notesSlide+xml"/>
  <Override PartName="/ppt/tags/tag142.xml" ContentType="application/vnd.openxmlformats-officedocument.presentationml.tags+xml"/>
  <Override PartName="/ppt/notesSlides/notesSlide92.xml" ContentType="application/vnd.openxmlformats-officedocument.presentationml.notesSlide+xml"/>
  <Override PartName="/ppt/tags/tag143.xml" ContentType="application/vnd.openxmlformats-officedocument.presentationml.tags+xml"/>
  <Override PartName="/ppt/notesSlides/notesSlide93.xml" ContentType="application/vnd.openxmlformats-officedocument.presentationml.notesSlide+xml"/>
  <Override PartName="/ppt/tags/tag144.xml" ContentType="application/vnd.openxmlformats-officedocument.presentationml.tags+xml"/>
  <Override PartName="/ppt/notesSlides/notesSlide94.xml" ContentType="application/vnd.openxmlformats-officedocument.presentationml.notesSlide+xml"/>
  <Override PartName="/ppt/tags/tag145.xml" ContentType="application/vnd.openxmlformats-officedocument.presentationml.tags+xml"/>
  <Override PartName="/ppt/notesSlides/notesSlide95.xml" ContentType="application/vnd.openxmlformats-officedocument.presentationml.notesSlide+xml"/>
  <Override PartName="/ppt/tags/tag146.xml" ContentType="application/vnd.openxmlformats-officedocument.presentationml.tags+xml"/>
  <Override PartName="/ppt/notesSlides/notesSlide96.xml" ContentType="application/vnd.openxmlformats-officedocument.presentationml.notesSlide+xml"/>
  <Override PartName="/ppt/tags/tag147.xml" ContentType="application/vnd.openxmlformats-officedocument.presentationml.tags+xml"/>
  <Override PartName="/ppt/notesSlides/notesSlide97.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98.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99.xml" ContentType="application/vnd.openxmlformats-officedocument.presentationml.notesSlide+xml"/>
  <Override PartName="/ppt/tags/tag153.xml" ContentType="application/vnd.openxmlformats-officedocument.presentationml.tags+xml"/>
  <Override PartName="/ppt/notesSlides/notesSlide100.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101.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102.xml" ContentType="application/vnd.openxmlformats-officedocument.presentationml.notesSlide+xml"/>
  <Override PartName="/ppt/tags/tag162.xml" ContentType="application/vnd.openxmlformats-officedocument.presentationml.tags+xml"/>
  <Override PartName="/ppt/notesSlides/notesSlide103.xml" ContentType="application/vnd.openxmlformats-officedocument.presentationml.notesSlide+xml"/>
  <Override PartName="/ppt/tags/tag163.xml" ContentType="application/vnd.openxmlformats-officedocument.presentationml.tags+xml"/>
  <Override PartName="/ppt/notesSlides/notesSlide104.xml" ContentType="application/vnd.openxmlformats-officedocument.presentationml.notesSlide+xml"/>
  <Override PartName="/ppt/tags/tag164.xml" ContentType="application/vnd.openxmlformats-officedocument.presentationml.tags+xml"/>
  <Override PartName="/ppt/notesSlides/notesSlide105.xml" ContentType="application/vnd.openxmlformats-officedocument.presentationml.notesSlide+xml"/>
  <Override PartName="/ppt/tags/tag165.xml" ContentType="application/vnd.openxmlformats-officedocument.presentationml.tags+xml"/>
  <Override PartName="/ppt/notesSlides/notesSlide106.xml" ContentType="application/vnd.openxmlformats-officedocument.presentationml.notesSlide+xml"/>
  <Override PartName="/ppt/tags/tag166.xml" ContentType="application/vnd.openxmlformats-officedocument.presentationml.tags+xml"/>
  <Override PartName="/ppt/notesSlides/notesSlide107.xml" ContentType="application/vnd.openxmlformats-officedocument.presentationml.notesSlide+xml"/>
  <Override PartName="/ppt/tags/tag167.xml" ContentType="application/vnd.openxmlformats-officedocument.presentationml.tags+xml"/>
  <Override PartName="/ppt/notesSlides/notesSlide108.xml" ContentType="application/vnd.openxmlformats-officedocument.presentationml.notesSlide+xml"/>
  <Override PartName="/ppt/tags/tag168.xml" ContentType="application/vnd.openxmlformats-officedocument.presentationml.tags+xml"/>
  <Override PartName="/ppt/notesSlides/notesSlide109.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110.xml" ContentType="application/vnd.openxmlformats-officedocument.presentationml.notesSlide+xml"/>
  <Override PartName="/ppt/tags/tag171.xml" ContentType="application/vnd.openxmlformats-officedocument.presentationml.tags+xml"/>
  <Override PartName="/ppt/notesSlides/notesSlide111.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112.xml" ContentType="application/vnd.openxmlformats-officedocument.presentationml.notesSlide+xml"/>
  <Override PartName="/ppt/tags/tag175.xml" ContentType="application/vnd.openxmlformats-officedocument.presentationml.tags+xml"/>
  <Override PartName="/ppt/notesSlides/notesSlide113.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14.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115.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116.xml" ContentType="application/vnd.openxmlformats-officedocument.presentationml.notesSlide+xml"/>
  <Override PartName="/ppt/tags/tag186.xml" ContentType="application/vnd.openxmlformats-officedocument.presentationml.tags+xml"/>
  <Override PartName="/ppt/notesSlides/notesSlide117.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118.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19.xml" ContentType="application/vnd.openxmlformats-officedocument.presentationml.notesSlide+xml"/>
  <Override PartName="/ppt/tags/tag205.xml" ContentType="application/vnd.openxmlformats-officedocument.presentationml.tags+xml"/>
  <Override PartName="/ppt/notesSlides/notesSlide120.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7"/>
  </p:notesMasterIdLst>
  <p:sldIdLst>
    <p:sldId id="259" r:id="rId3"/>
    <p:sldId id="474" r:id="rId4"/>
    <p:sldId id="620" r:id="rId5"/>
    <p:sldId id="711" r:id="rId6"/>
    <p:sldId id="476" r:id="rId7"/>
    <p:sldId id="475" r:id="rId8"/>
    <p:sldId id="619" r:id="rId9"/>
    <p:sldId id="479" r:id="rId10"/>
    <p:sldId id="270" r:id="rId11"/>
    <p:sldId id="271" r:id="rId12"/>
    <p:sldId id="478" r:id="rId13"/>
    <p:sldId id="274" r:id="rId14"/>
    <p:sldId id="480" r:id="rId15"/>
    <p:sldId id="288" r:id="rId16"/>
    <p:sldId id="281" r:id="rId17"/>
    <p:sldId id="282" r:id="rId18"/>
    <p:sldId id="283" r:id="rId19"/>
    <p:sldId id="617" r:id="rId20"/>
    <p:sldId id="616" r:id="rId21"/>
    <p:sldId id="285" r:id="rId22"/>
    <p:sldId id="622" r:id="rId23"/>
    <p:sldId id="625" r:id="rId24"/>
    <p:sldId id="626" r:id="rId25"/>
    <p:sldId id="287" r:id="rId26"/>
    <p:sldId id="289" r:id="rId27"/>
    <p:sldId id="290" r:id="rId28"/>
    <p:sldId id="291" r:id="rId29"/>
    <p:sldId id="627" r:id="rId30"/>
    <p:sldId id="628" r:id="rId31"/>
    <p:sldId id="629" r:id="rId32"/>
    <p:sldId id="483" r:id="rId33"/>
    <p:sldId id="294" r:id="rId34"/>
    <p:sldId id="484" r:id="rId35"/>
    <p:sldId id="295" r:id="rId36"/>
    <p:sldId id="710" r:id="rId37"/>
    <p:sldId id="297" r:id="rId38"/>
    <p:sldId id="709" r:id="rId39"/>
    <p:sldId id="630" r:id="rId40"/>
    <p:sldId id="299" r:id="rId41"/>
    <p:sldId id="303" r:id="rId42"/>
    <p:sldId id="301" r:id="rId43"/>
    <p:sldId id="712" r:id="rId44"/>
    <p:sldId id="713" r:id="rId45"/>
    <p:sldId id="309" r:id="rId46"/>
    <p:sldId id="308" r:id="rId47"/>
    <p:sldId id="488" r:id="rId48"/>
    <p:sldId id="311" r:id="rId49"/>
    <p:sldId id="632" r:id="rId50"/>
    <p:sldId id="716" r:id="rId51"/>
    <p:sldId id="312" r:id="rId52"/>
    <p:sldId id="489" r:id="rId53"/>
    <p:sldId id="490" r:id="rId54"/>
    <p:sldId id="493" r:id="rId55"/>
    <p:sldId id="494" r:id="rId56"/>
    <p:sldId id="633" r:id="rId57"/>
    <p:sldId id="318" r:id="rId58"/>
    <p:sldId id="631" r:id="rId59"/>
    <p:sldId id="320" r:id="rId60"/>
    <p:sldId id="321" r:id="rId61"/>
    <p:sldId id="495" r:id="rId62"/>
    <p:sldId id="634" r:id="rId63"/>
    <p:sldId id="323" r:id="rId64"/>
    <p:sldId id="324" r:id="rId65"/>
    <p:sldId id="496" r:id="rId66"/>
    <p:sldId id="327" r:id="rId67"/>
    <p:sldId id="497" r:id="rId68"/>
    <p:sldId id="637" r:id="rId69"/>
    <p:sldId id="638" r:id="rId70"/>
    <p:sldId id="639" r:id="rId71"/>
    <p:sldId id="640" r:id="rId72"/>
    <p:sldId id="330" r:id="rId73"/>
    <p:sldId id="331" r:id="rId74"/>
    <p:sldId id="332" r:id="rId75"/>
    <p:sldId id="333" r:id="rId76"/>
    <p:sldId id="334" r:id="rId77"/>
    <p:sldId id="335" r:id="rId78"/>
    <p:sldId id="635" r:id="rId79"/>
    <p:sldId id="498" r:id="rId80"/>
    <p:sldId id="499" r:id="rId81"/>
    <p:sldId id="500" r:id="rId82"/>
    <p:sldId id="341" r:id="rId83"/>
    <p:sldId id="726" r:id="rId84"/>
    <p:sldId id="727" r:id="rId85"/>
    <p:sldId id="501" r:id="rId86"/>
    <p:sldId id="644" r:id="rId87"/>
    <p:sldId id="645" r:id="rId88"/>
    <p:sldId id="523" r:id="rId89"/>
    <p:sldId id="524" r:id="rId90"/>
    <p:sldId id="728" r:id="rId91"/>
    <p:sldId id="526" r:id="rId92"/>
    <p:sldId id="525" r:id="rId93"/>
    <p:sldId id="527" r:id="rId94"/>
    <p:sldId id="725" r:id="rId95"/>
    <p:sldId id="357" r:id="rId96"/>
    <p:sldId id="530" r:id="rId97"/>
    <p:sldId id="531" r:id="rId98"/>
    <p:sldId id="532" r:id="rId99"/>
    <p:sldId id="533" r:id="rId100"/>
    <p:sldId id="534" r:id="rId101"/>
    <p:sldId id="535" r:id="rId102"/>
    <p:sldId id="359" r:id="rId103"/>
    <p:sldId id="360" r:id="rId104"/>
    <p:sldId id="536" r:id="rId105"/>
    <p:sldId id="646" r:id="rId106"/>
    <p:sldId id="647" r:id="rId107"/>
    <p:sldId id="538" r:id="rId108"/>
    <p:sldId id="539" r:id="rId109"/>
    <p:sldId id="542" r:id="rId110"/>
    <p:sldId id="543" r:id="rId111"/>
    <p:sldId id="544" r:id="rId112"/>
    <p:sldId id="364" r:id="rId113"/>
    <p:sldId id="547" r:id="rId114"/>
    <p:sldId id="363" r:id="rId115"/>
    <p:sldId id="548" r:id="rId116"/>
    <p:sldId id="366" r:id="rId117"/>
    <p:sldId id="648" r:id="rId118"/>
    <p:sldId id="367" r:id="rId119"/>
    <p:sldId id="549" r:id="rId120"/>
    <p:sldId id="714" r:id="rId121"/>
    <p:sldId id="398" r:id="rId122"/>
    <p:sldId id="586" r:id="rId123"/>
    <p:sldId id="587" r:id="rId124"/>
    <p:sldId id="399" r:id="rId125"/>
    <p:sldId id="401" r:id="rId126"/>
    <p:sldId id="402" r:id="rId127"/>
    <p:sldId id="403" r:id="rId128"/>
    <p:sldId id="404" r:id="rId129"/>
    <p:sldId id="717" r:id="rId130"/>
    <p:sldId id="406" r:id="rId131"/>
    <p:sldId id="718" r:id="rId132"/>
    <p:sldId id="688" r:id="rId133"/>
    <p:sldId id="689" r:id="rId134"/>
    <p:sldId id="411" r:id="rId135"/>
    <p:sldId id="589" r:id="rId136"/>
    <p:sldId id="409" r:id="rId137"/>
    <p:sldId id="410" r:id="rId138"/>
    <p:sldId id="591" r:id="rId139"/>
    <p:sldId id="592" r:id="rId140"/>
    <p:sldId id="593" r:id="rId141"/>
    <p:sldId id="594" r:id="rId142"/>
    <p:sldId id="719" r:id="rId143"/>
    <p:sldId id="720" r:id="rId144"/>
    <p:sldId id="596" r:id="rId145"/>
    <p:sldId id="597" r:id="rId146"/>
    <p:sldId id="598" r:id="rId147"/>
    <p:sldId id="721" r:id="rId148"/>
    <p:sldId id="691" r:id="rId149"/>
    <p:sldId id="600" r:id="rId150"/>
    <p:sldId id="692" r:id="rId151"/>
    <p:sldId id="601" r:id="rId152"/>
    <p:sldId id="602" r:id="rId153"/>
    <p:sldId id="603" r:id="rId154"/>
    <p:sldId id="604" r:id="rId155"/>
    <p:sldId id="605" r:id="rId156"/>
    <p:sldId id="606" r:id="rId157"/>
    <p:sldId id="607" r:id="rId158"/>
    <p:sldId id="608" r:id="rId159"/>
    <p:sldId id="618" r:id="rId160"/>
    <p:sldId id="609" r:id="rId161"/>
    <p:sldId id="610" r:id="rId162"/>
    <p:sldId id="611" r:id="rId163"/>
    <p:sldId id="612" r:id="rId164"/>
    <p:sldId id="613" r:id="rId165"/>
    <p:sldId id="614" r:id="rId166"/>
    <p:sldId id="615" r:id="rId167"/>
    <p:sldId id="715" r:id="rId168"/>
    <p:sldId id="436" r:id="rId169"/>
    <p:sldId id="437" r:id="rId170"/>
    <p:sldId id="650" r:id="rId171"/>
    <p:sldId id="693" r:id="rId172"/>
    <p:sldId id="652" r:id="rId173"/>
    <p:sldId id="653" r:id="rId174"/>
    <p:sldId id="696" r:id="rId175"/>
    <p:sldId id="697" r:id="rId176"/>
    <p:sldId id="698" r:id="rId177"/>
    <p:sldId id="699" r:id="rId178"/>
    <p:sldId id="700" r:id="rId179"/>
    <p:sldId id="701" r:id="rId180"/>
    <p:sldId id="702" r:id="rId181"/>
    <p:sldId id="655" r:id="rId182"/>
    <p:sldId id="657" r:id="rId183"/>
    <p:sldId id="658" r:id="rId184"/>
    <p:sldId id="659" r:id="rId185"/>
    <p:sldId id="660" r:id="rId186"/>
    <p:sldId id="661" r:id="rId187"/>
    <p:sldId id="662" r:id="rId188"/>
    <p:sldId id="663" r:id="rId189"/>
    <p:sldId id="703" r:id="rId190"/>
    <p:sldId id="704" r:id="rId191"/>
    <p:sldId id="705" r:id="rId192"/>
    <p:sldId id="706" r:id="rId193"/>
    <p:sldId id="707" r:id="rId194"/>
    <p:sldId id="708" r:id="rId195"/>
    <p:sldId id="665" r:id="rId196"/>
    <p:sldId id="667" r:id="rId197"/>
    <p:sldId id="668" r:id="rId198"/>
    <p:sldId id="669" r:id="rId199"/>
    <p:sldId id="670" r:id="rId200"/>
    <p:sldId id="682" r:id="rId201"/>
    <p:sldId id="683" r:id="rId202"/>
    <p:sldId id="264" r:id="rId203"/>
    <p:sldId id="684" r:id="rId204"/>
    <p:sldId id="695" r:id="rId205"/>
    <p:sldId id="636" r:id="rId206"/>
  </p:sldIdLst>
  <p:sldSz cx="9144000" cy="6858000" type="screen4x3"/>
  <p:notesSz cx="6858000" cy="9144000"/>
  <p:custDataLst>
    <p:tags r:id="rId20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varScale="1">
        <p:scale>
          <a:sx n="88" d="100"/>
          <a:sy n="88" d="100"/>
        </p:scale>
        <p:origin x="-1320" y="-108"/>
      </p:cViewPr>
      <p:guideLst>
        <p:guide orient="horz" pos="2160"/>
        <p:guide pos="2880"/>
      </p:guideLst>
    </p:cSldViewPr>
  </p:slideViewPr>
  <p:notesTextViewPr>
    <p:cViewPr>
      <p:scale>
        <a:sx n="1" d="1"/>
        <a:sy n="1" d="1"/>
      </p:scale>
      <p:origin x="0" y="0"/>
    </p:cViewPr>
  </p:notesTextViewPr>
  <p:sorterViewPr>
    <p:cViewPr varScale="1">
      <p:scale>
        <a:sx n="1" d="1"/>
        <a:sy n="1" d="1"/>
      </p:scale>
      <p:origin x="0" y="98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tableStyles" Target="tableStyle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presProps" Target="presProps.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EEBB38BE-B381-4CC3-91C5-ED4CEB7C3094}" type="presOf" srcId="{DAFD5B8F-7307-420F-8AA9-469750D54466}" destId="{1DFC81E9-AEE7-4738-A0AB-51EC388659CE}"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87BDF92A-3D96-49C5-B6C8-4C0D9FC74938}" type="presOf" srcId="{714289C4-44BF-4423-B73A-D36C7D29CD8B}" destId="{5A6B1BA2-8CEC-4075-979B-58B751678363}" srcOrd="1" destOrd="0" presId="urn:microsoft.com/office/officeart/2005/8/layout/hList7#1"/>
    <dgm:cxn modelId="{F8583F31-40B4-4020-8417-182CAE88EC69}" type="presOf" srcId="{BDA7D873-F110-416A-8950-D7A412F1A1A1}" destId="{6FCB4B09-5AE8-4BCF-9C2E-5DB02F534E9D}" srcOrd="0" destOrd="0" presId="urn:microsoft.com/office/officeart/2005/8/layout/hList7#1"/>
    <dgm:cxn modelId="{07EB012D-ABA8-4B9C-9A4B-270F6395A15D}" type="presOf" srcId="{714289C4-44BF-4423-B73A-D36C7D29CD8B}" destId="{3325B67F-1C1F-4C7F-87F7-63A9F5F04916}" srcOrd="0" destOrd="0" presId="urn:microsoft.com/office/officeart/2005/8/layout/hList7#1"/>
    <dgm:cxn modelId="{BF05579A-3537-4BF6-B492-DD28A6DCBC6A}" type="presOf" srcId="{53A7C8F1-6573-416B-BAD0-E203C790D54C}" destId="{80C2ACF9-BD38-4248-9C5A-D57702DCA3FA}" srcOrd="1" destOrd="0" presId="urn:microsoft.com/office/officeart/2005/8/layout/hList7#1"/>
    <dgm:cxn modelId="{AFB1265C-B44D-4E21-880F-EFE1F9F353EC}" type="presOf" srcId="{53A7C8F1-6573-416B-BAD0-E203C790D54C}" destId="{84406800-1B15-4073-9BE5-7AED3F8CD968}" srcOrd="0" destOrd="0" presId="urn:microsoft.com/office/officeart/2005/8/layout/hList7#1"/>
    <dgm:cxn modelId="{938217D2-3CDB-41A5-9C62-A984C56C8660}" type="presOf" srcId="{DAFD5B8F-7307-420F-8AA9-469750D54466}" destId="{4C98858D-9DCD-4D61-A6D2-9C95CB504251}" srcOrd="0" destOrd="0" presId="urn:microsoft.com/office/officeart/2005/8/layout/hList7#1"/>
    <dgm:cxn modelId="{26A71DAA-129C-4FB5-B505-374F8A1A3610}" type="presOf" srcId="{5B5B7744-917A-4FD6-AA16-3CB0263912D1}" destId="{21B2BCE8-470C-4505-93DC-36DDE14B2DFF}"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018B9023-F557-4B23-92ED-5657EE6D95A1}" type="presOf" srcId="{883B5228-B675-48FD-ADE3-882F219A32FD}" destId="{A40BD255-8246-4A86-AC24-6E13AC11D8D0}" srcOrd="0" destOrd="0" presId="urn:microsoft.com/office/officeart/2005/8/layout/hList7#1"/>
    <dgm:cxn modelId="{0AEA51B5-550D-43AB-9954-9655E2F0447E}" type="presParOf" srcId="{21B2BCE8-470C-4505-93DC-36DDE14B2DFF}" destId="{D737B785-468C-4A0C-9BAF-B33CE9B38ADA}" srcOrd="0" destOrd="0" presId="urn:microsoft.com/office/officeart/2005/8/layout/hList7#1"/>
    <dgm:cxn modelId="{A1C4B5AB-10BF-4ACA-A8AD-7943AED3E7E0}" type="presParOf" srcId="{21B2BCE8-470C-4505-93DC-36DDE14B2DFF}" destId="{E3446D0B-132A-4581-B805-7D509ABBE1A9}" srcOrd="1" destOrd="0" presId="urn:microsoft.com/office/officeart/2005/8/layout/hList7#1"/>
    <dgm:cxn modelId="{3520F073-A2E3-4178-88F8-4917091E6351}" type="presParOf" srcId="{E3446D0B-132A-4581-B805-7D509ABBE1A9}" destId="{F0280A93-2598-4B79-BCF2-5A74016DDAA6}" srcOrd="0" destOrd="0" presId="urn:microsoft.com/office/officeart/2005/8/layout/hList7#1"/>
    <dgm:cxn modelId="{2EFB4CC0-8546-4E3C-B33C-3C7324353D0A}" type="presParOf" srcId="{F0280A93-2598-4B79-BCF2-5A74016DDAA6}" destId="{3325B67F-1C1F-4C7F-87F7-63A9F5F04916}" srcOrd="0" destOrd="0" presId="urn:microsoft.com/office/officeart/2005/8/layout/hList7#1"/>
    <dgm:cxn modelId="{374D9B08-C164-4229-AEF4-70A1AF28330C}" type="presParOf" srcId="{F0280A93-2598-4B79-BCF2-5A74016DDAA6}" destId="{5A6B1BA2-8CEC-4075-979B-58B751678363}" srcOrd="1" destOrd="0" presId="urn:microsoft.com/office/officeart/2005/8/layout/hList7#1"/>
    <dgm:cxn modelId="{ED508AEF-E9A1-49EC-915E-1B7DEE73BB49}" type="presParOf" srcId="{F0280A93-2598-4B79-BCF2-5A74016DDAA6}" destId="{E679BF5D-7D68-48F1-9595-1ED90F266B6A}" srcOrd="2" destOrd="0" presId="urn:microsoft.com/office/officeart/2005/8/layout/hList7#1"/>
    <dgm:cxn modelId="{E3F42DE0-238B-47FB-A87D-C72B4DD5B2DC}" type="presParOf" srcId="{F0280A93-2598-4B79-BCF2-5A74016DDAA6}" destId="{1B13010B-D7B8-48A4-9EA8-0FF90A870D10}" srcOrd="3" destOrd="0" presId="urn:microsoft.com/office/officeart/2005/8/layout/hList7#1"/>
    <dgm:cxn modelId="{87F6C605-609A-4013-BCAE-3FBFF9CBECDE}" type="presParOf" srcId="{E3446D0B-132A-4581-B805-7D509ABBE1A9}" destId="{A40BD255-8246-4A86-AC24-6E13AC11D8D0}" srcOrd="1" destOrd="0" presId="urn:microsoft.com/office/officeart/2005/8/layout/hList7#1"/>
    <dgm:cxn modelId="{89A2794C-3C7C-43BB-8C14-89167007A00A}" type="presParOf" srcId="{E3446D0B-132A-4581-B805-7D509ABBE1A9}" destId="{B4EC43FF-F280-4D81-B573-0BBE26119323}" srcOrd="2" destOrd="0" presId="urn:microsoft.com/office/officeart/2005/8/layout/hList7#1"/>
    <dgm:cxn modelId="{57AFBD3C-DEC8-4ED0-AAF7-DF8823FC5682}" type="presParOf" srcId="{B4EC43FF-F280-4D81-B573-0BBE26119323}" destId="{4C98858D-9DCD-4D61-A6D2-9C95CB504251}" srcOrd="0" destOrd="0" presId="urn:microsoft.com/office/officeart/2005/8/layout/hList7#1"/>
    <dgm:cxn modelId="{CEE01BF8-1239-4A3B-A0CA-9632EB5A68CA}" type="presParOf" srcId="{B4EC43FF-F280-4D81-B573-0BBE26119323}" destId="{1DFC81E9-AEE7-4738-A0AB-51EC388659CE}" srcOrd="1" destOrd="0" presId="urn:microsoft.com/office/officeart/2005/8/layout/hList7#1"/>
    <dgm:cxn modelId="{A71A1EEE-C027-4F6B-BEF4-6CAED9979A52}" type="presParOf" srcId="{B4EC43FF-F280-4D81-B573-0BBE26119323}" destId="{5642C667-2035-465B-88FA-BD5286D1ED4A}" srcOrd="2" destOrd="0" presId="urn:microsoft.com/office/officeart/2005/8/layout/hList7#1"/>
    <dgm:cxn modelId="{5C076DEE-FACE-4320-A209-0A160F50A7FF}" type="presParOf" srcId="{B4EC43FF-F280-4D81-B573-0BBE26119323}" destId="{3606B1B6-912D-4BB2-940E-606747701328}" srcOrd="3" destOrd="0" presId="urn:microsoft.com/office/officeart/2005/8/layout/hList7#1"/>
    <dgm:cxn modelId="{445E8A0D-9014-4E7D-BBFA-49254967FFA0}" type="presParOf" srcId="{E3446D0B-132A-4581-B805-7D509ABBE1A9}" destId="{6FCB4B09-5AE8-4BCF-9C2E-5DB02F534E9D}" srcOrd="3" destOrd="0" presId="urn:microsoft.com/office/officeart/2005/8/layout/hList7#1"/>
    <dgm:cxn modelId="{DA66308C-DEEB-4274-8385-4421F53C1BD2}" type="presParOf" srcId="{E3446D0B-132A-4581-B805-7D509ABBE1A9}" destId="{552AA70C-A20B-4D1F-9285-6CFC3143FB01}" srcOrd="4" destOrd="0" presId="urn:microsoft.com/office/officeart/2005/8/layout/hList7#1"/>
    <dgm:cxn modelId="{67E42F25-385D-479A-B893-F1D60BC0ACE3}" type="presParOf" srcId="{552AA70C-A20B-4D1F-9285-6CFC3143FB01}" destId="{84406800-1B15-4073-9BE5-7AED3F8CD968}" srcOrd="0" destOrd="0" presId="urn:microsoft.com/office/officeart/2005/8/layout/hList7#1"/>
    <dgm:cxn modelId="{98A07CE6-7FB3-414F-8B61-CEBFF6FA9B8F}" type="presParOf" srcId="{552AA70C-A20B-4D1F-9285-6CFC3143FB01}" destId="{80C2ACF9-BD38-4248-9C5A-D57702DCA3FA}" srcOrd="1" destOrd="0" presId="urn:microsoft.com/office/officeart/2005/8/layout/hList7#1"/>
    <dgm:cxn modelId="{B032FC0B-D571-4D25-BB96-A409D9B02DFE}" type="presParOf" srcId="{552AA70C-A20B-4D1F-9285-6CFC3143FB01}" destId="{A550690B-CD28-43E2-88E8-918DBD12128C}" srcOrd="2" destOrd="0" presId="urn:microsoft.com/office/officeart/2005/8/layout/hList7#1"/>
    <dgm:cxn modelId="{20E2A468-804A-4A6B-A9C2-49F72D6217F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smtClean="0"/>
            <a:t>Normal</a:t>
          </a:r>
        </a:p>
        <a:p>
          <a:pPr lvl="0" algn="ctr" defTabSz="1066800">
            <a:lnSpc>
              <a:spcPct val="90000"/>
            </a:lnSpc>
            <a:spcBef>
              <a:spcPct val="0"/>
            </a:spcBef>
            <a:spcAft>
              <a:spcPct val="35000"/>
            </a:spcAft>
          </a:pPr>
          <a:r>
            <a:rPr lang="en-US" sz="2400" b="1" kern="1200" smtClean="0"/>
            <a:t>FBG &lt;100</a:t>
          </a:r>
        </a:p>
        <a:p>
          <a:pPr lvl="0" algn="ctr" defTabSz="1066800">
            <a:lnSpc>
              <a:spcPct val="90000"/>
            </a:lnSpc>
            <a:spcBef>
              <a:spcPct val="0"/>
            </a:spcBef>
            <a:spcAft>
              <a:spcPct val="35000"/>
            </a:spcAft>
          </a:pPr>
          <a:r>
            <a:rPr lang="en-US" sz="2400" b="1" kern="1200" smtClean="0"/>
            <a:t>Random &lt;140</a:t>
          </a:r>
        </a:p>
        <a:p>
          <a:pPr lvl="0" algn="ctr" defTabSz="1066800">
            <a:lnSpc>
              <a:spcPct val="90000"/>
            </a:lnSpc>
            <a:spcBef>
              <a:spcPct val="0"/>
            </a:spcBef>
            <a:spcAft>
              <a:spcPct val="35000"/>
            </a:spcAft>
          </a:pPr>
          <a:r>
            <a:rPr lang="en-US" sz="2400" b="1" kern="1200" smtClean="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u="sng" kern="1200" smtClean="0"/>
            <a:t>Prediabetes</a:t>
          </a:r>
        </a:p>
        <a:p>
          <a:pPr lvl="0" algn="ctr" defTabSz="889000">
            <a:lnSpc>
              <a:spcPct val="90000"/>
            </a:lnSpc>
            <a:spcBef>
              <a:spcPct val="0"/>
            </a:spcBef>
            <a:spcAft>
              <a:spcPct val="35000"/>
            </a:spcAft>
          </a:pPr>
          <a:r>
            <a:rPr lang="en-US" sz="2000" b="1" kern="1200" smtClean="0"/>
            <a:t>FBG 100-125</a:t>
          </a:r>
        </a:p>
        <a:p>
          <a:pPr lvl="0" algn="ctr" defTabSz="889000">
            <a:lnSpc>
              <a:spcPct val="90000"/>
            </a:lnSpc>
            <a:spcBef>
              <a:spcPct val="0"/>
            </a:spcBef>
            <a:spcAft>
              <a:spcPct val="35000"/>
            </a:spcAft>
          </a:pPr>
          <a:r>
            <a:rPr lang="en-US" sz="2000" b="1" kern="1200" smtClean="0"/>
            <a:t>Random 140 - 199</a:t>
          </a:r>
        </a:p>
        <a:p>
          <a:pPr lvl="0" algn="ctr" defTabSz="889000">
            <a:lnSpc>
              <a:spcPct val="90000"/>
            </a:lnSpc>
            <a:spcBef>
              <a:spcPct val="0"/>
            </a:spcBef>
            <a:spcAft>
              <a:spcPct val="35000"/>
            </a:spcAft>
          </a:pPr>
          <a:r>
            <a:rPr lang="en-US" sz="2000" b="1" kern="1200" smtClean="0"/>
            <a:t>A1c ~ 5.7- 6.4% </a:t>
          </a:r>
        </a:p>
        <a:p>
          <a:pPr lvl="0" algn="ctr" defTabSz="889000">
            <a:lnSpc>
              <a:spcPct val="90000"/>
            </a:lnSpc>
            <a:spcBef>
              <a:spcPct val="0"/>
            </a:spcBef>
            <a:spcAft>
              <a:spcPct val="35000"/>
            </a:spcAft>
          </a:pPr>
          <a:r>
            <a:rPr lang="en-US" sz="2000" b="1" kern="1200" smtClean="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b="1" u="sng" kern="1200" smtClean="0">
              <a:latin typeface="+mn-lt"/>
            </a:rPr>
            <a:t>D</a:t>
          </a:r>
          <a:r>
            <a:rPr kumimoji="0" lang="en-US" sz="2400" b="1" i="0" u="sng" strike="noStrike" kern="1200" cap="none" spc="0" normalizeH="0" baseline="0" noProof="0" smtClean="0">
              <a:ln/>
              <a:effectLst/>
              <a:uLnTx/>
              <a:uFillTx/>
              <a:latin typeface="+mn-lt"/>
              <a:ea typeface="+mn-ea"/>
              <a:cs typeface="+mn-cs"/>
            </a:rPr>
            <a:t>iabetes</a:t>
          </a:r>
        </a:p>
        <a:p>
          <a:pPr lvl="0" algn="ctr" defTabSz="1066800" rtl="0">
            <a:lnSpc>
              <a:spcPct val="90000"/>
            </a:lnSpc>
            <a:spcBef>
              <a:spcPct val="0"/>
            </a:spcBef>
            <a:spcAft>
              <a:spcPct val="35000"/>
            </a:spcAft>
          </a:pPr>
          <a:r>
            <a:rPr kumimoji="0" lang="en-US" sz="2400" b="1" i="0" u="none" strike="noStrike" kern="1200" cap="none" spc="0" normalizeH="0" baseline="0" noProof="0" smtClean="0">
              <a:ln/>
              <a:effectLst/>
              <a:uLnTx/>
              <a:uFillTx/>
              <a:latin typeface="+mn-lt"/>
            </a:rPr>
            <a:t>FBG 126 +</a:t>
          </a:r>
        </a:p>
        <a:p>
          <a:pPr lvl="0" algn="ctr" defTabSz="1066800" rtl="0">
            <a:lnSpc>
              <a:spcPct val="90000"/>
            </a:lnSpc>
            <a:spcBef>
              <a:spcPct val="0"/>
            </a:spcBef>
            <a:spcAft>
              <a:spcPct val="35000"/>
            </a:spcAft>
          </a:pPr>
          <a:r>
            <a:rPr kumimoji="0" lang="en-US" sz="2400" b="1" i="0" u="none" strike="noStrike" kern="1200" cap="none" spc="0" normalizeH="0" baseline="0" noProof="0" smtClean="0">
              <a:ln/>
              <a:effectLst/>
              <a:uLnTx/>
              <a:uFillTx/>
              <a:latin typeface="+mn-lt"/>
            </a:rPr>
            <a:t>Random 200</a:t>
          </a:r>
          <a:r>
            <a:rPr kumimoji="0" lang="en-US" sz="2400" b="1" i="0" u="none" strike="noStrike" kern="1200" cap="none" spc="0" normalizeH="0" noProof="0" smtClean="0">
              <a:ln/>
              <a:effectLst/>
              <a:uLnTx/>
              <a:uFillTx/>
              <a:latin typeface="+mn-lt"/>
            </a:rPr>
            <a:t> +</a:t>
          </a:r>
          <a:endParaRPr kumimoji="0" lang="en-US" sz="2400" b="1" i="0" u="none" strike="noStrike" kern="1200" cap="none" spc="0" normalizeH="0" baseline="0" noProof="0" smtClean="0">
            <a:ln/>
            <a:effectLst/>
            <a:uLnTx/>
            <a:uFillTx/>
            <a:latin typeface="+mn-lt"/>
          </a:endParaRPr>
        </a:p>
        <a:p>
          <a:pPr lvl="0" algn="ctr" defTabSz="1066800">
            <a:lnSpc>
              <a:spcPct val="90000"/>
            </a:lnSpc>
            <a:spcBef>
              <a:spcPct val="0"/>
            </a:spcBef>
            <a:spcAft>
              <a:spcPct val="35000"/>
            </a:spcAft>
          </a:pPr>
          <a:r>
            <a:rPr kumimoji="0" lang="en-US" sz="2400" b="1" i="0" u="none" strike="noStrike" kern="1200" cap="none" spc="0" normalizeH="0" baseline="0" noProof="0" smtClean="0">
              <a:ln/>
              <a:effectLst/>
              <a:uLnTx/>
              <a:uFillTx/>
              <a:latin typeface="+mn-lt"/>
            </a:rPr>
            <a:t>A1c</a:t>
          </a:r>
          <a:r>
            <a:rPr kumimoji="0" lang="en-US" sz="2400" b="1" i="0" u="none" strike="noStrike" kern="1200" cap="none" spc="0" normalizeH="0" noProof="0" smtClean="0">
              <a:ln/>
              <a:effectLst/>
              <a:uLnTx/>
              <a:uFillTx/>
              <a:latin typeface="+mn-lt"/>
            </a:rPr>
            <a:t> </a:t>
          </a:r>
          <a:r>
            <a:rPr kumimoji="0" lang="en-US" sz="2400" b="1" i="0" u="none" strike="noStrike" kern="1200" cap="none" spc="0" normalizeH="0" baseline="0" noProof="0" smtClean="0">
              <a:ln/>
              <a:effectLst/>
              <a:uLnTx/>
              <a:uFillTx/>
              <a:latin typeface="+mn-lt"/>
            </a:rPr>
            <a:t>6.5% or +   </a:t>
          </a:r>
        </a:p>
        <a:p>
          <a:pPr lvl="0" algn="ctr" defTabSz="1066800" rtl="0">
            <a:lnSpc>
              <a:spcPct val="90000"/>
            </a:lnSpc>
            <a:spcBef>
              <a:spcPct val="0"/>
            </a:spcBef>
            <a:spcAft>
              <a:spcPct val="35000"/>
            </a:spcAft>
          </a:pPr>
          <a:r>
            <a:rPr lang="en-US" sz="2400" b="1" kern="1200" smtClean="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F865E-7DC9-466F-929A-3C49D925754D}" type="datetimeFigureOut">
              <a:rPr lang="en-US" smtClean="0"/>
              <a:t>1/29/2016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slide" Target="../slides/slide153.xml"/><Relationship Id="rId2" Type="http://schemas.openxmlformats.org/officeDocument/2006/relationships/notesMaster" Target="../notesMasters/notesMaster1.xml"/><Relationship Id="rId1" Type="http://schemas.openxmlformats.org/officeDocument/2006/relationships/tags" Target="../tags/tag156.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1960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4079409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151</a:t>
            </a:fld>
            <a:endParaRPr lang="en-US" sz="1300"/>
          </a:p>
        </p:txBody>
      </p:sp>
    </p:spTree>
    <p:extLst>
      <p:ext uri="{BB962C8B-B14F-4D97-AF65-F5344CB8AC3E}">
        <p14:creationId xmlns:p14="http://schemas.microsoft.com/office/powerpoint/2010/main" val="17137965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153</a:t>
            </a:fld>
            <a:endParaRPr lang="en-US" smtClean="0">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153</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153</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smtClean="0"/>
              <a:pPr>
                <a:spcBef>
                  <a:spcPct val="0"/>
                </a:spcBef>
              </a:pPr>
              <a:t>158</a:t>
            </a:fld>
            <a:endParaRPr lang="en-US" sz="1300" smtClean="0"/>
          </a:p>
        </p:txBody>
      </p:sp>
    </p:spTree>
    <p:extLst>
      <p:ext uri="{BB962C8B-B14F-4D97-AF65-F5344CB8AC3E}">
        <p14:creationId xmlns:p14="http://schemas.microsoft.com/office/powerpoint/2010/main" val="41183166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159</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160</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161</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162</a:t>
            </a:fld>
            <a:endParaRPr lang="en-US" sz="1300"/>
          </a:p>
        </p:txBody>
      </p:sp>
    </p:spTree>
    <p:extLst>
      <p:ext uri="{BB962C8B-B14F-4D97-AF65-F5344CB8AC3E}">
        <p14:creationId xmlns:p14="http://schemas.microsoft.com/office/powerpoint/2010/main" val="216032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163</a:t>
            </a:fld>
            <a:endParaRPr lang="en-US" sz="1300"/>
          </a:p>
        </p:txBody>
      </p:sp>
    </p:spTree>
    <p:extLst>
      <p:ext uri="{BB962C8B-B14F-4D97-AF65-F5344CB8AC3E}">
        <p14:creationId xmlns:p14="http://schemas.microsoft.com/office/powerpoint/2010/main" val="32531904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164</a:t>
            </a:fld>
            <a:endParaRPr lang="en-US" sz="1300"/>
          </a:p>
        </p:txBody>
      </p:sp>
    </p:spTree>
    <p:extLst>
      <p:ext uri="{BB962C8B-B14F-4D97-AF65-F5344CB8AC3E}">
        <p14:creationId xmlns:p14="http://schemas.microsoft.com/office/powerpoint/2010/main" val="9334113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165</a:t>
            </a:fld>
            <a:endParaRPr lang="en-US" sz="1300"/>
          </a:p>
        </p:txBody>
      </p:sp>
    </p:spTree>
    <p:extLst>
      <p:ext uri="{BB962C8B-B14F-4D97-AF65-F5344CB8AC3E}">
        <p14:creationId xmlns:p14="http://schemas.microsoft.com/office/powerpoint/2010/main" val="44326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smtClean="0"/>
              <a:pPr>
                <a:spcBef>
                  <a:spcPct val="0"/>
                </a:spcBef>
              </a:pPr>
              <a:t>167</a:t>
            </a:fld>
            <a:endParaRPr lang="en-US" sz="1300" smtClean="0"/>
          </a:p>
        </p:txBody>
      </p:sp>
    </p:spTree>
    <p:extLst>
      <p:ext uri="{BB962C8B-B14F-4D97-AF65-F5344CB8AC3E}">
        <p14:creationId xmlns:p14="http://schemas.microsoft.com/office/powerpoint/2010/main" val="909173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168</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171</a:t>
            </a:fld>
            <a:endParaRPr lang="en-US" sz="1200" smtClean="0"/>
          </a:p>
        </p:txBody>
      </p:sp>
    </p:spTree>
    <p:extLst>
      <p:ext uri="{BB962C8B-B14F-4D97-AF65-F5344CB8AC3E}">
        <p14:creationId xmlns:p14="http://schemas.microsoft.com/office/powerpoint/2010/main" val="162661029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172</a:t>
            </a:fld>
            <a:endParaRPr lang="en-US"/>
          </a:p>
        </p:txBody>
      </p:sp>
    </p:spTree>
    <p:extLst>
      <p:ext uri="{BB962C8B-B14F-4D97-AF65-F5344CB8AC3E}">
        <p14:creationId xmlns:p14="http://schemas.microsoft.com/office/powerpoint/2010/main" val="42517667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smtClean="0"/>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700">
                <a:solidFill>
                  <a:schemeClr val="tx1"/>
                </a:solidFill>
                <a:latin typeface="Arial" panose="020B0604020202020204" pitchFamily="34" charset="0"/>
              </a:defRPr>
            </a:lvl1pPr>
            <a:lvl2pPr marL="728951" indent="-280365">
              <a:defRPr sz="2700">
                <a:solidFill>
                  <a:schemeClr val="tx1"/>
                </a:solidFill>
                <a:latin typeface="Arial" panose="020B0604020202020204" pitchFamily="34" charset="0"/>
              </a:defRPr>
            </a:lvl2pPr>
            <a:lvl3pPr marL="1121462" indent="-224293">
              <a:defRPr sz="2700">
                <a:solidFill>
                  <a:schemeClr val="tx1"/>
                </a:solidFill>
                <a:latin typeface="Arial" panose="020B0604020202020204" pitchFamily="34" charset="0"/>
              </a:defRPr>
            </a:lvl3pPr>
            <a:lvl4pPr marL="1570047" indent="-224293">
              <a:defRPr sz="2700">
                <a:solidFill>
                  <a:schemeClr val="tx1"/>
                </a:solidFill>
                <a:latin typeface="Arial" panose="020B0604020202020204" pitchFamily="34" charset="0"/>
              </a:defRPr>
            </a:lvl4pPr>
            <a:lvl5pPr marL="2018631" indent="-224293">
              <a:defRPr sz="2700">
                <a:solidFill>
                  <a:schemeClr val="tx1"/>
                </a:solidFill>
                <a:latin typeface="Arial" panose="020B0604020202020204" pitchFamily="34" charset="0"/>
              </a:defRPr>
            </a:lvl5pPr>
            <a:lvl6pPr marL="2467216" indent="-224293" eaLnBrk="0" fontAlgn="base" hangingPunct="0">
              <a:spcBef>
                <a:spcPct val="0"/>
              </a:spcBef>
              <a:spcAft>
                <a:spcPct val="0"/>
              </a:spcAft>
              <a:defRPr sz="2700">
                <a:solidFill>
                  <a:schemeClr val="tx1"/>
                </a:solidFill>
                <a:latin typeface="Arial" panose="020B0604020202020204" pitchFamily="34" charset="0"/>
              </a:defRPr>
            </a:lvl6pPr>
            <a:lvl7pPr marL="2915800" indent="-224293" eaLnBrk="0" fontAlgn="base" hangingPunct="0">
              <a:spcBef>
                <a:spcPct val="0"/>
              </a:spcBef>
              <a:spcAft>
                <a:spcPct val="0"/>
              </a:spcAft>
              <a:defRPr sz="2700">
                <a:solidFill>
                  <a:schemeClr val="tx1"/>
                </a:solidFill>
                <a:latin typeface="Arial" panose="020B0604020202020204" pitchFamily="34" charset="0"/>
              </a:defRPr>
            </a:lvl7pPr>
            <a:lvl8pPr marL="3364384" indent="-224293" eaLnBrk="0" fontAlgn="base" hangingPunct="0">
              <a:spcBef>
                <a:spcPct val="0"/>
              </a:spcBef>
              <a:spcAft>
                <a:spcPct val="0"/>
              </a:spcAft>
              <a:defRPr sz="2700">
                <a:solidFill>
                  <a:schemeClr val="tx1"/>
                </a:solidFill>
                <a:latin typeface="Arial" panose="020B0604020202020204" pitchFamily="34" charset="0"/>
              </a:defRPr>
            </a:lvl8pPr>
            <a:lvl9pPr marL="3812969" indent="-224293" eaLnBrk="0" fontAlgn="base" hangingPunct="0">
              <a:spcBef>
                <a:spcPct val="0"/>
              </a:spcBef>
              <a:spcAft>
                <a:spcPct val="0"/>
              </a:spcAft>
              <a:defRPr sz="27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700">
                <a:solidFill>
                  <a:schemeClr val="tx1"/>
                </a:solidFill>
                <a:latin typeface="Arial" panose="020B0604020202020204" pitchFamily="34" charset="0"/>
              </a:defRPr>
            </a:lvl1pPr>
            <a:lvl2pPr marL="728951" indent="-280365">
              <a:defRPr sz="2700">
                <a:solidFill>
                  <a:schemeClr val="tx1"/>
                </a:solidFill>
                <a:latin typeface="Arial" panose="020B0604020202020204" pitchFamily="34" charset="0"/>
              </a:defRPr>
            </a:lvl2pPr>
            <a:lvl3pPr marL="1121462" indent="-224293">
              <a:defRPr sz="2700">
                <a:solidFill>
                  <a:schemeClr val="tx1"/>
                </a:solidFill>
                <a:latin typeface="Arial" panose="020B0604020202020204" pitchFamily="34" charset="0"/>
              </a:defRPr>
            </a:lvl3pPr>
            <a:lvl4pPr marL="1570047" indent="-224293">
              <a:defRPr sz="2700">
                <a:solidFill>
                  <a:schemeClr val="tx1"/>
                </a:solidFill>
                <a:latin typeface="Arial" panose="020B0604020202020204" pitchFamily="34" charset="0"/>
              </a:defRPr>
            </a:lvl4pPr>
            <a:lvl5pPr marL="2018631" indent="-224293">
              <a:defRPr sz="2700">
                <a:solidFill>
                  <a:schemeClr val="tx1"/>
                </a:solidFill>
                <a:latin typeface="Arial" panose="020B0604020202020204" pitchFamily="34" charset="0"/>
              </a:defRPr>
            </a:lvl5pPr>
            <a:lvl6pPr marL="2467216" indent="-224293" eaLnBrk="0" fontAlgn="base" hangingPunct="0">
              <a:spcBef>
                <a:spcPct val="0"/>
              </a:spcBef>
              <a:spcAft>
                <a:spcPct val="0"/>
              </a:spcAft>
              <a:defRPr sz="2700">
                <a:solidFill>
                  <a:schemeClr val="tx1"/>
                </a:solidFill>
                <a:latin typeface="Arial" panose="020B0604020202020204" pitchFamily="34" charset="0"/>
              </a:defRPr>
            </a:lvl6pPr>
            <a:lvl7pPr marL="2915800" indent="-224293" eaLnBrk="0" fontAlgn="base" hangingPunct="0">
              <a:spcBef>
                <a:spcPct val="0"/>
              </a:spcBef>
              <a:spcAft>
                <a:spcPct val="0"/>
              </a:spcAft>
              <a:defRPr sz="2700">
                <a:solidFill>
                  <a:schemeClr val="tx1"/>
                </a:solidFill>
                <a:latin typeface="Arial" panose="020B0604020202020204" pitchFamily="34" charset="0"/>
              </a:defRPr>
            </a:lvl7pPr>
            <a:lvl8pPr marL="3364384" indent="-224293" eaLnBrk="0" fontAlgn="base" hangingPunct="0">
              <a:spcBef>
                <a:spcPct val="0"/>
              </a:spcBef>
              <a:spcAft>
                <a:spcPct val="0"/>
              </a:spcAft>
              <a:defRPr sz="2700">
                <a:solidFill>
                  <a:schemeClr val="tx1"/>
                </a:solidFill>
                <a:latin typeface="Arial" panose="020B0604020202020204" pitchFamily="34" charset="0"/>
              </a:defRPr>
            </a:lvl8pPr>
            <a:lvl9pPr marL="3812969" indent="-224293" eaLnBrk="0" fontAlgn="base" hangingPunct="0">
              <a:spcBef>
                <a:spcPct val="0"/>
              </a:spcBef>
              <a:spcAft>
                <a:spcPct val="0"/>
              </a:spcAft>
              <a:defRPr sz="27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178</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744178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180</a:t>
            </a:fld>
            <a:endParaRPr lang="en-US" sz="1200" smtClean="0"/>
          </a:p>
        </p:txBody>
      </p:sp>
    </p:spTree>
    <p:extLst>
      <p:ext uri="{BB962C8B-B14F-4D97-AF65-F5344CB8AC3E}">
        <p14:creationId xmlns:p14="http://schemas.microsoft.com/office/powerpoint/2010/main" val="1728595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182</a:t>
            </a:fld>
            <a:endParaRPr lang="en-US" smtClean="0">
              <a:latin typeface="Times New Roman" pitchFamily="18" charset="0"/>
            </a:endParaRPr>
          </a:p>
        </p:txBody>
      </p:sp>
    </p:spTree>
    <p:extLst>
      <p:ext uri="{BB962C8B-B14F-4D97-AF65-F5344CB8AC3E}">
        <p14:creationId xmlns:p14="http://schemas.microsoft.com/office/powerpoint/2010/main" val="30228790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183</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183</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183</a:t>
            </a:fld>
            <a:endParaRPr lang="en-US" sz="1200">
              <a:latin typeface="Times New Roman" pitchFamily="18" charset="0"/>
            </a:endParaRPr>
          </a:p>
        </p:txBody>
      </p:sp>
    </p:spTree>
    <p:extLst>
      <p:ext uri="{BB962C8B-B14F-4D97-AF65-F5344CB8AC3E}">
        <p14:creationId xmlns:p14="http://schemas.microsoft.com/office/powerpoint/2010/main" val="40654875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199</a:t>
            </a:fld>
            <a:endParaRPr lang="en-US" sz="1300" smtClean="0"/>
          </a:p>
        </p:txBody>
      </p:sp>
    </p:spTree>
    <p:extLst>
      <p:ext uri="{BB962C8B-B14F-4D97-AF65-F5344CB8AC3E}">
        <p14:creationId xmlns:p14="http://schemas.microsoft.com/office/powerpoint/2010/main" val="26150019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201</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202</a:t>
            </a:fld>
            <a:endParaRPr lang="en-US" sz="1200" smtClean="0">
              <a:solidFill>
                <a:srgbClr val="000000"/>
              </a:solidFill>
            </a:endParaRPr>
          </a:p>
        </p:txBody>
      </p:sp>
    </p:spTree>
    <p:extLst>
      <p:ext uri="{BB962C8B-B14F-4D97-AF65-F5344CB8AC3E}">
        <p14:creationId xmlns:p14="http://schemas.microsoft.com/office/powerpoint/2010/main" val="468085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2615783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23</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smtClean="0"/>
              <a:pPr>
                <a:spcBef>
                  <a:spcPct val="0"/>
                </a:spcBef>
              </a:pPr>
              <a:t>24</a:t>
            </a:fld>
            <a:endParaRPr lang="en-US" sz="1300" smtClean="0"/>
          </a:p>
        </p:txBody>
      </p:sp>
    </p:spTree>
    <p:extLst>
      <p:ext uri="{BB962C8B-B14F-4D97-AF65-F5344CB8AC3E}">
        <p14:creationId xmlns:p14="http://schemas.microsoft.com/office/powerpoint/2010/main" val="1513205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smtClean="0"/>
              <a:pPr>
                <a:spcBef>
                  <a:spcPct val="0"/>
                </a:spcBef>
              </a:pPr>
              <a:t>25</a:t>
            </a:fld>
            <a:endParaRPr lang="en-US" sz="1300" smtClean="0"/>
          </a:p>
        </p:txBody>
      </p:sp>
    </p:spTree>
    <p:extLst>
      <p:ext uri="{BB962C8B-B14F-4D97-AF65-F5344CB8AC3E}">
        <p14:creationId xmlns:p14="http://schemas.microsoft.com/office/powerpoint/2010/main" val="713902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smtClean="0"/>
              <a:pPr>
                <a:spcBef>
                  <a:spcPct val="0"/>
                </a:spcBef>
              </a:pPr>
              <a:t>26</a:t>
            </a:fld>
            <a:endParaRPr lang="en-US" sz="1300" smtClean="0"/>
          </a:p>
        </p:txBody>
      </p:sp>
    </p:spTree>
    <p:extLst>
      <p:ext uri="{BB962C8B-B14F-4D97-AF65-F5344CB8AC3E}">
        <p14:creationId xmlns:p14="http://schemas.microsoft.com/office/powerpoint/2010/main" val="1448959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A6C5FD-0DD0-48CF-96C1-7869A87827F1}" type="slidenum">
              <a:rPr lang="en-US" sz="1300" smtClean="0"/>
              <a:pPr>
                <a:spcBef>
                  <a:spcPct val="0"/>
                </a:spcBef>
              </a:pPr>
              <a:t>27</a:t>
            </a:fld>
            <a:endParaRPr lang="en-US" sz="1300" smtClean="0"/>
          </a:p>
        </p:txBody>
      </p:sp>
    </p:spTree>
    <p:extLst>
      <p:ext uri="{BB962C8B-B14F-4D97-AF65-F5344CB8AC3E}">
        <p14:creationId xmlns:p14="http://schemas.microsoft.com/office/powerpoint/2010/main" val="59298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3038719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31</a:t>
            </a:fld>
            <a:endParaRPr lang="en-US" sz="1200" smtClean="0"/>
          </a:p>
        </p:txBody>
      </p:sp>
    </p:spTree>
    <p:extLst>
      <p:ext uri="{BB962C8B-B14F-4D97-AF65-F5344CB8AC3E}">
        <p14:creationId xmlns:p14="http://schemas.microsoft.com/office/powerpoint/2010/main" val="2366826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smtClean="0"/>
              <a:pPr>
                <a:spcBef>
                  <a:spcPct val="0"/>
                </a:spcBef>
              </a:pPr>
              <a:t>34</a:t>
            </a:fld>
            <a:endParaRPr lang="en-US" sz="1300" smtClean="0"/>
          </a:p>
        </p:txBody>
      </p:sp>
    </p:spTree>
    <p:extLst>
      <p:ext uri="{BB962C8B-B14F-4D97-AF65-F5344CB8AC3E}">
        <p14:creationId xmlns:p14="http://schemas.microsoft.com/office/powerpoint/2010/main" val="766511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0404" name="Footer Placeholder 3"/>
          <p:cNvSpPr>
            <a:spLocks noGrp="1"/>
          </p:cNvSpPr>
          <p:nvPr>
            <p:ph type="ftr" sz="quarter" idx="4"/>
          </p:nvPr>
        </p:nvSpPr>
        <p:spPr/>
        <p:txBody>
          <a:bodyPr/>
          <a:lstStyle/>
          <a:p>
            <a:pPr>
              <a:defRPr/>
            </a:pPr>
            <a:r>
              <a:rPr lang="en-US" smtClean="0"/>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35</a:t>
            </a:fld>
            <a:endParaRPr lang="en-US" smtClean="0"/>
          </a:p>
        </p:txBody>
      </p:sp>
    </p:spTree>
    <p:extLst>
      <p:ext uri="{BB962C8B-B14F-4D97-AF65-F5344CB8AC3E}">
        <p14:creationId xmlns:p14="http://schemas.microsoft.com/office/powerpoint/2010/main" val="3515354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smtClean="0"/>
              <a:pPr>
                <a:spcBef>
                  <a:spcPct val="0"/>
                </a:spcBef>
              </a:pPr>
              <a:t>36</a:t>
            </a:fld>
            <a:endParaRPr lang="en-US" sz="1300" smtClean="0"/>
          </a:p>
        </p:txBody>
      </p:sp>
    </p:spTree>
    <p:extLst>
      <p:ext uri="{BB962C8B-B14F-4D97-AF65-F5344CB8AC3E}">
        <p14:creationId xmlns:p14="http://schemas.microsoft.com/office/powerpoint/2010/main" val="4010260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37</a:t>
            </a:fld>
            <a:endParaRPr lang="en-US" smtClean="0">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smtClean="0"/>
              <a:pPr>
                <a:spcBef>
                  <a:spcPct val="0"/>
                </a:spcBef>
              </a:pPr>
              <a:t>39</a:t>
            </a:fld>
            <a:endParaRPr lang="en-US" sz="1300" smtClean="0"/>
          </a:p>
        </p:txBody>
      </p:sp>
    </p:spTree>
    <p:extLst>
      <p:ext uri="{BB962C8B-B14F-4D97-AF65-F5344CB8AC3E}">
        <p14:creationId xmlns:p14="http://schemas.microsoft.com/office/powerpoint/2010/main" val="2937835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smtClean="0"/>
              <a:pPr>
                <a:spcBef>
                  <a:spcPct val="0"/>
                </a:spcBef>
              </a:pPr>
              <a:t>40</a:t>
            </a:fld>
            <a:endParaRPr lang="en-US" sz="1300" smtClean="0"/>
          </a:p>
        </p:txBody>
      </p:sp>
    </p:spTree>
    <p:extLst>
      <p:ext uri="{BB962C8B-B14F-4D97-AF65-F5344CB8AC3E}">
        <p14:creationId xmlns:p14="http://schemas.microsoft.com/office/powerpoint/2010/main" val="3201579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smtClean="0"/>
              <a:pPr>
                <a:spcBef>
                  <a:spcPct val="0"/>
                </a:spcBef>
              </a:pPr>
              <a:t>41</a:t>
            </a:fld>
            <a:endParaRPr lang="en-US" sz="1300" smtClean="0"/>
          </a:p>
        </p:txBody>
      </p:sp>
    </p:spTree>
    <p:extLst>
      <p:ext uri="{BB962C8B-B14F-4D97-AF65-F5344CB8AC3E}">
        <p14:creationId xmlns:p14="http://schemas.microsoft.com/office/powerpoint/2010/main" val="932208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smtClean="0"/>
              <a:pPr>
                <a:spcBef>
                  <a:spcPct val="0"/>
                </a:spcBef>
              </a:pPr>
              <a:t>44</a:t>
            </a:fld>
            <a:endParaRPr lang="en-US" sz="1300" smtClean="0"/>
          </a:p>
        </p:txBody>
      </p:sp>
    </p:spTree>
    <p:extLst>
      <p:ext uri="{BB962C8B-B14F-4D97-AF65-F5344CB8AC3E}">
        <p14:creationId xmlns:p14="http://schemas.microsoft.com/office/powerpoint/2010/main" val="1863329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2115162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smtClean="0"/>
              <a:pPr>
                <a:spcBef>
                  <a:spcPct val="0"/>
                </a:spcBef>
              </a:pPr>
              <a:t>45</a:t>
            </a:fld>
            <a:endParaRPr lang="en-US" sz="1300" smtClean="0"/>
          </a:p>
        </p:txBody>
      </p:sp>
    </p:spTree>
    <p:extLst>
      <p:ext uri="{BB962C8B-B14F-4D97-AF65-F5344CB8AC3E}">
        <p14:creationId xmlns:p14="http://schemas.microsoft.com/office/powerpoint/2010/main" val="4292135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46</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smtClean="0"/>
              <a:pPr>
                <a:spcBef>
                  <a:spcPct val="0"/>
                </a:spcBef>
              </a:pPr>
              <a:t>47</a:t>
            </a:fld>
            <a:endParaRPr lang="en-US" sz="1300" smtClean="0"/>
          </a:p>
        </p:txBody>
      </p:sp>
      <p:sp>
        <p:nvSpPr>
          <p:cNvPr id="8909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47</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8909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47</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48</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5980396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0B2A28-4996-47B4-AC2C-288A394EC056}" type="slidenum">
              <a:rPr lang="en-GB" smtClean="0"/>
              <a:pPr/>
              <a:t>49</a:t>
            </a:fld>
            <a:endParaRPr lang="en-GB" dirty="0"/>
          </a:p>
        </p:txBody>
      </p:sp>
    </p:spTree>
    <p:extLst>
      <p:ext uri="{BB962C8B-B14F-4D97-AF65-F5344CB8AC3E}">
        <p14:creationId xmlns:p14="http://schemas.microsoft.com/office/powerpoint/2010/main" val="2826047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53</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55</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55</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55</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2059014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smtClean="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smtClean="0"/>
              <a:pPr>
                <a:spcBef>
                  <a:spcPct val="0"/>
                </a:spcBef>
              </a:pPr>
              <a:t>57</a:t>
            </a:fld>
            <a:endParaRPr lang="en-US" sz="1400" smtClean="0"/>
          </a:p>
        </p:txBody>
      </p:sp>
    </p:spTree>
    <p:extLst>
      <p:ext uri="{BB962C8B-B14F-4D97-AF65-F5344CB8AC3E}">
        <p14:creationId xmlns:p14="http://schemas.microsoft.com/office/powerpoint/2010/main" val="1263695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smtClean="0"/>
              <a:pPr>
                <a:spcBef>
                  <a:spcPct val="0"/>
                </a:spcBef>
              </a:pPr>
              <a:t>58</a:t>
            </a:fld>
            <a:endParaRPr lang="en-US" sz="1300" smtClean="0"/>
          </a:p>
        </p:txBody>
      </p:sp>
    </p:spTree>
    <p:extLst>
      <p:ext uri="{BB962C8B-B14F-4D97-AF65-F5344CB8AC3E}">
        <p14:creationId xmlns:p14="http://schemas.microsoft.com/office/powerpoint/2010/main" val="2940786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59</a:t>
            </a:fld>
            <a:endParaRPr lang="en-US" sz="1200" smtClean="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470A1-258D-444C-8A31-8F4AC34B0805}" type="slidenum">
              <a:rPr lang="en-US" sz="1300" smtClean="0"/>
              <a:pPr>
                <a:spcBef>
                  <a:spcPct val="0"/>
                </a:spcBef>
              </a:pPr>
              <a:t>9</a:t>
            </a:fld>
            <a:endParaRPr lang="en-US" sz="1300" smtClean="0"/>
          </a:p>
        </p:txBody>
      </p:sp>
    </p:spTree>
    <p:extLst>
      <p:ext uri="{BB962C8B-B14F-4D97-AF65-F5344CB8AC3E}">
        <p14:creationId xmlns:p14="http://schemas.microsoft.com/office/powerpoint/2010/main" val="3236584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60</a:t>
            </a:fld>
            <a:endParaRPr lang="en-US" smtClean="0"/>
          </a:p>
        </p:txBody>
      </p:sp>
    </p:spTree>
    <p:extLst>
      <p:ext uri="{BB962C8B-B14F-4D97-AF65-F5344CB8AC3E}">
        <p14:creationId xmlns:p14="http://schemas.microsoft.com/office/powerpoint/2010/main" val="4120950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61</a:t>
            </a:fld>
            <a:endParaRPr lang="en-US" sz="1200" smtClean="0"/>
          </a:p>
        </p:txBody>
      </p:sp>
    </p:spTree>
    <p:extLst>
      <p:ext uri="{BB962C8B-B14F-4D97-AF65-F5344CB8AC3E}">
        <p14:creationId xmlns:p14="http://schemas.microsoft.com/office/powerpoint/2010/main" val="2093485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smtClean="0"/>
              <a:pPr>
                <a:spcBef>
                  <a:spcPct val="0"/>
                </a:spcBef>
              </a:pPr>
              <a:t>62</a:t>
            </a:fld>
            <a:endParaRPr lang="en-US" sz="1400" smtClean="0"/>
          </a:p>
        </p:txBody>
      </p:sp>
    </p:spTree>
    <p:extLst>
      <p:ext uri="{BB962C8B-B14F-4D97-AF65-F5344CB8AC3E}">
        <p14:creationId xmlns:p14="http://schemas.microsoft.com/office/powerpoint/2010/main" val="1083372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smtClean="0"/>
              <a:pPr>
                <a:spcBef>
                  <a:spcPct val="0"/>
                </a:spcBef>
              </a:pPr>
              <a:t>63</a:t>
            </a:fld>
            <a:endParaRPr lang="en-US" sz="1300" smtClean="0"/>
          </a:p>
        </p:txBody>
      </p:sp>
    </p:spTree>
    <p:extLst>
      <p:ext uri="{BB962C8B-B14F-4D97-AF65-F5344CB8AC3E}">
        <p14:creationId xmlns:p14="http://schemas.microsoft.com/office/powerpoint/2010/main" val="1883592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66</a:t>
            </a:fld>
            <a:endParaRPr lang="en-US" sz="1200" smtClean="0"/>
          </a:p>
        </p:txBody>
      </p:sp>
    </p:spTree>
    <p:extLst>
      <p:ext uri="{BB962C8B-B14F-4D97-AF65-F5344CB8AC3E}">
        <p14:creationId xmlns:p14="http://schemas.microsoft.com/office/powerpoint/2010/main" val="3267521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67</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smtClean="0"/>
              <a:pPr>
                <a:spcBef>
                  <a:spcPct val="0"/>
                </a:spcBef>
              </a:pPr>
              <a:t>71</a:t>
            </a:fld>
            <a:endParaRPr lang="en-US" sz="1300" smtClean="0"/>
          </a:p>
        </p:txBody>
      </p:sp>
    </p:spTree>
    <p:extLst>
      <p:ext uri="{BB962C8B-B14F-4D97-AF65-F5344CB8AC3E}">
        <p14:creationId xmlns:p14="http://schemas.microsoft.com/office/powerpoint/2010/main" val="876467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smtClean="0"/>
              <a:pPr>
                <a:spcBef>
                  <a:spcPct val="0"/>
                </a:spcBef>
              </a:pPr>
              <a:t>72</a:t>
            </a:fld>
            <a:endParaRPr lang="en-US" sz="1300" smtClean="0"/>
          </a:p>
        </p:txBody>
      </p:sp>
    </p:spTree>
    <p:extLst>
      <p:ext uri="{BB962C8B-B14F-4D97-AF65-F5344CB8AC3E}">
        <p14:creationId xmlns:p14="http://schemas.microsoft.com/office/powerpoint/2010/main" val="1573914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smtClean="0"/>
              <a:pPr>
                <a:spcBef>
                  <a:spcPct val="0"/>
                </a:spcBef>
              </a:pPr>
              <a:t>73</a:t>
            </a:fld>
            <a:endParaRPr lang="en-US" sz="1300" smtClean="0"/>
          </a:p>
        </p:txBody>
      </p:sp>
    </p:spTree>
    <p:extLst>
      <p:ext uri="{BB962C8B-B14F-4D97-AF65-F5344CB8AC3E}">
        <p14:creationId xmlns:p14="http://schemas.microsoft.com/office/powerpoint/2010/main" val="1218685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smtClean="0"/>
              <a:pPr>
                <a:spcBef>
                  <a:spcPct val="0"/>
                </a:spcBef>
              </a:pPr>
              <a:t>74</a:t>
            </a:fld>
            <a:endParaRPr lang="en-US" sz="1300" smtClean="0"/>
          </a:p>
        </p:txBody>
      </p:sp>
    </p:spTree>
    <p:extLst>
      <p:ext uri="{BB962C8B-B14F-4D97-AF65-F5344CB8AC3E}">
        <p14:creationId xmlns:p14="http://schemas.microsoft.com/office/powerpoint/2010/main" val="45622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11</a:t>
            </a:fld>
            <a:endParaRPr lang="en-US" sz="1200" smtClean="0"/>
          </a:p>
        </p:txBody>
      </p:sp>
    </p:spTree>
    <p:extLst>
      <p:ext uri="{BB962C8B-B14F-4D97-AF65-F5344CB8AC3E}">
        <p14:creationId xmlns:p14="http://schemas.microsoft.com/office/powerpoint/2010/main" val="2352022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smtClean="0"/>
              <a:pPr>
                <a:spcBef>
                  <a:spcPct val="0"/>
                </a:spcBef>
              </a:pPr>
              <a:t>75</a:t>
            </a:fld>
            <a:endParaRPr lang="en-US" sz="1300" smtClean="0"/>
          </a:p>
        </p:txBody>
      </p:sp>
    </p:spTree>
    <p:extLst>
      <p:ext uri="{BB962C8B-B14F-4D97-AF65-F5344CB8AC3E}">
        <p14:creationId xmlns:p14="http://schemas.microsoft.com/office/powerpoint/2010/main" val="3047728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smtClean="0"/>
              <a:pPr>
                <a:spcBef>
                  <a:spcPct val="0"/>
                </a:spcBef>
              </a:pPr>
              <a:t>76</a:t>
            </a:fld>
            <a:endParaRPr lang="en-US" sz="1300" smtClean="0"/>
          </a:p>
        </p:txBody>
      </p:sp>
    </p:spTree>
    <p:extLst>
      <p:ext uri="{BB962C8B-B14F-4D97-AF65-F5344CB8AC3E}">
        <p14:creationId xmlns:p14="http://schemas.microsoft.com/office/powerpoint/2010/main" val="2556551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smtClean="0"/>
              <a:pPr>
                <a:spcBef>
                  <a:spcPct val="0"/>
                </a:spcBef>
              </a:pPr>
              <a:t>81</a:t>
            </a:fld>
            <a:endParaRPr lang="en-US" sz="1300" smtClean="0"/>
          </a:p>
        </p:txBody>
      </p:sp>
    </p:spTree>
    <p:extLst>
      <p:ext uri="{BB962C8B-B14F-4D97-AF65-F5344CB8AC3E}">
        <p14:creationId xmlns:p14="http://schemas.microsoft.com/office/powerpoint/2010/main" val="396986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85</a:t>
            </a:fld>
            <a:endParaRPr lang="en-US" sz="1200" smtClean="0"/>
          </a:p>
        </p:txBody>
      </p:sp>
    </p:spTree>
    <p:extLst>
      <p:ext uri="{BB962C8B-B14F-4D97-AF65-F5344CB8AC3E}">
        <p14:creationId xmlns:p14="http://schemas.microsoft.com/office/powerpoint/2010/main" val="3708880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7EBCA3-E797-45E9-9705-737B92DA90BA}" type="slidenum">
              <a:rPr lang="en-US" sz="1300" smtClean="0"/>
              <a:pPr>
                <a:spcBef>
                  <a:spcPct val="0"/>
                </a:spcBef>
              </a:pPr>
              <a:t>86</a:t>
            </a:fld>
            <a:endParaRPr lang="en-US" sz="1300" smtClean="0"/>
          </a:p>
        </p:txBody>
      </p:sp>
    </p:spTree>
    <p:extLst>
      <p:ext uri="{BB962C8B-B14F-4D97-AF65-F5344CB8AC3E}">
        <p14:creationId xmlns:p14="http://schemas.microsoft.com/office/powerpoint/2010/main" val="37265355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87</a:t>
            </a:fld>
            <a:endParaRPr lang="en-US" sz="1200" smtClean="0"/>
          </a:p>
        </p:txBody>
      </p:sp>
    </p:spTree>
    <p:extLst>
      <p:ext uri="{BB962C8B-B14F-4D97-AF65-F5344CB8AC3E}">
        <p14:creationId xmlns:p14="http://schemas.microsoft.com/office/powerpoint/2010/main" val="3379912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88</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90</a:t>
            </a:fld>
            <a:endParaRPr lang="en-US" smtClean="0"/>
          </a:p>
        </p:txBody>
      </p:sp>
    </p:spTree>
    <p:extLst>
      <p:ext uri="{BB962C8B-B14F-4D97-AF65-F5344CB8AC3E}">
        <p14:creationId xmlns:p14="http://schemas.microsoft.com/office/powerpoint/2010/main" val="16340838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91</a:t>
            </a:fld>
            <a:endParaRPr lang="en-US" smtClean="0">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97</a:t>
            </a:fld>
            <a:endParaRPr lang="en-US"/>
          </a:p>
        </p:txBody>
      </p:sp>
    </p:spTree>
    <p:extLst>
      <p:ext uri="{BB962C8B-B14F-4D97-AF65-F5344CB8AC3E}">
        <p14:creationId xmlns:p14="http://schemas.microsoft.com/office/powerpoint/2010/main" val="245141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smtClean="0"/>
              <a:pPr>
                <a:spcBef>
                  <a:spcPct val="0"/>
                </a:spcBef>
              </a:pPr>
              <a:t>14</a:t>
            </a:fld>
            <a:endParaRPr lang="en-US" sz="1300" smtClean="0"/>
          </a:p>
        </p:txBody>
      </p:sp>
    </p:spTree>
    <p:extLst>
      <p:ext uri="{BB962C8B-B14F-4D97-AF65-F5344CB8AC3E}">
        <p14:creationId xmlns:p14="http://schemas.microsoft.com/office/powerpoint/2010/main" val="28412079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101</a:t>
            </a:fld>
            <a:endParaRPr lang="en-US" sz="1300" smtClean="0"/>
          </a:p>
        </p:txBody>
      </p:sp>
    </p:spTree>
    <p:extLst>
      <p:ext uri="{BB962C8B-B14F-4D97-AF65-F5344CB8AC3E}">
        <p14:creationId xmlns:p14="http://schemas.microsoft.com/office/powerpoint/2010/main" val="34953162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102</a:t>
            </a:fld>
            <a:endParaRPr lang="en-US" sz="1200" smtClean="0"/>
          </a:p>
        </p:txBody>
      </p:sp>
    </p:spTree>
    <p:extLst>
      <p:ext uri="{BB962C8B-B14F-4D97-AF65-F5344CB8AC3E}">
        <p14:creationId xmlns:p14="http://schemas.microsoft.com/office/powerpoint/2010/main" val="36768787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104</a:t>
            </a:fld>
            <a:endParaRPr lang="en-US" sz="1200" smtClean="0"/>
          </a:p>
        </p:txBody>
      </p:sp>
    </p:spTree>
    <p:extLst>
      <p:ext uri="{BB962C8B-B14F-4D97-AF65-F5344CB8AC3E}">
        <p14:creationId xmlns:p14="http://schemas.microsoft.com/office/powerpoint/2010/main" val="8439544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105</a:t>
            </a:fld>
            <a:endParaRPr lang="en-US" sz="1200" smtClean="0"/>
          </a:p>
        </p:txBody>
      </p:sp>
    </p:spTree>
    <p:extLst>
      <p:ext uri="{BB962C8B-B14F-4D97-AF65-F5344CB8AC3E}">
        <p14:creationId xmlns:p14="http://schemas.microsoft.com/office/powerpoint/2010/main" val="40555606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106</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107</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108</a:t>
            </a:fld>
            <a:endParaRPr lang="en-US" smtClean="0">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109</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7447155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smtClean="0"/>
              <a:pPr>
                <a:spcBef>
                  <a:spcPct val="0"/>
                </a:spcBef>
              </a:pPr>
              <a:t>111</a:t>
            </a:fld>
            <a:endParaRPr lang="en-US" sz="1300" smtClean="0"/>
          </a:p>
        </p:txBody>
      </p:sp>
    </p:spTree>
    <p:extLst>
      <p:ext uri="{BB962C8B-B14F-4D97-AF65-F5344CB8AC3E}">
        <p14:creationId xmlns:p14="http://schemas.microsoft.com/office/powerpoint/2010/main" val="328399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smtClean="0"/>
              <a:pPr>
                <a:spcBef>
                  <a:spcPct val="0"/>
                </a:spcBef>
              </a:pPr>
              <a:t>15</a:t>
            </a:fld>
            <a:endParaRPr lang="en-US" sz="1300" smtClean="0"/>
          </a:p>
        </p:txBody>
      </p:sp>
    </p:spTree>
    <p:extLst>
      <p:ext uri="{BB962C8B-B14F-4D97-AF65-F5344CB8AC3E}">
        <p14:creationId xmlns:p14="http://schemas.microsoft.com/office/powerpoint/2010/main" val="982187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112</a:t>
            </a:fld>
            <a:endParaRPr lang="en-US" sz="1200" smtClean="0"/>
          </a:p>
        </p:txBody>
      </p:sp>
    </p:spTree>
    <p:extLst>
      <p:ext uri="{BB962C8B-B14F-4D97-AF65-F5344CB8AC3E}">
        <p14:creationId xmlns:p14="http://schemas.microsoft.com/office/powerpoint/2010/main" val="27224789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smtClean="0"/>
              <a:pPr>
                <a:spcBef>
                  <a:spcPct val="0"/>
                </a:spcBef>
              </a:pPr>
              <a:t>113</a:t>
            </a:fld>
            <a:endParaRPr lang="en-US" sz="1300" smtClean="0"/>
          </a:p>
        </p:txBody>
      </p:sp>
    </p:spTree>
    <p:extLst>
      <p:ext uri="{BB962C8B-B14F-4D97-AF65-F5344CB8AC3E}">
        <p14:creationId xmlns:p14="http://schemas.microsoft.com/office/powerpoint/2010/main" val="12674164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114</a:t>
            </a:fld>
            <a:endParaRPr lang="en-US" sz="1200" smtClean="0"/>
          </a:p>
        </p:txBody>
      </p:sp>
    </p:spTree>
    <p:extLst>
      <p:ext uri="{BB962C8B-B14F-4D97-AF65-F5344CB8AC3E}">
        <p14:creationId xmlns:p14="http://schemas.microsoft.com/office/powerpoint/2010/main" val="7861450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smtClean="0"/>
              <a:pPr>
                <a:spcBef>
                  <a:spcPct val="0"/>
                </a:spcBef>
              </a:pPr>
              <a:t>115</a:t>
            </a:fld>
            <a:endParaRPr lang="en-US" sz="1300" smtClean="0"/>
          </a:p>
        </p:txBody>
      </p:sp>
    </p:spTree>
    <p:extLst>
      <p:ext uri="{BB962C8B-B14F-4D97-AF65-F5344CB8AC3E}">
        <p14:creationId xmlns:p14="http://schemas.microsoft.com/office/powerpoint/2010/main" val="35549575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116</a:t>
            </a:fld>
            <a:endParaRPr lang="en-US" sz="1200" smtClean="0"/>
          </a:p>
        </p:txBody>
      </p:sp>
    </p:spTree>
    <p:extLst>
      <p:ext uri="{BB962C8B-B14F-4D97-AF65-F5344CB8AC3E}">
        <p14:creationId xmlns:p14="http://schemas.microsoft.com/office/powerpoint/2010/main" val="14571629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smtClean="0"/>
              <a:pPr>
                <a:spcBef>
                  <a:spcPct val="0"/>
                </a:spcBef>
              </a:pPr>
              <a:t>117</a:t>
            </a:fld>
            <a:endParaRPr lang="en-US" sz="1300" smtClean="0"/>
          </a:p>
        </p:txBody>
      </p:sp>
    </p:spTree>
    <p:extLst>
      <p:ext uri="{BB962C8B-B14F-4D97-AF65-F5344CB8AC3E}">
        <p14:creationId xmlns:p14="http://schemas.microsoft.com/office/powerpoint/2010/main" val="16166098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118</a:t>
            </a:fld>
            <a:endParaRPr lang="en-US" smtClean="0">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smtClean="0"/>
              <a:pPr>
                <a:spcBef>
                  <a:spcPct val="0"/>
                </a:spcBef>
              </a:pPr>
              <a:t>120</a:t>
            </a:fld>
            <a:endParaRPr lang="en-US" sz="1300" smtClean="0"/>
          </a:p>
        </p:txBody>
      </p:sp>
    </p:spTree>
    <p:extLst>
      <p:ext uri="{BB962C8B-B14F-4D97-AF65-F5344CB8AC3E}">
        <p14:creationId xmlns:p14="http://schemas.microsoft.com/office/powerpoint/2010/main" val="23994229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121</a:t>
            </a:fld>
            <a:endParaRPr lang="en-US" sz="1300"/>
          </a:p>
        </p:txBody>
      </p:sp>
    </p:spTree>
    <p:extLst>
      <p:ext uri="{BB962C8B-B14F-4D97-AF65-F5344CB8AC3E}">
        <p14:creationId xmlns:p14="http://schemas.microsoft.com/office/powerpoint/2010/main" val="33557537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122</a:t>
            </a:fld>
            <a:endParaRPr lang="en-US" sz="1300"/>
          </a:p>
        </p:txBody>
      </p:sp>
    </p:spTree>
    <p:extLst>
      <p:ext uri="{BB962C8B-B14F-4D97-AF65-F5344CB8AC3E}">
        <p14:creationId xmlns:p14="http://schemas.microsoft.com/office/powerpoint/2010/main" val="3275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smtClean="0"/>
              <a:pPr>
                <a:spcBef>
                  <a:spcPct val="0"/>
                </a:spcBef>
              </a:pPr>
              <a:t>16</a:t>
            </a:fld>
            <a:endParaRPr lang="en-US" sz="1300" smtClean="0"/>
          </a:p>
        </p:txBody>
      </p:sp>
    </p:spTree>
    <p:extLst>
      <p:ext uri="{BB962C8B-B14F-4D97-AF65-F5344CB8AC3E}">
        <p14:creationId xmlns:p14="http://schemas.microsoft.com/office/powerpoint/2010/main" val="30870825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smtClean="0"/>
              <a:pPr>
                <a:spcBef>
                  <a:spcPct val="0"/>
                </a:spcBef>
              </a:pPr>
              <a:t>123</a:t>
            </a:fld>
            <a:endParaRPr lang="en-US" sz="1300" smtClean="0"/>
          </a:p>
        </p:txBody>
      </p:sp>
    </p:spTree>
    <p:extLst>
      <p:ext uri="{BB962C8B-B14F-4D97-AF65-F5344CB8AC3E}">
        <p14:creationId xmlns:p14="http://schemas.microsoft.com/office/powerpoint/2010/main" val="26951235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smtClean="0"/>
              <a:pPr>
                <a:spcBef>
                  <a:spcPct val="0"/>
                </a:spcBef>
              </a:pPr>
              <a:t>124</a:t>
            </a:fld>
            <a:endParaRPr lang="en-US" sz="1300" smtClean="0"/>
          </a:p>
        </p:txBody>
      </p:sp>
    </p:spTree>
    <p:extLst>
      <p:ext uri="{BB962C8B-B14F-4D97-AF65-F5344CB8AC3E}">
        <p14:creationId xmlns:p14="http://schemas.microsoft.com/office/powerpoint/2010/main" val="35158669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smtClean="0"/>
              <a:pPr>
                <a:spcBef>
                  <a:spcPct val="0"/>
                </a:spcBef>
              </a:pPr>
              <a:t>125</a:t>
            </a:fld>
            <a:endParaRPr lang="en-US" sz="1300" smtClean="0"/>
          </a:p>
        </p:txBody>
      </p:sp>
    </p:spTree>
    <p:extLst>
      <p:ext uri="{BB962C8B-B14F-4D97-AF65-F5344CB8AC3E}">
        <p14:creationId xmlns:p14="http://schemas.microsoft.com/office/powerpoint/2010/main" val="28735934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smtClean="0"/>
              <a:pPr>
                <a:spcBef>
                  <a:spcPct val="0"/>
                </a:spcBef>
              </a:pPr>
              <a:t>126</a:t>
            </a:fld>
            <a:endParaRPr lang="en-US" sz="1300" smtClean="0"/>
          </a:p>
        </p:txBody>
      </p:sp>
    </p:spTree>
    <p:extLst>
      <p:ext uri="{BB962C8B-B14F-4D97-AF65-F5344CB8AC3E}">
        <p14:creationId xmlns:p14="http://schemas.microsoft.com/office/powerpoint/2010/main" val="2760211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smtClean="0"/>
              <a:pPr>
                <a:spcBef>
                  <a:spcPct val="0"/>
                </a:spcBef>
              </a:pPr>
              <a:t>127</a:t>
            </a:fld>
            <a:endParaRPr lang="en-US" sz="1300" smtClean="0"/>
          </a:p>
        </p:txBody>
      </p:sp>
    </p:spTree>
    <p:extLst>
      <p:ext uri="{BB962C8B-B14F-4D97-AF65-F5344CB8AC3E}">
        <p14:creationId xmlns:p14="http://schemas.microsoft.com/office/powerpoint/2010/main" val="198205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smtClean="0"/>
              <a:pPr>
                <a:spcBef>
                  <a:spcPct val="0"/>
                </a:spcBef>
              </a:pPr>
              <a:t>129</a:t>
            </a:fld>
            <a:endParaRPr lang="en-US" sz="1300" smtClean="0"/>
          </a:p>
        </p:txBody>
      </p:sp>
    </p:spTree>
    <p:extLst>
      <p:ext uri="{BB962C8B-B14F-4D97-AF65-F5344CB8AC3E}">
        <p14:creationId xmlns:p14="http://schemas.microsoft.com/office/powerpoint/2010/main" val="17774215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775" indent="-285682" eaLnBrk="0" hangingPunct="0">
              <a:defRPr sz="2400">
                <a:solidFill>
                  <a:schemeClr val="tx1"/>
                </a:solidFill>
                <a:latin typeface="Times New Roman" pitchFamily="18" charset="0"/>
              </a:defRPr>
            </a:lvl2pPr>
            <a:lvl3pPr marL="1142730" indent="-228546" eaLnBrk="0" hangingPunct="0">
              <a:defRPr sz="2400">
                <a:solidFill>
                  <a:schemeClr val="tx1"/>
                </a:solidFill>
                <a:latin typeface="Times New Roman" pitchFamily="18" charset="0"/>
              </a:defRPr>
            </a:lvl3pPr>
            <a:lvl4pPr marL="1599822" indent="-228546" eaLnBrk="0" hangingPunct="0">
              <a:defRPr sz="2400">
                <a:solidFill>
                  <a:schemeClr val="tx1"/>
                </a:solidFill>
                <a:latin typeface="Times New Roman" pitchFamily="18" charset="0"/>
              </a:defRPr>
            </a:lvl4pPr>
            <a:lvl5pPr marL="2056915" indent="-228546" eaLnBrk="0" hangingPunct="0">
              <a:defRPr sz="2400">
                <a:solidFill>
                  <a:schemeClr val="tx1"/>
                </a:solidFill>
                <a:latin typeface="Times New Roman" pitchFamily="18" charset="0"/>
              </a:defRPr>
            </a:lvl5pPr>
            <a:lvl6pPr marL="2514008" indent="-228546" eaLnBrk="0" fontAlgn="base" hangingPunct="0">
              <a:spcBef>
                <a:spcPct val="0"/>
              </a:spcBef>
              <a:spcAft>
                <a:spcPct val="0"/>
              </a:spcAft>
              <a:defRPr sz="2400">
                <a:solidFill>
                  <a:schemeClr val="tx1"/>
                </a:solidFill>
                <a:latin typeface="Times New Roman" pitchFamily="18" charset="0"/>
              </a:defRPr>
            </a:lvl6pPr>
            <a:lvl7pPr marL="2971099" indent="-228546" eaLnBrk="0" fontAlgn="base" hangingPunct="0">
              <a:spcBef>
                <a:spcPct val="0"/>
              </a:spcBef>
              <a:spcAft>
                <a:spcPct val="0"/>
              </a:spcAft>
              <a:defRPr sz="2400">
                <a:solidFill>
                  <a:schemeClr val="tx1"/>
                </a:solidFill>
                <a:latin typeface="Times New Roman" pitchFamily="18" charset="0"/>
              </a:defRPr>
            </a:lvl7pPr>
            <a:lvl8pPr marL="3428192" indent="-228546" eaLnBrk="0" fontAlgn="base" hangingPunct="0">
              <a:spcBef>
                <a:spcPct val="0"/>
              </a:spcBef>
              <a:spcAft>
                <a:spcPct val="0"/>
              </a:spcAft>
              <a:defRPr sz="2400">
                <a:solidFill>
                  <a:schemeClr val="tx1"/>
                </a:solidFill>
                <a:latin typeface="Times New Roman" pitchFamily="18" charset="0"/>
              </a:defRPr>
            </a:lvl8pPr>
            <a:lvl9pPr marL="3885285" indent="-228546"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200"/>
              <a:pPr eaLnBrk="1" hangingPunct="1"/>
              <a:t>130</a:t>
            </a:fld>
            <a:endParaRPr lang="en-US" sz="1200"/>
          </a:p>
        </p:txBody>
      </p:sp>
    </p:spTree>
    <p:extLst>
      <p:ext uri="{BB962C8B-B14F-4D97-AF65-F5344CB8AC3E}">
        <p14:creationId xmlns:p14="http://schemas.microsoft.com/office/powerpoint/2010/main" val="41250998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smtClean="0"/>
              <a:pPr>
                <a:spcBef>
                  <a:spcPct val="0"/>
                </a:spcBef>
              </a:pPr>
              <a:t>133</a:t>
            </a:fld>
            <a:endParaRPr lang="en-US" sz="1300" smtClean="0"/>
          </a:p>
        </p:txBody>
      </p:sp>
    </p:spTree>
    <p:extLst>
      <p:ext uri="{BB962C8B-B14F-4D97-AF65-F5344CB8AC3E}">
        <p14:creationId xmlns:p14="http://schemas.microsoft.com/office/powerpoint/2010/main" val="42512431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134</a:t>
            </a:fld>
            <a:endParaRPr lang="en-US" sz="1300"/>
          </a:p>
        </p:txBody>
      </p:sp>
    </p:spTree>
    <p:extLst>
      <p:ext uri="{BB962C8B-B14F-4D97-AF65-F5344CB8AC3E}">
        <p14:creationId xmlns:p14="http://schemas.microsoft.com/office/powerpoint/2010/main" val="9818224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smtClean="0"/>
              <a:pPr>
                <a:spcBef>
                  <a:spcPct val="0"/>
                </a:spcBef>
              </a:pPr>
              <a:t>135</a:t>
            </a:fld>
            <a:endParaRPr lang="en-US" sz="1300" smtClean="0"/>
          </a:p>
        </p:txBody>
      </p:sp>
    </p:spTree>
    <p:extLst>
      <p:ext uri="{BB962C8B-B14F-4D97-AF65-F5344CB8AC3E}">
        <p14:creationId xmlns:p14="http://schemas.microsoft.com/office/powerpoint/2010/main" val="1255554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smtClean="0"/>
              <a:pPr>
                <a:spcBef>
                  <a:spcPct val="0"/>
                </a:spcBef>
              </a:pPr>
              <a:t>136</a:t>
            </a:fld>
            <a:endParaRPr lang="en-US" sz="1300" smtClean="0"/>
          </a:p>
        </p:txBody>
      </p:sp>
    </p:spTree>
    <p:extLst>
      <p:ext uri="{BB962C8B-B14F-4D97-AF65-F5344CB8AC3E}">
        <p14:creationId xmlns:p14="http://schemas.microsoft.com/office/powerpoint/2010/main" val="3001323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138</a:t>
            </a:fld>
            <a:endParaRPr lang="en-US" sz="1300"/>
          </a:p>
        </p:txBody>
      </p:sp>
    </p:spTree>
    <p:extLst>
      <p:ext uri="{BB962C8B-B14F-4D97-AF65-F5344CB8AC3E}">
        <p14:creationId xmlns:p14="http://schemas.microsoft.com/office/powerpoint/2010/main" val="36050000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139</a:t>
            </a:fld>
            <a:endParaRPr lang="en-US" sz="1300"/>
          </a:p>
        </p:txBody>
      </p:sp>
    </p:spTree>
    <p:extLst>
      <p:ext uri="{BB962C8B-B14F-4D97-AF65-F5344CB8AC3E}">
        <p14:creationId xmlns:p14="http://schemas.microsoft.com/office/powerpoint/2010/main" val="8301475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140</a:t>
            </a:fld>
            <a:endParaRPr lang="en-US" sz="1300"/>
          </a:p>
        </p:txBody>
      </p:sp>
    </p:spTree>
    <p:extLst>
      <p:ext uri="{BB962C8B-B14F-4D97-AF65-F5344CB8AC3E}">
        <p14:creationId xmlns:p14="http://schemas.microsoft.com/office/powerpoint/2010/main" val="9054706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775" indent="-285682" eaLnBrk="0" hangingPunct="0">
              <a:defRPr sz="2400">
                <a:solidFill>
                  <a:schemeClr val="tx1"/>
                </a:solidFill>
                <a:latin typeface="Times New Roman" pitchFamily="18" charset="0"/>
              </a:defRPr>
            </a:lvl2pPr>
            <a:lvl3pPr marL="1142730" indent="-228546" eaLnBrk="0" hangingPunct="0">
              <a:defRPr sz="2400">
                <a:solidFill>
                  <a:schemeClr val="tx1"/>
                </a:solidFill>
                <a:latin typeface="Times New Roman" pitchFamily="18" charset="0"/>
              </a:defRPr>
            </a:lvl3pPr>
            <a:lvl4pPr marL="1599822" indent="-228546" eaLnBrk="0" hangingPunct="0">
              <a:defRPr sz="2400">
                <a:solidFill>
                  <a:schemeClr val="tx1"/>
                </a:solidFill>
                <a:latin typeface="Times New Roman" pitchFamily="18" charset="0"/>
              </a:defRPr>
            </a:lvl4pPr>
            <a:lvl5pPr marL="2056915" indent="-228546" eaLnBrk="0" hangingPunct="0">
              <a:defRPr sz="2400">
                <a:solidFill>
                  <a:schemeClr val="tx1"/>
                </a:solidFill>
                <a:latin typeface="Times New Roman" pitchFamily="18" charset="0"/>
              </a:defRPr>
            </a:lvl5pPr>
            <a:lvl6pPr marL="2514008" indent="-228546" eaLnBrk="0" fontAlgn="base" hangingPunct="0">
              <a:spcBef>
                <a:spcPct val="0"/>
              </a:spcBef>
              <a:spcAft>
                <a:spcPct val="0"/>
              </a:spcAft>
              <a:defRPr sz="2400">
                <a:solidFill>
                  <a:schemeClr val="tx1"/>
                </a:solidFill>
                <a:latin typeface="Times New Roman" pitchFamily="18" charset="0"/>
              </a:defRPr>
            </a:lvl6pPr>
            <a:lvl7pPr marL="2971099" indent="-228546" eaLnBrk="0" fontAlgn="base" hangingPunct="0">
              <a:spcBef>
                <a:spcPct val="0"/>
              </a:spcBef>
              <a:spcAft>
                <a:spcPct val="0"/>
              </a:spcAft>
              <a:defRPr sz="2400">
                <a:solidFill>
                  <a:schemeClr val="tx1"/>
                </a:solidFill>
                <a:latin typeface="Times New Roman" pitchFamily="18" charset="0"/>
              </a:defRPr>
            </a:lvl7pPr>
            <a:lvl8pPr marL="3428192" indent="-228546" eaLnBrk="0" fontAlgn="base" hangingPunct="0">
              <a:spcBef>
                <a:spcPct val="0"/>
              </a:spcBef>
              <a:spcAft>
                <a:spcPct val="0"/>
              </a:spcAft>
              <a:defRPr sz="2400">
                <a:solidFill>
                  <a:schemeClr val="tx1"/>
                </a:solidFill>
                <a:latin typeface="Times New Roman" pitchFamily="18" charset="0"/>
              </a:defRPr>
            </a:lvl8pPr>
            <a:lvl9pPr marL="3885285" indent="-228546"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200"/>
              <a:pPr eaLnBrk="1" hangingPunct="1"/>
              <a:t>141</a:t>
            </a:fld>
            <a:endParaRPr lang="en-US" sz="1200"/>
          </a:p>
        </p:txBody>
      </p:sp>
    </p:spTree>
    <p:extLst>
      <p:ext uri="{BB962C8B-B14F-4D97-AF65-F5344CB8AC3E}">
        <p14:creationId xmlns:p14="http://schemas.microsoft.com/office/powerpoint/2010/main" val="15015412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143</a:t>
            </a:fld>
            <a:endParaRPr lang="en-US" sz="1300"/>
          </a:p>
        </p:txBody>
      </p:sp>
    </p:spTree>
    <p:extLst>
      <p:ext uri="{BB962C8B-B14F-4D97-AF65-F5344CB8AC3E}">
        <p14:creationId xmlns:p14="http://schemas.microsoft.com/office/powerpoint/2010/main" val="5110653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144</a:t>
            </a:fld>
            <a:endParaRPr lang="en-US" sz="1300"/>
          </a:p>
        </p:txBody>
      </p:sp>
    </p:spTree>
    <p:extLst>
      <p:ext uri="{BB962C8B-B14F-4D97-AF65-F5344CB8AC3E}">
        <p14:creationId xmlns:p14="http://schemas.microsoft.com/office/powerpoint/2010/main" val="12368997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145</a:t>
            </a:fld>
            <a:endParaRPr lang="en-US"/>
          </a:p>
        </p:txBody>
      </p:sp>
    </p:spTree>
    <p:extLst>
      <p:ext uri="{BB962C8B-B14F-4D97-AF65-F5344CB8AC3E}">
        <p14:creationId xmlns:p14="http://schemas.microsoft.com/office/powerpoint/2010/main" val="7487821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148</a:t>
            </a:fld>
            <a:endParaRPr lang="en-US" sz="1300"/>
          </a:p>
        </p:txBody>
      </p:sp>
    </p:spTree>
    <p:extLst>
      <p:ext uri="{BB962C8B-B14F-4D97-AF65-F5344CB8AC3E}">
        <p14:creationId xmlns:p14="http://schemas.microsoft.com/office/powerpoint/2010/main" val="31413292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150</a:t>
            </a:fld>
            <a:endParaRPr lang="en-US" sz="1300"/>
          </a:p>
        </p:txBody>
      </p:sp>
    </p:spTree>
    <p:extLst>
      <p:ext uri="{BB962C8B-B14F-4D97-AF65-F5344CB8AC3E}">
        <p14:creationId xmlns:p14="http://schemas.microsoft.com/office/powerpoint/2010/main" val="198108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35602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85400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7333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2565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61280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6017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25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4"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Click to edit Master subtitle style</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2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102.xml"/><Relationship Id="rId4" Type="http://schemas.openxmlformats.org/officeDocument/2006/relationships/image" Target="../media/image88.wmf"/></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03.xml"/></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136.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notesSlide" Target="../notesSlides/notesSlide64.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139.jpeg"/><Relationship Id="rId4" Type="http://schemas.openxmlformats.org/officeDocument/2006/relationships/notesSlide" Target="../notesSlides/notesSlide6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140.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11.xml"/><Relationship Id="rId4" Type="http://schemas.openxmlformats.org/officeDocument/2006/relationships/image" Target="../media/image14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1.jpeg"/><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image" Target="../media/image142.wmf"/><Relationship Id="rId4" Type="http://schemas.openxmlformats.org/officeDocument/2006/relationships/notesSlide" Target="../notesSlides/notesSlide6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143.jpe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116.xml"/><Relationship Id="rId4" Type="http://schemas.openxmlformats.org/officeDocument/2006/relationships/image" Target="../media/image144.jpeg"/></Relationships>
</file>

<file path=ppt/slides/_rels/slide114.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slideLayout" Target="../slideLayouts/slideLayout2.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17.xml"/><Relationship Id="rId6" Type="http://schemas.openxmlformats.org/officeDocument/2006/relationships/image" Target="../media/image145.jpeg"/><Relationship Id="rId11" Type="http://schemas.openxmlformats.org/officeDocument/2006/relationships/image" Target="../media/image149.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48.png"/><Relationship Id="rId4" Type="http://schemas.openxmlformats.org/officeDocument/2006/relationships/notesSlide" Target="../notesSlides/notesSlide72.xml"/><Relationship Id="rId9" Type="http://schemas.openxmlformats.org/officeDocument/2006/relationships/image" Target="../media/image147.wmf"/></Relationships>
</file>

<file path=ppt/slides/_rels/slide1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73.xml"/><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118.xml"/><Relationship Id="rId6" Type="http://schemas.openxmlformats.org/officeDocument/2006/relationships/image" Target="../media/image25.png"/><Relationship Id="rId5" Type="http://schemas.openxmlformats.org/officeDocument/2006/relationships/image" Target="../media/image54.png"/><Relationship Id="rId4" Type="http://schemas.openxmlformats.org/officeDocument/2006/relationships/image" Target="../media/image150.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151.jp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5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0.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notesSlide" Target="../notesSlides/notesSlide77.xml"/><Relationship Id="rId7"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123.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54.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24.xml"/><Relationship Id="rId4" Type="http://schemas.openxmlformats.org/officeDocument/2006/relationships/image" Target="../media/image155.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25.xml"/><Relationship Id="rId5" Type="http://schemas.openxmlformats.org/officeDocument/2006/relationships/image" Target="../media/image156.png"/><Relationship Id="rId4" Type="http://schemas.openxmlformats.org/officeDocument/2006/relationships/image" Target="../media/image54.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126.xml"/><Relationship Id="rId4" Type="http://schemas.openxmlformats.org/officeDocument/2006/relationships/image" Target="../media/image157.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127.xml"/><Relationship Id="rId4" Type="http://schemas.openxmlformats.org/officeDocument/2006/relationships/image" Target="../media/image39.jpe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28.xml"/><Relationship Id="rId5" Type="http://schemas.openxmlformats.org/officeDocument/2006/relationships/image" Target="../media/image159.png"/><Relationship Id="rId4" Type="http://schemas.openxmlformats.org/officeDocument/2006/relationships/image" Target="../media/image158.png"/></Relationships>
</file>

<file path=ppt/slides/_rels/slide1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83.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29.xml"/><Relationship Id="rId6" Type="http://schemas.openxmlformats.org/officeDocument/2006/relationships/image" Target="../media/image54.png"/><Relationship Id="rId5" Type="http://schemas.openxmlformats.org/officeDocument/2006/relationships/image" Target="../media/image161.jpeg"/><Relationship Id="rId4" Type="http://schemas.openxmlformats.org/officeDocument/2006/relationships/image" Target="../media/image160.jpeg"/><Relationship Id="rId9" Type="http://schemas.openxmlformats.org/officeDocument/2006/relationships/image" Target="../media/image56.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30.xml"/><Relationship Id="rId5" Type="http://schemas.openxmlformats.org/officeDocument/2006/relationships/image" Target="../media/image162.png"/><Relationship Id="rId4" Type="http://schemas.openxmlformats.org/officeDocument/2006/relationships/notesSlide" Target="../notesSlides/notesSlide84.xml"/></Relationships>
</file>

<file path=ppt/slides/_rels/slide12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32.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33.xml"/><Relationship Id="rId5" Type="http://schemas.openxmlformats.org/officeDocument/2006/relationships/image" Target="../media/image165.wmf"/><Relationship Id="rId4" Type="http://schemas.openxmlformats.org/officeDocument/2006/relationships/image" Target="../media/image164.wmf"/></Relationships>
</file>

<file path=ppt/slides/_rels/slide131.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167.png"/><Relationship Id="rId4" Type="http://schemas.openxmlformats.org/officeDocument/2006/relationships/image" Target="../media/image166.jpeg"/></Relationships>
</file>

<file path=ppt/slides/_rels/slide132.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136.xml"/><Relationship Id="rId4" Type="http://schemas.openxmlformats.org/officeDocument/2006/relationships/image" Target="../media/image169.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37.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6.xml"/><Relationship Id="rId1" Type="http://schemas.openxmlformats.org/officeDocument/2006/relationships/tags" Target="../tags/tag138.xml"/><Relationship Id="rId4" Type="http://schemas.openxmlformats.org/officeDocument/2006/relationships/image" Target="../media/image165.wmf"/></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tags" Target="../tags/tag140.xml"/><Relationship Id="rId4" Type="http://schemas.openxmlformats.org/officeDocument/2006/relationships/image" Target="../media/image171.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41.xml"/><Relationship Id="rId4" Type="http://schemas.openxmlformats.org/officeDocument/2006/relationships/image" Target="../media/image172.wmf"/></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vmlDrawing" Target="../drawings/vmlDrawing4.vml"/><Relationship Id="rId6" Type="http://schemas.openxmlformats.org/officeDocument/2006/relationships/image" Target="../media/image173.emf"/><Relationship Id="rId5" Type="http://schemas.openxmlformats.org/officeDocument/2006/relationships/oleObject" Target="../embeddings/Microsoft_Word_97_-_2003_Document1.doc"/><Relationship Id="rId4" Type="http://schemas.openxmlformats.org/officeDocument/2006/relationships/notesSlide" Target="../notesSlides/notesSlide9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4.jpe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vmlDrawing" Target="../drawings/vmlDrawing5.vml"/><Relationship Id="rId6" Type="http://schemas.openxmlformats.org/officeDocument/2006/relationships/image" Target="../media/image174.emf"/><Relationship Id="rId5" Type="http://schemas.openxmlformats.org/officeDocument/2006/relationships/oleObject" Target="../embeddings/Microsoft_Word_97_-_2003_Document2.doc"/><Relationship Id="rId4" Type="http://schemas.openxmlformats.org/officeDocument/2006/relationships/notesSlide" Target="../notesSlides/notesSlide93.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45.xml"/><Relationship Id="rId4" Type="http://schemas.openxmlformats.org/officeDocument/2006/relationships/image" Target="../media/image164.wmf"/></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8.jpeg"/><Relationship Id="rId2" Type="http://schemas.openxmlformats.org/officeDocument/2006/relationships/tags" Target="../tags/tag146.xml"/><Relationship Id="rId1" Type="http://schemas.openxmlformats.org/officeDocument/2006/relationships/vmlDrawing" Target="../drawings/vmlDrawing6.vml"/><Relationship Id="rId6" Type="http://schemas.openxmlformats.org/officeDocument/2006/relationships/image" Target="../media/image177.emf"/><Relationship Id="rId5" Type="http://schemas.openxmlformats.org/officeDocument/2006/relationships/oleObject" Target="../embeddings/Microsoft_Word_97_-_2003_Document3.doc"/><Relationship Id="rId4" Type="http://schemas.openxmlformats.org/officeDocument/2006/relationships/notesSlide" Target="../notesSlides/notesSlide96.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6.xml"/><Relationship Id="rId1" Type="http://schemas.openxmlformats.org/officeDocument/2006/relationships/tags" Target="../tags/tag147.xml"/><Relationship Id="rId4" Type="http://schemas.openxmlformats.org/officeDocument/2006/relationships/image" Target="../media/image179.emf"/></Relationships>
</file>

<file path=ppt/slides/_rels/slide14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slideLayout" Target="../slideLayouts/slideLayout6.xml"/><Relationship Id="rId1" Type="http://schemas.openxmlformats.org/officeDocument/2006/relationships/tags" Target="../tags/tag148.xml"/></Relationships>
</file>

<file path=ppt/slides/_rels/slide14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0.xml"/><Relationship Id="rId1" Type="http://schemas.openxmlformats.org/officeDocument/2006/relationships/vmlDrawing" Target="../drawings/vmlDrawing7.vml"/><Relationship Id="rId6" Type="http://schemas.openxmlformats.org/officeDocument/2006/relationships/image" Target="../media/image181.emf"/><Relationship Id="rId5" Type="http://schemas.openxmlformats.org/officeDocument/2006/relationships/oleObject" Target="../embeddings/Microsoft_Word_97_-_2003_Document4.doc"/><Relationship Id="rId4" Type="http://schemas.openxmlformats.org/officeDocument/2006/relationships/notesSlide" Target="../notesSlides/notesSlide98.xml"/></Relationships>
</file>

<file path=ppt/slides/_rels/slide14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xml"/><Relationship Id="rId1" Type="http://schemas.openxmlformats.org/officeDocument/2006/relationships/themeOverride" Target="../theme/themeOverride1.xml"/><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2.xml"/><Relationship Id="rId1" Type="http://schemas.openxmlformats.org/officeDocument/2006/relationships/vmlDrawing" Target="../drawings/vmlDrawing8.vml"/><Relationship Id="rId6" Type="http://schemas.openxmlformats.org/officeDocument/2006/relationships/image" Target="../media/image182.emf"/><Relationship Id="rId5" Type="http://schemas.openxmlformats.org/officeDocument/2006/relationships/oleObject" Target="../embeddings/Microsoft_Word_97_-_2003_Document5.doc"/><Relationship Id="rId4" Type="http://schemas.openxmlformats.org/officeDocument/2006/relationships/notesSlide" Target="../notesSlides/notesSlide99.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3.xml"/><Relationship Id="rId1" Type="http://schemas.openxmlformats.org/officeDocument/2006/relationships/vmlDrawing" Target="../drawings/vmlDrawing9.vml"/><Relationship Id="rId6" Type="http://schemas.openxmlformats.org/officeDocument/2006/relationships/image" Target="../media/image183.emf"/><Relationship Id="rId5" Type="http://schemas.openxmlformats.org/officeDocument/2006/relationships/oleObject" Target="../embeddings/Microsoft_Word_97_-_2003_Document6.doc"/><Relationship Id="rId4" Type="http://schemas.openxmlformats.org/officeDocument/2006/relationships/notesSlide" Target="../notesSlides/notesSlide100.xml"/></Relationships>
</file>

<file path=ppt/slides/_rels/slide152.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55.xml"/><Relationship Id="rId4" Type="http://schemas.openxmlformats.org/officeDocument/2006/relationships/image" Target="../media/image185.WMF"/></Relationships>
</file>

<file path=ppt/slides/_rels/slide154.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slideLayout" Target="../slideLayouts/slideLayout2.xml"/><Relationship Id="rId1" Type="http://schemas.openxmlformats.org/officeDocument/2006/relationships/tags" Target="../tags/tag157.xml"/></Relationships>
</file>

<file path=ppt/slides/_rels/slide1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58.xml"/><Relationship Id="rId5" Type="http://schemas.openxmlformats.org/officeDocument/2006/relationships/image" Target="../media/image187.jpeg"/><Relationship Id="rId4" Type="http://schemas.openxmlformats.org/officeDocument/2006/relationships/image" Target="../media/image25.png"/></Relationships>
</file>

<file path=ppt/slides/_rels/slide1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59.xml"/><Relationship Id="rId5" Type="http://schemas.openxmlformats.org/officeDocument/2006/relationships/image" Target="../media/image189.WMF"/><Relationship Id="rId4" Type="http://schemas.openxmlformats.org/officeDocument/2006/relationships/image" Target="../media/image188.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0.xml"/><Relationship Id="rId1" Type="http://schemas.openxmlformats.org/officeDocument/2006/relationships/vmlDrawing" Target="../drawings/vmlDrawing10.vml"/><Relationship Id="rId6" Type="http://schemas.openxmlformats.org/officeDocument/2006/relationships/image" Target="../media/image190.wmf"/><Relationship Id="rId5" Type="http://schemas.openxmlformats.org/officeDocument/2006/relationships/oleObject" Target="../embeddings/oleObject5.bin"/><Relationship Id="rId4" Type="http://schemas.openxmlformats.org/officeDocument/2006/relationships/image" Target="../media/image188.png"/></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7.xml"/><Relationship Id="rId1" Type="http://schemas.openxmlformats.org/officeDocument/2006/relationships/tags" Target="../tags/tag161.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jpe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2.xml"/><Relationship Id="rId1" Type="http://schemas.openxmlformats.org/officeDocument/2006/relationships/vmlDrawing" Target="../drawings/vmlDrawing11.vml"/><Relationship Id="rId6" Type="http://schemas.openxmlformats.org/officeDocument/2006/relationships/image" Target="../media/image194.emf"/><Relationship Id="rId5" Type="http://schemas.openxmlformats.org/officeDocument/2006/relationships/oleObject" Target="../embeddings/Microsoft_Word_97_-_2003_Document7.doc"/><Relationship Id="rId4" Type="http://schemas.openxmlformats.org/officeDocument/2006/relationships/notesSlide" Target="../notesSlides/notesSlide10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27.jpeg"/><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63.xml"/><Relationship Id="rId5" Type="http://schemas.openxmlformats.org/officeDocument/2006/relationships/image" Target="../media/image196.png"/><Relationship Id="rId4" Type="http://schemas.openxmlformats.org/officeDocument/2006/relationships/image" Target="../media/image195.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64.xml"/><Relationship Id="rId5" Type="http://schemas.openxmlformats.org/officeDocument/2006/relationships/image" Target="../media/image196.png"/><Relationship Id="rId4" Type="http://schemas.openxmlformats.org/officeDocument/2006/relationships/image" Target="../media/image195.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65.xml"/><Relationship Id="rId5" Type="http://schemas.openxmlformats.org/officeDocument/2006/relationships/image" Target="../media/image196.png"/><Relationship Id="rId4" Type="http://schemas.openxmlformats.org/officeDocument/2006/relationships/image" Target="../media/image195.pn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6.xml"/><Relationship Id="rId1" Type="http://schemas.openxmlformats.org/officeDocument/2006/relationships/vmlDrawing" Target="../drawings/vmlDrawing12.vml"/><Relationship Id="rId6" Type="http://schemas.openxmlformats.org/officeDocument/2006/relationships/image" Target="../media/image197.emf"/><Relationship Id="rId5" Type="http://schemas.openxmlformats.org/officeDocument/2006/relationships/oleObject" Target="../embeddings/Microsoft_Word_97_-_2003_Document8.doc"/><Relationship Id="rId4" Type="http://schemas.openxmlformats.org/officeDocument/2006/relationships/notesSlide" Target="../notesSlides/notesSlide10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68.xml"/><Relationship Id="rId6" Type="http://schemas.openxmlformats.org/officeDocument/2006/relationships/image" Target="../media/image199.jpeg"/><Relationship Id="rId5" Type="http://schemas.openxmlformats.org/officeDocument/2006/relationships/hyperlink" Target="http://www.ciwmb.ca.gov/HHW/HealthCare/Collection/" TargetMode="External"/><Relationship Id="rId4" Type="http://schemas.openxmlformats.org/officeDocument/2006/relationships/image" Target="../media/image198.jpeg"/></Relationships>
</file>

<file path=ppt/slides/_rels/slide16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70.xml"/><Relationship Id="rId4" Type="http://schemas.openxmlformats.org/officeDocument/2006/relationships/image" Target="../media/image88.wmf"/></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slideLayout" Target="../slideLayouts/slideLayout2.xml"/><Relationship Id="rId1" Type="http://schemas.openxmlformats.org/officeDocument/2006/relationships/tags" Target="../tags/tag17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7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2.xml"/><Relationship Id="rId1" Type="http://schemas.openxmlformats.org/officeDocument/2006/relationships/tags" Target="../tags/tag173.xml"/><Relationship Id="rId4" Type="http://schemas.openxmlformats.org/officeDocument/2006/relationships/image" Target="../media/image203.png"/></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204.jpe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75.xml"/><Relationship Id="rId4" Type="http://schemas.openxmlformats.org/officeDocument/2006/relationships/image" Target="../media/image205.png"/></Relationships>
</file>

<file path=ppt/slides/_rels/slide17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tags" Target="../tags/tag176.xml"/><Relationship Id="rId4" Type="http://schemas.openxmlformats.org/officeDocument/2006/relationships/image" Target="../media/image207.png"/></Relationships>
</file>

<file path=ppt/slides/_rels/slide17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7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4.xml"/><Relationship Id="rId1" Type="http://schemas.openxmlformats.org/officeDocument/2006/relationships/tags" Target="../tags/tag179.xml"/></Relationships>
</file>

<file path=ppt/slides/_rels/slide177.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81.xml"/><Relationship Id="rId4" Type="http://schemas.openxmlformats.org/officeDocument/2006/relationships/image" Target="../media/image212.png"/></Relationships>
</file>

<file path=ppt/slides/_rels/slide17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5.xml"/><Relationship Id="rId1" Type="http://schemas.openxmlformats.org/officeDocument/2006/relationships/tags" Target="../tags/tag18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83.xml"/><Relationship Id="rId4" Type="http://schemas.openxmlformats.org/officeDocument/2006/relationships/image" Target="../media/image214.wmf"/></Relationships>
</file>

<file path=ppt/slides/_rels/slide18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85.xml"/><Relationship Id="rId4" Type="http://schemas.openxmlformats.org/officeDocument/2006/relationships/image" Target="../media/image215.jpe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84.x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18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slideLayout" Target="../slideLayouts/slideLayout2.xml"/><Relationship Id="rId1" Type="http://schemas.openxmlformats.org/officeDocument/2006/relationships/tags" Target="../tags/tag188.xml"/></Relationships>
</file>

<file path=ppt/slides/_rels/slide18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87.x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slideLayout" Target="../slideLayouts/slideLayout2.xml"/><Relationship Id="rId1" Type="http://schemas.openxmlformats.org/officeDocument/2006/relationships/tags" Target="../tags/tag190.xml"/><Relationship Id="rId5" Type="http://schemas.openxmlformats.org/officeDocument/2006/relationships/image" Target="../media/image221.wmf"/><Relationship Id="rId4" Type="http://schemas.openxmlformats.org/officeDocument/2006/relationships/image" Target="../media/image220.wmf"/></Relationships>
</file>

<file path=ppt/slides/_rels/slide18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89.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slideLayout" Target="../slideLayouts/slideLayout2.xml"/><Relationship Id="rId1" Type="http://schemas.openxmlformats.org/officeDocument/2006/relationships/tags" Target="../tags/tag19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24.png"/><Relationship Id="rId7" Type="http://schemas.openxmlformats.org/officeDocument/2006/relationships/image" Target="../media/image228.png"/><Relationship Id="rId12" Type="http://schemas.openxmlformats.org/officeDocument/2006/relationships/image" Target="../media/image233.jpeg"/><Relationship Id="rId2" Type="http://schemas.openxmlformats.org/officeDocument/2006/relationships/slideLayout" Target="../slideLayouts/slideLayout2.xml"/><Relationship Id="rId1" Type="http://schemas.openxmlformats.org/officeDocument/2006/relationships/tags" Target="../tags/tag193.xml"/><Relationship Id="rId6" Type="http://schemas.openxmlformats.org/officeDocument/2006/relationships/image" Target="../media/image227.jpeg"/><Relationship Id="rId11" Type="http://schemas.openxmlformats.org/officeDocument/2006/relationships/image" Target="../media/image232.jpeg"/><Relationship Id="rId5" Type="http://schemas.openxmlformats.org/officeDocument/2006/relationships/image" Target="../media/image226.png"/><Relationship Id="rId10" Type="http://schemas.openxmlformats.org/officeDocument/2006/relationships/image" Target="../media/image231.jpeg"/><Relationship Id="rId4" Type="http://schemas.openxmlformats.org/officeDocument/2006/relationships/image" Target="../media/image225.png"/><Relationship Id="rId9" Type="http://schemas.openxmlformats.org/officeDocument/2006/relationships/image" Target="../media/image230.jpeg"/></Relationships>
</file>

<file path=ppt/slides/_rels/slide191.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25.png"/><Relationship Id="rId7" Type="http://schemas.openxmlformats.org/officeDocument/2006/relationships/image" Target="../media/image237.jpeg"/><Relationship Id="rId12" Type="http://schemas.openxmlformats.org/officeDocument/2006/relationships/image" Target="../media/image242.png"/><Relationship Id="rId2" Type="http://schemas.openxmlformats.org/officeDocument/2006/relationships/slideLayout" Target="../slideLayouts/slideLayout2.xml"/><Relationship Id="rId1" Type="http://schemas.openxmlformats.org/officeDocument/2006/relationships/tags" Target="../tags/tag194.xml"/><Relationship Id="rId6" Type="http://schemas.openxmlformats.org/officeDocument/2006/relationships/image" Target="../media/image236.jpeg"/><Relationship Id="rId11" Type="http://schemas.openxmlformats.org/officeDocument/2006/relationships/image" Target="../media/image241.png"/><Relationship Id="rId5" Type="http://schemas.openxmlformats.org/officeDocument/2006/relationships/image" Target="../media/image235.jpeg"/><Relationship Id="rId10" Type="http://schemas.openxmlformats.org/officeDocument/2006/relationships/image" Target="../media/image240.png"/><Relationship Id="rId4" Type="http://schemas.openxmlformats.org/officeDocument/2006/relationships/image" Target="../media/image234.jpeg"/><Relationship Id="rId9" Type="http://schemas.openxmlformats.org/officeDocument/2006/relationships/image" Target="../media/image239.jpeg"/></Relationships>
</file>

<file path=ppt/slides/_rels/slide192.xml.rels><?xml version="1.0" encoding="UTF-8" standalone="yes"?>
<Relationships xmlns="http://schemas.openxmlformats.org/package/2006/relationships"><Relationship Id="rId8" Type="http://schemas.openxmlformats.org/officeDocument/2006/relationships/image" Target="../media/image248.jpeg"/><Relationship Id="rId3" Type="http://schemas.openxmlformats.org/officeDocument/2006/relationships/image" Target="../media/image243.jpeg"/><Relationship Id="rId7" Type="http://schemas.openxmlformats.org/officeDocument/2006/relationships/image" Target="../media/image247.jpeg"/><Relationship Id="rId2" Type="http://schemas.openxmlformats.org/officeDocument/2006/relationships/slideLayout" Target="../slideLayouts/slideLayout2.xml"/><Relationship Id="rId1" Type="http://schemas.openxmlformats.org/officeDocument/2006/relationships/tags" Target="../tags/tag195.xml"/><Relationship Id="rId6" Type="http://schemas.openxmlformats.org/officeDocument/2006/relationships/image" Target="../media/image246.jpeg"/><Relationship Id="rId5" Type="http://schemas.openxmlformats.org/officeDocument/2006/relationships/image" Target="../media/image245.jpeg"/><Relationship Id="rId4" Type="http://schemas.openxmlformats.org/officeDocument/2006/relationships/image" Target="../media/image244.jpeg"/><Relationship Id="rId9" Type="http://schemas.openxmlformats.org/officeDocument/2006/relationships/image" Target="../media/image249.jpeg"/></Relationships>
</file>

<file path=ppt/slides/_rels/slide193.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25.png"/><Relationship Id="rId7" Type="http://schemas.openxmlformats.org/officeDocument/2006/relationships/image" Target="../media/image253.jpeg"/><Relationship Id="rId12" Type="http://schemas.openxmlformats.org/officeDocument/2006/relationships/image" Target="../media/image258.png"/><Relationship Id="rId2" Type="http://schemas.openxmlformats.org/officeDocument/2006/relationships/slideLayout" Target="../slideLayouts/slideLayout2.xml"/><Relationship Id="rId1" Type="http://schemas.openxmlformats.org/officeDocument/2006/relationships/tags" Target="../tags/tag196.xml"/><Relationship Id="rId6" Type="http://schemas.openxmlformats.org/officeDocument/2006/relationships/image" Target="../media/image252.jpeg"/><Relationship Id="rId11" Type="http://schemas.openxmlformats.org/officeDocument/2006/relationships/image" Target="../media/image257.jpeg"/><Relationship Id="rId5" Type="http://schemas.openxmlformats.org/officeDocument/2006/relationships/image" Target="../media/image251.png"/><Relationship Id="rId10" Type="http://schemas.openxmlformats.org/officeDocument/2006/relationships/image" Target="../media/image256.jpeg"/><Relationship Id="rId4" Type="http://schemas.openxmlformats.org/officeDocument/2006/relationships/image" Target="../media/image250.jpeg"/><Relationship Id="rId9" Type="http://schemas.openxmlformats.org/officeDocument/2006/relationships/image" Target="../media/image255.jpeg"/></Relationships>
</file>

<file path=ppt/slides/_rels/slide194.xml.rels><?xml version="1.0" encoding="UTF-8" standalone="yes"?>
<Relationships xmlns="http://schemas.openxmlformats.org/package/2006/relationships"><Relationship Id="rId8" Type="http://schemas.openxmlformats.org/officeDocument/2006/relationships/image" Target="../media/image264.jpeg"/><Relationship Id="rId3" Type="http://schemas.openxmlformats.org/officeDocument/2006/relationships/image" Target="../media/image259.png"/><Relationship Id="rId7" Type="http://schemas.openxmlformats.org/officeDocument/2006/relationships/image" Target="../media/image263.jpeg"/><Relationship Id="rId2" Type="http://schemas.openxmlformats.org/officeDocument/2006/relationships/slideLayout" Target="../slideLayouts/slideLayout2.xml"/><Relationship Id="rId1" Type="http://schemas.openxmlformats.org/officeDocument/2006/relationships/tags" Target="../tags/tag197.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s>
</file>

<file path=ppt/slides/_rels/slide195.xml.rels><?xml version="1.0" encoding="UTF-8" standalone="yes"?>
<Relationships xmlns="http://schemas.openxmlformats.org/package/2006/relationships"><Relationship Id="rId3" Type="http://schemas.openxmlformats.org/officeDocument/2006/relationships/image" Target="../media/image265.WMF"/><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96.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slideLayout" Target="../slideLayouts/slideLayout2.xml"/><Relationship Id="rId1" Type="http://schemas.openxmlformats.org/officeDocument/2006/relationships/tags" Target="../tags/tag199.xml"/></Relationships>
</file>

<file path=ppt/slides/_rels/slide197.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98.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slideLayout" Target="../slideLayouts/slideLayout2.xml"/><Relationship Id="rId1" Type="http://schemas.openxmlformats.org/officeDocument/2006/relationships/tags" Target="../tags/tag201.xml"/></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202.xml"/><Relationship Id="rId4" Type="http://schemas.openxmlformats.org/officeDocument/2006/relationships/image" Target="../media/image269.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3.xml"/><Relationship Id="rId1" Type="http://schemas.openxmlformats.org/officeDocument/2006/relationships/vmlDrawing" Target="../drawings/vmlDrawing13.vml"/><Relationship Id="rId5" Type="http://schemas.openxmlformats.org/officeDocument/2006/relationships/image" Target="../media/image270.emf"/><Relationship Id="rId4" Type="http://schemas.openxmlformats.org/officeDocument/2006/relationships/oleObject" Target="../embeddings/Microsoft_Word_97_-_2003_Document9.doc"/></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4.xml"/><Relationship Id="rId1" Type="http://schemas.openxmlformats.org/officeDocument/2006/relationships/tags" Target="../tags/tag204.xml"/><Relationship Id="rId5" Type="http://schemas.openxmlformats.org/officeDocument/2006/relationships/image" Target="../media/image272.tif"/><Relationship Id="rId4" Type="http://schemas.openxmlformats.org/officeDocument/2006/relationships/image" Target="../media/image271.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205.xml"/><Relationship Id="rId4" Type="http://schemas.openxmlformats.org/officeDocument/2006/relationships/image" Target="../media/image273.png"/></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204.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slideLayout" Target="../slideLayouts/slideLayout15.xml"/><Relationship Id="rId1" Type="http://schemas.openxmlformats.org/officeDocument/2006/relationships/tags" Target="../tags/tag207.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2.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7.jpeg"/><Relationship Id="rId5" Type="http://schemas.openxmlformats.org/officeDocument/2006/relationships/hyperlink" Target="http://www.worlddiabetesday.org/node/4494"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0.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53.jpeg"/><Relationship Id="rId11" Type="http://schemas.openxmlformats.org/officeDocument/2006/relationships/image" Target="../media/image57.jpeg"/><Relationship Id="rId5" Type="http://schemas.openxmlformats.org/officeDocument/2006/relationships/image" Target="../media/image52.jpeg"/><Relationship Id="rId10" Type="http://schemas.openxmlformats.org/officeDocument/2006/relationships/image" Target="../media/image56.png"/><Relationship Id="rId4" Type="http://schemas.openxmlformats.org/officeDocument/2006/relationships/image" Target="../media/image51.jpe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tags" Target="../tags/tag42.xml"/><Relationship Id="rId1" Type="http://schemas.openxmlformats.org/officeDocument/2006/relationships/vmlDrawing" Target="../drawings/vmlDrawing2.vml"/><Relationship Id="rId6" Type="http://schemas.openxmlformats.org/officeDocument/2006/relationships/image" Target="../media/image66.png"/><Relationship Id="rId5" Type="http://schemas.openxmlformats.org/officeDocument/2006/relationships/oleObject" Target="../embeddings/oleObject2.bin"/><Relationship Id="rId4" Type="http://schemas.openxmlformats.org/officeDocument/2006/relationships/notesSlide" Target="../notesSlides/notesSlide26.xml"/><Relationship Id="rId9"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0.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25.png"/><Relationship Id="rId5" Type="http://schemas.openxmlformats.org/officeDocument/2006/relationships/image" Target="../media/image54.pn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73.wmf"/></Relationships>
</file>

<file path=ppt/slides/_rels/slide47.xml.rels><?xml version="1.0" encoding="UTF-8" standalone="yes"?>
<Relationships xmlns="http://schemas.openxmlformats.org/package/2006/relationships"><Relationship Id="rId8" Type="http://schemas.openxmlformats.org/officeDocument/2006/relationships/image" Target="../media/image77.wmf"/><Relationship Id="rId13" Type="http://schemas.openxmlformats.org/officeDocument/2006/relationships/image" Target="../media/image78.wmf"/><Relationship Id="rId3" Type="http://schemas.openxmlformats.org/officeDocument/2006/relationships/slideLayout" Target="../slideLayouts/slideLayout14.xml"/><Relationship Id="rId7" Type="http://schemas.openxmlformats.org/officeDocument/2006/relationships/image" Target="../media/image76.wmf"/><Relationship Id="rId12" Type="http://schemas.openxmlformats.org/officeDocument/2006/relationships/image" Target="../media/image56.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0.xml"/><Relationship Id="rId6" Type="http://schemas.openxmlformats.org/officeDocument/2006/relationships/image" Target="../media/image75.wmf"/><Relationship Id="rId11" Type="http://schemas.openxmlformats.org/officeDocument/2006/relationships/image" Target="../media/image55.png"/><Relationship Id="rId5" Type="http://schemas.openxmlformats.org/officeDocument/2006/relationships/image" Target="../media/image74.wmf"/><Relationship Id="rId15" Type="http://schemas.openxmlformats.org/officeDocument/2006/relationships/image" Target="../media/image80.jpeg"/><Relationship Id="rId10" Type="http://schemas.openxmlformats.org/officeDocument/2006/relationships/image" Target="../media/image25.png"/><Relationship Id="rId4" Type="http://schemas.openxmlformats.org/officeDocument/2006/relationships/notesSlide" Target="../notesSlides/notesSlide32.xml"/><Relationship Id="rId9" Type="http://schemas.openxmlformats.org/officeDocument/2006/relationships/image" Target="../media/image54.png"/><Relationship Id="rId14" Type="http://schemas.openxmlformats.org/officeDocument/2006/relationships/image" Target="../media/image79.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notesSlide" Target="../notesSlides/notesSlide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0.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85.WMF"/></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63.xml"/><Relationship Id="rId4" Type="http://schemas.openxmlformats.org/officeDocument/2006/relationships/image" Target="../media/image88.w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9.xml"/><Relationship Id="rId4" Type="http://schemas.openxmlformats.org/officeDocument/2006/relationships/image" Target="../media/image13.wm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8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90.JP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91.wmf"/></Relationships>
</file>

<file path=ppt/slides/_rels/slide64.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93.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94.jpg"/></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2.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vmlDrawing" Target="../drawings/vmlDrawing3.vml"/><Relationship Id="rId6" Type="http://schemas.openxmlformats.org/officeDocument/2006/relationships/image" Target="../media/image98.wmf"/><Relationship Id="rId5" Type="http://schemas.openxmlformats.org/officeDocument/2006/relationships/oleObject" Target="../embeddings/oleObject4.bin"/><Relationship Id="rId4" Type="http://schemas.openxmlformats.org/officeDocument/2006/relationships/notesSlide" Target="../notesSlides/notesSlide4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99.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00.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51.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25.png"/><Relationship Id="rId5" Type="http://schemas.openxmlformats.org/officeDocument/2006/relationships/image" Target="../media/image54.png"/><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108.jpg"/><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12.jpeg"/></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89.xml"/><Relationship Id="rId5" Type="http://schemas.openxmlformats.org/officeDocument/2006/relationships/image" Target="../media/image121.wmf"/><Relationship Id="rId4" Type="http://schemas.openxmlformats.org/officeDocument/2006/relationships/image" Target="../media/image41.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123.png"/></Relationships>
</file>

<file path=ppt/slides/_rels/slide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7.jpeg"/><Relationship Id="rId4" Type="http://schemas.openxmlformats.org/officeDocument/2006/relationships/hyperlink" Target="http://www.worlddiabetesday.org/node/4494" TargetMode="Externa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25.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126.jpeg"/></Relationships>
</file>

<file path=ppt/slides/_rels/slide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93.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96.xml"/></Relationships>
</file>

<file path=ppt/slides/_rels/slide9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tags" Target="../tags/tag98.xml"/><Relationship Id="rId4" Type="http://schemas.openxmlformats.org/officeDocument/2006/relationships/image" Target="../media/image133.wmf"/></Relationships>
</file>

<file path=ppt/slides/_rels/slide9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99.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slideLayout" Target="../slideLayouts/slideLayout2.xml"/><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pPr>
              <a:lnSpc>
                <a:spcPts val="2400"/>
              </a:lnSpc>
              <a:spcBef>
                <a:spcPts val="0"/>
              </a:spcBef>
            </a:pPr>
            <a:r>
              <a:rPr lang="en-US" sz="2400" dirty="0"/>
              <a:t>Beverly </a:t>
            </a:r>
            <a:r>
              <a:rPr lang="en-US" sz="2400" dirty="0" err="1"/>
              <a:t>Dyck</a:t>
            </a:r>
            <a:r>
              <a:rPr lang="en-US" sz="2400" dirty="0"/>
              <a:t> Thomassian, RN, MPH, BC-ADM, CDE</a:t>
            </a:r>
          </a:p>
          <a:p>
            <a:pPr>
              <a:lnSpc>
                <a:spcPts val="2400"/>
              </a:lnSpc>
              <a:spcBef>
                <a:spcPts val="0"/>
              </a:spcBef>
            </a:pPr>
            <a:r>
              <a:rPr lang="en-US" sz="2400" dirty="0"/>
              <a:t>President, Diabetes Education Services</a:t>
            </a:r>
          </a:p>
          <a:p>
            <a:pPr>
              <a:lnSpc>
                <a:spcPts val="2400"/>
              </a:lnSpc>
              <a:spcBef>
                <a:spcPts val="0"/>
              </a:spcBef>
            </a:pPr>
            <a:r>
              <a:rPr lang="en-US" sz="2400" dirty="0" smtClean="0"/>
              <a:t>www.DiabetesEd.net</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smtClean="0"/>
              <a:t>Welcome to </a:t>
            </a:r>
            <a:br>
              <a:rPr lang="en-US" dirty="0" smtClean="0"/>
            </a:br>
            <a:r>
              <a:rPr lang="en-US" dirty="0" smtClean="0"/>
              <a:t>Diabetes in 21</a:t>
            </a:r>
            <a:r>
              <a:rPr lang="en-US" baseline="30000" dirty="0" smtClean="0"/>
              <a:t>st</a:t>
            </a:r>
            <a:r>
              <a:rPr lang="en-US" dirty="0" smtClean="0"/>
              <a:t> Century</a:t>
            </a:r>
            <a:endParaRPr lang="en-US"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0"/>
          </a:xfrm>
        </p:spPr>
        <p:txBody>
          <a:bodyPr>
            <a:normAutofit/>
          </a:bodyPr>
          <a:lstStyle/>
          <a:p>
            <a:pPr>
              <a:defRPr/>
            </a:pPr>
            <a:r>
              <a:rPr lang="en-US" dirty="0"/>
              <a:t>World diabetes </a:t>
            </a:r>
            <a:r>
              <a:rPr lang="en-US" dirty="0" smtClean="0"/>
              <a:t>day </a:t>
            </a:r>
            <a:r>
              <a:rPr lang="en-US" dirty="0" smtClean="0">
                <a:latin typeface="Tw Cen MT Condensed Extra Bold" panose="020B0803020202020204" pitchFamily="34" charset="0"/>
              </a:rPr>
              <a:t>– </a:t>
            </a:r>
            <a:r>
              <a:rPr lang="en-US" dirty="0" smtClean="0"/>
              <a:t>November </a:t>
            </a:r>
            <a:r>
              <a:rPr lang="en-US" dirty="0"/>
              <a:t>14</a:t>
            </a:r>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168" y="14478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25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32463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237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smtClean="0"/>
              <a:t>DiaBingo</a:t>
            </a:r>
            <a:r>
              <a:rPr lang="en-US" dirty="0" smtClean="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1799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23671530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i="1" dirty="0" smtClean="0"/>
              <a:t>What meds?</a:t>
            </a:r>
          </a:p>
          <a:p>
            <a:pPr eaLnBrk="1" hangingPunct="1">
              <a:defRPr/>
            </a:pPr>
            <a:r>
              <a:rPr lang="en-US" i="1" dirty="0" smtClean="0"/>
              <a:t>What referrals?</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3377951285"/>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61991675"/>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3613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666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8954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9985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728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5954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smtClean="0"/>
              <a:t>Foot </a:t>
            </a:r>
            <a:r>
              <a:rPr lang="en-US" dirty="0" smtClean="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smtClean="0"/>
              <a:t>Lift the sheets and look at the </a:t>
            </a:r>
            <a:r>
              <a:rPr lang="en-US" sz="8800" dirty="0" err="1" smtClean="0"/>
              <a:t>Feets</a:t>
            </a:r>
            <a:r>
              <a:rPr lang="en-US" sz="8800" dirty="0" smtClean="0"/>
              <a:t>!</a:t>
            </a:r>
          </a:p>
        </p:txBody>
      </p:sp>
    </p:spTree>
    <p:custDataLst>
      <p:tags r:id="rId1"/>
    </p:custDataLst>
    <p:extLst>
      <p:ext uri="{BB962C8B-B14F-4D97-AF65-F5344CB8AC3E}">
        <p14:creationId xmlns:p14="http://schemas.microsoft.com/office/powerpoint/2010/main" val="36408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8894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1279653"/>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13516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smtClean="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a:t>
            </a:r>
            <a:r>
              <a:rPr lang="en-US" sz="2400" b="1" dirty="0" smtClean="0">
                <a:latin typeface="Arial" panose="020B0604020202020204" pitchFamily="34" charset="0"/>
              </a:rPr>
              <a:t>www.hrsa.gov/leap</a:t>
            </a:r>
            <a:r>
              <a:rPr lang="en-US" sz="2400" b="1" dirty="0">
                <a:latin typeface="Arial" panose="020B0604020202020204" pitchFamily="34" charset="0"/>
              </a:rPr>
              <a:t>/</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3617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Current Status:</a:t>
            </a:r>
          </a:p>
          <a:p>
            <a:pPr lvl="1" eaLnBrk="1" hangingPunct="1">
              <a:defRPr/>
            </a:pPr>
            <a:r>
              <a:rPr lang="en-US" dirty="0" smtClean="0"/>
              <a:t>A1c 9.3%</a:t>
            </a:r>
          </a:p>
          <a:p>
            <a:pPr lvl="1" eaLnBrk="1" hangingPunct="1">
              <a:defRPr/>
            </a:pPr>
            <a:r>
              <a:rPr lang="en-US" dirty="0" smtClean="0"/>
              <a:t>On Metformin 500mg BID</a:t>
            </a:r>
          </a:p>
          <a:p>
            <a:pPr lvl="1" eaLnBrk="1" hangingPunct="1">
              <a:defRPr/>
            </a:pPr>
            <a:r>
              <a:rPr lang="en-US" dirty="0" smtClean="0"/>
              <a:t>Partial foot amputation</a:t>
            </a:r>
          </a:p>
          <a:p>
            <a:pPr lvl="1" eaLnBrk="1" hangingPunct="1">
              <a:defRPr/>
            </a:pPr>
            <a:r>
              <a:rPr lang="en-US" dirty="0" smtClean="0"/>
              <a:t>Lives alone</a:t>
            </a:r>
          </a:p>
          <a:p>
            <a:pPr lvl="1" eaLnBrk="1" hangingPunct="1">
              <a:defRPr/>
            </a:pPr>
            <a:r>
              <a:rPr lang="en-US" dirty="0" smtClean="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262690200"/>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smtClean="0"/>
              <a:t>Three Most Important </a:t>
            </a:r>
            <a:br>
              <a:rPr lang="en-US" dirty="0" smtClean="0"/>
            </a:br>
            <a:r>
              <a:rPr lang="en-US" dirty="0" smtClean="0"/>
              <a:t>Foot Care Tips</a:t>
            </a:r>
            <a:endParaRPr lang="en-US" sz="3200" dirty="0" smtClean="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smtClean="0"/>
              <a:t>Inspect and apply lotion to your feet every night before you go to bed.</a:t>
            </a:r>
          </a:p>
          <a:p>
            <a:pPr eaLnBrk="1" hangingPunct="1">
              <a:buFont typeface="Wingdings" panose="05000000000000000000" pitchFamily="2" charset="2"/>
              <a:buNone/>
            </a:pPr>
            <a:endParaRPr lang="en-US" dirty="0" smtClean="0"/>
          </a:p>
          <a:p>
            <a:pPr eaLnBrk="1" hangingPunct="1"/>
            <a:r>
              <a:rPr lang="en-US" dirty="0" smtClean="0"/>
              <a:t>Do NOT go barefoot, even in your house.  Always wear shoes!</a:t>
            </a:r>
          </a:p>
          <a:p>
            <a:pPr eaLnBrk="1" hangingPunct="1">
              <a:buFont typeface="Wingdings" panose="05000000000000000000" pitchFamily="2" charset="2"/>
              <a:buNone/>
            </a:pPr>
            <a:endParaRPr lang="en-US" dirty="0" smtClean="0"/>
          </a:p>
          <a:p>
            <a:pPr eaLnBrk="1" hangingPunct="1"/>
            <a:r>
              <a:rPr lang="en-US" dirty="0" smtClean="0"/>
              <a:t>Every time you see your doctor, take off your shoes and show your feet.</a:t>
            </a:r>
          </a:p>
          <a:p>
            <a:pPr eaLnBrk="1" hangingPunct="1">
              <a:buFont typeface="Wingdings" panose="05000000000000000000" pitchFamily="2" charset="2"/>
              <a:buNone/>
            </a:pPr>
            <a:endParaRPr lang="en-US" sz="2800" dirty="0" smtClean="0"/>
          </a:p>
        </p:txBody>
      </p:sp>
    </p:spTree>
    <p:custDataLst>
      <p:tags r:id="rId1"/>
    </p:custDataLst>
    <p:extLst>
      <p:ext uri="{BB962C8B-B14F-4D97-AF65-F5344CB8AC3E}">
        <p14:creationId xmlns:p14="http://schemas.microsoft.com/office/powerpoint/2010/main" val="2684187531"/>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946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smtClean="0"/>
              <a:t>Sherri </a:t>
            </a:r>
            <a:r>
              <a:rPr lang="en-US" sz="3200" b="1" dirty="0"/>
              <a:t>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78099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Autofit/>
          </a:bodyPr>
          <a:lstStyle/>
          <a:p>
            <a:r>
              <a:rPr lang="en-US" sz="3600" dirty="0" smtClean="0"/>
              <a:t>Why Should Zip Code Determine Life Expectancy?</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431404"/>
            <a:ext cx="8420100" cy="4532018"/>
          </a:xfrm>
        </p:spPr>
      </p:pic>
      <p:sp>
        <p:nvSpPr>
          <p:cNvPr id="3" name="TextBox 2"/>
          <p:cNvSpPr txBox="1"/>
          <p:nvPr/>
        </p:nvSpPr>
        <p:spPr>
          <a:xfrm>
            <a:off x="2971800" y="5947025"/>
            <a:ext cx="3352800" cy="369332"/>
          </a:xfrm>
          <a:prstGeom prst="rect">
            <a:avLst/>
          </a:prstGeom>
          <a:noFill/>
        </p:spPr>
        <p:txBody>
          <a:bodyPr wrap="square" rtlCol="0">
            <a:spAutoFit/>
          </a:bodyPr>
          <a:lstStyle/>
          <a:p>
            <a:r>
              <a:rPr lang="en-US" b="1" dirty="0" smtClean="0">
                <a:solidFill>
                  <a:srgbClr val="C00000"/>
                </a:solidFill>
              </a:rPr>
              <a:t>Measureofamerica.org</a:t>
            </a:r>
            <a:endParaRPr lang="en-US" b="1" dirty="0">
              <a:solidFill>
                <a:srgbClr val="C00000"/>
              </a:solidFill>
            </a:endParaRPr>
          </a:p>
        </p:txBody>
      </p:sp>
    </p:spTree>
    <p:custDataLst>
      <p:tags r:id="rId1"/>
    </p:custDataLst>
    <p:extLst>
      <p:ext uri="{BB962C8B-B14F-4D97-AF65-F5344CB8AC3E}">
        <p14:creationId xmlns:p14="http://schemas.microsoft.com/office/powerpoint/2010/main" val="14468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smtClean="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smtClean="0"/>
          </a:p>
          <a:p>
            <a:pPr algn="r" eaLnBrk="1" hangingPunct="1"/>
            <a:endParaRPr lang="en-US" sz="2400" dirty="0" smtClean="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06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92165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312890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728620"/>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7666989"/>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smtClean="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96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404024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smtClean="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smtClean="0"/>
              <a:t>50% of providers in study threatened pts “with the needle”.</a:t>
            </a:r>
          </a:p>
          <a:p>
            <a:pPr eaLnBrk="1" hangingPunct="1"/>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r>
              <a:rPr lang="en-US" sz="2800" dirty="0" smtClean="0"/>
              <a:t>Most pts don’t believe that insulin would “better help them manage their diabetes”.</a:t>
            </a:r>
          </a:p>
          <a:p>
            <a:pPr eaLnBrk="1" hangingPunct="1"/>
            <a:r>
              <a:rPr lang="en-US" sz="2800" dirty="0" smtClean="0"/>
              <a:t>Solutions: Find the root of PIR and address </a:t>
            </a:r>
          </a:p>
          <a:p>
            <a:pPr eaLnBrk="1" hangingPunct="1"/>
            <a:endParaRPr lang="en-US" sz="2800" dirty="0" smtClean="0"/>
          </a:p>
          <a:p>
            <a:pPr algn="r" eaLnBrk="1" hangingPunct="1">
              <a:buFont typeface="Wingdings" panose="05000000000000000000" pitchFamily="2" charset="2"/>
              <a:buNone/>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8935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152943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smtClean="0"/>
              <a:t>Physiologic Insulin Secretion:   </a:t>
            </a:r>
            <a:br>
              <a:rPr lang="en-US" sz="4000" dirty="0" smtClean="0"/>
            </a:br>
            <a:r>
              <a:rPr lang="en-US" sz="4000" dirty="0" smtClean="0"/>
              <a:t>24-Hour Profile </a:t>
            </a:r>
            <a:endParaRPr lang="en-US" sz="4800" dirty="0" smtClean="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425973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27657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r>
              <a:rPr lang="en-US" sz="2800" dirty="0" smtClean="0"/>
              <a:t>, </a:t>
            </a:r>
            <a:r>
              <a:rPr lang="en-US" sz="2800" dirty="0" err="1" smtClean="0"/>
              <a:t>Afrezza</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smtClean="0"/>
              <a:t>Glargine (Lantus, </a:t>
            </a:r>
            <a:r>
              <a:rPr lang="en-US" sz="2800" dirty="0" err="1" smtClean="0"/>
              <a:t>Basaglar</a:t>
            </a:r>
            <a:r>
              <a:rPr lang="en-US" sz="2800" dirty="0" smtClean="0"/>
              <a:t>)</a:t>
            </a:r>
          </a:p>
          <a:p>
            <a:pPr lvl="2" eaLnBrk="1" hangingPunct="1">
              <a:lnSpc>
                <a:spcPct val="90000"/>
              </a:lnSpc>
              <a:defRPr/>
            </a:pPr>
            <a:r>
              <a:rPr lang="en-US" sz="2800" dirty="0" err="1" smtClean="0"/>
              <a:t>Degludec</a:t>
            </a:r>
            <a:r>
              <a:rPr lang="en-US" sz="2800" dirty="0" smtClean="0"/>
              <a:t> (</a:t>
            </a:r>
            <a:r>
              <a:rPr lang="en-US" sz="2800" dirty="0" err="1" smtClean="0"/>
              <a:t>Tresiba</a:t>
            </a:r>
            <a:r>
              <a:rPr lang="en-US" sz="2800" dirty="0" smtClean="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05996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12035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404145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9042553"/>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4760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smtClean="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r>
              <a:rPr lang="en-US" dirty="0" smtClean="0"/>
              <a:t>Starts working fast (15-30 </a:t>
            </a:r>
            <a:r>
              <a:rPr lang="en-US" dirty="0" err="1" smtClean="0"/>
              <a:t>mins</a:t>
            </a:r>
            <a:r>
              <a:rPr lang="en-US" dirty="0" smtClean="0"/>
              <a:t>)</a:t>
            </a:r>
          </a:p>
          <a:p>
            <a:pPr eaLnBrk="1" hangingPunct="1"/>
            <a:r>
              <a:rPr lang="en-US" dirty="0" smtClean="0"/>
              <a:t>Gets out fast (3-6 hours)</a:t>
            </a:r>
          </a:p>
          <a:p>
            <a:pPr eaLnBrk="1" hangingPunct="1"/>
            <a:r>
              <a:rPr lang="en-US" dirty="0" smtClean="0"/>
              <a:t>Post meal BG reflects effectiveness</a:t>
            </a:r>
          </a:p>
          <a:p>
            <a:pPr eaLnBrk="1" hangingPunct="1"/>
            <a:r>
              <a:rPr lang="en-US" dirty="0" smtClean="0"/>
              <a:t>Should comprise about ½ total daily dose</a:t>
            </a:r>
          </a:p>
          <a:p>
            <a:pPr eaLnBrk="1" hangingPunct="1"/>
            <a:r>
              <a:rPr lang="en-US" dirty="0" smtClean="0"/>
              <a:t>Covers food or hyperglycemia.</a:t>
            </a:r>
          </a:p>
          <a:p>
            <a:pPr eaLnBrk="1" hangingPunct="1"/>
            <a:r>
              <a:rPr lang="en-US" dirty="0" smtClean="0"/>
              <a:t>1 unit </a:t>
            </a:r>
          </a:p>
          <a:p>
            <a:pPr lvl="1" eaLnBrk="1" hangingPunct="1"/>
            <a:r>
              <a:rPr lang="en-US" dirty="0" smtClean="0"/>
              <a:t>Covers ≈ 10 -15 </a:t>
            </a:r>
            <a:r>
              <a:rPr lang="en-US" dirty="0" err="1" smtClean="0"/>
              <a:t>gms</a:t>
            </a:r>
            <a:r>
              <a:rPr lang="en-US" dirty="0" smtClean="0"/>
              <a:t> of carb</a:t>
            </a:r>
          </a:p>
          <a:p>
            <a:pPr lvl="1" eaLnBrk="1" hangingPunct="1"/>
            <a:r>
              <a:rPr lang="en-US" dirty="0" smtClean="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445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smtClean="0"/>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smtClean="0"/>
              <a:t>How is the effectiveness of bolus insulin determined?</a:t>
            </a:r>
          </a:p>
          <a:p>
            <a:pPr lvl="1" eaLnBrk="1" hangingPunct="1">
              <a:lnSpc>
                <a:spcPct val="90000"/>
              </a:lnSpc>
            </a:pPr>
            <a:r>
              <a:rPr lang="en-US" dirty="0" smtClean="0"/>
              <a:t>2 hour post meal (if you can get it)</a:t>
            </a:r>
          </a:p>
          <a:p>
            <a:pPr lvl="1" eaLnBrk="1" hangingPunct="1">
              <a:lnSpc>
                <a:spcPct val="90000"/>
              </a:lnSpc>
            </a:pPr>
            <a:r>
              <a:rPr lang="en-US" dirty="0" smtClean="0"/>
              <a:t>Before next meal blood glucose</a:t>
            </a:r>
          </a:p>
          <a:p>
            <a:pPr lvl="1" eaLnBrk="1" hangingPunct="1">
              <a:lnSpc>
                <a:spcPct val="90000"/>
              </a:lnSpc>
              <a:buFont typeface="Wingdings" panose="05000000000000000000" pitchFamily="2" charset="2"/>
              <a:buNone/>
            </a:pPr>
            <a:endParaRPr lang="en-US" dirty="0" smtClean="0"/>
          </a:p>
          <a:p>
            <a:pPr eaLnBrk="1" hangingPunct="1">
              <a:lnSpc>
                <a:spcPct val="90000"/>
              </a:lnSpc>
            </a:pPr>
            <a:r>
              <a:rPr lang="en-US" dirty="0" smtClean="0"/>
              <a:t>Glucose goals (ADA) – may be modified by provider/</a:t>
            </a:r>
            <a:r>
              <a:rPr lang="en-US" dirty="0" err="1" smtClean="0"/>
              <a:t>pt</a:t>
            </a:r>
            <a:endParaRPr lang="en-US" dirty="0" smtClean="0"/>
          </a:p>
          <a:p>
            <a:pPr lvl="1" eaLnBrk="1" hangingPunct="1">
              <a:lnSpc>
                <a:spcPct val="90000"/>
              </a:lnSpc>
            </a:pPr>
            <a:r>
              <a:rPr lang="en-US" dirty="0" smtClean="0"/>
              <a:t>1-2 hours post meal  &lt;180</a:t>
            </a:r>
          </a:p>
          <a:p>
            <a:pPr lvl="1" eaLnBrk="1" hangingPunct="1">
              <a:lnSpc>
                <a:spcPct val="90000"/>
              </a:lnSpc>
            </a:pPr>
            <a:r>
              <a:rPr lang="en-US" dirty="0" smtClean="0"/>
              <a:t>Before next meal – 70 - 130</a:t>
            </a:r>
          </a:p>
        </p:txBody>
      </p:sp>
    </p:spTree>
    <p:custDataLst>
      <p:tags r:id="rId1"/>
    </p:custDataLst>
    <p:extLst>
      <p:ext uri="{BB962C8B-B14F-4D97-AF65-F5344CB8AC3E}">
        <p14:creationId xmlns:p14="http://schemas.microsoft.com/office/powerpoint/2010/main" val="27569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41803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43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26635"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14143789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7006208"/>
      </p:ext>
    </p:extLst>
  </p:cSld>
  <p:clrMapOvr>
    <a:masterClrMapping/>
  </p:clrMapOvr>
  <p:transition>
    <p:random/>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27659"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75731280"/>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a:t>
            </a:r>
            <a:r>
              <a:rPr lang="en-US" u="sng" dirty="0">
                <a:solidFill>
                  <a:schemeClr val="accent1">
                    <a:lumMod val="50000"/>
                  </a:schemeClr>
                </a:solidFill>
              </a:rPr>
              <a:t> </a:t>
            </a:r>
            <a:r>
              <a:rPr lang="en-US" u="sng" dirty="0" smtClean="0">
                <a:solidFill>
                  <a:schemeClr val="accent1">
                    <a:lumMod val="50000"/>
                  </a:schemeClr>
                </a:solidFill>
              </a:rPr>
              <a:t>   Duration</a:t>
            </a:r>
          </a:p>
          <a:p>
            <a:pPr eaLnBrk="1" hangingPunct="1">
              <a:defRPr/>
            </a:pPr>
            <a:r>
              <a:rPr lang="en-US" dirty="0" err="1" smtClean="0"/>
              <a:t>Detemir</a:t>
            </a:r>
            <a:r>
              <a:rPr lang="en-US" dirty="0" smtClean="0"/>
              <a:t> (</a:t>
            </a:r>
            <a:r>
              <a:rPr lang="en-US" dirty="0" err="1" smtClean="0"/>
              <a:t>Levemir</a:t>
            </a:r>
            <a:r>
              <a:rPr lang="en-US" dirty="0" smtClean="0"/>
              <a:t>)	  No Peak		20 </a:t>
            </a:r>
            <a:r>
              <a:rPr lang="en-US" dirty="0" err="1" smtClean="0"/>
              <a:t>hrs</a:t>
            </a:r>
            <a:endParaRPr lang="en-US" dirty="0" smtClean="0"/>
          </a:p>
          <a:p>
            <a:pPr eaLnBrk="1" hangingPunct="1">
              <a:defRPr/>
            </a:pPr>
            <a:r>
              <a:rPr lang="en-US" dirty="0" smtClean="0"/>
              <a:t>Glargine (Lantus)	  			24 </a:t>
            </a:r>
            <a:r>
              <a:rPr lang="en-US" dirty="0" err="1" smtClean="0"/>
              <a:t>hrs</a:t>
            </a:r>
            <a:endParaRPr lang="en-US" dirty="0" smtClean="0"/>
          </a:p>
          <a:p>
            <a:pPr eaLnBrk="1" hangingPunct="1">
              <a:defRPr/>
            </a:pPr>
            <a:r>
              <a:rPr lang="en-US" dirty="0" smtClean="0"/>
              <a:t>Glargine (</a:t>
            </a:r>
            <a:r>
              <a:rPr lang="en-US" dirty="0" err="1" smtClean="0"/>
              <a:t>Basaglar</a:t>
            </a:r>
            <a:r>
              <a:rPr lang="en-US" dirty="0" smtClean="0"/>
              <a:t>)				24 </a:t>
            </a:r>
            <a:r>
              <a:rPr lang="en-US" dirty="0" err="1" smtClean="0"/>
              <a:t>hrs</a:t>
            </a:r>
            <a:endParaRPr lang="en-US" dirty="0" smtClean="0"/>
          </a:p>
          <a:p>
            <a:pPr eaLnBrk="1" hangingPunct="1">
              <a:defRPr/>
            </a:pPr>
            <a:r>
              <a:rPr lang="en-US" dirty="0" err="1" smtClean="0"/>
              <a:t>Degludec</a:t>
            </a:r>
            <a:r>
              <a:rPr lang="en-US" dirty="0" smtClean="0"/>
              <a:t> (</a:t>
            </a:r>
            <a:r>
              <a:rPr lang="en-US" dirty="0" err="1" smtClean="0"/>
              <a:t>Tresiba</a:t>
            </a:r>
            <a:r>
              <a:rPr lang="en-US" dirty="0" smtClean="0"/>
              <a:t>)				42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161879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Degludec</a:t>
            </a:r>
            <a:endParaRPr lang="en-US" dirty="0"/>
          </a:p>
        </p:txBody>
      </p:sp>
      <p:sp>
        <p:nvSpPr>
          <p:cNvPr id="3" name="Content Placeholder 2"/>
          <p:cNvSpPr>
            <a:spLocks noGrp="1"/>
          </p:cNvSpPr>
          <p:nvPr>
            <p:ph sz="quarter" idx="1"/>
          </p:nvPr>
        </p:nvSpPr>
        <p:spPr>
          <a:xfrm>
            <a:off x="457200" y="1219200"/>
            <a:ext cx="5715000" cy="5181600"/>
          </a:xfrm>
        </p:spPr>
        <p:txBody>
          <a:bodyPr>
            <a:normAutofit fontScale="92500"/>
          </a:bodyPr>
          <a:lstStyle/>
          <a:p>
            <a:r>
              <a:rPr lang="en-US" dirty="0" err="1" smtClean="0"/>
              <a:t>Degludec</a:t>
            </a:r>
            <a:r>
              <a:rPr lang="en-US" dirty="0" smtClean="0"/>
              <a:t> (</a:t>
            </a:r>
            <a:r>
              <a:rPr lang="en-US" dirty="0" err="1" smtClean="0"/>
              <a:t>Tresiba</a:t>
            </a:r>
            <a:r>
              <a:rPr lang="en-US" dirty="0" smtClean="0"/>
              <a:t>)</a:t>
            </a:r>
          </a:p>
          <a:p>
            <a:pPr lvl="1"/>
            <a:r>
              <a:rPr lang="en-US" dirty="0" smtClean="0"/>
              <a:t>An ultra long acting insulin - lasts</a:t>
            </a:r>
          </a:p>
          <a:p>
            <a:pPr marL="274320" lvl="1" indent="0">
              <a:buNone/>
            </a:pPr>
            <a:r>
              <a:rPr lang="en-US" dirty="0"/>
              <a:t> </a:t>
            </a:r>
            <a:r>
              <a:rPr lang="en-US" dirty="0" smtClean="0"/>
              <a:t>   up to 42 hours </a:t>
            </a:r>
          </a:p>
          <a:p>
            <a:pPr lvl="1"/>
            <a:r>
              <a:rPr lang="en-US" dirty="0" smtClean="0"/>
              <a:t>Takes 3-4 days to reach steady state</a:t>
            </a:r>
          </a:p>
          <a:p>
            <a:pPr lvl="1"/>
            <a:r>
              <a:rPr lang="en-US" dirty="0" smtClean="0"/>
              <a:t>Available in u-100 and u-200 pens</a:t>
            </a:r>
          </a:p>
          <a:p>
            <a:pPr lvl="1"/>
            <a:r>
              <a:rPr lang="en-US" dirty="0" smtClean="0"/>
              <a:t>Seems to cause less hypo</a:t>
            </a:r>
          </a:p>
          <a:p>
            <a:pPr lvl="1"/>
            <a:r>
              <a:rPr lang="en-US" dirty="0" smtClean="0"/>
              <a:t>Adjust dose every 3-4 days</a:t>
            </a:r>
          </a:p>
          <a:p>
            <a:pPr lvl="1"/>
            <a:r>
              <a:rPr lang="en-US" dirty="0" smtClean="0"/>
              <a:t>Wait at least 8 hours between doses</a:t>
            </a:r>
          </a:p>
          <a:p>
            <a:pPr lvl="1"/>
            <a:r>
              <a:rPr lang="en-US" dirty="0" smtClean="0"/>
              <a:t>Good at room temp for 8 </a:t>
            </a:r>
            <a:r>
              <a:rPr lang="en-US" dirty="0" err="1" smtClean="0"/>
              <a:t>wks</a:t>
            </a:r>
            <a:endParaRPr lang="en-US" dirty="0"/>
          </a:p>
          <a:p>
            <a:r>
              <a:rPr lang="en-US" dirty="0" err="1" smtClean="0"/>
              <a:t>Ryzodeg</a:t>
            </a:r>
            <a:r>
              <a:rPr lang="en-US" dirty="0" smtClean="0"/>
              <a:t> 70/30</a:t>
            </a:r>
          </a:p>
          <a:p>
            <a:pPr lvl="1"/>
            <a:r>
              <a:rPr lang="en-US" dirty="0" smtClean="0"/>
              <a:t> </a:t>
            </a:r>
            <a:r>
              <a:rPr lang="en-US" dirty="0"/>
              <a:t>mixture of insulin </a:t>
            </a:r>
            <a:r>
              <a:rPr lang="en-US" dirty="0" err="1" smtClean="0"/>
              <a:t>degludec</a:t>
            </a:r>
            <a:r>
              <a:rPr lang="en-US" dirty="0" smtClean="0"/>
              <a:t> and </a:t>
            </a:r>
            <a:r>
              <a:rPr lang="en-US" dirty="0" err="1" smtClean="0"/>
              <a:t>aspart</a:t>
            </a:r>
            <a:endParaRPr lang="en-US" dirty="0"/>
          </a:p>
          <a:p>
            <a:pPr lvl="1"/>
            <a:endParaRPr lang="en-US" dirty="0" smtClean="0"/>
          </a:p>
          <a:p>
            <a:pPr lvl="1"/>
            <a:endParaRPr lang="en-US" dirty="0" smtClean="0"/>
          </a:p>
        </p:txBody>
      </p:sp>
      <p:pic>
        <p:nvPicPr>
          <p:cNvPr id="79876" name="Picture 4" descr="http://sugartoday.info/wp-content/uploads/2012/12/insulinedegil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53097"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4066">
            <a:off x="5736005" y="5249127"/>
            <a:ext cx="2664976" cy="67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6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a:t>
            </a:r>
            <a:r>
              <a:rPr lang="en-US" dirty="0" smtClean="0"/>
              <a:t>Lantus, </a:t>
            </a:r>
            <a:r>
              <a:rPr lang="en-US" dirty="0" err="1" smtClean="0"/>
              <a:t>Degludec</a:t>
            </a:r>
            <a:endParaRPr lang="en-US" dirty="0" smtClean="0"/>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t>Degludec</a:t>
            </a:r>
            <a:r>
              <a:rPr lang="en-US" dirty="0" smtClean="0"/>
              <a:t> – 42 hours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9435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1670057847"/>
              </p:ext>
            </p:extLst>
          </p:nvPr>
        </p:nvGraphicFramePr>
        <p:xfrm>
          <a:off x="739775" y="1595438"/>
          <a:ext cx="7548563" cy="5192712"/>
        </p:xfrm>
        <a:graphic>
          <a:graphicData uri="http://schemas.openxmlformats.org/presentationml/2006/ole">
            <mc:AlternateContent xmlns:mc="http://schemas.openxmlformats.org/markup-compatibility/2006">
              <mc:Choice xmlns:v="urn:schemas-microsoft-com:vml" Requires="v">
                <p:oleObj spid="_x0000_s28684" name="Document" r:id="rId5" imgW="7887878" imgH="5426385" progId="Word.Document.8">
                  <p:embed/>
                </p:oleObj>
              </mc:Choice>
              <mc:Fallback>
                <p:oleObj name="Document" r:id="rId5" imgW="7887878" imgH="5426385" progId="Word.Document.8">
                  <p:embed/>
                  <p:pic>
                    <p:nvPicPr>
                      <p:cNvPr id="0" name=""/>
                      <p:cNvPicPr>
                        <a:picLocks noChangeAspect="1" noChangeArrowheads="1"/>
                      </p:cNvPicPr>
                      <p:nvPr/>
                    </p:nvPicPr>
                    <p:blipFill>
                      <a:blip r:embed="rId6"/>
                      <a:srcRect/>
                      <a:stretch>
                        <a:fillRect/>
                      </a:stretch>
                    </p:blipFill>
                    <p:spPr bwMode="auto">
                      <a:xfrm>
                        <a:off x="739775" y="1595438"/>
                        <a:ext cx="7548563" cy="5192712"/>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3406914272"/>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165101177"/>
      </p:ext>
    </p:extLst>
  </p:cSld>
  <p:clrMapOvr>
    <a:masterClrMapping/>
  </p:clrMapOvr>
  <p:transition spd="slow">
    <p:wipe dir="d"/>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it Too much basal insulin?</a:t>
            </a:r>
            <a:endParaRPr lang="en-US" dirty="0"/>
          </a:p>
        </p:txBody>
      </p:sp>
      <p:pic>
        <p:nvPicPr>
          <p:cNvPr id="3" name="Picture 2"/>
          <p:cNvPicPr>
            <a:picLocks noChangeAspect="1"/>
          </p:cNvPicPr>
          <p:nvPr/>
        </p:nvPicPr>
        <p:blipFill>
          <a:blip r:embed="rId3"/>
          <a:stretch>
            <a:fillRect/>
          </a:stretch>
        </p:blipFill>
        <p:spPr>
          <a:xfrm>
            <a:off x="1828800" y="1219200"/>
            <a:ext cx="5683995" cy="4977102"/>
          </a:xfrm>
          <a:prstGeom prst="rect">
            <a:avLst/>
          </a:prstGeom>
        </p:spPr>
      </p:pic>
    </p:spTree>
    <p:custDataLst>
      <p:tags r:id="rId1"/>
    </p:custDataLst>
    <p:extLst>
      <p:ext uri="{BB962C8B-B14F-4D97-AF65-F5344CB8AC3E}">
        <p14:creationId xmlns:p14="http://schemas.microsoft.com/office/powerpoint/2010/main" val="211384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smtClean="0"/>
              <a:t>At max basal dose </a:t>
            </a:r>
          </a:p>
          <a:p>
            <a:pPr lvl="1"/>
            <a:r>
              <a:rPr lang="en-US" sz="2800" dirty="0" smtClean="0"/>
              <a:t>80 x 0.5 = 40 units</a:t>
            </a:r>
          </a:p>
          <a:p>
            <a:r>
              <a:rPr lang="en-US" sz="3000" dirty="0" smtClean="0"/>
              <a:t>Add Sulfonylurea?</a:t>
            </a:r>
            <a:endParaRPr lang="en-US" sz="3000" dirty="0" smtClean="0"/>
          </a:p>
          <a:p>
            <a:r>
              <a:rPr lang="en-US" sz="3000" dirty="0" smtClean="0"/>
              <a:t>Consider </a:t>
            </a:r>
            <a:r>
              <a:rPr lang="en-US" sz="3000" dirty="0" smtClean="0"/>
              <a:t>Adding a SGLT-2 Inhibitor</a:t>
            </a:r>
          </a:p>
          <a:p>
            <a:r>
              <a:rPr lang="en-US" sz="3000" dirty="0" smtClean="0"/>
              <a:t>Consider a GLP-1 Agonist </a:t>
            </a:r>
          </a:p>
          <a:p>
            <a:r>
              <a:rPr lang="en-US" sz="3000" dirty="0" smtClean="0"/>
              <a:t>Start bolus insulin at largest meal</a:t>
            </a:r>
          </a:p>
          <a:p>
            <a:r>
              <a:rPr lang="en-US" sz="3000" dirty="0" smtClean="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113557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29707"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429884946"/>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Next Steps – Switch from 40 units basal to 70/30 Insulin</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smtClean="0"/>
          </a:p>
          <a:p>
            <a:r>
              <a:rPr lang="en-US" dirty="0"/>
              <a:t>S</a:t>
            </a:r>
            <a:r>
              <a:rPr lang="en-US" dirty="0" smtClean="0"/>
              <a:t>witch to 70/30 Insulin</a:t>
            </a:r>
          </a:p>
          <a:p>
            <a:r>
              <a:rPr lang="en-US" dirty="0" smtClean="0"/>
              <a:t>Take current dose and give 2/3 in am and 1/3 in pm. </a:t>
            </a:r>
          </a:p>
          <a:p>
            <a:pPr lvl="1"/>
            <a:r>
              <a:rPr lang="en-US" sz="2800" dirty="0" smtClean="0"/>
              <a:t>2/3 of basal in am</a:t>
            </a:r>
          </a:p>
          <a:p>
            <a:pPr lvl="2"/>
            <a:r>
              <a:rPr lang="en-US" sz="2800" dirty="0" smtClean="0"/>
              <a:t>40 units x 0.6 = 24 units 70/30</a:t>
            </a:r>
          </a:p>
          <a:p>
            <a:pPr lvl="1"/>
            <a:r>
              <a:rPr lang="en-US" sz="2800" dirty="0" smtClean="0"/>
              <a:t>1/3 of basal in *pm</a:t>
            </a:r>
          </a:p>
          <a:p>
            <a:pPr lvl="2"/>
            <a:r>
              <a:rPr lang="en-US" sz="2400" dirty="0" smtClean="0"/>
              <a:t> </a:t>
            </a:r>
            <a:r>
              <a:rPr lang="en-US" sz="2800" dirty="0" smtClean="0"/>
              <a:t>40 units x 0.4 = 16 units 70/30</a:t>
            </a:r>
            <a:endParaRPr lang="en-US" sz="2400" dirty="0" smtClean="0"/>
          </a:p>
          <a:p>
            <a:pPr lvl="1"/>
            <a:r>
              <a:rPr lang="en-US" sz="2800"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351073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smtClean="0"/>
              <a:t>Role of the Pancreas</a:t>
            </a:r>
            <a:br>
              <a:rPr lang="en-US" sz="4000" dirty="0" smtClean="0"/>
            </a:br>
            <a:r>
              <a:rPr lang="en-US" sz="4000" dirty="0" smtClean="0"/>
              <a:t>Endocrine Functions</a:t>
            </a:r>
            <a:endParaRPr lang="en-US" sz="4000" dirty="0" smtClean="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smtClean="0"/>
              <a:t>Beta Cells - Insulin</a:t>
            </a:r>
            <a:endParaRPr lang="en-US" dirty="0" smtClean="0"/>
          </a:p>
          <a:p>
            <a:pPr lvl="1" eaLnBrk="1" hangingPunct="1">
              <a:buSzPct val="75000"/>
              <a:buFont typeface="Monotype Sorts" pitchFamily="2" charset="2"/>
              <a:buNone/>
            </a:pPr>
            <a:r>
              <a:rPr lang="en-US" dirty="0" smtClean="0"/>
              <a:t>Anabolic hormone - helps store glucose as glycogen in muscle, liver  </a:t>
            </a:r>
          </a:p>
          <a:p>
            <a:pPr lvl="1" eaLnBrk="1" hangingPunct="1">
              <a:buSzPct val="75000"/>
              <a:buFont typeface="Wingdings" panose="05000000000000000000" pitchFamily="2" charset="2"/>
              <a:buChar char="–"/>
            </a:pPr>
            <a:r>
              <a:rPr lang="en-US" dirty="0" smtClean="0"/>
              <a:t>secreted in response to elevated glucose</a:t>
            </a:r>
          </a:p>
          <a:p>
            <a:pPr lvl="1" eaLnBrk="1" hangingPunct="1">
              <a:buSzPct val="75000"/>
              <a:buFont typeface="Wingdings" panose="05000000000000000000" pitchFamily="2" charset="2"/>
              <a:buChar char="–"/>
            </a:pPr>
            <a:r>
              <a:rPr lang="en-US" dirty="0" smtClean="0"/>
              <a:t>halts breakdown of glycogen in liver</a:t>
            </a:r>
          </a:p>
          <a:p>
            <a:pPr lvl="1" eaLnBrk="1" hangingPunct="1">
              <a:buSzPct val="75000"/>
              <a:buFont typeface="Wingdings" panose="05000000000000000000" pitchFamily="2" charset="2"/>
              <a:buChar char="–"/>
            </a:pPr>
            <a:r>
              <a:rPr lang="en-US" dirty="0" smtClean="0"/>
              <a:t>increases protein synthesis, fat storage</a:t>
            </a:r>
          </a:p>
          <a:p>
            <a:pPr lvl="1" eaLnBrk="1" hangingPunct="1">
              <a:buSzPct val="75000"/>
              <a:buFont typeface="Wingdings" panose="05000000000000000000" pitchFamily="2" charset="2"/>
              <a:buChar char="–"/>
            </a:pPr>
            <a:r>
              <a:rPr lang="en-US" dirty="0" smtClean="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smtClean="0">
                <a:solidFill>
                  <a:schemeClr val="tx2"/>
                </a:solidFill>
              </a:rPr>
              <a:t> </a:t>
            </a:r>
            <a:endParaRPr lang="en-US" sz="2400" dirty="0" smtClean="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2"/>
    </p:custDataLst>
    <p:extLst>
      <p:ext uri="{BB962C8B-B14F-4D97-AF65-F5344CB8AC3E}">
        <p14:creationId xmlns:p14="http://schemas.microsoft.com/office/powerpoint/2010/main" val="34586626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30731"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15633763"/>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smtClean="0"/>
              <a:t>Type 2 – Glyburide 20mg AM, 10u NPH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31757"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50732486"/>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739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 throughout day</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a:defRPr/>
            </a:pPr>
            <a:r>
              <a:rPr lang="en-US" sz="3000" dirty="0" smtClean="0"/>
              <a:t>Side Effects:</a:t>
            </a:r>
          </a:p>
          <a:p>
            <a:pPr lvl="1">
              <a:defRPr/>
            </a:pPr>
            <a:r>
              <a:rPr lang="en-US" sz="2400" dirty="0" smtClean="0"/>
              <a:t>Weight gain, hypoglycemia</a:t>
            </a:r>
          </a:p>
          <a:p>
            <a:pPr>
              <a:defRPr/>
            </a:pPr>
            <a:r>
              <a:rPr lang="en-US" sz="3000" dirty="0" smtClean="0"/>
              <a:t>Benefits:</a:t>
            </a:r>
          </a:p>
          <a:p>
            <a:pPr lvl="1">
              <a:defRPr/>
            </a:pPr>
            <a:r>
              <a:rPr lang="en-US" sz="2400" dirty="0" smtClean="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123837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2483438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2193225675"/>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231810217"/>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32779"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769393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6350"/>
            <a:ext cx="452437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63" y="31242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970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525535652"/>
              </p:ext>
            </p:extLst>
          </p:nvPr>
        </p:nvGraphicFramePr>
        <p:xfrm>
          <a:off x="466725" y="1565275"/>
          <a:ext cx="7588250" cy="5214938"/>
        </p:xfrm>
        <a:graphic>
          <a:graphicData uri="http://schemas.openxmlformats.org/presentationml/2006/ole">
            <mc:AlternateContent xmlns:mc="http://schemas.openxmlformats.org/markup-compatibility/2006">
              <mc:Choice xmlns:v="urn:schemas-microsoft-com:vml" Requires="v">
                <p:oleObj spid="_x0000_s33804" name="Document" r:id="rId5" imgW="7935497" imgH="5453378" progId="Word.Document.8">
                  <p:embed/>
                </p:oleObj>
              </mc:Choice>
              <mc:Fallback>
                <p:oleObj name="Document" r:id="rId5" imgW="7935497" imgH="5453378" progId="Word.Document.8">
                  <p:embed/>
                  <p:pic>
                    <p:nvPicPr>
                      <p:cNvPr id="0" name=""/>
                      <p:cNvPicPr>
                        <a:picLocks noChangeAspect="1" noChangeArrowheads="1"/>
                      </p:cNvPicPr>
                      <p:nvPr/>
                    </p:nvPicPr>
                    <p:blipFill>
                      <a:blip r:embed="rId6"/>
                      <a:srcRect/>
                      <a:stretch>
                        <a:fillRect/>
                      </a:stretch>
                    </p:blipFill>
                    <p:spPr bwMode="auto">
                      <a:xfrm>
                        <a:off x="466725" y="1565275"/>
                        <a:ext cx="7588250" cy="521493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911170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smtClean="0"/>
              <a:t>Role of the Pancreas</a:t>
            </a:r>
            <a:br>
              <a:rPr lang="en-US" sz="3700" dirty="0" smtClean="0"/>
            </a:br>
            <a:r>
              <a:rPr lang="en-US" sz="3700" dirty="0" smtClean="0"/>
              <a:t>Endocrine Functions</a:t>
            </a:r>
            <a:endParaRPr lang="en-US" sz="3700" dirty="0" smtClean="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z="2800" smtClean="0"/>
              <a:t>Opposes action of insulin at the liver</a:t>
            </a:r>
          </a:p>
          <a:p>
            <a:pPr lvl="1" eaLnBrk="1" hangingPunct="1">
              <a:buSzPct val="75000"/>
              <a:buFont typeface="Monotype Sorts" pitchFamily="2" charset="2"/>
              <a:buBlip>
                <a:blip r:embed="rId4"/>
              </a:buBlip>
            </a:pPr>
            <a:r>
              <a:rPr lang="en-US" sz="2800" smtClean="0"/>
              <a:t>stimulated in response to low glucose levels</a:t>
            </a:r>
          </a:p>
          <a:p>
            <a:pPr lvl="1" eaLnBrk="1" hangingPunct="1">
              <a:buSzPct val="75000"/>
              <a:buFont typeface="Monotype Sorts" pitchFamily="2" charset="2"/>
              <a:buBlip>
                <a:blip r:embed="rId4"/>
              </a:buBlip>
            </a:pPr>
            <a:r>
              <a:rPr lang="en-US" sz="2800" smtClean="0"/>
              <a:t>stimulates liver to convert glycogen to glucose</a:t>
            </a:r>
          </a:p>
          <a:p>
            <a:pPr lvl="1" eaLnBrk="1" hangingPunct="1">
              <a:buSzPct val="75000"/>
              <a:buFont typeface="Monotype Sorts" pitchFamily="2" charset="2"/>
              <a:buBlip>
                <a:blip r:embed="rId4"/>
              </a:buBlip>
            </a:pPr>
            <a:r>
              <a:rPr lang="en-US" sz="2800" smtClean="0"/>
              <a:t>inhibits liver from glucose uptake</a:t>
            </a:r>
          </a:p>
          <a:p>
            <a:pPr lvl="1" eaLnBrk="1" hangingPunct="1">
              <a:buSzPct val="75000"/>
              <a:buFont typeface="Monotype Sorts" pitchFamily="2" charset="2"/>
              <a:buBlip>
                <a:blip r:embed="rId4"/>
              </a:buBlip>
            </a:pPr>
            <a:r>
              <a:rPr lang="en-US" sz="2800" smtClean="0"/>
              <a:t>causes hyperglycemia</a:t>
            </a:r>
            <a:endParaRPr lang="en-US" sz="2400" smtClean="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3064993848"/>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1736361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961524344"/>
      </p:ext>
    </p:extLst>
  </p:cSld>
  <p:clrMapOvr>
    <a:masterClrMapping/>
  </p:clrMapOvr>
  <p:transition>
    <p:random/>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903864585"/>
      </p:ext>
    </p:extLst>
  </p:cSld>
  <p:clrMapOvr>
    <a:masterClrMapping/>
  </p:clrMapOvr>
  <p:transition>
    <p:random/>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34827"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357495263"/>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1619503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732271"/>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Diabetes Vacations</a:t>
            </a:r>
            <a:endParaRPr lang="en-US" dirty="0"/>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270719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330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smtClean="0">
                <a:solidFill>
                  <a:schemeClr val="tx2">
                    <a:lumMod val="75000"/>
                  </a:schemeClr>
                </a:solidFill>
              </a:rPr>
              <a:t>DiaBingo</a:t>
            </a:r>
            <a:r>
              <a:rPr lang="en-US" sz="4000" dirty="0" smtClean="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t>
            </a:r>
            <a:r>
              <a:rPr lang="en-US" sz="2000" dirty="0" smtClean="0">
                <a:solidFill>
                  <a:srgbClr val="AC66BB">
                    <a:lumMod val="50000"/>
                  </a:srgbClr>
                </a:solidFill>
              </a:rPr>
              <a:t>amylin			</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endParaRPr lang="en-US" sz="2000" dirty="0" smtClean="0">
              <a:solidFill>
                <a:srgbClr val="AC66BB">
                  <a:lumMod val="50000"/>
                </a:srgbClr>
              </a:solidFill>
            </a:endParaRP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Breakdown of glycogen into </a:t>
            </a:r>
            <a:r>
              <a:rPr lang="en-US" sz="2000" dirty="0" smtClean="0">
                <a:solidFill>
                  <a:srgbClr val="AC66BB">
                    <a:lumMod val="50000"/>
                  </a:srgbClr>
                </a:solidFill>
              </a:rPr>
              <a:t>glucose</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Anabolic </a:t>
            </a:r>
            <a:r>
              <a:rPr lang="en-US" sz="2000" dirty="0" smtClean="0">
                <a:solidFill>
                  <a:srgbClr val="AC66BB">
                    <a:lumMod val="50000"/>
                  </a:srgbClr>
                </a:solidFill>
              </a:rPr>
              <a:t>hormone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Insulin is released when glucose levels are low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Once opened, insulin vials are good for one _____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Elevated post-prandial glucose indicate need for pre-</a:t>
            </a:r>
            <a:r>
              <a:rPr lang="en-US" sz="2000" dirty="0" err="1" smtClean="0">
                <a:solidFill>
                  <a:srgbClr val="AC66BB">
                    <a:lumMod val="50000"/>
                  </a:srgbClr>
                </a:solidFill>
              </a:rPr>
              <a:t>mea</a:t>
            </a:r>
            <a:r>
              <a:rPr lang="en-US" sz="2000" b="1" dirty="0" err="1" smtClean="0">
                <a:solidFill>
                  <a:srgbClr val="AC66BB">
                    <a:lumMod val="50000"/>
                  </a:srgbClr>
                </a:solidFill>
              </a:rPr>
              <a:t>I</a:t>
            </a:r>
            <a:endParaRPr lang="en-US" sz="2000" b="1" dirty="0" smtClean="0">
              <a:solidFill>
                <a:srgbClr val="AC66BB">
                  <a:lumMod val="50000"/>
                </a:srgbClr>
              </a:solidFill>
            </a:endParaRP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Epinephrine increases insulin resistance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Creation of glucose from amino acids and lactate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Decreasing renal function for people on insulin can cause	</a:t>
            </a:r>
          </a:p>
          <a:p>
            <a:pPr>
              <a:spcAft>
                <a:spcPts val="600"/>
              </a:spcAft>
              <a:defRPr/>
            </a:pPr>
            <a:r>
              <a:rPr lang="da-DK" sz="2000" b="1" dirty="0" smtClean="0">
                <a:solidFill>
                  <a:srgbClr val="AC66BB">
                    <a:lumMod val="50000"/>
                  </a:srgbClr>
                </a:solidFill>
              </a:rPr>
              <a:t>I </a:t>
            </a:r>
            <a:r>
              <a:rPr lang="da-DK" sz="2000" dirty="0" smtClean="0">
                <a:solidFill>
                  <a:srgbClr val="AC66BB">
                    <a:lumMod val="50000"/>
                  </a:srgbClr>
                </a:solidFill>
              </a:rPr>
              <a:t>Bolus insulins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 hormone that increases blood glucose </a:t>
            </a:r>
            <a:r>
              <a:rPr lang="en-US" sz="2000" dirty="0" smtClean="0">
                <a:solidFill>
                  <a:prstClr val="white"/>
                </a:solidFill>
              </a:rPr>
              <a:t>levels</a:t>
            </a:r>
            <a:endParaRPr lang="en-US" sz="2000" dirty="0">
              <a:solidFill>
                <a:prstClr val="white"/>
              </a:solidFill>
            </a:endParaRPr>
          </a:p>
        </p:txBody>
      </p:sp>
    </p:spTree>
    <p:custDataLst>
      <p:tags r:id="rId1"/>
    </p:custDataLst>
    <p:extLst>
      <p:ext uri="{BB962C8B-B14F-4D97-AF65-F5344CB8AC3E}">
        <p14:creationId xmlns:p14="http://schemas.microsoft.com/office/powerpoint/2010/main" val="20245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280214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5796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5063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23936211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sugar</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0217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smtClean="0"/>
              <a:t>Bacterial Cells Outnumber Human Cells 10 to 1</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470" y="990600"/>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23831"/>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578679"/>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rPr>
              <a:t>1</a:t>
            </a:r>
            <a:r>
              <a:rPr lang="en-US" dirty="0" smtClean="0">
                <a:latin typeface="Calibri" panose="020F0502020204030204" pitchFamily="34" charset="0"/>
              </a:rPr>
              <a:t>0 trillion human cells</a:t>
            </a:r>
          </a:p>
          <a:p>
            <a:pPr marL="342900" indent="-342900">
              <a:buFont typeface="Arial" panose="020B0604020202020204" pitchFamily="34" charset="0"/>
              <a:buChar char="•"/>
            </a:pPr>
            <a:r>
              <a:rPr lang="en-US" dirty="0" smtClean="0">
                <a:latin typeface="Calibri" panose="020F0502020204030204" pitchFamily="34" charset="0"/>
              </a:rPr>
              <a:t>Host 100 trillion bacterial and fungal cells</a:t>
            </a:r>
            <a:endParaRPr lang="en-US" dirty="0">
              <a:latin typeface="Calibri" panose="020F0502020204030204" pitchFamily="34" charset="0"/>
            </a:endParaRPr>
          </a:p>
        </p:txBody>
      </p:sp>
    </p:spTree>
    <p:custDataLst>
      <p:tags r:id="rId1"/>
    </p:custDataLst>
    <p:extLst>
      <p:ext uri="{BB962C8B-B14F-4D97-AF65-F5344CB8AC3E}">
        <p14:creationId xmlns:p14="http://schemas.microsoft.com/office/powerpoint/2010/main" val="212234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1	</a:t>
            </a:r>
            <a:endParaRPr lang="en-US" dirty="0"/>
          </a:p>
        </p:txBody>
      </p:sp>
      <p:sp>
        <p:nvSpPr>
          <p:cNvPr id="3" name="Content Placeholder 2"/>
          <p:cNvSpPr>
            <a:spLocks noGrp="1"/>
          </p:cNvSpPr>
          <p:nvPr>
            <p:ph sz="quarter" idx="1"/>
          </p:nvPr>
        </p:nvSpPr>
        <p:spPr/>
        <p:txBody>
          <a:bodyPr/>
          <a:lstStyle/>
          <a:p>
            <a:r>
              <a:rPr lang="en-US" dirty="0" smtClean="0"/>
              <a:t>How much does your gut bacteria weigh?</a:t>
            </a:r>
          </a:p>
          <a:p>
            <a:pPr marL="274320" lvl="1" indent="0">
              <a:buNone/>
            </a:pPr>
            <a:r>
              <a:rPr lang="en-US" sz="3200" dirty="0" smtClean="0"/>
              <a:t>A. 24 ounces</a:t>
            </a:r>
          </a:p>
          <a:p>
            <a:pPr marL="274320" lvl="1" indent="0">
              <a:buNone/>
            </a:pPr>
            <a:r>
              <a:rPr lang="en-US" sz="3200" dirty="0" smtClean="0"/>
              <a:t>B. 3 pounds</a:t>
            </a:r>
          </a:p>
          <a:p>
            <a:pPr marL="274320" lvl="1" indent="0">
              <a:buNone/>
            </a:pPr>
            <a:r>
              <a:rPr lang="en-US" sz="3200" dirty="0" smtClean="0"/>
              <a:t>C. Less than 1 pound</a:t>
            </a:r>
          </a:p>
          <a:p>
            <a:pPr marL="274320" lvl="1" indent="0">
              <a:buNone/>
            </a:pPr>
            <a:r>
              <a:rPr lang="en-US" sz="3200" dirty="0" smtClean="0"/>
              <a:t>D. 1.5 pounds</a:t>
            </a:r>
          </a:p>
          <a:p>
            <a:pPr marL="274320" lvl="1" indent="0">
              <a:buNone/>
            </a:pPr>
            <a:r>
              <a:rPr lang="en-US" sz="3200" dirty="0" smtClean="0"/>
              <a:t>E . Not sure</a:t>
            </a:r>
          </a:p>
          <a:p>
            <a:endParaRPr lang="en-US" dirty="0" smtClean="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85873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3 </a:t>
            </a:r>
            <a:r>
              <a:rPr lang="en-US" dirty="0" err="1" smtClean="0"/>
              <a:t>lbs</a:t>
            </a:r>
            <a:r>
              <a:rPr lang="en-US" dirty="0" smtClean="0"/>
              <a:t> of Microbes in our Gut</a:t>
            </a:r>
            <a:endParaRPr lang="en-US" dirty="0"/>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a:t>
            </a:r>
            <a:r>
              <a:rPr lang="en-US" dirty="0" smtClean="0"/>
              <a:t>"</a:t>
            </a:r>
            <a:r>
              <a:rPr lang="en-US" dirty="0"/>
              <a:t>microbiome". </a:t>
            </a:r>
            <a:endParaRPr lang="en-US" dirty="0" smtClean="0"/>
          </a:p>
          <a:p>
            <a:r>
              <a:rPr lang="en-US" dirty="0" smtClean="0"/>
              <a:t>We have evolved </a:t>
            </a:r>
            <a:r>
              <a:rPr lang="en-US" dirty="0"/>
              <a:t>together with our microbiome over millions of years</a:t>
            </a:r>
            <a:r>
              <a:rPr lang="en-US" dirty="0" smtClean="0"/>
              <a:t>.</a:t>
            </a:r>
          </a:p>
          <a:p>
            <a:r>
              <a:rPr lang="en-US" dirty="0" smtClean="0"/>
              <a:t>Ratios of these communities has changed over the past 30 years</a:t>
            </a:r>
          </a:p>
          <a:p>
            <a:r>
              <a:rPr lang="en-US" dirty="0" smtClean="0"/>
              <a:t>Mirrors global spikes in obesity, diabetes, allergic and inflammatory diseases</a:t>
            </a:r>
          </a:p>
          <a:p>
            <a:r>
              <a:rPr lang="en-US" dirty="0" smtClean="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172904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Gut Microbiome	</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Part of endocrine axis</a:t>
            </a:r>
          </a:p>
          <a:p>
            <a:r>
              <a:rPr lang="en-US" dirty="0" smtClean="0"/>
              <a:t>Stabilized by 3 years of age</a:t>
            </a:r>
          </a:p>
          <a:p>
            <a:r>
              <a:rPr lang="en-US" dirty="0" smtClean="0"/>
              <a:t>Influenced by:</a:t>
            </a:r>
          </a:p>
          <a:p>
            <a:pPr lvl="1"/>
            <a:r>
              <a:rPr lang="en-US" dirty="0" smtClean="0">
                <a:solidFill>
                  <a:srgbClr val="C00000"/>
                </a:solidFill>
              </a:rPr>
              <a:t>Birth method </a:t>
            </a:r>
          </a:p>
          <a:p>
            <a:pPr lvl="1"/>
            <a:r>
              <a:rPr lang="en-US" dirty="0" smtClean="0">
                <a:solidFill>
                  <a:srgbClr val="C00000"/>
                </a:solidFill>
              </a:rPr>
              <a:t>Breast fed </a:t>
            </a:r>
          </a:p>
          <a:p>
            <a:pPr lvl="1"/>
            <a:r>
              <a:rPr lang="en-US" dirty="0" smtClean="0">
                <a:solidFill>
                  <a:srgbClr val="C00000"/>
                </a:solidFill>
              </a:rPr>
              <a:t>Early Antibiotic use</a:t>
            </a:r>
          </a:p>
          <a:p>
            <a:pPr lvl="1"/>
            <a:r>
              <a:rPr lang="en-US" dirty="0" smtClean="0"/>
              <a:t>Environment</a:t>
            </a:r>
          </a:p>
          <a:p>
            <a:pPr lvl="1"/>
            <a:r>
              <a:rPr lang="en-US" dirty="0" smtClean="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smtClean="0"/>
          </a:p>
          <a:p>
            <a:pPr lvl="1"/>
            <a:endParaRPr lang="en-US" dirty="0" smtClean="0"/>
          </a:p>
        </p:txBody>
      </p:sp>
      <p:sp>
        <p:nvSpPr>
          <p:cNvPr id="5" name="Content Placeholder 4"/>
          <p:cNvSpPr>
            <a:spLocks noGrp="1"/>
          </p:cNvSpPr>
          <p:nvPr>
            <p:ph sz="quarter" idx="2"/>
          </p:nvPr>
        </p:nvSpPr>
        <p:spPr/>
        <p:txBody>
          <a:bodyPr/>
          <a:lstStyle/>
          <a:p>
            <a:endParaRPr lang="en-US" dirty="0" smtClean="0"/>
          </a:p>
          <a:p>
            <a:endParaRPr lang="en-US" dirty="0"/>
          </a:p>
          <a:p>
            <a:r>
              <a:rPr lang="en-US" dirty="0" smtClean="0"/>
              <a:t>30% C-Section</a:t>
            </a:r>
          </a:p>
          <a:p>
            <a:r>
              <a:rPr lang="en-US" dirty="0" smtClean="0"/>
              <a:t>CA- 60% and 40%</a:t>
            </a:r>
          </a:p>
          <a:p>
            <a:r>
              <a:rPr lang="en-US" dirty="0" smtClean="0"/>
              <a:t>70% of &lt; 2yrs, more Rx = increased obesity risk</a:t>
            </a:r>
            <a:endParaRPr lang="en-US" dirty="0"/>
          </a:p>
        </p:txBody>
      </p:sp>
      <p:pic>
        <p:nvPicPr>
          <p:cNvPr id="4" name="Picture 3"/>
          <p:cNvPicPr>
            <a:picLocks noChangeAspect="1"/>
          </p:cNvPicPr>
          <p:nvPr/>
        </p:nvPicPr>
        <p:blipFill>
          <a:blip r:embed="rId3"/>
          <a:stretch>
            <a:fillRect/>
          </a:stretch>
        </p:blipFill>
        <p:spPr>
          <a:xfrm>
            <a:off x="4572000" y="2199861"/>
            <a:ext cx="3705225" cy="3648075"/>
          </a:xfrm>
          <a:prstGeom prst="rect">
            <a:avLst/>
          </a:prstGeom>
        </p:spPr>
      </p:pic>
    </p:spTree>
    <p:custDataLst>
      <p:tags r:id="rId1"/>
    </p:custDataLst>
    <p:extLst>
      <p:ext uri="{BB962C8B-B14F-4D97-AF65-F5344CB8AC3E}">
        <p14:creationId xmlns:p14="http://schemas.microsoft.com/office/powerpoint/2010/main" val="341036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Intestine Friends</a:t>
            </a:r>
            <a:endParaRPr lang="en-US" dirty="0"/>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a:t>
            </a:r>
            <a:r>
              <a:rPr lang="en-US" dirty="0" smtClean="0"/>
              <a:t>belong 2 major phyla:</a:t>
            </a:r>
          </a:p>
          <a:p>
            <a:r>
              <a:rPr lang="en-US" dirty="0" err="1" smtClean="0"/>
              <a:t>Firmicutes</a:t>
            </a:r>
            <a:r>
              <a:rPr lang="en-US" dirty="0" smtClean="0"/>
              <a:t> </a:t>
            </a:r>
          </a:p>
          <a:p>
            <a:pPr lvl="1"/>
            <a:r>
              <a:rPr lang="en-US" dirty="0" smtClean="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smtClean="0"/>
              <a:t>Ruminococcus</a:t>
            </a:r>
            <a:endParaRPr lang="en-US" dirty="0"/>
          </a:p>
          <a:p>
            <a:r>
              <a:rPr lang="en-US" dirty="0" err="1" smtClean="0"/>
              <a:t>Bacteroidetes</a:t>
            </a:r>
            <a:r>
              <a:rPr lang="en-US" dirty="0" smtClean="0"/>
              <a:t> </a:t>
            </a:r>
            <a:endParaRPr lang="en-US" dirty="0"/>
          </a:p>
          <a:p>
            <a:pPr lvl="1"/>
            <a:r>
              <a:rPr lang="en-US" dirty="0" smtClean="0"/>
              <a:t>includes </a:t>
            </a:r>
            <a:r>
              <a:rPr lang="en-US" i="1" dirty="0" err="1"/>
              <a:t>Bacteroides</a:t>
            </a:r>
            <a:r>
              <a:rPr lang="en-US" i="1" dirty="0"/>
              <a:t> </a:t>
            </a:r>
            <a:r>
              <a:rPr lang="en-US" dirty="0"/>
              <a:t>and </a:t>
            </a:r>
            <a:r>
              <a:rPr lang="en-US" i="1" dirty="0" err="1"/>
              <a:t>Prevotella</a:t>
            </a:r>
            <a:r>
              <a:rPr lang="en-US" i="1" dirty="0"/>
              <a:t> </a:t>
            </a:r>
            <a:endParaRPr lang="en-US" i="1" dirty="0" smtClean="0"/>
          </a:p>
          <a:p>
            <a:pPr marL="0" indent="0">
              <a:buNone/>
            </a:pPr>
            <a:r>
              <a:rPr lang="en-US" dirty="0" smtClean="0"/>
              <a:t>in </a:t>
            </a:r>
            <a:r>
              <a:rPr lang="en-US" dirty="0"/>
              <a:t>proportions determined in part by </a:t>
            </a:r>
            <a:r>
              <a:rPr lang="en-US" dirty="0" smtClean="0"/>
              <a:t>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149004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smtClean="0"/>
              <a:t>Weight and Gut Bacteria </a:t>
            </a:r>
            <a:br>
              <a:rPr lang="en-US" sz="3200" dirty="0" smtClean="0"/>
            </a:br>
            <a:r>
              <a:rPr lang="en-US" sz="3200" dirty="0" smtClean="0"/>
              <a:t>New and Early Research</a:t>
            </a:r>
          </a:p>
        </p:txBody>
      </p:sp>
      <p:sp>
        <p:nvSpPr>
          <p:cNvPr id="3" name="Content Placeholder 2"/>
          <p:cNvSpPr>
            <a:spLocks noGrp="1"/>
          </p:cNvSpPr>
          <p:nvPr>
            <p:ph idx="1"/>
          </p:nvPr>
        </p:nvSpPr>
        <p:spPr>
          <a:xfrm>
            <a:off x="457200" y="1219200"/>
            <a:ext cx="5791200" cy="4937760"/>
          </a:xfrm>
        </p:spPr>
        <p:txBody>
          <a:bodyPr>
            <a:normAutofit lnSpcReduction="10000"/>
          </a:bodyPr>
          <a:lstStyle/>
          <a:p>
            <a:pPr>
              <a:defRPr/>
            </a:pPr>
            <a:r>
              <a:rPr lang="en-US" dirty="0" smtClean="0"/>
              <a:t>Leaner people appear to have more bacterial diversity</a:t>
            </a:r>
            <a:r>
              <a:rPr lang="en-US" dirty="0" smtClean="0">
                <a:solidFill>
                  <a:schemeClr val="accent1">
                    <a:lumMod val="60000"/>
                    <a:lumOff val="40000"/>
                  </a:schemeClr>
                </a:solidFill>
              </a:rPr>
              <a:t> </a:t>
            </a:r>
            <a:r>
              <a:rPr lang="en-US" dirty="0" smtClean="0"/>
              <a:t>and a higher proportion of </a:t>
            </a:r>
            <a:r>
              <a:rPr lang="en-US" dirty="0" err="1" smtClean="0">
                <a:solidFill>
                  <a:srgbClr val="FF0000"/>
                </a:solidFill>
              </a:rPr>
              <a:t>bacteroidetes</a:t>
            </a:r>
            <a:r>
              <a:rPr lang="en-US" dirty="0" smtClean="0">
                <a:solidFill>
                  <a:srgbClr val="FF0000"/>
                </a:solidFill>
              </a:rPr>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rgbClr val="C00000"/>
                </a:solidFill>
              </a:rPr>
              <a:t>firmicutes</a:t>
            </a:r>
            <a:endParaRPr lang="en-US" dirty="0" smtClean="0">
              <a:solidFill>
                <a:srgbClr val="C00000"/>
              </a:solidFill>
            </a:endParaRPr>
          </a:p>
          <a:p>
            <a:pPr lvl="1">
              <a:defRPr/>
            </a:pPr>
            <a:r>
              <a:rPr lang="en-US" dirty="0" smtClean="0"/>
              <a:t>Gut bacteria very efficient at calorie extraction</a:t>
            </a:r>
          </a:p>
          <a:p>
            <a:pPr>
              <a:defRPr/>
            </a:pPr>
            <a:r>
              <a:rPr lang="en-US" dirty="0" smtClean="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115724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Follow Your Gut – Dr. Rob Knight</a:t>
            </a:r>
            <a:endParaRPr lang="en-US" dirty="0"/>
          </a:p>
        </p:txBody>
      </p:sp>
      <p:sp>
        <p:nvSpPr>
          <p:cNvPr id="5" name="Text Placeholder 4"/>
          <p:cNvSpPr>
            <a:spLocks noGrp="1"/>
          </p:cNvSpPr>
          <p:nvPr>
            <p:ph type="body" sz="half" idx="3"/>
          </p:nvPr>
        </p:nvSpPr>
        <p:spPr/>
        <p:txBody>
          <a:bodyPr/>
          <a:lstStyle/>
          <a:p>
            <a:r>
              <a:rPr lang="en-US" dirty="0" smtClean="0"/>
              <a:t>Check out Dr. Knight’s:</a:t>
            </a:r>
            <a:endParaRPr lang="en-US" dirty="0"/>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smtClean="0"/>
              <a:t>TED Talk</a:t>
            </a:r>
          </a:p>
          <a:p>
            <a:r>
              <a:rPr lang="en-US" dirty="0" smtClean="0"/>
              <a:t>Website –AmericanFoodProject.org</a:t>
            </a:r>
          </a:p>
          <a:p>
            <a:r>
              <a:rPr lang="en-US" dirty="0" smtClean="0"/>
              <a:t>Articles in Nature and all over</a:t>
            </a:r>
            <a:endParaRPr lang="en-US" dirty="0"/>
          </a:p>
        </p:txBody>
      </p:sp>
    </p:spTree>
    <p:custDataLst>
      <p:tags r:id="rId1"/>
    </p:custDataLst>
    <p:extLst>
      <p:ext uri="{BB962C8B-B14F-4D97-AF65-F5344CB8AC3E}">
        <p14:creationId xmlns:p14="http://schemas.microsoft.com/office/powerpoint/2010/main" val="33130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21053787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3029493999"/>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10282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903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3291607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004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5048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64139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5478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976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057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1591553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80817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11872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2598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617375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370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224536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529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57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326255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39010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356318432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smtClean="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smtClean="0"/>
              <a:t>Consider on diabetes pts w/ BMI &gt;35, </a:t>
            </a:r>
            <a:r>
              <a:rPr lang="en-US" dirty="0" err="1" smtClean="0"/>
              <a:t>esp</a:t>
            </a:r>
            <a:r>
              <a:rPr lang="en-US" dirty="0" smtClean="0"/>
              <a:t> with comorbidities</a:t>
            </a:r>
          </a:p>
          <a:p>
            <a:r>
              <a:rPr lang="en-US" dirty="0" smtClean="0"/>
              <a:t>Remission (BG normalized)</a:t>
            </a:r>
          </a:p>
          <a:p>
            <a:pPr lvl="1"/>
            <a:r>
              <a:rPr lang="en-US" dirty="0" smtClean="0"/>
              <a:t>rates range from 40 – 95%</a:t>
            </a:r>
          </a:p>
          <a:p>
            <a:pPr lvl="1"/>
            <a:r>
              <a:rPr lang="en-US" dirty="0" smtClean="0"/>
              <a:t>Better results with newer diabetes (more beta cell mass)</a:t>
            </a:r>
          </a:p>
          <a:p>
            <a:pPr lvl="1"/>
            <a:r>
              <a:rPr lang="en-US" dirty="0" smtClean="0"/>
              <a:t>Due to increase </a:t>
            </a:r>
            <a:r>
              <a:rPr lang="en-US" dirty="0" err="1" smtClean="0"/>
              <a:t>incretins</a:t>
            </a:r>
            <a:r>
              <a:rPr lang="en-US" dirty="0" smtClean="0"/>
              <a:t> (gut hormones)</a:t>
            </a:r>
          </a:p>
          <a:p>
            <a:r>
              <a:rPr lang="en-US" dirty="0" smtClean="0"/>
              <a:t>Still researching long term benefits, cost effectiveness and risk </a:t>
            </a:r>
          </a:p>
          <a:p>
            <a:endParaRPr lang="en-US" dirty="0"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61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38921"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53246301"/>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smtClean="0"/>
              <a:t>Email </a:t>
            </a:r>
            <a:r>
              <a:rPr lang="fr-FR" dirty="0"/>
              <a:t>bev@diabetesed.net</a:t>
            </a:r>
          </a:p>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345936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331830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402802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a:bodyPr>
          <a:lstStyle/>
          <a:p>
            <a:r>
              <a:rPr lang="en-US" sz="4000" dirty="0" smtClean="0"/>
              <a:t>Unconditional Positive regard</a:t>
            </a:r>
            <a:endParaRPr lang="en-US" sz="4000" dirty="0"/>
          </a:p>
        </p:txBody>
      </p:sp>
      <p:sp>
        <p:nvSpPr>
          <p:cNvPr id="3" name="Text Placeholder 2"/>
          <p:cNvSpPr>
            <a:spLocks noGrp="1"/>
          </p:cNvSpPr>
          <p:nvPr>
            <p:ph type="body" sz="half" idx="1"/>
          </p:nvPr>
        </p:nvSpPr>
        <p:spPr>
          <a:xfrm>
            <a:off x="531813" y="1506606"/>
            <a:ext cx="4037012" cy="2592387"/>
          </a:xfrm>
          <a:ln w="57150">
            <a:solidFill>
              <a:schemeClr val="accent2">
                <a:lumMod val="50000"/>
              </a:schemeClr>
            </a:solidFill>
          </a:ln>
        </p:spPr>
        <p:txBody>
          <a:bodyPr>
            <a:normAutofit fontScale="85000" lnSpcReduction="1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p>
        </p:txBody>
      </p:sp>
      <p:sp>
        <p:nvSpPr>
          <p:cNvPr id="4" name="Content Placeholder 3"/>
          <p:cNvSpPr>
            <a:spLocks noGrp="1"/>
          </p:cNvSpPr>
          <p:nvPr>
            <p:ph sz="quarter" idx="2"/>
          </p:nvPr>
        </p:nvSpPr>
        <p:spPr>
          <a:xfrm>
            <a:off x="536362" y="4387691"/>
            <a:ext cx="4037013" cy="1068387"/>
          </a:xfrm>
        </p:spPr>
        <p:txBody>
          <a:bodyPr>
            <a:normAutofit fontScale="92500"/>
          </a:bodyPr>
          <a:lstStyle/>
          <a:p>
            <a:r>
              <a:rPr lang="en-US" i="1" dirty="0" smtClean="0"/>
              <a:t>Term coined by humanist, Carl Rogers</a:t>
            </a:r>
            <a:endParaRPr lang="en-US" i="1" dirty="0"/>
          </a:p>
        </p:txBody>
      </p:sp>
      <p:sp>
        <p:nvSpPr>
          <p:cNvPr id="5" name="Content Placeholder 4"/>
          <p:cNvSpPr>
            <a:spLocks noGrp="1"/>
          </p:cNvSpPr>
          <p:nvPr>
            <p:ph sz="quarter" idx="3"/>
          </p:nvPr>
        </p:nvSpPr>
        <p:spPr>
          <a:xfrm>
            <a:off x="4667771" y="1576546"/>
            <a:ext cx="4037013" cy="2333307"/>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728" y="4404360"/>
            <a:ext cx="3155156" cy="2103437"/>
          </a:xfrm>
          <a:prstGeom prst="rect">
            <a:avLst/>
          </a:prstGeom>
        </p:spPr>
      </p:pic>
    </p:spTree>
    <p:custDataLst>
      <p:tags r:id="rId1"/>
    </p:custDataLst>
    <p:extLst>
      <p:ext uri="{BB962C8B-B14F-4D97-AF65-F5344CB8AC3E}">
        <p14:creationId xmlns:p14="http://schemas.microsoft.com/office/powerpoint/2010/main" val="3096529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6426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619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3576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smtClean="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smtClean="0"/>
              <a:t> </a:t>
            </a:r>
            <a:r>
              <a:rPr lang="en-US" b="1" dirty="0" smtClean="0"/>
              <a:t>1. Pt profile: 5’8”, 192 </a:t>
            </a:r>
            <a:r>
              <a:rPr lang="en-US" b="1" dirty="0" err="1" smtClean="0"/>
              <a:t>lb</a:t>
            </a:r>
            <a:r>
              <a:rPr lang="en-US" b="1" dirty="0" smtClean="0"/>
              <a:t> male</a:t>
            </a:r>
          </a:p>
          <a:p>
            <a:pPr eaLnBrk="1" hangingPunct="1">
              <a:buFont typeface="Wingdings" panose="05000000000000000000" pitchFamily="2" charset="2"/>
              <a:buNone/>
            </a:pPr>
            <a:r>
              <a:rPr lang="en-US" dirty="0" smtClean="0"/>
              <a:t>Diabetes 12 years, on insulin 3 </a:t>
            </a:r>
            <a:r>
              <a:rPr lang="en-US" dirty="0" err="1" smtClean="0"/>
              <a:t>yrs</a:t>
            </a:r>
            <a:endParaRPr lang="en-US" dirty="0" smtClean="0"/>
          </a:p>
          <a:p>
            <a:pPr eaLnBrk="1" hangingPunct="1">
              <a:buFont typeface="Wingdings" panose="05000000000000000000" pitchFamily="2" charset="2"/>
              <a:buNone/>
            </a:pPr>
            <a:r>
              <a:rPr lang="en-US" i="1" dirty="0" smtClean="0"/>
              <a:t>What type of DM and how do you know</a:t>
            </a:r>
            <a:r>
              <a:rPr lang="en-US" dirty="0" smtClean="0"/>
              <a:t>?</a:t>
            </a:r>
          </a:p>
          <a:p>
            <a:pPr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b="1" dirty="0" smtClean="0"/>
              <a:t>2. 5’6”, 108 </a:t>
            </a:r>
            <a:r>
              <a:rPr lang="en-US" b="1" dirty="0" err="1" smtClean="0"/>
              <a:t>lb</a:t>
            </a:r>
            <a:r>
              <a:rPr lang="en-US" b="1" dirty="0" smtClean="0"/>
              <a:t> female</a:t>
            </a:r>
          </a:p>
          <a:p>
            <a:pPr eaLnBrk="1" hangingPunct="1">
              <a:buFont typeface="Wingdings" panose="05000000000000000000" pitchFamily="2" charset="2"/>
              <a:buNone/>
            </a:pPr>
            <a:r>
              <a:rPr lang="en-US" dirty="0" smtClean="0"/>
              <a:t>On insulin 3u Regular before meals, 10u NPH at bedtime</a:t>
            </a:r>
          </a:p>
          <a:p>
            <a:pPr eaLnBrk="1" hangingPunct="1">
              <a:buFont typeface="Wingdings" panose="05000000000000000000" pitchFamily="2" charset="2"/>
              <a:buNone/>
            </a:pPr>
            <a:r>
              <a:rPr lang="en-US" i="1" dirty="0" smtClean="0">
                <a:solidFill>
                  <a:srgbClr val="7030A0"/>
                </a:solidFill>
              </a:rPr>
              <a:t>What type of DM and how do you know?</a:t>
            </a:r>
            <a:endParaRPr lang="en-US" dirty="0" smtClean="0">
              <a:solidFill>
                <a:srgbClr val="7030A0"/>
              </a:solidFill>
            </a:endParaRPr>
          </a:p>
          <a:p>
            <a:pPr eaLnBrk="1" hangingPunct="1">
              <a:buFont typeface="Wingdings" panose="05000000000000000000" pitchFamily="2" charset="2"/>
              <a:buNone/>
            </a:pPr>
            <a:endParaRPr lang="en-US" dirty="0" smtClean="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109522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992662"/>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1949149"/>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28600"/>
            <a:ext cx="8229600" cy="1219200"/>
          </a:xfrm>
          <a:solidFill>
            <a:srgbClr val="B1D45A"/>
          </a:solidFill>
        </p:spPr>
        <p:txBody>
          <a:bodyPr lIns="90477" tIns="44445" rIns="90477" bIns="44445" anchor="b">
            <a:noAutofit/>
          </a:bodyPr>
          <a:lstStyle/>
          <a:p>
            <a:pPr eaLnBrk="1" hangingPunct="1">
              <a:buFont typeface="Wingdings" panose="05000000000000000000" pitchFamily="2" charset="2"/>
              <a:buNone/>
            </a:pPr>
            <a:r>
              <a:rPr lang="en-US" sz="4000" dirty="0" smtClean="0"/>
              <a:t>Type 1 Diabetes – Genetics and Risk Factors</a:t>
            </a:r>
          </a:p>
        </p:txBody>
      </p:sp>
      <p:sp>
        <p:nvSpPr>
          <p:cNvPr id="50179" name="Rectangle 3"/>
          <p:cNvSpPr>
            <a:spLocks noGrp="1" noChangeArrowheads="1"/>
          </p:cNvSpPr>
          <p:nvPr>
            <p:ph type="body" sz="half" idx="1"/>
          </p:nvPr>
        </p:nvSpPr>
        <p:spPr>
          <a:xfrm>
            <a:off x="304800" y="1600200"/>
            <a:ext cx="8534400" cy="4572000"/>
          </a:xfrm>
        </p:spPr>
        <p:txBody>
          <a:bodyPr lIns="90477" tIns="44445" rIns="90477" bIns="44445"/>
          <a:lstStyle/>
          <a:p>
            <a:pPr lvl="1" eaLnBrk="1" hangingPunct="1">
              <a:lnSpc>
                <a:spcPct val="90000"/>
              </a:lnSpc>
              <a:buFont typeface="Wingdings" panose="05000000000000000000" pitchFamily="2" charset="2"/>
              <a:buBlip>
                <a:blip r:embed="rId4"/>
              </a:buBlip>
            </a:pPr>
            <a:r>
              <a:rPr lang="en-US" sz="2800" smtClean="0"/>
              <a:t>1- 400 to 1-1000 = Risk of type 1 in gen pop</a:t>
            </a:r>
          </a:p>
          <a:p>
            <a:pPr lvl="1" eaLnBrk="1" hangingPunct="1">
              <a:lnSpc>
                <a:spcPct val="90000"/>
              </a:lnSpc>
              <a:buFont typeface="Wingdings" panose="05000000000000000000" pitchFamily="2" charset="2"/>
              <a:buBlip>
                <a:blip r:embed="rId4"/>
              </a:buBlip>
            </a:pPr>
            <a:r>
              <a:rPr lang="en-US" sz="2800" smtClean="0"/>
              <a:t>1-20 to 1-50 in offspring of diabetes parents</a:t>
            </a:r>
          </a:p>
          <a:p>
            <a:pPr lvl="1" eaLnBrk="1" hangingPunct="1">
              <a:lnSpc>
                <a:spcPct val="90000"/>
              </a:lnSpc>
              <a:buFont typeface="Wingdings" panose="05000000000000000000" pitchFamily="2" charset="2"/>
              <a:buBlip>
                <a:blip r:embed="rId4"/>
              </a:buBlip>
            </a:pPr>
            <a:r>
              <a:rPr lang="en-US" sz="2800" smtClean="0"/>
              <a:t>Combo of genes and disease susceptibility</a:t>
            </a:r>
          </a:p>
          <a:p>
            <a:pPr lvl="1" eaLnBrk="1" hangingPunct="1">
              <a:lnSpc>
                <a:spcPct val="90000"/>
              </a:lnSpc>
              <a:buFont typeface="Wingdings" panose="05000000000000000000" pitchFamily="2" charset="2"/>
              <a:buBlip>
                <a:blip r:embed="rId4"/>
              </a:buBlip>
            </a:pPr>
            <a:r>
              <a:rPr lang="en-US" sz="2800" smtClean="0"/>
              <a:t>Risk Factors:</a:t>
            </a:r>
          </a:p>
          <a:p>
            <a:pPr lvl="2" eaLnBrk="1" hangingPunct="1">
              <a:lnSpc>
                <a:spcPct val="90000"/>
              </a:lnSpc>
              <a:buFont typeface="Wingdings" panose="05000000000000000000" pitchFamily="2" charset="2"/>
              <a:buBlip>
                <a:blip r:embed="rId4"/>
              </a:buBlip>
            </a:pPr>
            <a:r>
              <a:rPr lang="en-US" sz="2800" smtClean="0"/>
              <a:t>Autoimmunity tends to run in families</a:t>
            </a:r>
          </a:p>
          <a:p>
            <a:pPr lvl="2" eaLnBrk="1" hangingPunct="1">
              <a:lnSpc>
                <a:spcPct val="90000"/>
              </a:lnSpc>
              <a:buFont typeface="Wingdings" panose="05000000000000000000" pitchFamily="2" charset="2"/>
              <a:buBlip>
                <a:blip r:embed="rId4"/>
              </a:buBlip>
            </a:pPr>
            <a:r>
              <a:rPr lang="en-US" sz="2800" smtClean="0"/>
              <a:t>Higher rates in non breastfed infants</a:t>
            </a:r>
          </a:p>
          <a:p>
            <a:pPr lvl="2" eaLnBrk="1" hangingPunct="1">
              <a:lnSpc>
                <a:spcPct val="90000"/>
              </a:lnSpc>
              <a:buFont typeface="Wingdings" panose="05000000000000000000" pitchFamily="2" charset="2"/>
              <a:buBlip>
                <a:blip r:embed="rId5"/>
              </a:buBlip>
            </a:pPr>
            <a:r>
              <a:rPr lang="en-US" sz="2800" smtClean="0"/>
              <a:t>Viral triggers: congenital rubella, coxsackie virus B, cytomegalovirus, adenovirus and mumps</a:t>
            </a:r>
            <a:r>
              <a:rPr lang="en-US" sz="3200" smtClean="0"/>
              <a:t>.</a:t>
            </a:r>
          </a:p>
          <a:p>
            <a:pPr lvl="1" eaLnBrk="1" hangingPunct="1">
              <a:lnSpc>
                <a:spcPct val="90000"/>
              </a:lnSpc>
              <a:buFont typeface="Wingdings" panose="05000000000000000000" pitchFamily="2" charset="2"/>
              <a:buBlip>
                <a:blip r:embed="rId6"/>
              </a:buBlip>
            </a:pPr>
            <a:endParaRPr lang="en-US" sz="3200" smtClean="0"/>
          </a:p>
        </p:txBody>
      </p:sp>
    </p:spTree>
    <p:custDataLst>
      <p:tags r:id="rId1"/>
    </p:custDataLst>
    <p:extLst>
      <p:ext uri="{BB962C8B-B14F-4D97-AF65-F5344CB8AC3E}">
        <p14:creationId xmlns:p14="http://schemas.microsoft.com/office/powerpoint/2010/main" val="33160355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35851"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03796985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82021926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of Care</a:t>
            </a:r>
            <a:endParaRPr lang="en-US" dirty="0"/>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smtClean="0"/>
              <a:t>Education </a:t>
            </a:r>
          </a:p>
          <a:p>
            <a:r>
              <a:rPr lang="en-US" dirty="0" smtClean="0"/>
              <a:t>Nutrition</a:t>
            </a:r>
          </a:p>
          <a:p>
            <a:r>
              <a:rPr lang="en-US" dirty="0" smtClean="0"/>
              <a:t>Monitoring</a:t>
            </a:r>
          </a:p>
          <a:p>
            <a:r>
              <a:rPr lang="en-US" dirty="0" smtClean="0"/>
              <a:t>Physical Activity </a:t>
            </a:r>
          </a:p>
          <a:p>
            <a:r>
              <a:rPr lang="en-US" dirty="0" smtClean="0"/>
              <a:t>Psychosocial Care</a:t>
            </a:r>
          </a:p>
          <a:p>
            <a:r>
              <a:rPr lang="en-US" dirty="0" smtClean="0"/>
              <a:t>Medications</a:t>
            </a:r>
          </a:p>
          <a:p>
            <a:r>
              <a:rPr lang="en-US" dirty="0" smtClean="0"/>
              <a:t>Getting to Best Possible Health</a:t>
            </a:r>
            <a:endParaRPr lang="en-US" dirty="0"/>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204963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229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812298932"/>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200" y="419358"/>
            <a:ext cx="8229600" cy="685627"/>
          </a:xfrm>
        </p:spPr>
        <p:txBody>
          <a:bodyPr>
            <a:normAutofit fontScale="90000"/>
          </a:bodyPr>
          <a:lstStyle/>
          <a:p>
            <a:r>
              <a:rPr lang="en-US" sz="4000"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t="29056" b="29056"/>
          <a:stretch>
            <a:fillRect/>
          </a:stretch>
        </p:blipFill>
        <p:spPr>
          <a:xfrm>
            <a:off x="5437187" y="1159360"/>
            <a:ext cx="3249613" cy="2209800"/>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053" y="287876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895" y="3771902"/>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89895" y="5842561"/>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87416" y="5850044"/>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791" y="4612249"/>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494411" y="2063043"/>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Sharon Stone </a:t>
            </a:r>
          </a:p>
        </p:txBody>
      </p:sp>
      <p:sp>
        <p:nvSpPr>
          <p:cNvPr id="56336" name="Rectangle 19"/>
          <p:cNvSpPr>
            <a:spLocks noChangeArrowheads="1"/>
          </p:cNvSpPr>
          <p:nvPr/>
        </p:nvSpPr>
        <p:spPr bwMode="auto">
          <a:xfrm>
            <a:off x="2336799" y="2367842"/>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Halle Berry</a:t>
            </a:r>
          </a:p>
        </p:txBody>
      </p:sp>
      <p:sp>
        <p:nvSpPr>
          <p:cNvPr id="56337" name="TextBox 16"/>
          <p:cNvSpPr txBox="1">
            <a:spLocks noChangeArrowheads="1"/>
          </p:cNvSpPr>
          <p:nvPr/>
        </p:nvSpPr>
        <p:spPr bwMode="auto">
          <a:xfrm>
            <a:off x="5146983" y="3400309"/>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7735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48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smtClean="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smtClean="0"/>
              <a:t>Celiac disease (gluten intolerance)</a:t>
            </a:r>
          </a:p>
          <a:p>
            <a:pPr eaLnBrk="1" hangingPunct="1"/>
            <a:r>
              <a:rPr lang="en-US" dirty="0" smtClean="0"/>
              <a:t>Thyroid disease</a:t>
            </a:r>
          </a:p>
          <a:p>
            <a:pPr eaLnBrk="1" hangingPunct="1"/>
            <a:r>
              <a:rPr lang="en-US" dirty="0" smtClean="0"/>
              <a:t>Addison’s Disease</a:t>
            </a:r>
          </a:p>
          <a:p>
            <a:pPr eaLnBrk="1" hangingPunct="1"/>
            <a:r>
              <a:rPr lang="en-US" dirty="0" smtClean="0"/>
              <a:t>Rheumatoid arthritis</a:t>
            </a:r>
          </a:p>
          <a:p>
            <a:pPr eaLnBrk="1" hangingPunct="1"/>
            <a:r>
              <a:rPr lang="en-US" dirty="0" smtClean="0"/>
              <a:t>Other</a:t>
            </a:r>
          </a:p>
          <a:p>
            <a:pPr eaLnBrk="1" hangingPunct="1"/>
            <a:endParaRPr lang="en-US" dirty="0" smtClean="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0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smtClean="0"/>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smtClean="0"/>
              <a:t>Autoimmune pancreatic destruction</a:t>
            </a:r>
          </a:p>
          <a:p>
            <a:pPr eaLnBrk="1" hangingPunct="1">
              <a:defRPr/>
            </a:pPr>
            <a:r>
              <a:rPr lang="en-US" dirty="0" smtClean="0"/>
              <a:t>Need insulin replacement therapy</a:t>
            </a:r>
          </a:p>
          <a:p>
            <a:pPr eaLnBrk="1" hangingPunct="1">
              <a:defRPr/>
            </a:pPr>
            <a:r>
              <a:rPr lang="en-US" dirty="0" smtClean="0"/>
              <a:t>Often first present in DKA</a:t>
            </a:r>
          </a:p>
          <a:p>
            <a:pPr eaLnBrk="1" hangingPunct="1">
              <a:defRPr/>
            </a:pPr>
            <a:r>
              <a:rPr lang="en-US" dirty="0" smtClean="0"/>
              <a:t>At risk for other autoimmune diseases</a:t>
            </a:r>
          </a:p>
          <a:p>
            <a:pPr eaLnBrk="1" hangingPunct="1">
              <a:defRPr/>
            </a:pPr>
            <a:r>
              <a:rPr lang="en-US" dirty="0" err="1" smtClean="0"/>
              <a:t>Eval</a:t>
            </a:r>
            <a:r>
              <a:rPr lang="en-US" dirty="0" smtClean="0"/>
              <a:t> coping strategies</a:t>
            </a:r>
          </a:p>
          <a:p>
            <a:pPr eaLnBrk="1" hangingPunct="1">
              <a:defRPr/>
            </a:pPr>
            <a:endParaRPr lang="en-US" dirty="0" smtClean="0"/>
          </a:p>
          <a:p>
            <a:pPr eaLnBrk="1" hangingPunct="1">
              <a:buFont typeface="Wingdings" pitchFamily="2" charset="2"/>
              <a:buNone/>
              <a:defRPr/>
            </a:pPr>
            <a:endParaRPr lang="en-US" dirty="0" smtClean="0"/>
          </a:p>
          <a:p>
            <a:pPr marL="0" indent="0" eaLnBrk="1" hangingPunct="1">
              <a:buNone/>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355801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smtClean="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endParaRPr lang="en-US" dirty="0"/>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44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smtClean="0">
                <a:solidFill>
                  <a:srgbClr val="7030A0"/>
                </a:solidFill>
                <a:latin typeface="Gill Sans MT"/>
              </a:rPr>
              <a:t>Patti </a:t>
            </a:r>
            <a:r>
              <a:rPr lang="en-US" sz="3911" b="1" dirty="0">
                <a:solidFill>
                  <a:srgbClr val="7030A0"/>
                </a:solidFill>
                <a:latin typeface="Gill Sans MT"/>
              </a:rPr>
              <a:t>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smtClean="0">
                <a:solidFill>
                  <a:prstClr val="black"/>
                </a:solidFill>
                <a:latin typeface="Calibri" panose="020F0502020204030204" pitchFamily="34" charset="0"/>
              </a:rPr>
              <a:t>divabetic</a:t>
            </a:r>
            <a:r>
              <a:rPr lang="en-US" sz="3911" b="1" dirty="0" smtClean="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smtClean="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2914361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398515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92"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93"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195596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for Improving Care</a:t>
            </a:r>
            <a:endParaRPr lang="en-US" dirty="0"/>
          </a:p>
        </p:txBody>
      </p:sp>
      <p:sp>
        <p:nvSpPr>
          <p:cNvPr id="4" name="Content Placeholder 3"/>
          <p:cNvSpPr>
            <a:spLocks noGrp="1"/>
          </p:cNvSpPr>
          <p:nvPr>
            <p:ph sz="quarter" idx="1"/>
          </p:nvPr>
        </p:nvSpPr>
        <p:spPr>
          <a:xfrm>
            <a:off x="457200" y="1219200"/>
            <a:ext cx="6400800" cy="4937760"/>
          </a:xfrm>
        </p:spPr>
        <p:txBody>
          <a:bodyPr>
            <a:normAutofit fontScale="92500" lnSpcReduction="10000"/>
          </a:bodyPr>
          <a:lstStyle/>
          <a:p>
            <a:r>
              <a:rPr lang="en-US" dirty="0" smtClean="0"/>
              <a:t>Start with patient centered communication.</a:t>
            </a:r>
          </a:p>
          <a:p>
            <a:pPr lvl="1"/>
            <a:r>
              <a:rPr lang="en-US" dirty="0" smtClean="0"/>
              <a:t>Incorporate </a:t>
            </a:r>
            <a:r>
              <a:rPr lang="en-US" dirty="0" err="1" smtClean="0"/>
              <a:t>pt</a:t>
            </a:r>
            <a:r>
              <a:rPr lang="en-US" dirty="0" smtClean="0"/>
              <a:t> preferences, literacy, life experiences</a:t>
            </a:r>
          </a:p>
          <a:p>
            <a:r>
              <a:rPr lang="en-US" dirty="0" smtClean="0"/>
              <a:t>Treatment decisions timely, based on evidence and tailored to individual pt.</a:t>
            </a:r>
          </a:p>
          <a:p>
            <a:r>
              <a:rPr lang="en-US" dirty="0" smtClean="0"/>
              <a:t>Align care with Chronic Care Model to ensure proactive practice and informed, activated patient.</a:t>
            </a:r>
          </a:p>
          <a:p>
            <a:r>
              <a:rPr lang="en-US" dirty="0" smtClean="0"/>
              <a:t>Support team-based care, community involvement, decision support tools.</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219200"/>
            <a:ext cx="2057400" cy="2057400"/>
          </a:xfrm>
          <a:prstGeom prst="rect">
            <a:avLst/>
          </a:prstGeom>
        </p:spPr>
      </p:pic>
    </p:spTree>
    <p:custDataLst>
      <p:tags r:id="rId1"/>
    </p:custDataLst>
    <p:extLst>
      <p:ext uri="{BB962C8B-B14F-4D97-AF65-F5344CB8AC3E}">
        <p14:creationId xmlns:p14="http://schemas.microsoft.com/office/powerpoint/2010/main" val="311637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smtClean="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130321772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smtClean="0"/>
              <a:t>Cardio Metabolic Risk  - </a:t>
            </a:r>
            <a:br>
              <a:rPr lang="en-US" sz="4000" dirty="0" smtClean="0"/>
            </a:br>
            <a:r>
              <a:rPr lang="en-US" sz="4000" dirty="0" smtClean="0"/>
              <a:t>5 </a:t>
            </a:r>
            <a:r>
              <a:rPr lang="en-US" sz="4000" dirty="0" err="1" smtClean="0"/>
              <a:t>Hypers</a:t>
            </a:r>
            <a:r>
              <a:rPr lang="en-US" sz="4000" dirty="0" smtClean="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smtClean="0"/>
              <a:t>Hyperinsulinemia</a:t>
            </a:r>
            <a:r>
              <a:rPr lang="en-US" dirty="0" smtClean="0"/>
              <a:t> (resistance)</a:t>
            </a:r>
          </a:p>
          <a:p>
            <a:pPr eaLnBrk="1" hangingPunct="1"/>
            <a:r>
              <a:rPr lang="en-US" dirty="0" smtClean="0"/>
              <a:t>Hyperglycemia</a:t>
            </a:r>
          </a:p>
          <a:p>
            <a:pPr eaLnBrk="1" hangingPunct="1"/>
            <a:r>
              <a:rPr lang="en-US" dirty="0" smtClean="0"/>
              <a:t>Hyperlipidemia</a:t>
            </a:r>
          </a:p>
          <a:p>
            <a:pPr eaLnBrk="1" hangingPunct="1"/>
            <a:r>
              <a:rPr lang="en-US" dirty="0" smtClean="0"/>
              <a:t>Hypertension</a:t>
            </a:r>
          </a:p>
          <a:p>
            <a:pPr eaLnBrk="1" hangingPunct="1"/>
            <a:r>
              <a:rPr lang="en-US" dirty="0" err="1" smtClean="0"/>
              <a:t>Hyper”waistline”emia</a:t>
            </a:r>
            <a:r>
              <a:rPr lang="en-US" dirty="0" smtClean="0"/>
              <a:t> (35” women, 40” men)</a:t>
            </a:r>
          </a:p>
          <a:p>
            <a:pPr eaLnBrk="1" hangingPunct="1">
              <a:buFont typeface="Wingdings" panose="05000000000000000000" pitchFamily="2" charset="2"/>
              <a:buNone/>
            </a:pPr>
            <a:endParaRPr lang="en-US" i="1" dirty="0" smtClean="0"/>
          </a:p>
          <a:p>
            <a:pPr algn="ctr" eaLnBrk="1" hangingPunct="1">
              <a:buFont typeface="Wingdings" panose="05000000000000000000" pitchFamily="2" charset="2"/>
              <a:buNone/>
            </a:pPr>
            <a:r>
              <a:rPr lang="en-US" i="1" dirty="0" smtClean="0">
                <a:solidFill>
                  <a:schemeClr val="folHlink"/>
                </a:solidFill>
              </a:rPr>
              <a:t>Manifestations of Insulin Resistance</a:t>
            </a:r>
            <a:endParaRPr lang="en-US" dirty="0" smtClean="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6319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smtClean="0"/>
              <a:t>Pre Diabetes &amp; Type 2- Screening Guidelines</a:t>
            </a:r>
            <a:r>
              <a:rPr lang="en-US" sz="3200" dirty="0" smtClean="0"/>
              <a:t> </a:t>
            </a:r>
            <a:r>
              <a:rPr lang="en-US" sz="2489" dirty="0" smtClean="0"/>
              <a:t>(</a:t>
            </a:r>
            <a:r>
              <a:rPr lang="en-US" sz="2489" dirty="0"/>
              <a:t>ADA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smtClean="0"/>
              <a:t>Start screening at age 45 or for anyone who is overweight </a:t>
            </a:r>
            <a:r>
              <a:rPr lang="en-US" dirty="0"/>
              <a:t>(BMI </a:t>
            </a:r>
            <a:r>
              <a:rPr lang="en-US" dirty="0">
                <a:sym typeface="Symbol" pitchFamily="18" charset="2"/>
              </a:rPr>
              <a:t> </a:t>
            </a:r>
            <a:r>
              <a:rPr lang="en-US" dirty="0" smtClean="0">
                <a:sym typeface="Symbol" pitchFamily="18" charset="2"/>
              </a:rPr>
              <a:t>25, </a:t>
            </a:r>
            <a:r>
              <a:rPr lang="en-US" dirty="0">
                <a:sym typeface="Symbol" pitchFamily="18" charset="2"/>
              </a:rPr>
              <a:t>Asians </a:t>
            </a:r>
            <a:r>
              <a:rPr lang="en-US" dirty="0" smtClean="0">
                <a:sym typeface="Symbol" pitchFamily="18" charset="2"/>
              </a:rPr>
              <a:t>BMI</a:t>
            </a:r>
            <a:r>
              <a:rPr lang="en-US" dirty="0">
                <a:sym typeface="Symbol" pitchFamily="18" charset="2"/>
              </a:rPr>
              <a:t> </a:t>
            </a:r>
            <a:r>
              <a:rPr lang="en-US" dirty="0" smtClean="0">
                <a:sym typeface="Symbol" pitchFamily="18" charset="2"/>
              </a:rPr>
              <a:t> 23 ) with one or &gt; additional </a:t>
            </a:r>
            <a:r>
              <a:rPr lang="en-US" b="1" u="sng" dirty="0">
                <a:sym typeface="Symbol" pitchFamily="18" charset="2"/>
              </a:rPr>
              <a:t>risk </a:t>
            </a:r>
            <a:r>
              <a:rPr lang="en-US" b="1" u="sng" dirty="0" smtClean="0">
                <a:sym typeface="Symbol" pitchFamily="18" charset="2"/>
              </a:rPr>
              <a:t>factor</a:t>
            </a:r>
            <a:r>
              <a:rPr lang="en-US" dirty="0" smtClean="0"/>
              <a:t>:</a:t>
            </a:r>
            <a:endParaRPr lang="en-US" dirty="0"/>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57168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901229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smtClean="0"/>
              <a:t>Acanthosis</a:t>
            </a:r>
            <a:r>
              <a:rPr lang="en-US" sz="4000" dirty="0" smtClean="0"/>
              <a:t> </a:t>
            </a:r>
            <a:r>
              <a:rPr lang="en-US" sz="4000" dirty="0" err="1" smtClean="0"/>
              <a:t>Nigricans</a:t>
            </a:r>
            <a:r>
              <a:rPr lang="en-US" sz="4000" dirty="0" smtClean="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smtClean="0"/>
              <a:t>Signals high insulin levels in bloodstream</a:t>
            </a:r>
          </a:p>
          <a:p>
            <a:pPr eaLnBrk="1" hangingPunct="1">
              <a:lnSpc>
                <a:spcPct val="90000"/>
              </a:lnSpc>
            </a:pPr>
            <a:r>
              <a:rPr lang="en-US" dirty="0" smtClean="0"/>
              <a:t>Patches of darkened skin over parts of body that bend or rub against each other</a:t>
            </a:r>
          </a:p>
          <a:p>
            <a:pPr lvl="1" eaLnBrk="1" hangingPunct="1">
              <a:lnSpc>
                <a:spcPct val="90000"/>
              </a:lnSpc>
            </a:pPr>
            <a:r>
              <a:rPr lang="en-US" dirty="0" smtClean="0"/>
              <a:t>Neck, underarm, waistline, groin, knuckles, elbows, toes</a:t>
            </a:r>
          </a:p>
          <a:p>
            <a:pPr lvl="1" eaLnBrk="1" hangingPunct="1">
              <a:lnSpc>
                <a:spcPct val="90000"/>
              </a:lnSpc>
            </a:pPr>
            <a:r>
              <a:rPr lang="en-US" dirty="0" smtClean="0"/>
              <a:t>Skin tags on neck and darkened areas around eyes, nose and cheeks.</a:t>
            </a:r>
          </a:p>
          <a:p>
            <a:pPr eaLnBrk="1" hangingPunct="1">
              <a:lnSpc>
                <a:spcPct val="90000"/>
              </a:lnSpc>
            </a:pPr>
            <a:r>
              <a:rPr lang="en-US" dirty="0" smtClean="0"/>
              <a:t>No cure, lesions regress with treatment of insulin resistance</a:t>
            </a:r>
          </a:p>
        </p:txBody>
      </p:sp>
    </p:spTree>
    <p:custDataLst>
      <p:tags r:id="rId1"/>
    </p:custDataLst>
    <p:extLst>
      <p:ext uri="{BB962C8B-B14F-4D97-AF65-F5344CB8AC3E}">
        <p14:creationId xmlns:p14="http://schemas.microsoft.com/office/powerpoint/2010/main" val="111515253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37705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000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smtClean="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46046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58732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EMPA-REG OUTCOME</a:t>
            </a:r>
            <a:r>
              <a:rPr lang="nb-NO" baseline="30000" dirty="0" smtClean="0"/>
              <a:t>®</a:t>
            </a:r>
            <a:r>
              <a:rPr lang="nb-NO" dirty="0" smtClean="0"/>
              <a:t>: </a:t>
            </a:r>
            <a:r>
              <a:rPr lang="en-GB" dirty="0" smtClean="0"/>
              <a:t>Summary</a:t>
            </a:r>
            <a:endParaRPr lang="en-GB" dirty="0"/>
          </a:p>
        </p:txBody>
      </p:sp>
      <p:sp>
        <p:nvSpPr>
          <p:cNvPr id="3" name="Content Placeholder 2"/>
          <p:cNvSpPr>
            <a:spLocks noGrp="1"/>
          </p:cNvSpPr>
          <p:nvPr>
            <p:ph idx="1"/>
          </p:nvPr>
        </p:nvSpPr>
        <p:spPr>
          <a:xfrm>
            <a:off x="457200" y="1219200"/>
            <a:ext cx="7772400" cy="4937760"/>
          </a:xfrm>
        </p:spPr>
        <p:txBody>
          <a:bodyPr>
            <a:normAutofit lnSpcReduction="10000"/>
          </a:bodyPr>
          <a:lstStyle/>
          <a:p>
            <a:r>
              <a:rPr lang="en-US" sz="2200" dirty="0" err="1"/>
              <a:t>Empagliflozin</a:t>
            </a:r>
            <a:r>
              <a:rPr lang="en-US" sz="2200" dirty="0"/>
              <a:t>, as used in this trial, for 3 years in 1,000 patients with type 2 diabetes at high CV risk</a:t>
            </a:r>
            <a:r>
              <a:rPr lang="en-US" sz="2200" dirty="0" smtClean="0"/>
              <a:t>:</a:t>
            </a:r>
            <a:br>
              <a:rPr lang="en-US" sz="2200" dirty="0" smtClean="0"/>
            </a:br>
            <a:endParaRPr lang="en-US" sz="2200" dirty="0"/>
          </a:p>
          <a:p>
            <a:pPr>
              <a:spcAft>
                <a:spcPts val="3000"/>
              </a:spcAft>
            </a:pPr>
            <a:r>
              <a:rPr lang="en-US" sz="2200" dirty="0" err="1" smtClean="0"/>
              <a:t>Empagliflozin</a:t>
            </a:r>
            <a:r>
              <a:rPr lang="en-US" sz="2200" dirty="0" smtClean="0"/>
              <a:t> reduced </a:t>
            </a:r>
            <a:r>
              <a:rPr lang="en-US" sz="2200" dirty="0"/>
              <a:t>hospitalisation for heart failure by 35% </a:t>
            </a:r>
            <a:r>
              <a:rPr lang="en-US" sz="2200" dirty="0" smtClean="0"/>
              <a:t/>
            </a:r>
            <a:br>
              <a:rPr lang="en-US" sz="2200" dirty="0" smtClean="0"/>
            </a:br>
            <a:r>
              <a:rPr lang="en-US" sz="2200" dirty="0" smtClean="0"/>
              <a:t>¤ 14 </a:t>
            </a:r>
            <a:r>
              <a:rPr lang="en-US" sz="2200" dirty="0"/>
              <a:t>fewer </a:t>
            </a:r>
            <a:r>
              <a:rPr lang="en-US" sz="2200" dirty="0" err="1"/>
              <a:t>hospitalisations</a:t>
            </a:r>
            <a:r>
              <a:rPr lang="en-US" sz="2200" dirty="0"/>
              <a:t> for heart failure (</a:t>
            </a:r>
            <a:r>
              <a:rPr lang="en-GB" sz="2200" dirty="0"/>
              <a:t>42 vs 28)</a:t>
            </a:r>
          </a:p>
          <a:p>
            <a:r>
              <a:rPr lang="en-GB" sz="2200" dirty="0" err="1" smtClean="0"/>
              <a:t>Empagliflozin</a:t>
            </a:r>
            <a:r>
              <a:rPr lang="en-GB" sz="2200" dirty="0" smtClean="0"/>
              <a:t> </a:t>
            </a:r>
            <a:r>
              <a:rPr lang="en-GB" sz="2200" dirty="0"/>
              <a:t>reduced </a:t>
            </a:r>
            <a:r>
              <a:rPr lang="en-GB" sz="2200" dirty="0" smtClean="0"/>
              <a:t>CV </a:t>
            </a:r>
            <a:r>
              <a:rPr lang="en-GB" sz="2200" dirty="0"/>
              <a:t>death by 38</a:t>
            </a:r>
            <a:r>
              <a:rPr lang="en-GB" sz="2200" dirty="0" smtClean="0"/>
              <a:t>%</a:t>
            </a:r>
            <a:br>
              <a:rPr lang="en-GB" sz="2200" dirty="0" smtClean="0"/>
            </a:br>
            <a:r>
              <a:rPr lang="en-US" sz="2200" dirty="0"/>
              <a:t>¤ </a:t>
            </a:r>
            <a:r>
              <a:rPr lang="en-US" sz="2200" dirty="0" smtClean="0"/>
              <a:t>25 </a:t>
            </a:r>
            <a:r>
              <a:rPr lang="en-US" sz="2200" dirty="0"/>
              <a:t>lives saved (82 vs 57 deaths)</a:t>
            </a:r>
          </a:p>
          <a:p>
            <a:pPr lvl="2">
              <a:spcAft>
                <a:spcPts val="1200"/>
              </a:spcAft>
            </a:pPr>
            <a:r>
              <a:rPr lang="en-US" dirty="0"/>
              <a:t>22 fewer CV deaths (</a:t>
            </a:r>
            <a:r>
              <a:rPr lang="en-GB" dirty="0"/>
              <a:t>59 vs 37</a:t>
            </a:r>
            <a:r>
              <a:rPr lang="en-GB" dirty="0" smtClean="0"/>
              <a:t>)</a:t>
            </a:r>
            <a:endParaRPr lang="en-GB" dirty="0"/>
          </a:p>
          <a:p>
            <a:pPr>
              <a:spcAft>
                <a:spcPts val="3000"/>
              </a:spcAft>
            </a:pPr>
            <a:r>
              <a:rPr lang="en-US" sz="2200" dirty="0" smtClean="0"/>
              <a:t>Empagliflozin improved survival by reducing all-cause </a:t>
            </a:r>
            <a:r>
              <a:rPr lang="en-US" sz="2200" dirty="0"/>
              <a:t>mortality by </a:t>
            </a:r>
            <a:r>
              <a:rPr lang="en-US" sz="2200" dirty="0" smtClean="0"/>
              <a:t>32%</a:t>
            </a:r>
            <a:r>
              <a:rPr lang="en-US" sz="2200" dirty="0"/>
              <a:t/>
            </a:r>
            <a:br>
              <a:rPr lang="en-US" sz="2200" dirty="0"/>
            </a:br>
            <a:r>
              <a:rPr lang="en-US" sz="2200" dirty="0"/>
              <a:t>¤ </a:t>
            </a:r>
            <a:r>
              <a:rPr lang="en-US" sz="2200" dirty="0" smtClean="0"/>
              <a:t>53 </a:t>
            </a:r>
            <a:r>
              <a:rPr lang="en-US" sz="2200" dirty="0"/>
              <a:t>additional </a:t>
            </a:r>
            <a:r>
              <a:rPr lang="en-GB" sz="2200" dirty="0"/>
              <a:t>genital infections </a:t>
            </a:r>
            <a:r>
              <a:rPr lang="en-GB" sz="2200" dirty="0">
                <a:solidFill>
                  <a:srgbClr val="5A5A5A"/>
                </a:solidFill>
              </a:rPr>
              <a:t>(</a:t>
            </a:r>
            <a:r>
              <a:rPr lang="en-US" sz="2200" dirty="0"/>
              <a:t>22 vs 75)</a:t>
            </a:r>
          </a:p>
          <a:p>
            <a:pPr>
              <a:spcAft>
                <a:spcPts val="3000"/>
              </a:spcAft>
            </a:pPr>
            <a:endParaRPr lang="en-GB" sz="2400" dirty="0"/>
          </a:p>
          <a:p>
            <a:pPr>
              <a:spcAft>
                <a:spcPts val="3000"/>
              </a:spcAft>
            </a:pPr>
            <a:endParaRPr lang="en-US" sz="2400" dirty="0" smtClean="0"/>
          </a:p>
          <a:p>
            <a:pPr>
              <a:spcAft>
                <a:spcPts val="600"/>
              </a:spcAft>
            </a:pPr>
            <a:endParaRPr lang="en-GB" sz="2400" dirty="0"/>
          </a:p>
          <a:p>
            <a:endParaRPr lang="nb-NO" sz="2400" dirty="0"/>
          </a:p>
        </p:txBody>
      </p:sp>
    </p:spTree>
    <p:extLst>
      <p:ext uri="{BB962C8B-B14F-4D97-AF65-F5344CB8AC3E}">
        <p14:creationId xmlns:p14="http://schemas.microsoft.com/office/powerpoint/2010/main" val="3935445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a:t>
            </a:r>
            <a:r>
              <a:rPr lang="en-US" dirty="0" smtClean="0"/>
              <a:t>2016</a:t>
            </a:r>
            <a:endParaRPr lang="en-US" dirty="0"/>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t>
            </a:r>
            <a:r>
              <a:rPr lang="en-US" smtClean="0"/>
              <a:t>adults have </a:t>
            </a:r>
            <a:r>
              <a:rPr lang="en-US" dirty="0" smtClean="0"/>
              <a:t>pre </a:t>
            </a:r>
            <a:r>
              <a:rPr lang="en-US" dirty="0"/>
              <a:t>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9588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318521515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66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201908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1216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9886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a:xfrm>
            <a:off x="457200" y="1219200"/>
            <a:ext cx="8229600" cy="5105400"/>
          </a:xfrm>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a:t>
            </a:r>
            <a:r>
              <a:rPr lang="en-US" dirty="0" smtClean="0"/>
              <a:t>hypo</a:t>
            </a:r>
          </a:p>
          <a:p>
            <a:pPr lvl="2">
              <a:defRPr/>
            </a:pPr>
            <a:r>
              <a:rPr lang="en-US" sz="2000" dirty="0" smtClean="0"/>
              <a:t>ADA </a:t>
            </a:r>
            <a:r>
              <a:rPr lang="en-US" sz="2000" dirty="0" err="1"/>
              <a:t>Stds</a:t>
            </a:r>
            <a:r>
              <a:rPr lang="en-US" sz="2000" dirty="0"/>
              <a:t> </a:t>
            </a:r>
            <a:r>
              <a:rPr lang="en-US" sz="2000" dirty="0" smtClean="0"/>
              <a:t>2016 </a:t>
            </a:r>
            <a:r>
              <a:rPr lang="en-US" sz="2000" dirty="0"/>
              <a:t>suggests GFR may be a more appropriate measure.  If GFR &lt;45, max dose is 1000mg a day.  If GFR &lt;30, stop metformin.</a:t>
            </a:r>
          </a:p>
          <a:p>
            <a:pPr lvl="2">
              <a:defRPr/>
            </a:pPr>
            <a:endParaRPr lang="en-US" dirty="0" smtClean="0"/>
          </a:p>
        </p:txBody>
      </p:sp>
    </p:spTree>
    <p:custDataLst>
      <p:tags r:id="rId1"/>
    </p:custDataLst>
    <p:extLst>
      <p:ext uri="{BB962C8B-B14F-4D97-AF65-F5344CB8AC3E}">
        <p14:creationId xmlns:p14="http://schemas.microsoft.com/office/powerpoint/2010/main" val="298156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smtClean="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9974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513813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3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smtClean="0"/>
              <a:t>DiaBingo</a:t>
            </a:r>
            <a:endParaRPr lang="en-US" sz="4000" dirty="0" smtClean="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6436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343400" y="1217762"/>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032610"/>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032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21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83650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21066804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8900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5930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smtClean="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392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52543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Care</a:t>
            </a:r>
            <a:endParaRPr lang="en-US" dirty="0"/>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426019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r>
              <a:rPr lang="en-US" sz="3600" b="1" i="1" dirty="0" smtClean="0"/>
              <a:t/>
            </a:r>
            <a:br>
              <a:rPr lang="en-US" sz="3600" b="1" i="1" dirty="0" smtClean="0"/>
            </a:br>
            <a:r>
              <a:rPr lang="en-US" sz="3600" b="1" i="1" dirty="0" smtClean="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a:t>
            </a:r>
            <a:r>
              <a:rPr lang="en-US" sz="2400" dirty="0" smtClean="0"/>
              <a:t>disheartened?</a:t>
            </a:r>
          </a:p>
          <a:p>
            <a:endParaRPr lang="en-US" sz="2400" dirty="0"/>
          </a:p>
          <a:p>
            <a:r>
              <a:rPr lang="en-US" sz="2400" dirty="0" smtClean="0"/>
              <a:t>This </a:t>
            </a:r>
            <a:r>
              <a:rPr lang="en-US" sz="2400" dirty="0"/>
              <a:t>moment of discouragement and despair provides us </a:t>
            </a:r>
            <a:r>
              <a:rPr lang="en-US" sz="2400" dirty="0" smtClean="0"/>
              <a:t>an opportunity.</a:t>
            </a:r>
          </a:p>
          <a:p>
            <a:endParaRPr lang="en-US" sz="2400" dirty="0" smtClean="0"/>
          </a:p>
          <a:p>
            <a:r>
              <a:rPr lang="en-US" sz="2400" dirty="0" smtClean="0"/>
              <a:t>By </a:t>
            </a:r>
            <a:r>
              <a:rPr lang="en-US" sz="2400" dirty="0"/>
              <a:t>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5195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t>My Boys –Robert and Jackson</a:t>
            </a:r>
            <a:endParaRPr lang="en-US" dirty="0"/>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107366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smtClean="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110524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smtClean="0"/>
              <a:t>Degree of hyperglycemia “glucose toxicity”</a:t>
            </a:r>
          </a:p>
          <a:p>
            <a:pPr eaLnBrk="1" hangingPunct="1"/>
            <a:r>
              <a:rPr lang="en-US" dirty="0" smtClean="0"/>
              <a:t>Duration of hyperglycemia</a:t>
            </a:r>
          </a:p>
          <a:p>
            <a:pPr eaLnBrk="1" hangingPunct="1"/>
            <a:r>
              <a:rPr lang="en-US" dirty="0" smtClean="0"/>
              <a:t>Genes</a:t>
            </a:r>
          </a:p>
          <a:p>
            <a:pPr eaLnBrk="1" hangingPunct="1"/>
            <a:r>
              <a:rPr lang="en-US" dirty="0" smtClean="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4131"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94999441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smtClean="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smtClean="0"/>
              <a:t>Heart disease leading cause of death. </a:t>
            </a:r>
          </a:p>
          <a:p>
            <a:pPr eaLnBrk="1" hangingPunct="1"/>
            <a:r>
              <a:rPr lang="en-US" sz="2800" dirty="0" smtClean="0"/>
              <a:t>CAD death rates are about 2 -4x’s as high as adults without diabetes (it’s not getting better)</a:t>
            </a:r>
          </a:p>
          <a:p>
            <a:pPr eaLnBrk="1" hangingPunct="1"/>
            <a:r>
              <a:rPr lang="en-US" sz="2800" dirty="0" smtClean="0"/>
              <a:t>Risk of stroke is 2 - 4 times higher</a:t>
            </a:r>
          </a:p>
          <a:p>
            <a:pPr eaLnBrk="1" hangingPunct="1"/>
            <a:r>
              <a:rPr lang="en-US" sz="2800" dirty="0" smtClean="0"/>
              <a:t>60% - 65% of people with DM have HTN.</a:t>
            </a:r>
          </a:p>
          <a:p>
            <a:pPr eaLnBrk="1" hangingPunct="1"/>
            <a:r>
              <a:rPr lang="en-US" sz="2800" dirty="0" smtClean="0"/>
              <a:t>DM accounts for 40% of new cases of ESRD</a:t>
            </a:r>
          </a:p>
          <a:p>
            <a:pPr eaLnBrk="1" hangingPunct="1"/>
            <a:r>
              <a:rPr lang="en-US" sz="2800" dirty="0" smtClean="0"/>
              <a:t>60 - 70% have mild - severe forms of neuropathy</a:t>
            </a:r>
          </a:p>
          <a:p>
            <a:pPr eaLnBrk="1" hangingPunct="1"/>
            <a:r>
              <a:rPr lang="en-US" sz="2800" dirty="0" smtClean="0"/>
              <a:t>Diabetes is the leading cause of blindness</a:t>
            </a:r>
          </a:p>
          <a:p>
            <a:pPr eaLnBrk="1" hangingPunct="1"/>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20214212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smtClean="0"/>
              <a:t>Prevention</a:t>
            </a:r>
          </a:p>
          <a:p>
            <a:pPr eaLnBrk="1" hangingPunct="1"/>
            <a:r>
              <a:rPr lang="en-US" b="1" dirty="0" smtClean="0"/>
              <a:t>Trials</a:t>
            </a:r>
          </a:p>
          <a:p>
            <a:pPr eaLnBrk="1" hangingPunct="1"/>
            <a:r>
              <a:rPr lang="en-US" b="1" dirty="0" smtClean="0"/>
              <a:t>Practice Recommendations</a:t>
            </a:r>
          </a:p>
          <a:p>
            <a:pPr eaLnBrk="1" hangingPunct="1"/>
            <a:endParaRPr lang="en-US" dirty="0" smtClean="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9729648"/>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smtClean="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smtClean="0"/>
              <a:t>Mid 30s, friendly, he smiles to greet you and you notice his gums are inflamed.  You’d guess a BMI of 26 or so, with most of the extra weight in the waist area. </a:t>
            </a:r>
          </a:p>
          <a:p>
            <a:r>
              <a:rPr lang="en-US" dirty="0" smtClean="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2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smtClean="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8911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smtClean="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r>
              <a:rPr lang="en-US" dirty="0" smtClean="0"/>
              <a:t>89% risk reduction when all at goal.</a:t>
            </a:r>
          </a:p>
          <a:p>
            <a:pPr eaLnBrk="1" hangingPunct="1">
              <a:buFont typeface="Wingdings" panose="05000000000000000000" pitchFamily="2" charset="2"/>
              <a:buNone/>
            </a:pPr>
            <a:r>
              <a:rPr lang="en-US" dirty="0" smtClean="0"/>
              <a:t>35% </a:t>
            </a:r>
            <a:r>
              <a:rPr lang="en-US" dirty="0" err="1" smtClean="0"/>
              <a:t>rel</a:t>
            </a:r>
            <a:r>
              <a:rPr lang="en-US" dirty="0" smtClean="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0180394"/>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257092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3757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466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since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178350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1743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smtClean="0"/>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36023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 </a:t>
            </a:r>
            <a:r>
              <a:rPr lang="en-US" dirty="0" smtClean="0"/>
              <a:t>Technology to Prevent </a:t>
            </a:r>
            <a:r>
              <a:rPr lang="en-US" dirty="0"/>
              <a:t>D</a:t>
            </a:r>
            <a:r>
              <a:rPr lang="en-US" dirty="0" smtClean="0"/>
              <a:t>iabetes</a:t>
            </a:r>
            <a:endParaRPr lang="en-US" dirty="0"/>
          </a:p>
        </p:txBody>
      </p:sp>
      <p:sp>
        <p:nvSpPr>
          <p:cNvPr id="3" name="Content Placeholder 2"/>
          <p:cNvSpPr>
            <a:spLocks noGrp="1"/>
          </p:cNvSpPr>
          <p:nvPr>
            <p:ph sz="quarter" idx="1"/>
          </p:nvPr>
        </p:nvSpPr>
        <p:spPr>
          <a:xfrm>
            <a:off x="457200" y="1219200"/>
            <a:ext cx="5867400" cy="4937760"/>
          </a:xfrm>
        </p:spPr>
        <p:txBody>
          <a:bodyPr>
            <a:normAutofit lnSpcReduction="10000"/>
          </a:bodyPr>
          <a:lstStyle/>
          <a:p>
            <a:r>
              <a:rPr lang="en-US" dirty="0" smtClean="0"/>
              <a:t>Recent studies support content delivery through virtual small groups, internet social networks, cell phones and mobile devices.</a:t>
            </a:r>
          </a:p>
          <a:p>
            <a:pPr lvl="1"/>
            <a:r>
              <a:rPr lang="en-US" dirty="0" smtClean="0"/>
              <a:t>Validated studies that these approaches can:</a:t>
            </a:r>
          </a:p>
          <a:p>
            <a:pPr lvl="2"/>
            <a:r>
              <a:rPr lang="en-US" dirty="0" smtClean="0"/>
              <a:t>Support </a:t>
            </a:r>
            <a:r>
              <a:rPr lang="en-US" dirty="0" err="1" smtClean="0"/>
              <a:t>wt</a:t>
            </a:r>
            <a:r>
              <a:rPr lang="en-US" dirty="0" smtClean="0"/>
              <a:t> loss</a:t>
            </a:r>
          </a:p>
          <a:p>
            <a:pPr lvl="2"/>
            <a:r>
              <a:rPr lang="en-US" dirty="0" smtClean="0"/>
              <a:t>Reduce A1c (prediabetes)</a:t>
            </a:r>
          </a:p>
          <a:p>
            <a:pPr lvl="1"/>
            <a:r>
              <a:rPr lang="en-US" dirty="0" smtClean="0"/>
              <a:t>The CDC Diabetes Prevention Program is incorporating these tools into their program content</a:t>
            </a:r>
          </a:p>
          <a:p>
            <a:pPr lvl="2"/>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966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299358"/>
            <a:ext cx="8229600" cy="879021"/>
          </a:xfrm>
        </p:spPr>
        <p:txBody>
          <a:bodyPr/>
          <a:lstStyle/>
          <a:p>
            <a:r>
              <a:rPr lang="en-US" dirty="0" smtClean="0"/>
              <a:t>Over 1200 Diabetes Apps - </a:t>
            </a:r>
            <a:endParaRPr lang="en-US" dirty="0"/>
          </a:p>
        </p:txBody>
      </p:sp>
      <p:pic>
        <p:nvPicPr>
          <p:cNvPr id="4" name="Content Placeholder 3"/>
          <p:cNvPicPr>
            <a:picLocks noGrp="1" noChangeAspect="1"/>
          </p:cNvPicPr>
          <p:nvPr>
            <p:ph sz="quarter" idx="1"/>
          </p:nvPr>
        </p:nvPicPr>
        <p:blipFill>
          <a:blip r:embed="rId2"/>
          <a:stretch>
            <a:fillRect/>
          </a:stretch>
        </p:blipFill>
        <p:spPr>
          <a:xfrm>
            <a:off x="359229" y="1370674"/>
            <a:ext cx="3352800" cy="1425442"/>
          </a:xfrm>
          <a:prstGeom prst="rect">
            <a:avLst/>
          </a:prstGeom>
        </p:spPr>
      </p:pic>
      <p:sp>
        <p:nvSpPr>
          <p:cNvPr id="5" name="TextBox 4"/>
          <p:cNvSpPr txBox="1"/>
          <p:nvPr/>
        </p:nvSpPr>
        <p:spPr>
          <a:xfrm>
            <a:off x="457200" y="2819400"/>
            <a:ext cx="3016370" cy="381000"/>
          </a:xfrm>
          <a:prstGeom prst="rect">
            <a:avLst/>
          </a:prstGeom>
          <a:noFill/>
        </p:spPr>
        <p:txBody>
          <a:bodyPr wrap="square" rtlCol="0">
            <a:spAutoFit/>
          </a:bodyPr>
          <a:lstStyle/>
          <a:p>
            <a:r>
              <a:rPr lang="en-US" dirty="0" smtClean="0"/>
              <a:t>AADE Diabetes Goal Tracker</a:t>
            </a:r>
            <a:endParaRPr lang="en-US" dirty="0"/>
          </a:p>
        </p:txBody>
      </p:sp>
      <p:pic>
        <p:nvPicPr>
          <p:cNvPr id="6" name="Picture 5"/>
          <p:cNvPicPr>
            <a:picLocks noChangeAspect="1"/>
          </p:cNvPicPr>
          <p:nvPr/>
        </p:nvPicPr>
        <p:blipFill>
          <a:blip r:embed="rId3"/>
          <a:stretch>
            <a:fillRect/>
          </a:stretch>
        </p:blipFill>
        <p:spPr>
          <a:xfrm>
            <a:off x="4521069" y="1178379"/>
            <a:ext cx="3989932" cy="2305050"/>
          </a:xfrm>
          <a:prstGeom prst="rect">
            <a:avLst/>
          </a:prstGeom>
        </p:spPr>
      </p:pic>
      <p:pic>
        <p:nvPicPr>
          <p:cNvPr id="7" name="Picture 6"/>
          <p:cNvPicPr>
            <a:picLocks noChangeAspect="1"/>
          </p:cNvPicPr>
          <p:nvPr/>
        </p:nvPicPr>
        <p:blipFill>
          <a:blip r:embed="rId4"/>
          <a:stretch>
            <a:fillRect/>
          </a:stretch>
        </p:blipFill>
        <p:spPr>
          <a:xfrm>
            <a:off x="262529" y="3505200"/>
            <a:ext cx="3443748" cy="2149454"/>
          </a:xfrm>
          <a:prstGeom prst="rect">
            <a:avLst/>
          </a:prstGeom>
        </p:spPr>
      </p:pic>
      <p:pic>
        <p:nvPicPr>
          <p:cNvPr id="8" name="Picture 7"/>
          <p:cNvPicPr>
            <a:picLocks noChangeAspect="1"/>
          </p:cNvPicPr>
          <p:nvPr/>
        </p:nvPicPr>
        <p:blipFill>
          <a:blip r:embed="rId5"/>
          <a:stretch>
            <a:fillRect/>
          </a:stretch>
        </p:blipFill>
        <p:spPr>
          <a:xfrm>
            <a:off x="6248400" y="3505200"/>
            <a:ext cx="2628900" cy="1971675"/>
          </a:xfrm>
          <a:prstGeom prst="rect">
            <a:avLst/>
          </a:prstGeom>
        </p:spPr>
      </p:pic>
      <p:pic>
        <p:nvPicPr>
          <p:cNvPr id="9" name="Picture 8"/>
          <p:cNvPicPr>
            <a:picLocks noChangeAspect="1"/>
          </p:cNvPicPr>
          <p:nvPr/>
        </p:nvPicPr>
        <p:blipFill>
          <a:blip r:embed="rId6"/>
          <a:stretch>
            <a:fillRect/>
          </a:stretch>
        </p:blipFill>
        <p:spPr>
          <a:xfrm>
            <a:off x="3796860" y="3570514"/>
            <a:ext cx="2105025" cy="2625742"/>
          </a:xfrm>
          <a:prstGeom prst="rect">
            <a:avLst/>
          </a:prstGeom>
        </p:spPr>
      </p:pic>
    </p:spTree>
    <p:extLst>
      <p:ext uri="{BB962C8B-B14F-4D97-AF65-F5344CB8AC3E}">
        <p14:creationId xmlns:p14="http://schemas.microsoft.com/office/powerpoint/2010/main" val="73740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4749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06415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noFill/>
        </p:spPr>
        <p:txBody>
          <a:bodyPr lIns="90477" tIns="44445" rIns="90477" bIns="44445" anchor="b">
            <a:normAutofit/>
          </a:bodyPr>
          <a:lstStyle/>
          <a:p>
            <a:pPr eaLnBrk="1" hangingPunct="1"/>
            <a:r>
              <a:rPr lang="en-US" sz="4800" dirty="0" smtClean="0"/>
              <a:t>BP Goal for </a:t>
            </a:r>
            <a:r>
              <a:rPr lang="en-US" sz="4800" dirty="0" smtClean="0">
                <a:solidFill>
                  <a:srgbClr val="C00000"/>
                </a:solidFill>
              </a:rPr>
              <a:t>KP NCAL </a:t>
            </a:r>
            <a:r>
              <a:rPr lang="en-US" sz="2800" i="1" dirty="0" smtClean="0">
                <a:solidFill>
                  <a:srgbClr val="C00000"/>
                </a:solidFill>
              </a:rPr>
              <a:t> </a:t>
            </a:r>
          </a:p>
        </p:txBody>
      </p:sp>
      <p:sp>
        <p:nvSpPr>
          <p:cNvPr id="1697795" name="Rectangle 3"/>
          <p:cNvSpPr>
            <a:spLocks noGrp="1" noChangeArrowheads="1"/>
          </p:cNvSpPr>
          <p:nvPr>
            <p:ph sz="quarter" idx="1"/>
          </p:nvPr>
        </p:nvSpPr>
        <p:spPr/>
        <p:txBody>
          <a:bodyPr lIns="90477" tIns="44445" rIns="90477" bIns="44445"/>
          <a:lstStyle/>
          <a:p>
            <a:pPr eaLnBrk="1" hangingPunct="1">
              <a:buFont typeface="Wingdings" panose="05000000000000000000" pitchFamily="2" charset="2"/>
              <a:buNone/>
              <a:defRPr/>
            </a:pPr>
            <a:r>
              <a:rPr lang="en-US" sz="4400" b="1" dirty="0" smtClean="0"/>
              <a:t>BP 139/ 89 or less</a:t>
            </a:r>
          </a:p>
          <a:p>
            <a:pPr lvl="2" eaLnBrk="1" hangingPunct="1">
              <a:buSzPct val="75000"/>
              <a:buFont typeface="Monotype Sorts" pitchFamily="2" charset="2"/>
              <a:buBlip>
                <a:blip r:embed="rId4"/>
              </a:buBlip>
              <a:defRPr/>
            </a:pPr>
            <a:endParaRPr lang="en-US" sz="1400" dirty="0" smtClean="0">
              <a:solidFill>
                <a:schemeClr val="hlink"/>
              </a:solidFill>
            </a:endParaRPr>
          </a:p>
          <a:p>
            <a:pPr marL="0" indent="0" eaLnBrk="1" hangingPunct="1">
              <a:buFont typeface="Wingdings" panose="05000000000000000000" pitchFamily="2" charset="2"/>
              <a:buNone/>
              <a:defRPr/>
            </a:pPr>
            <a:endParaRPr lang="en-US" dirty="0" smtClean="0"/>
          </a:p>
        </p:txBody>
      </p:sp>
      <p:pic>
        <p:nvPicPr>
          <p:cNvPr id="149508" name="Picture 4" descr="j028106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13716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54947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97795">
                                            <p:txEl>
                                              <p:pRg st="0" end="0"/>
                                            </p:txEl>
                                          </p:spTgt>
                                        </p:tgtEl>
                                        <p:attrNameLst>
                                          <p:attrName>style.visibility</p:attrName>
                                        </p:attrNameLst>
                                      </p:cBhvr>
                                      <p:to>
                                        <p:strVal val="visible"/>
                                      </p:to>
                                    </p:set>
                                    <p:anim calcmode="lin" valueType="num">
                                      <p:cBhvr additive="base">
                                        <p:cTn id="7" dur="500" fill="hold"/>
                                        <p:tgtEl>
                                          <p:spTgt spid="1697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77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3695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313289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Goals for Older Adults (</a:t>
            </a:r>
            <a:r>
              <a:rPr lang="en-US" dirty="0" err="1" smtClean="0"/>
              <a:t>Std</a:t>
            </a:r>
            <a:r>
              <a:rPr lang="en-US" dirty="0" smtClean="0"/>
              <a:t> 10)</a:t>
            </a:r>
            <a:endParaRPr lang="en-US" dirty="0"/>
          </a:p>
        </p:txBody>
      </p:sp>
      <p:pic>
        <p:nvPicPr>
          <p:cNvPr id="7" name="Content Placeholder 6"/>
          <p:cNvPicPr>
            <a:picLocks noGrp="1" noChangeAspect="1"/>
          </p:cNvPicPr>
          <p:nvPr>
            <p:ph sz="quarter" idx="1"/>
          </p:nvPr>
        </p:nvPicPr>
        <p:blipFill>
          <a:blip r:embed="rId2"/>
          <a:stretch>
            <a:fillRect/>
          </a:stretch>
        </p:blipFill>
        <p:spPr>
          <a:xfrm>
            <a:off x="218816" y="1143000"/>
            <a:ext cx="8706367" cy="4321175"/>
          </a:xfrm>
          <a:prstGeom prst="rect">
            <a:avLst/>
          </a:prstGeom>
        </p:spPr>
      </p:pic>
    </p:spTree>
    <p:extLst>
      <p:ext uri="{BB962C8B-B14F-4D97-AF65-F5344CB8AC3E}">
        <p14:creationId xmlns:p14="http://schemas.microsoft.com/office/powerpoint/2010/main" val="182276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199" y="320040"/>
            <a:ext cx="8226425" cy="822960"/>
          </a:xfrm>
        </p:spPr>
        <p:txBody>
          <a:bodyPr>
            <a:normAutofit/>
          </a:bodyPr>
          <a:lstStyle/>
          <a:p>
            <a:pPr eaLnBrk="1" hangingPunct="1"/>
            <a:r>
              <a:rPr lang="en-US" dirty="0" smtClean="0"/>
              <a:t>Global Epidemic</a:t>
            </a:r>
          </a:p>
        </p:txBody>
      </p:sp>
      <p:sp>
        <p:nvSpPr>
          <p:cNvPr id="1366019" name="Rectangle 3"/>
          <p:cNvSpPr>
            <a:spLocks noGrp="1" noChangeArrowheads="1"/>
          </p:cNvSpPr>
          <p:nvPr>
            <p:ph type="body"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13316"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72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3469242"/>
      </p:ext>
    </p:extLst>
  </p:cSld>
  <p:clrMapOvr>
    <a:masterClrMapping/>
  </p:clrMapOvr>
  <p:transition>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47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391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Recommendations</a:t>
            </a:r>
            <a:endParaRPr lang="en-US" dirty="0"/>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77483" y="1143000"/>
            <a:ext cx="5366117" cy="4895742"/>
          </a:xfrm>
        </p:spPr>
      </p:pic>
      <p:sp>
        <p:nvSpPr>
          <p:cNvPr id="4" name="Content Placeholder 3"/>
          <p:cNvSpPr>
            <a:spLocks noGrp="1"/>
          </p:cNvSpPr>
          <p:nvPr>
            <p:ph sz="quarter" idx="2"/>
          </p:nvPr>
        </p:nvSpPr>
        <p:spPr>
          <a:xfrm>
            <a:off x="6063883" y="1143000"/>
            <a:ext cx="2743199" cy="4648200"/>
          </a:xfrm>
        </p:spPr>
        <p:txBody>
          <a:bodyPr>
            <a:normAutofit/>
          </a:bodyPr>
          <a:lstStyle/>
          <a:p>
            <a:r>
              <a:rPr lang="en-US" sz="2800" dirty="0" smtClean="0"/>
              <a:t>Statin – lowers cholesterol production in liver</a:t>
            </a:r>
          </a:p>
          <a:p>
            <a:r>
              <a:rPr lang="en-US" sz="2800" dirty="0" smtClean="0"/>
              <a:t>Ezetimibe (</a:t>
            </a:r>
            <a:r>
              <a:rPr lang="en-US" sz="2800" dirty="0" err="1" smtClean="0"/>
              <a:t>Zetia</a:t>
            </a:r>
            <a:r>
              <a:rPr lang="en-US" sz="2800" dirty="0" smtClean="0"/>
              <a:t>) – blocks absorption of cholesterol in intestine</a:t>
            </a:r>
          </a:p>
        </p:txBody>
      </p:sp>
    </p:spTree>
    <p:extLst>
      <p:ext uri="{BB962C8B-B14F-4D97-AF65-F5344CB8AC3E}">
        <p14:creationId xmlns:p14="http://schemas.microsoft.com/office/powerpoint/2010/main" val="412200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smtClean="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03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quarter" idx="1"/>
          </p:nvPr>
        </p:nvSpPr>
        <p:spPr>
          <a:xfrm>
            <a:off x="457200" y="1219200"/>
            <a:ext cx="6324600" cy="4937760"/>
          </a:xfrm>
        </p:spPr>
        <p:txBody>
          <a:bodyPr/>
          <a:lstStyle/>
          <a:p>
            <a:r>
              <a:rPr lang="en-US" dirty="0" smtClean="0"/>
              <a:t>People with diabetes and pre diabetes should receive DSME</a:t>
            </a:r>
          </a:p>
          <a:p>
            <a:pPr lvl="1"/>
            <a:r>
              <a:rPr lang="en-US" dirty="0" smtClean="0"/>
              <a:t>Monitor for effective self-management and quality of life</a:t>
            </a:r>
          </a:p>
          <a:p>
            <a:pPr lvl="1"/>
            <a:r>
              <a:rPr lang="en-US" dirty="0" smtClean="0"/>
              <a:t>Address psychosocial issues and emotional well being</a:t>
            </a:r>
          </a:p>
          <a:p>
            <a:pPr lvl="1"/>
            <a:r>
              <a:rPr lang="en-US" dirty="0" smtClean="0"/>
              <a:t>Results in cost savings and improved outcomes, should be reimbursed by third party payers.</a:t>
            </a:r>
          </a:p>
          <a:p>
            <a:pPr lvl="1"/>
            <a:endParaRPr lang="en-US" dirty="0" smtClean="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258283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233596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1729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287090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864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0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2166</TotalTime>
  <Words>7864</Words>
  <Application>Microsoft Office PowerPoint</Application>
  <PresentationFormat>On-screen Show (4:3)</PresentationFormat>
  <Paragraphs>1589</Paragraphs>
  <Slides>204</Slides>
  <Notes>120</Notes>
  <HiddenSlides>0</HiddenSlides>
  <MMClips>4</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204</vt:i4>
      </vt:variant>
    </vt:vector>
  </HeadingPairs>
  <TitlesOfParts>
    <vt:vector size="208" baseType="lpstr">
      <vt:lpstr>Origin</vt:lpstr>
      <vt:lpstr>1_Origin</vt:lpstr>
      <vt:lpstr>Clip</vt:lpstr>
      <vt:lpstr>Document</vt:lpstr>
      <vt:lpstr>Welcome to  Diabetes in 21st Century</vt:lpstr>
      <vt:lpstr>Diabetes in the 21st Century:  A Clinical and Educational Update</vt:lpstr>
      <vt:lpstr>Foundations of Care</vt:lpstr>
      <vt:lpstr>Strategies for Improving Care</vt:lpstr>
      <vt:lpstr>Diabetes in America 2016</vt:lpstr>
      <vt:lpstr>CDC Announces</vt:lpstr>
      <vt:lpstr> My Boys –Robert and Jackson</vt:lpstr>
      <vt:lpstr>Type 2 in Kids </vt:lpstr>
      <vt:lpstr>Global Epidemic</vt:lpstr>
      <vt:lpstr>World diabetes day – November 14</vt:lpstr>
      <vt:lpstr>Age-adjusted Diabetes Prevalence  20 yrs or older, by race/ethnicity— U.S. 2014</vt:lpstr>
      <vt:lpstr>Why Should Zip Code Determine Life Expectancy?</vt:lpstr>
      <vt:lpstr>Free Live Webinars and Live Seminars at DiabetesEd.net</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Diabetes – Genetics and Risk Factors</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Pre Diabetes &amp; Type 2- Screening Guidelines (ADA Clinical Practice Guidelines)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EMPA-REG OUTCOME®: Summary</vt:lpstr>
      <vt:lpstr>Comparison of  Type 1,Type 2, LADA</vt:lpstr>
      <vt:lpstr>Gestational DM ~ 7% of all Pregnancies</vt:lpstr>
      <vt:lpstr>Diabetes in pregnant mothers associated with …</vt:lpstr>
      <vt:lpstr>Postnatal Health:  Maternal Behavior</vt:lpstr>
      <vt:lpstr>Start Metformin therapy</vt:lpstr>
      <vt:lpstr>Metformin – 1st agent of choice</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will blood glucose testing  help me?</vt:lpstr>
      <vt:lpstr>How Often Should I Check?</vt:lpstr>
      <vt:lpstr>Spiritual Care</vt:lpstr>
      <vt:lpstr>“The highest form of wisdom is kindness.”  The Talmud</vt:lpstr>
      <vt:lpstr>Give the gift of Non-Judgment </vt:lpstr>
      <vt:lpstr>Complications - Why?</vt:lpstr>
      <vt:lpstr>Diabetes Complications</vt:lpstr>
      <vt:lpstr>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Use Technology to Prevent Diabetes</vt:lpstr>
      <vt:lpstr>Over 1200 Diabetes Apps - </vt:lpstr>
      <vt:lpstr>Goals of Care</vt:lpstr>
      <vt:lpstr>ABCs of Diabetes –  </vt:lpstr>
      <vt:lpstr>BP Goal for KP NCAL  </vt:lpstr>
      <vt:lpstr>PowerPoint Presentation</vt:lpstr>
      <vt:lpstr>6. Glycemic Targets  </vt:lpstr>
      <vt:lpstr>Goals for Older Adults (Std 10)</vt:lpstr>
      <vt:lpstr>PowerPoint Presentation</vt:lpstr>
      <vt:lpstr>     A1c and Estimated Avg Glucose (eAG) 2008 </vt:lpstr>
      <vt:lpstr>“Legacy Effect”</vt:lpstr>
      <vt:lpstr>Updated Recommendations</vt:lpstr>
      <vt:lpstr>Vaccinations- Immunizations</vt:lpstr>
      <vt:lpstr>Education</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WHAT SHOULD WE AIM FOR?</vt:lpstr>
      <vt:lpstr>  Management of Hyperglycemia and Diabetes </vt:lpstr>
      <vt:lpstr>Now What?</vt:lpstr>
      <vt:lpstr>Foot Care </vt:lpstr>
      <vt:lpstr>Foot Wounds</vt:lpstr>
      <vt:lpstr>PowerPoint Presentation</vt:lpstr>
      <vt:lpstr>No Bathroom Surgery</vt:lpstr>
      <vt:lpstr>5.07 monofilament = 10gms linear pressure</vt:lpstr>
      <vt:lpstr>Mr. Jones -  What are Your Recommendations?</vt:lpstr>
      <vt:lpstr>Three Most Important  Foot Care Tips</vt:lpstr>
      <vt:lpstr>Bottom Line</vt:lpstr>
      <vt:lpstr>“Getting diabetes saved my life.”  ~ Sherri Sheperd</vt:lpstr>
      <vt:lpstr>Insulin – the Ultimate Hormone Replacement Therapy</vt:lpstr>
      <vt:lpstr> Insulin Therapy From Ants to Analogs:  </vt:lpstr>
      <vt:lpstr> Insulin – the Ultimate Hormone Replacement Therapy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Bolus Insulins   (½ of total daily dose ÷ meals)</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Degludec</vt:lpstr>
      <vt:lpstr>Basal Insulin Summary</vt:lpstr>
      <vt:lpstr>Basal + Metformin Type 2, 80kg – A1c 8.7%</vt:lpstr>
      <vt:lpstr>PowerPoint Presentation</vt:lpstr>
      <vt:lpstr>When is it Too much basal insulin?</vt:lpstr>
      <vt:lpstr>Next Steps</vt:lpstr>
      <vt:lpstr>Combo Sub-Q Insulin</vt:lpstr>
      <vt:lpstr>Next Steps – Switch from 40 units basal to 70/30 Insulin</vt:lpstr>
      <vt:lpstr>24u 70/30 am,  16 u 70/30 pm Patterns? Changes needed?</vt:lpstr>
      <vt:lpstr>Type 2 – Glyburide 20mg AM, 10u NPH pm</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Diabetes Bingo “DiaBingo”  Shout out Right Answer</vt:lpstr>
      <vt:lpstr>DiaBingo - I</vt:lpstr>
      <vt:lpstr>PowerPoint Presentation</vt:lpstr>
      <vt:lpstr>U.S. Weight - 68% overweight or obese</vt:lpstr>
      <vt:lpstr>Bigger Meals, Bigger Kids</vt:lpstr>
      <vt:lpstr>Average American Consumes 25 teaspoons of sugar a day (400 cals)</vt:lpstr>
      <vt:lpstr>Bacterial Cells Outnumber Human Cells 10 to 1</vt:lpstr>
      <vt:lpstr>Poll Question 1 </vt:lpstr>
      <vt:lpstr>3 lbs of Microbes in our Gut</vt:lpstr>
      <vt:lpstr>Gut Microbiome </vt:lpstr>
      <vt:lpstr>Human Intestine Friends</vt:lpstr>
      <vt:lpstr>Weight and Gut Bacteria  New and Early Research</vt:lpstr>
      <vt:lpstr>Follow Your Gut – Dr. Rob Knight</vt:lpstr>
      <vt:lpstr>Medical Nutrition Therapy – ADA</vt:lpstr>
      <vt:lpstr>Approach Depends on Patient</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Carbohydrate Needs for  Most Adults</vt:lpstr>
      <vt:lpstr>Choose Healthy Carbs </vt:lpstr>
      <vt:lpstr>Carb Counting - Starch</vt:lpstr>
      <vt:lpstr>Carb counting- fruit</vt:lpstr>
      <vt:lpstr>Carb Counting - Milk</vt:lpstr>
      <vt:lpstr>Carb  Counting - Sweets</vt:lpstr>
      <vt:lpstr>Move toward the Tomato</vt:lpstr>
      <vt:lpstr>10 Superfoods</vt:lpstr>
      <vt:lpstr>USDA Plate Method www.myplate.gov</vt:lpstr>
      <vt:lpstr>Another plate example</vt:lpstr>
      <vt:lpstr>Mindful Eating</vt:lpstr>
      <vt:lpstr>Using Alcohol Safely</vt:lpstr>
      <vt:lpstr>Ms. Gonzales’ Daily Meal plan</vt:lpstr>
      <vt:lpstr>Thank You</vt:lpstr>
      <vt:lpstr>Diabetes Bingo - “DiaBingo” Shout out Right Answer</vt:lpstr>
      <vt:lpstr>DiaBingo - N</vt:lpstr>
      <vt:lpstr>Unconditional Positive regard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cp:lastModifiedBy>
  <cp:revision>73</cp:revision>
  <dcterms:created xsi:type="dcterms:W3CDTF">2014-04-17T17:56:59Z</dcterms:created>
  <dcterms:modified xsi:type="dcterms:W3CDTF">2016-01-29T20:29:38Z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27E816EC-0595-4A86-8A9F-B3CCFD27CCF9</vt:lpwstr>
  </property>
  <property fmtid="{D5CDD505-2E9C-101B-9397-08002B2CF9AE}" pid="3" name="ArticulatePath">
    <vt:lpwstr>DES PPT template</vt:lpwstr>
  </property>
</Properties>
</file>