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3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9.xml" ContentType="application/vnd.openxmlformats-officedocument.presentationml.notesSlide+xml"/>
  <Override PartName="/ppt/tags/tag94.xml" ContentType="application/vnd.openxmlformats-officedocument.presentationml.tags+xml"/>
  <Override PartName="/ppt/notesSlides/notesSlide40.xml" ContentType="application/vnd.openxmlformats-officedocument.presentationml.notesSlide+xml"/>
  <Override PartName="/ppt/tags/tag95.xml" ContentType="application/vnd.openxmlformats-officedocument.presentationml.tags+xml"/>
  <Override PartName="/ppt/notesSlides/notesSlide41.xml" ContentType="application/vnd.openxmlformats-officedocument.presentationml.notesSlide+xml"/>
  <Override PartName="/ppt/tags/tag96.xml" ContentType="application/vnd.openxmlformats-officedocument.presentationml.tags+xml"/>
  <Override PartName="/ppt/notesSlides/notesSlide4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106"/>
  </p:notesMasterIdLst>
  <p:handoutMasterIdLst>
    <p:handoutMasterId r:id="rId107"/>
  </p:handoutMasterIdLst>
  <p:sldIdLst>
    <p:sldId id="2347" r:id="rId3"/>
    <p:sldId id="2933" r:id="rId4"/>
    <p:sldId id="2920" r:id="rId5"/>
    <p:sldId id="2993" r:id="rId6"/>
    <p:sldId id="2994" r:id="rId7"/>
    <p:sldId id="3001" r:id="rId8"/>
    <p:sldId id="3055" r:id="rId9"/>
    <p:sldId id="3056" r:id="rId10"/>
    <p:sldId id="2996" r:id="rId11"/>
    <p:sldId id="2997" r:id="rId12"/>
    <p:sldId id="2999" r:id="rId13"/>
    <p:sldId id="2921" r:id="rId14"/>
    <p:sldId id="2747" r:id="rId15"/>
    <p:sldId id="3033" r:id="rId16"/>
    <p:sldId id="2915" r:id="rId17"/>
    <p:sldId id="2749" r:id="rId18"/>
    <p:sldId id="3003" r:id="rId19"/>
    <p:sldId id="3004" r:id="rId20"/>
    <p:sldId id="3005" r:id="rId21"/>
    <p:sldId id="3006" r:id="rId22"/>
    <p:sldId id="3007" r:id="rId23"/>
    <p:sldId id="2750" r:id="rId24"/>
    <p:sldId id="3002" r:id="rId25"/>
    <p:sldId id="2757" r:id="rId26"/>
    <p:sldId id="3039" r:id="rId27"/>
    <p:sldId id="3038" r:id="rId28"/>
    <p:sldId id="3008" r:id="rId29"/>
    <p:sldId id="3010" r:id="rId30"/>
    <p:sldId id="3009" r:id="rId31"/>
    <p:sldId id="3011" r:id="rId32"/>
    <p:sldId id="3012" r:id="rId33"/>
    <p:sldId id="3013" r:id="rId34"/>
    <p:sldId id="3015" r:id="rId35"/>
    <p:sldId id="3050" r:id="rId36"/>
    <p:sldId id="3018" r:id="rId37"/>
    <p:sldId id="3020" r:id="rId38"/>
    <p:sldId id="3021" r:id="rId39"/>
    <p:sldId id="3022" r:id="rId40"/>
    <p:sldId id="3023" r:id="rId41"/>
    <p:sldId id="3034" r:id="rId42"/>
    <p:sldId id="3035" r:id="rId43"/>
    <p:sldId id="3036" r:id="rId44"/>
    <p:sldId id="3037" r:id="rId45"/>
    <p:sldId id="3025" r:id="rId46"/>
    <p:sldId id="3026" r:id="rId47"/>
    <p:sldId id="3027" r:id="rId48"/>
    <p:sldId id="3028" r:id="rId49"/>
    <p:sldId id="3029" r:id="rId50"/>
    <p:sldId id="3032" r:id="rId51"/>
    <p:sldId id="2755" r:id="rId52"/>
    <p:sldId id="3060" r:id="rId53"/>
    <p:sldId id="3059" r:id="rId54"/>
    <p:sldId id="3048" r:id="rId55"/>
    <p:sldId id="3058" r:id="rId56"/>
    <p:sldId id="2983" r:id="rId57"/>
    <p:sldId id="2951" r:id="rId58"/>
    <p:sldId id="2751" r:id="rId59"/>
    <p:sldId id="2752" r:id="rId60"/>
    <p:sldId id="2753" r:id="rId61"/>
    <p:sldId id="2758" r:id="rId62"/>
    <p:sldId id="2763" r:id="rId63"/>
    <p:sldId id="2953" r:id="rId64"/>
    <p:sldId id="2764" r:id="rId65"/>
    <p:sldId id="2754" r:id="rId66"/>
    <p:sldId id="3051" r:id="rId67"/>
    <p:sldId id="3052" r:id="rId68"/>
    <p:sldId id="3053" r:id="rId69"/>
    <p:sldId id="3054" r:id="rId70"/>
    <p:sldId id="2765" r:id="rId71"/>
    <p:sldId id="2904" r:id="rId72"/>
    <p:sldId id="2766" r:id="rId73"/>
    <p:sldId id="2767" r:id="rId74"/>
    <p:sldId id="2769" r:id="rId75"/>
    <p:sldId id="3061" r:id="rId76"/>
    <p:sldId id="2770" r:id="rId77"/>
    <p:sldId id="2771" r:id="rId78"/>
    <p:sldId id="2772" r:id="rId79"/>
    <p:sldId id="2905" r:id="rId80"/>
    <p:sldId id="2774" r:id="rId81"/>
    <p:sldId id="2941" r:id="rId82"/>
    <p:sldId id="2917" r:id="rId83"/>
    <p:sldId id="2936" r:id="rId84"/>
    <p:sldId id="2775" r:id="rId85"/>
    <p:sldId id="2777" r:id="rId86"/>
    <p:sldId id="2780" r:id="rId87"/>
    <p:sldId id="3040" r:id="rId88"/>
    <p:sldId id="2943" r:id="rId89"/>
    <p:sldId id="3049" r:id="rId90"/>
    <p:sldId id="2982" r:id="rId91"/>
    <p:sldId id="3041" r:id="rId92"/>
    <p:sldId id="2834" r:id="rId93"/>
    <p:sldId id="2833" r:id="rId94"/>
    <p:sldId id="2966" r:id="rId95"/>
    <p:sldId id="2835" r:id="rId96"/>
    <p:sldId id="2844" r:id="rId97"/>
    <p:sldId id="2843" r:id="rId98"/>
    <p:sldId id="2978" r:id="rId99"/>
    <p:sldId id="2979" r:id="rId100"/>
    <p:sldId id="2972" r:id="rId101"/>
    <p:sldId id="2976" r:id="rId102"/>
    <p:sldId id="2989" r:id="rId103"/>
    <p:sldId id="3057" r:id="rId104"/>
    <p:sldId id="2880" r:id="rId105"/>
  </p:sldIdLst>
  <p:sldSz cx="9144000" cy="6858000" type="letter"/>
  <p:notesSz cx="7315200" cy="9601200"/>
  <p:custDataLst>
    <p:tags r:id="rId10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80" d="100"/>
          <a:sy n="80" d="100"/>
        </p:scale>
        <p:origin x="14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2844"/>
    </p:cViewPr>
  </p:sorterViewPr>
  <p:notesViewPr>
    <p:cSldViewPr>
      <p:cViewPr varScale="1">
        <p:scale>
          <a:sx n="56" d="100"/>
          <a:sy n="56" d="100"/>
        </p:scale>
        <p:origin x="2832" y="7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Education Services</a:t>
            </a:r>
            <a:r>
              <a:rPr lang="en-US" sz="1200" i="1" baseline="30000" dirty="0"/>
              <a:t>©</a:t>
            </a:r>
            <a:r>
              <a:rPr lang="en-US" sz="1200" i="1" dirty="0"/>
              <a:t> 1998-2015</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234487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xfrm>
            <a:off x="4143587" y="9119475"/>
            <a:ext cx="3169920" cy="480060"/>
          </a:xfrm>
          <a:prstGeom prst="rect">
            <a:avLst/>
          </a:prstGeom>
          <a:noFill/>
          <a:ln>
            <a:miter lim="800000"/>
            <a:headEnd/>
            <a:tailEnd/>
          </a:ln>
        </p:spPr>
        <p:txBody>
          <a:bodyPr wrap="square" numCol="1" anchorCtr="0" compatLnSpc="1">
            <a:prstTxWarp prst="textNoShape">
              <a:avLst/>
            </a:prstTxWarp>
          </a:bodyPr>
          <a:lstStyle/>
          <a:p>
            <a:fld id="{7846A908-2AB5-F048-9CF3-9CBA54920F5C}" type="slidenum">
              <a:rPr lang="en-US">
                <a:solidFill>
                  <a:srgbClr val="000000"/>
                </a:solidFill>
              </a:rPr>
              <a:pPr/>
              <a:t>24</a:t>
            </a:fld>
            <a:endParaRPr lang="en-US">
              <a:solidFill>
                <a:srgbClr val="000000"/>
              </a:solidFill>
            </a:endParaRPr>
          </a:p>
        </p:txBody>
      </p:sp>
      <p:sp>
        <p:nvSpPr>
          <p:cNvPr id="25603" name="Rectangle 2"/>
          <p:cNvSpPr>
            <a:spLocks noGrp="1" noRot="1" noChangeAspect="1" noChangeArrowheads="1" noTextEdit="1"/>
          </p:cNvSpPr>
          <p:nvPr>
            <p:ph type="sldImg"/>
          </p:nvPr>
        </p:nvSpPr>
        <p:spPr bwMode="auto">
          <a:xfrm>
            <a:off x="1344613" y="252413"/>
            <a:ext cx="4625975" cy="3468687"/>
          </a:xfr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xfrm>
            <a:off x="120230" y="3898823"/>
            <a:ext cx="7073053" cy="5470684"/>
          </a:xfrm>
          <a:solidFill>
            <a:srgbClr val="FFFFFF"/>
          </a:solidFill>
          <a:ln>
            <a:solidFill>
              <a:srgbClr val="000000"/>
            </a:solidFill>
            <a:miter lim="800000"/>
            <a:headEnd/>
            <a:tailEnd/>
          </a:ln>
        </p:spPr>
        <p:txBody>
          <a:bodyPr wrap="square" lIns="95808" tIns="47904" rIns="95808" bIns="47904" numCol="1" anchor="t" anchorCtr="0" compatLnSpc="1">
            <a:prstTxWarp prst="textNoShape">
              <a:avLst/>
            </a:prstTxWarp>
          </a:bodyPr>
          <a:lstStyle/>
          <a:p>
            <a:pPr>
              <a:spcBef>
                <a:spcPct val="0"/>
              </a:spcBef>
            </a:pPr>
            <a:r>
              <a:rPr lang="en-US" dirty="0">
                <a:latin typeface="Arial" charset="0"/>
              </a:rPr>
              <a:t>This slide provides</a:t>
            </a:r>
            <a:r>
              <a:rPr lang="en-US" baseline="0" dirty="0">
                <a:latin typeface="Arial" charset="0"/>
              </a:rPr>
              <a:t> a broad overview of the main pathophysiological defects in type 2 diabetes.  Insulin resistance is demonstrated in peripheral tissues, such as skeletal muscle and adipocytes.  The pancreas develops relative insulin secretory failure and is no longer provide the amount of insulin required for normal glucose. The pancreas also demonstrates a failure of the normal suppression of glucagon after meals. This may be mediated through abnormalities in the </a:t>
            </a:r>
            <a:r>
              <a:rPr lang="en-US" baseline="0" dirty="0" err="1">
                <a:latin typeface="Arial" charset="0"/>
              </a:rPr>
              <a:t>incretin</a:t>
            </a:r>
            <a:r>
              <a:rPr lang="en-US" baseline="0" dirty="0">
                <a:latin typeface="Arial" charset="0"/>
              </a:rPr>
              <a:t> axis.  Hepatic glucose production is also increased. Renal glucose output is set at a </a:t>
            </a:r>
            <a:r>
              <a:rPr lang="en-US" baseline="0" dirty="0" err="1">
                <a:latin typeface="Arial" charset="0"/>
              </a:rPr>
              <a:t>higer</a:t>
            </a:r>
            <a:r>
              <a:rPr lang="en-US" baseline="0" dirty="0">
                <a:latin typeface="Arial" charset="0"/>
              </a:rPr>
              <a:t> threshold than normal. Many of these defects may be influenced by abnormal central control of metabolism.   </a:t>
            </a:r>
            <a:endParaRPr lang="en-US" dirty="0">
              <a:latin typeface="Arial" charset="0"/>
            </a:endParaRPr>
          </a:p>
        </p:txBody>
      </p:sp>
    </p:spTree>
    <p:extLst>
      <p:ext uri="{BB962C8B-B14F-4D97-AF65-F5344CB8AC3E}">
        <p14:creationId xmlns:p14="http://schemas.microsoft.com/office/powerpoint/2010/main" val="272640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25</a:t>
            </a:fld>
            <a:endParaRPr lang="en-US" sz="1200"/>
          </a:p>
        </p:txBody>
      </p:sp>
    </p:spTree>
    <p:extLst>
      <p:ext uri="{BB962C8B-B14F-4D97-AF65-F5344CB8AC3E}">
        <p14:creationId xmlns:p14="http://schemas.microsoft.com/office/powerpoint/2010/main" val="405078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26</a:t>
            </a:fld>
            <a:endParaRPr lang="en-US" sz="1200">
              <a:solidFill>
                <a:srgbClr val="000000"/>
              </a:solidFill>
            </a:endParaRPr>
          </a:p>
        </p:txBody>
      </p:sp>
    </p:spTree>
    <p:extLst>
      <p:ext uri="{BB962C8B-B14F-4D97-AF65-F5344CB8AC3E}">
        <p14:creationId xmlns:p14="http://schemas.microsoft.com/office/powerpoint/2010/main" val="304997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27</a:t>
            </a:fld>
            <a:endParaRPr lang="en-US"/>
          </a:p>
        </p:txBody>
      </p:sp>
    </p:spTree>
    <p:extLst>
      <p:ext uri="{BB962C8B-B14F-4D97-AF65-F5344CB8AC3E}">
        <p14:creationId xmlns:p14="http://schemas.microsoft.com/office/powerpoint/2010/main" val="416780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28</a:t>
            </a:fld>
            <a:endParaRPr lang="en-US" sz="1400"/>
          </a:p>
        </p:txBody>
      </p:sp>
    </p:spTree>
    <p:extLst>
      <p:ext uri="{BB962C8B-B14F-4D97-AF65-F5344CB8AC3E}">
        <p14:creationId xmlns:p14="http://schemas.microsoft.com/office/powerpoint/2010/main" val="2750324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29</a:t>
            </a:fld>
            <a:endParaRPr lang="en-US" sz="1200"/>
          </a:p>
        </p:txBody>
      </p:sp>
    </p:spTree>
    <p:extLst>
      <p:ext uri="{BB962C8B-B14F-4D97-AF65-F5344CB8AC3E}">
        <p14:creationId xmlns:p14="http://schemas.microsoft.com/office/powerpoint/2010/main" val="3875556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30</a:t>
            </a:fld>
            <a:endParaRPr lang="en-US" sz="1300"/>
          </a:p>
        </p:txBody>
      </p:sp>
    </p:spTree>
    <p:extLst>
      <p:ext uri="{BB962C8B-B14F-4D97-AF65-F5344CB8AC3E}">
        <p14:creationId xmlns:p14="http://schemas.microsoft.com/office/powerpoint/2010/main" val="3318388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33</a:t>
            </a:fld>
            <a:endParaRPr kumimoji="0" lang="en-US"/>
          </a:p>
        </p:txBody>
      </p:sp>
    </p:spTree>
    <p:extLst>
      <p:ext uri="{BB962C8B-B14F-4D97-AF65-F5344CB8AC3E}">
        <p14:creationId xmlns:p14="http://schemas.microsoft.com/office/powerpoint/2010/main" val="871942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35</a:t>
            </a:fld>
            <a:endParaRPr lang="en-US" sz="1300"/>
          </a:p>
        </p:txBody>
      </p:sp>
    </p:spTree>
    <p:extLst>
      <p:ext uri="{BB962C8B-B14F-4D97-AF65-F5344CB8AC3E}">
        <p14:creationId xmlns:p14="http://schemas.microsoft.com/office/powerpoint/2010/main" val="4016005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36</a:t>
            </a:fld>
            <a:endParaRPr lang="en-US" sz="1300"/>
          </a:p>
        </p:txBody>
      </p:sp>
    </p:spTree>
    <p:extLst>
      <p:ext uri="{BB962C8B-B14F-4D97-AF65-F5344CB8AC3E}">
        <p14:creationId xmlns:p14="http://schemas.microsoft.com/office/powerpoint/2010/main" val="241268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10</a:t>
            </a:fld>
            <a:endParaRPr lang="en-US">
              <a:latin typeface="Times New Roman" pitchFamily="18" charset="0"/>
            </a:endParaRPr>
          </a:p>
        </p:txBody>
      </p:sp>
    </p:spTree>
    <p:extLst>
      <p:ext uri="{BB962C8B-B14F-4D97-AF65-F5344CB8AC3E}">
        <p14:creationId xmlns:p14="http://schemas.microsoft.com/office/powerpoint/2010/main" val="1281284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37</a:t>
            </a:fld>
            <a:endParaRPr lang="en-US" sz="1300"/>
          </a:p>
        </p:txBody>
      </p:sp>
    </p:spTree>
    <p:extLst>
      <p:ext uri="{BB962C8B-B14F-4D97-AF65-F5344CB8AC3E}">
        <p14:creationId xmlns:p14="http://schemas.microsoft.com/office/powerpoint/2010/main" val="131302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38</a:t>
            </a:fld>
            <a:endParaRPr lang="en-US" sz="1300"/>
          </a:p>
        </p:txBody>
      </p:sp>
    </p:spTree>
    <p:extLst>
      <p:ext uri="{BB962C8B-B14F-4D97-AF65-F5344CB8AC3E}">
        <p14:creationId xmlns:p14="http://schemas.microsoft.com/office/powerpoint/2010/main" val="3038426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39</a:t>
            </a:fld>
            <a:endParaRPr lang="en-US" sz="1300"/>
          </a:p>
        </p:txBody>
      </p:sp>
    </p:spTree>
    <p:extLst>
      <p:ext uri="{BB962C8B-B14F-4D97-AF65-F5344CB8AC3E}">
        <p14:creationId xmlns:p14="http://schemas.microsoft.com/office/powerpoint/2010/main" val="188966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42</a:t>
            </a:fld>
            <a:endParaRPr lang="en-US"/>
          </a:p>
        </p:txBody>
      </p:sp>
    </p:spTree>
    <p:extLst>
      <p:ext uri="{BB962C8B-B14F-4D97-AF65-F5344CB8AC3E}">
        <p14:creationId xmlns:p14="http://schemas.microsoft.com/office/powerpoint/2010/main" val="343697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47</a:t>
            </a:fld>
            <a:endParaRPr lang="en-US" sz="1300"/>
          </a:p>
        </p:txBody>
      </p:sp>
    </p:spTree>
    <p:extLst>
      <p:ext uri="{BB962C8B-B14F-4D97-AF65-F5344CB8AC3E}">
        <p14:creationId xmlns:p14="http://schemas.microsoft.com/office/powerpoint/2010/main" val="112105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49</a:t>
            </a:fld>
            <a:endParaRPr lang="en-US" sz="1200"/>
          </a:p>
        </p:txBody>
      </p:sp>
    </p:spTree>
    <p:extLst>
      <p:ext uri="{BB962C8B-B14F-4D97-AF65-F5344CB8AC3E}">
        <p14:creationId xmlns:p14="http://schemas.microsoft.com/office/powerpoint/2010/main" val="2980115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50</a:t>
            </a:fld>
            <a:endParaRPr lang="en-US"/>
          </a:p>
        </p:txBody>
      </p:sp>
    </p:spTree>
    <p:extLst>
      <p:ext uri="{BB962C8B-B14F-4D97-AF65-F5344CB8AC3E}">
        <p14:creationId xmlns:p14="http://schemas.microsoft.com/office/powerpoint/2010/main" val="2387922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51</a:t>
            </a:fld>
            <a:endParaRPr lang="en-US">
              <a:latin typeface="Times New Roman" pitchFamily="18" charset="0"/>
            </a:endParaRPr>
          </a:p>
        </p:txBody>
      </p:sp>
    </p:spTree>
    <p:extLst>
      <p:ext uri="{BB962C8B-B14F-4D97-AF65-F5344CB8AC3E}">
        <p14:creationId xmlns:p14="http://schemas.microsoft.com/office/powerpoint/2010/main" val="1857096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52</a:t>
            </a:fld>
            <a:endParaRPr lang="en-US"/>
          </a:p>
        </p:txBody>
      </p:sp>
    </p:spTree>
    <p:extLst>
      <p:ext uri="{BB962C8B-B14F-4D97-AF65-F5344CB8AC3E}">
        <p14:creationId xmlns:p14="http://schemas.microsoft.com/office/powerpoint/2010/main" val="3357811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53</a:t>
            </a:fld>
            <a:endParaRPr lang="en-US"/>
          </a:p>
        </p:txBody>
      </p:sp>
    </p:spTree>
    <p:extLst>
      <p:ext uri="{BB962C8B-B14F-4D97-AF65-F5344CB8AC3E}">
        <p14:creationId xmlns:p14="http://schemas.microsoft.com/office/powerpoint/2010/main" val="370955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08139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55</a:t>
            </a:fld>
            <a:endParaRPr lang="en-US" sz="1200"/>
          </a:p>
        </p:txBody>
      </p:sp>
    </p:spTree>
    <p:extLst>
      <p:ext uri="{BB962C8B-B14F-4D97-AF65-F5344CB8AC3E}">
        <p14:creationId xmlns:p14="http://schemas.microsoft.com/office/powerpoint/2010/main" val="3037935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56</a:t>
            </a:fld>
            <a:endParaRPr lang="en-US" sz="1200"/>
          </a:p>
        </p:txBody>
      </p:sp>
    </p:spTree>
    <p:extLst>
      <p:ext uri="{BB962C8B-B14F-4D97-AF65-F5344CB8AC3E}">
        <p14:creationId xmlns:p14="http://schemas.microsoft.com/office/powerpoint/2010/main" val="1473422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6063" y="795338"/>
            <a:ext cx="5291137" cy="3968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06547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58</a:t>
            </a:fld>
            <a:endParaRPr lang="en-US"/>
          </a:p>
        </p:txBody>
      </p:sp>
    </p:spTree>
    <p:extLst>
      <p:ext uri="{BB962C8B-B14F-4D97-AF65-F5344CB8AC3E}">
        <p14:creationId xmlns:p14="http://schemas.microsoft.com/office/powerpoint/2010/main" val="2999651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64</a:t>
            </a:fld>
            <a:endParaRPr lang="en-US"/>
          </a:p>
        </p:txBody>
      </p:sp>
    </p:spTree>
    <p:extLst>
      <p:ext uri="{BB962C8B-B14F-4D97-AF65-F5344CB8AC3E}">
        <p14:creationId xmlns:p14="http://schemas.microsoft.com/office/powerpoint/2010/main" val="767567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5D354B1-6860-4474-8C2B-C0931ED5F798}" type="slidenum">
              <a:rPr lang="en-US" sz="1300"/>
              <a:pPr eaLnBrk="1" hangingPunct="1"/>
              <a:t>86</a:t>
            </a:fld>
            <a:endParaRPr lang="en-US" sz="1300"/>
          </a:p>
        </p:txBody>
      </p:sp>
    </p:spTree>
    <p:extLst>
      <p:ext uri="{BB962C8B-B14F-4D97-AF65-F5344CB8AC3E}">
        <p14:creationId xmlns:p14="http://schemas.microsoft.com/office/powerpoint/2010/main" val="94666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88</a:t>
            </a:fld>
            <a:endParaRPr lang="en-US" sz="1200"/>
          </a:p>
        </p:txBody>
      </p:sp>
    </p:spTree>
    <p:extLst>
      <p:ext uri="{BB962C8B-B14F-4D97-AF65-F5344CB8AC3E}">
        <p14:creationId xmlns:p14="http://schemas.microsoft.com/office/powerpoint/2010/main" val="4041269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45434D-22A3-45FF-9848-85362B3E0E60}" type="slidenum">
              <a:rPr lang="en-US"/>
              <a:pPr>
                <a:spcBef>
                  <a:spcPct val="0"/>
                </a:spcBef>
              </a:pPr>
              <a:t>91</a:t>
            </a:fld>
            <a:endParaRPr lang="en-US"/>
          </a:p>
        </p:txBody>
      </p:sp>
      <p:sp>
        <p:nvSpPr>
          <p:cNvPr id="76803" name="Rectangle 2"/>
          <p:cNvSpPr>
            <a:spLocks noGrp="1" noRot="1" noChangeAspect="1" noChangeArrowheads="1" noTextEdit="1"/>
          </p:cNvSpPr>
          <p:nvPr>
            <p:ph type="sldImg"/>
          </p:nvPr>
        </p:nvSpPr>
        <p:spPr>
          <a:xfrm>
            <a:off x="1258888" y="719138"/>
            <a:ext cx="4800600" cy="360045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53172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9492"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19493" name="Slide Number Placeholder 4"/>
          <p:cNvSpPr>
            <a:spLocks noGrp="1"/>
          </p:cNvSpPr>
          <p:nvPr>
            <p:ph type="sldNum" sz="quarter" idx="5"/>
          </p:nvPr>
        </p:nvSpPr>
        <p:spPr/>
        <p:txBody>
          <a:bodyPr/>
          <a:lstStyle/>
          <a:p>
            <a:pPr>
              <a:defRPr/>
            </a:pPr>
            <a:fld id="{7B56733A-9D63-488F-AB29-8A2C482023B4}" type="slidenum">
              <a:rPr lang="en-US" smtClean="0">
                <a:solidFill>
                  <a:srgbClr val="000000"/>
                </a:solidFill>
              </a:rPr>
              <a:pPr>
                <a:defRPr/>
              </a:pPr>
              <a:t>93</a:t>
            </a:fld>
            <a:endParaRPr lang="en-US">
              <a:solidFill>
                <a:srgbClr val="000000"/>
              </a:solidFill>
            </a:endParaRPr>
          </a:p>
        </p:txBody>
      </p:sp>
    </p:spTree>
    <p:extLst>
      <p:ext uri="{BB962C8B-B14F-4D97-AF65-F5344CB8AC3E}">
        <p14:creationId xmlns:p14="http://schemas.microsoft.com/office/powerpoint/2010/main" val="3400033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051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0517" name="Slide Number Placeholder 4"/>
          <p:cNvSpPr>
            <a:spLocks noGrp="1"/>
          </p:cNvSpPr>
          <p:nvPr>
            <p:ph type="sldNum" sz="quarter" idx="5"/>
          </p:nvPr>
        </p:nvSpPr>
        <p:spPr/>
        <p:txBody>
          <a:bodyPr/>
          <a:lstStyle/>
          <a:p>
            <a:pPr>
              <a:defRPr/>
            </a:pPr>
            <a:fld id="{878317A3-6411-4B7C-82B6-139145A92E1B}" type="slidenum">
              <a:rPr lang="en-US" smtClean="0">
                <a:solidFill>
                  <a:srgbClr val="000000"/>
                </a:solidFill>
              </a:rPr>
              <a:pPr>
                <a:defRPr/>
              </a:pPr>
              <a:t>97</a:t>
            </a:fld>
            <a:endParaRPr lang="en-US">
              <a:solidFill>
                <a:srgbClr val="000000"/>
              </a:solidFill>
            </a:endParaRPr>
          </a:p>
        </p:txBody>
      </p:sp>
    </p:spTree>
    <p:extLst>
      <p:ext uri="{BB962C8B-B14F-4D97-AF65-F5344CB8AC3E}">
        <p14:creationId xmlns:p14="http://schemas.microsoft.com/office/powerpoint/2010/main" val="111205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16</a:t>
            </a:fld>
            <a:endParaRPr lang="en-US"/>
          </a:p>
        </p:txBody>
      </p:sp>
    </p:spTree>
    <p:extLst>
      <p:ext uri="{BB962C8B-B14F-4D97-AF65-F5344CB8AC3E}">
        <p14:creationId xmlns:p14="http://schemas.microsoft.com/office/powerpoint/2010/main" val="2396974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6660"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6661" name="Slide Number Placeholder 4"/>
          <p:cNvSpPr>
            <a:spLocks noGrp="1"/>
          </p:cNvSpPr>
          <p:nvPr>
            <p:ph type="sldNum" sz="quarter" idx="5"/>
          </p:nvPr>
        </p:nvSpPr>
        <p:spPr/>
        <p:txBody>
          <a:bodyPr/>
          <a:lstStyle/>
          <a:p>
            <a:pPr>
              <a:defRPr/>
            </a:pPr>
            <a:fld id="{94CA35F7-C88C-4106-A76F-F2D65CFE6D57}"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2012484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99</a:t>
            </a:fld>
            <a:endParaRPr lang="en-US">
              <a:solidFill>
                <a:srgbClr val="000000"/>
              </a:solidFill>
            </a:endParaRPr>
          </a:p>
        </p:txBody>
      </p:sp>
    </p:spTree>
    <p:extLst>
      <p:ext uri="{BB962C8B-B14F-4D97-AF65-F5344CB8AC3E}">
        <p14:creationId xmlns:p14="http://schemas.microsoft.com/office/powerpoint/2010/main" val="3299757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37924" name="Slide Number Placeholder 3"/>
          <p:cNvSpPr>
            <a:spLocks noGrp="1"/>
          </p:cNvSpPr>
          <p:nvPr>
            <p:ph type="sldNum" sz="quarter" idx="5"/>
          </p:nvPr>
        </p:nvSpPr>
        <p:spPr/>
        <p:txBody>
          <a:bodyPr/>
          <a:lstStyle/>
          <a:p>
            <a:pPr>
              <a:defRPr/>
            </a:pPr>
            <a:fld id="{4258A4D2-1E73-4271-8181-65AA6687BAB2}" type="slidenum">
              <a:rPr lang="en-US" smtClean="0">
                <a:solidFill>
                  <a:srgbClr val="000000"/>
                </a:solidFill>
              </a:rPr>
              <a:pPr>
                <a:defRPr/>
              </a:pPr>
              <a:t>100</a:t>
            </a:fld>
            <a:endParaRPr lang="en-US">
              <a:solidFill>
                <a:srgbClr val="000000"/>
              </a:solidFill>
            </a:endParaRPr>
          </a:p>
        </p:txBody>
      </p:sp>
    </p:spTree>
    <p:extLst>
      <p:ext uri="{BB962C8B-B14F-4D97-AF65-F5344CB8AC3E}">
        <p14:creationId xmlns:p14="http://schemas.microsoft.com/office/powerpoint/2010/main" val="64863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19</a:t>
            </a:fld>
            <a:endParaRPr lang="en-US" sz="1300"/>
          </a:p>
        </p:txBody>
      </p:sp>
    </p:spTree>
    <p:extLst>
      <p:ext uri="{BB962C8B-B14F-4D97-AF65-F5344CB8AC3E}">
        <p14:creationId xmlns:p14="http://schemas.microsoft.com/office/powerpoint/2010/main" val="120691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20</a:t>
            </a:fld>
            <a:endParaRPr lang="en-US" sz="1300"/>
          </a:p>
        </p:txBody>
      </p:sp>
    </p:spTree>
    <p:extLst>
      <p:ext uri="{BB962C8B-B14F-4D97-AF65-F5344CB8AC3E}">
        <p14:creationId xmlns:p14="http://schemas.microsoft.com/office/powerpoint/2010/main" val="228255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21</a:t>
            </a:fld>
            <a:endParaRPr lang="en-US" sz="1300">
              <a:solidFill>
                <a:srgbClr val="000000"/>
              </a:solidFill>
            </a:endParaRPr>
          </a:p>
        </p:txBody>
      </p:sp>
    </p:spTree>
    <p:extLst>
      <p:ext uri="{BB962C8B-B14F-4D97-AF65-F5344CB8AC3E}">
        <p14:creationId xmlns:p14="http://schemas.microsoft.com/office/powerpoint/2010/main" val="326764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22</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936625" y="733425"/>
            <a:ext cx="4144963" cy="3108325"/>
          </a:xfrm>
          <a:ln/>
        </p:spPr>
      </p:sp>
      <p:sp>
        <p:nvSpPr>
          <p:cNvPr id="227333" name="Rectangle 3"/>
          <p:cNvSpPr>
            <a:spLocks noGrp="1" noChangeArrowheads="1"/>
          </p:cNvSpPr>
          <p:nvPr>
            <p:ph type="body" idx="1"/>
          </p:nvPr>
        </p:nvSpPr>
        <p:spPr>
          <a:xfrm>
            <a:off x="778933" y="4139804"/>
            <a:ext cx="5845246" cy="5080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21318"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21318" algn="l"/>
              </a:tabLst>
            </a:pPr>
            <a:r>
              <a:rPr lang="en-US"/>
              <a:t>In the natural history of type 2 diabetes, insulin resistance rises, insulin secretion falls, and glucose levels begin to rise before diabetes is diagnosed. </a:t>
            </a:r>
          </a:p>
          <a:p>
            <a:pPr>
              <a:tabLst>
                <a:tab pos="121318"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21318"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21318"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21318" algn="l"/>
              </a:tabLst>
            </a:pPr>
            <a:endParaRPr lang="en-US" baseline="30000"/>
          </a:p>
          <a:p>
            <a:pPr>
              <a:tabLst>
                <a:tab pos="121318" algn="l"/>
              </a:tabLst>
            </a:pPr>
            <a:endParaRPr lang="en-US" baseline="30000"/>
          </a:p>
          <a:p>
            <a:pPr>
              <a:tabLst>
                <a:tab pos="121318" algn="l"/>
              </a:tabLst>
            </a:pPr>
            <a:endParaRPr lang="en-US" b="1"/>
          </a:p>
          <a:p>
            <a:pPr>
              <a:tabLst>
                <a:tab pos="121318" algn="l"/>
              </a:tabLst>
            </a:pPr>
            <a:endParaRPr lang="en-US" b="1"/>
          </a:p>
          <a:p>
            <a:pPr>
              <a:tabLst>
                <a:tab pos="121318" algn="l"/>
              </a:tabLst>
            </a:pPr>
            <a:endParaRPr lang="en-US" b="1"/>
          </a:p>
          <a:p>
            <a:pPr>
              <a:tabLst>
                <a:tab pos="121318" algn="l"/>
              </a:tabLst>
            </a:pPr>
            <a:endParaRPr lang="en-US" b="1"/>
          </a:p>
          <a:p>
            <a:pPr>
              <a:tabLst>
                <a:tab pos="121318" algn="l"/>
              </a:tabLst>
            </a:pPr>
            <a:endParaRPr lang="en-US" b="1"/>
          </a:p>
          <a:p>
            <a:pPr>
              <a:tabLst>
                <a:tab pos="121318" algn="l"/>
              </a:tabLst>
            </a:pPr>
            <a:r>
              <a:rPr lang="en-US" b="1"/>
              <a:t>References:</a:t>
            </a:r>
          </a:p>
          <a:p>
            <a:pPr>
              <a:tabLst>
                <a:tab pos="121318"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21318"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4213329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23</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93768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1933292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fontAlgn="auto" hangingPunct="1">
              <a:spcBef>
                <a:spcPts val="0"/>
              </a:spcBef>
              <a:spcAft>
                <a:spcPts val="0"/>
              </a:spcAft>
            </a:pPr>
            <a:fld id="{C4B60773-B98C-4109-B941-042E7687E890}" type="slidenum">
              <a:rPr lang="en-US" sz="1800">
                <a:solidFill>
                  <a:prstClr val="black"/>
                </a:solidFill>
                <a:latin typeface="Gill Sans MT"/>
              </a:rPr>
              <a:pPr eaLnBrk="1" fontAlgn="auto" hangingPunct="1">
                <a:spcBef>
                  <a:spcPts val="0"/>
                </a:spcBef>
                <a:spcAft>
                  <a:spcPts val="0"/>
                </a:spcAft>
              </a:pPr>
              <a:t>‹#›</a:t>
            </a:fld>
            <a:endParaRPr lang="en-US" sz="1800">
              <a:solidFill>
                <a:prstClr val="black"/>
              </a:solidFill>
              <a:latin typeface="Gill Sans MT"/>
            </a:endParaRPr>
          </a:p>
        </p:txBody>
      </p:sp>
    </p:spTree>
    <p:extLst>
      <p:ext uri="{BB962C8B-B14F-4D97-AF65-F5344CB8AC3E}">
        <p14:creationId xmlns:p14="http://schemas.microsoft.com/office/powerpoint/2010/main" val="2827327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51" r:id="rId12"/>
    <p:sldLayoutId id="214748415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jpeg"/><Relationship Id="rId4" Type="http://schemas.openxmlformats.org/officeDocument/2006/relationships/hyperlink" Target="http://www.worlddiabetesday.org/node/4494" TargetMode="Externa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129.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131.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8.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pn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tags" Target="../tags/tag23.xml"/><Relationship Id="rId1" Type="http://schemas.openxmlformats.org/officeDocument/2006/relationships/vmlDrawing" Target="../drawings/vmlDrawing2.vml"/><Relationship Id="rId6" Type="http://schemas.openxmlformats.org/officeDocument/2006/relationships/image" Target="../media/image45.png"/><Relationship Id="rId11" Type="http://schemas.openxmlformats.org/officeDocument/2006/relationships/image" Target="../media/image43.wmf"/><Relationship Id="rId5" Type="http://schemas.openxmlformats.org/officeDocument/2006/relationships/image" Target="../media/image44.png"/><Relationship Id="rId10" Type="http://schemas.openxmlformats.org/officeDocument/2006/relationships/oleObject" Target="../embeddings/oleObject3.bin"/><Relationship Id="rId4" Type="http://schemas.openxmlformats.org/officeDocument/2006/relationships/notesSlide" Target="../notesSlides/notesSlide10.xml"/><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9.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2.wmf"/></Relationships>
</file>

<file path=ppt/slides/_rels/slide3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vmlDrawing" Target="../drawings/vmlDrawing3.vml"/><Relationship Id="rId6" Type="http://schemas.openxmlformats.org/officeDocument/2006/relationships/image" Target="../media/image56.wmf"/><Relationship Id="rId5" Type="http://schemas.openxmlformats.org/officeDocument/2006/relationships/oleObject" Target="../embeddings/oleObject4.bin"/><Relationship Id="rId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7.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image" Target="../media/image67.wmf"/></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49.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83.wmf"/></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83.wmf"/></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07.jpe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9.wmf"/></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49.wmf"/></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12.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tags" Target="../tags/tag89.xml"/><Relationship Id="rId4" Type="http://schemas.openxmlformats.org/officeDocument/2006/relationships/image" Target="../media/image113.jpeg"/></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5.xml"/><Relationship Id="rId1" Type="http://schemas.openxmlformats.org/officeDocument/2006/relationships/tags" Target="../tags/tag90.xml"/></Relationships>
</file>

<file path=ppt/slides/_rels/slide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33.xml"/><Relationship Id="rId1" Type="http://schemas.openxmlformats.org/officeDocument/2006/relationships/tags" Target="../tags/tag91.xml"/><Relationship Id="rId5" Type="http://schemas.openxmlformats.org/officeDocument/2006/relationships/image" Target="../media/image117.jpeg"/><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93.xml"/><Relationship Id="rId4" Type="http://schemas.openxmlformats.org/officeDocument/2006/relationships/image" Target="../media/image119.jpeg"/></Relationships>
</file>

<file path=ppt/slides/_rels/slide9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slideLayout" Target="../slideLayouts/slideLayout34.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4.xml"/><Relationship Id="rId6" Type="http://schemas.openxmlformats.org/officeDocument/2006/relationships/image" Target="../media/image120.jpeg"/><Relationship Id="rId11" Type="http://schemas.openxmlformats.org/officeDocument/2006/relationships/image" Target="../media/image124.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23.png"/><Relationship Id="rId4" Type="http://schemas.openxmlformats.org/officeDocument/2006/relationships/notesSlide" Target="../notesSlides/notesSlide40.xml"/><Relationship Id="rId9" Type="http://schemas.openxmlformats.org/officeDocument/2006/relationships/image" Target="../media/image122.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24426" y="3408029"/>
            <a:ext cx="7696200" cy="1524000"/>
          </a:xfrm>
        </p:spPr>
        <p:txBody>
          <a:bodyPr>
            <a:normAutofit/>
          </a:bodyPr>
          <a:lstStyle/>
          <a:p>
            <a:r>
              <a:rPr lang="en-US" dirty="0"/>
              <a:t>Exploring Diabetes – </a:t>
            </a:r>
            <a:br>
              <a:rPr lang="en-US" dirty="0"/>
            </a:br>
            <a:r>
              <a:rPr lang="en-US" dirty="0"/>
              <a:t>a Curiosity Based Approach</a:t>
            </a:r>
          </a:p>
        </p:txBody>
      </p:sp>
      <p:sp>
        <p:nvSpPr>
          <p:cNvPr id="11" name="Subtitle 10"/>
          <p:cNvSpPr>
            <a:spLocks noGrp="1"/>
          </p:cNvSpPr>
          <p:nvPr>
            <p:ph type="subTitle" idx="1"/>
          </p:nvPr>
        </p:nvSpPr>
        <p:spPr>
          <a:xfrm>
            <a:off x="1219200" y="5124450"/>
            <a:ext cx="6858000" cy="971550"/>
          </a:xfrm>
        </p:spPr>
        <p:txBody>
          <a:bodyPr/>
          <a:lstStyle/>
          <a:p>
            <a:pPr lvl="0">
              <a:lnSpc>
                <a:spcPts val="2400"/>
              </a:lnSpc>
              <a:spcBef>
                <a:spcPts val="0"/>
              </a:spcBef>
              <a:buClr>
                <a:srgbClr val="86AA2C"/>
              </a:buClr>
            </a:pPr>
            <a:r>
              <a:rPr lang="en-US" sz="2400" dirty="0">
                <a:solidFill>
                  <a:prstClr val="black"/>
                </a:solidFill>
              </a:rPr>
              <a:t>Beverly Thomassian, RN, MPH, BC-ADM, CDE</a:t>
            </a:r>
          </a:p>
          <a:p>
            <a:pPr lvl="0">
              <a:lnSpc>
                <a:spcPts val="2400"/>
              </a:lnSpc>
              <a:spcBef>
                <a:spcPts val="0"/>
              </a:spcBef>
              <a:buClr>
                <a:srgbClr val="86AA2C"/>
              </a:buClr>
            </a:pPr>
            <a:r>
              <a:rPr lang="en-US" sz="2400" dirty="0">
                <a:solidFill>
                  <a:prstClr val="black"/>
                </a:solidFill>
              </a:rPr>
              <a:t>President, Diabetes Education Services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1999-2016, Diabetes Education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76225"/>
            <a:ext cx="1241196" cy="1524000"/>
          </a:xfrm>
          <a:prstGeom prst="rect">
            <a:avLst/>
          </a:prstGeom>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Global Epidemic</a:t>
            </a:r>
          </a:p>
        </p:txBody>
      </p:sp>
      <p:sp>
        <p:nvSpPr>
          <p:cNvPr id="1366019" name="Rectangle 3"/>
          <p:cNvSpPr>
            <a:spLocks noGrp="1" noChangeArrowheads="1"/>
          </p:cNvSpPr>
          <p:nvPr>
            <p:ph sz="quarter" idx="1"/>
          </p:nvPr>
        </p:nvSpPr>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56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title"/>
          </p:nvPr>
        </p:nvSpPr>
        <p:spPr>
          <a:xfrm>
            <a:off x="457200" y="158625"/>
            <a:ext cx="8229600" cy="1219200"/>
          </a:xfrm>
        </p:spPr>
        <p:txBody>
          <a:bodyPr lIns="90477" tIns="44445" rIns="90477" bIns="44445" anchor="b">
            <a:normAutofit fontScale="90000"/>
          </a:bodyPr>
          <a:lstStyle/>
          <a:p>
            <a:pPr eaLnBrk="1" hangingPunct="1">
              <a:defRPr/>
            </a:pPr>
            <a:r>
              <a:rPr lang="en-US" b="1" dirty="0">
                <a:latin typeface="Tahoma" pitchFamily="34" charset="0"/>
              </a:rPr>
              <a:t>Three Most Important </a:t>
            </a:r>
            <a:br>
              <a:rPr lang="en-US" b="1" dirty="0">
                <a:latin typeface="Tahoma" pitchFamily="34" charset="0"/>
              </a:rPr>
            </a:br>
            <a:r>
              <a:rPr lang="en-US" b="1" dirty="0">
                <a:latin typeface="Tahoma" pitchFamily="34" charset="0"/>
              </a:rPr>
              <a:t>Foot Care Tips</a:t>
            </a:r>
            <a:endParaRPr lang="en-US" sz="3200" b="1" dirty="0"/>
          </a:p>
        </p:txBody>
      </p:sp>
      <p:sp>
        <p:nvSpPr>
          <p:cNvPr id="1346563" name="Rectangle 1027"/>
          <p:cNvSpPr>
            <a:spLocks noGrp="1" noChangeArrowheads="1"/>
          </p:cNvSpPr>
          <p:nvPr>
            <p:ph type="body" idx="1"/>
          </p:nvPr>
        </p:nvSpPr>
        <p:spPr>
          <a:xfrm>
            <a:off x="2603679" y="1676400"/>
            <a:ext cx="6324600" cy="4328160"/>
          </a:xfrm>
        </p:spPr>
        <p:txBody>
          <a:bodyPr lIns="90477" tIns="44445" rIns="90477" bIns="44445">
            <a:normAutofit fontScale="92500" lnSpcReduction="10000"/>
          </a:bodyPr>
          <a:lstStyle/>
          <a:p>
            <a:pPr eaLnBrk="1" hangingPunct="1">
              <a:defRPr/>
            </a:pPr>
            <a:r>
              <a:rPr lang="en-US" dirty="0"/>
              <a:t>Inspect and apply lotion to your feet every night before you go to bed.</a:t>
            </a:r>
          </a:p>
          <a:p>
            <a:pPr eaLnBrk="1" hangingPunct="1">
              <a:buFont typeface="Wingdings" pitchFamily="2" charset="2"/>
              <a:buNone/>
              <a:defRPr/>
            </a:pPr>
            <a:endParaRPr lang="en-US" dirty="0"/>
          </a:p>
          <a:p>
            <a:pPr eaLnBrk="1" hangingPunct="1">
              <a:defRPr/>
            </a:pPr>
            <a:r>
              <a:rPr lang="en-US" dirty="0"/>
              <a:t>Do NOT go barefoot, even in your house.  Always wear shoes!</a:t>
            </a:r>
          </a:p>
          <a:p>
            <a:pPr eaLnBrk="1" hangingPunct="1">
              <a:buFont typeface="Wingdings" pitchFamily="2" charset="2"/>
              <a:buNone/>
              <a:defRPr/>
            </a:pPr>
            <a:endParaRPr lang="en-US" dirty="0"/>
          </a:p>
          <a:p>
            <a:pPr eaLnBrk="1" hangingPunct="1">
              <a:defRPr/>
            </a:pPr>
            <a:r>
              <a:rPr lang="en-US" dirty="0"/>
              <a:t>Every time you see your doctor, take off your shoes and show your feet. Report any foot problems right away!</a:t>
            </a:r>
          </a:p>
          <a:p>
            <a:pPr eaLnBrk="1" hangingPunct="1">
              <a:buFont typeface="Wingdings" pitchFamily="2" charset="2"/>
              <a:buNone/>
              <a:defRPr/>
            </a:pPr>
            <a:endParaRPr lang="en-US" sz="2800" dirty="0"/>
          </a:p>
        </p:txBody>
      </p:sp>
      <p:pic>
        <p:nvPicPr>
          <p:cNvPr id="188420" name="Picture 4" descr="C:\Users\Beverly\AppData\Local\Microsoft\Windows\Temporary Internet Files\Content.IE5\Z2J1B3R6\MP9004317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27727"/>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4733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xit" presetSubtype="0" fill="hold" nodeType="clickEffect">
                                  <p:stCondLst>
                                    <p:cond delay="0"/>
                                  </p:stCondLst>
                                  <p:childTnLst>
                                    <p:animEffect transition="out" filter="fade">
                                      <p:cBhvr>
                                        <p:cTn id="6" dur="2000"/>
                                        <p:tgtEl>
                                          <p:spTgt spid="188420"/>
                                        </p:tgtEl>
                                      </p:cBhvr>
                                    </p:animEffect>
                                    <p:anim calcmode="lin" valueType="num">
                                      <p:cBhvr>
                                        <p:cTn id="7" dur="2000"/>
                                        <p:tgtEl>
                                          <p:spTgt spid="1884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88420"/>
                                        </p:tgtEl>
                                        <p:attrNameLst>
                                          <p:attrName>ppt_h</p:attrName>
                                        </p:attrNameLst>
                                      </p:cBhvr>
                                      <p:tavLst>
                                        <p:tav tm="0">
                                          <p:val>
                                            <p:strVal val="ppt_h"/>
                                          </p:val>
                                        </p:tav>
                                        <p:tav tm="100000">
                                          <p:val>
                                            <p:strVal val="ppt_h"/>
                                          </p:val>
                                        </p:tav>
                                      </p:tavLst>
                                    </p:anim>
                                    <p:set>
                                      <p:cBhvr>
                                        <p:cTn id="9" dur="1" fill="hold">
                                          <p:stCondLst>
                                            <p:cond delay="1999"/>
                                          </p:stCondLst>
                                        </p:cTn>
                                        <p:tgtEl>
                                          <p:spTgt spid="188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73713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304800"/>
            <a:ext cx="8229600" cy="838200"/>
          </a:xfrm>
        </p:spPr>
        <p:txBody>
          <a:bodyPr anchor="ctr">
            <a:normAutofit/>
          </a:bodyPr>
          <a:lstStyle/>
          <a:p>
            <a:pPr eaLnBrk="1" hangingPunct="1"/>
            <a:r>
              <a:rPr lang="en-US" dirty="0">
                <a:ea typeface="ＭＳ Ｐゴシック" panose="020B0600070205080204" pitchFamily="34" charset="-128"/>
              </a:rPr>
              <a:t>     Patient Perspective Matters!</a:t>
            </a:r>
          </a:p>
        </p:txBody>
      </p:sp>
      <p:sp>
        <p:nvSpPr>
          <p:cNvPr id="97283" name="Rectangle 3"/>
          <p:cNvSpPr>
            <a:spLocks noGrp="1" noChangeArrowheads="1"/>
          </p:cNvSpPr>
          <p:nvPr>
            <p:ph idx="1"/>
          </p:nvPr>
        </p:nvSpPr>
        <p:spPr>
          <a:xfrm>
            <a:off x="457200" y="2057400"/>
            <a:ext cx="8229600" cy="4251960"/>
          </a:xfrm>
        </p:spPr>
        <p:txBody>
          <a:bodyPr/>
          <a:lstStyle/>
          <a:p>
            <a:pPr>
              <a:lnSpc>
                <a:spcPct val="90000"/>
              </a:lnSpc>
            </a:pPr>
            <a:r>
              <a:rPr lang="en-US" sz="4100" b="1" dirty="0">
                <a:ea typeface="ＭＳ Ｐゴシック" panose="020B0600070205080204" pitchFamily="34" charset="-128"/>
              </a:rPr>
              <a:t>“I am no where.”</a:t>
            </a:r>
          </a:p>
          <a:p>
            <a:pPr>
              <a:lnSpc>
                <a:spcPct val="90000"/>
              </a:lnSpc>
            </a:pPr>
            <a:endParaRPr lang="en-US" sz="4100" b="1" dirty="0">
              <a:ea typeface="ＭＳ Ｐゴシック" panose="020B0600070205080204" pitchFamily="34" charset="-128"/>
            </a:endParaRPr>
          </a:p>
          <a:p>
            <a:pPr>
              <a:lnSpc>
                <a:spcPct val="90000"/>
              </a:lnSpc>
            </a:pPr>
            <a:endParaRPr lang="en-US" sz="4100" b="1" dirty="0">
              <a:ea typeface="ＭＳ Ｐゴシック" panose="020B0600070205080204" pitchFamily="34" charset="-128"/>
            </a:endParaRPr>
          </a:p>
          <a:p>
            <a:pPr>
              <a:lnSpc>
                <a:spcPct val="90000"/>
              </a:lnSpc>
            </a:pPr>
            <a:r>
              <a:rPr lang="en-US" sz="4100" b="1" dirty="0">
                <a:ea typeface="ＭＳ Ｐゴシック" panose="020B0600070205080204" pitchFamily="34" charset="-128"/>
              </a:rPr>
              <a:t>“I am now here!”</a:t>
            </a:r>
          </a:p>
          <a:p>
            <a:pPr eaLnBrk="1" hangingPunct="1">
              <a:lnSpc>
                <a:spcPct val="90000"/>
              </a:lnSpc>
              <a:buFont typeface="Wingdings" panose="05000000000000000000" pitchFamily="2" charset="2"/>
              <a:buNone/>
            </a:pPr>
            <a:endParaRPr lang="en-US" sz="4100" b="1" dirty="0">
              <a:ea typeface="ＭＳ Ｐゴシック" panose="020B0600070205080204" pitchFamily="34" charset="-128"/>
            </a:endParaRPr>
          </a:p>
        </p:txBody>
      </p:sp>
      <p:pic>
        <p:nvPicPr>
          <p:cNvPr id="4" name="Picture 3" descr="images.jpeg"/>
          <p:cNvPicPr>
            <a:picLocks noChangeAspect="1"/>
          </p:cNvPicPr>
          <p:nvPr/>
        </p:nvPicPr>
        <p:blipFill>
          <a:blip r:embed="rId3"/>
          <a:stretch>
            <a:fillRect/>
          </a:stretch>
        </p:blipFill>
        <p:spPr>
          <a:xfrm>
            <a:off x="4114800" y="4833620"/>
            <a:ext cx="4787900" cy="1460500"/>
          </a:xfrm>
          <a:prstGeom prst="rect">
            <a:avLst/>
          </a:prstGeom>
        </p:spPr>
      </p:pic>
      <p:pic>
        <p:nvPicPr>
          <p:cNvPr id="2" name="Picture 1"/>
          <p:cNvPicPr>
            <a:picLocks noChangeAspect="1"/>
          </p:cNvPicPr>
          <p:nvPr/>
        </p:nvPicPr>
        <p:blipFill>
          <a:blip r:embed="rId4"/>
          <a:stretch>
            <a:fillRect/>
          </a:stretch>
        </p:blipFill>
        <p:spPr>
          <a:xfrm>
            <a:off x="6356139" y="1811640"/>
            <a:ext cx="2438611" cy="1633870"/>
          </a:xfrm>
          <a:prstGeom prst="rect">
            <a:avLst/>
          </a:prstGeom>
        </p:spPr>
      </p:pic>
    </p:spTree>
    <p:custDataLst>
      <p:tags r:id="rId1"/>
    </p:custDataLst>
    <p:extLst>
      <p:ext uri="{BB962C8B-B14F-4D97-AF65-F5344CB8AC3E}">
        <p14:creationId xmlns:p14="http://schemas.microsoft.com/office/powerpoint/2010/main" val="112149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97282"/>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nodeType="clickEffect">
                                  <p:stCondLst>
                                    <p:cond delay="0"/>
                                  </p:stCondLst>
                                  <p:childTnLst>
                                    <p:animMotion origin="layout" path="M -4.16667E-6 4.81481E-6 L 0.25 0.33333 " pathEditMode="relative" rAng="0" ptsTypes="AA">
                                      <p:cBhvr>
                                        <p:cTn id="10" dur="2000" fill="hold"/>
                                        <p:tgtEl>
                                          <p:spTgt spid="97283">
                                            <p:txEl>
                                              <p:pRg st="0" end="0"/>
                                            </p:txEl>
                                          </p:spTgt>
                                        </p:tgtEl>
                                        <p:attrNameLst>
                                          <p:attrName>ppt_x</p:attrName>
                                          <p:attrName>ppt_y</p:attrName>
                                        </p:attrNameLst>
                                      </p:cBhvr>
                                      <p:rCtr x="12500" y="1666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mph" presetSubtype="0" nodeType="clickEffect">
                                  <p:stCondLst>
                                    <p:cond delay="0"/>
                                  </p:stCondLst>
                                  <p:childTnLst>
                                    <p:set>
                                      <p:cBhvr override="childStyle">
                                        <p:cTn id="14" dur="indefinite"/>
                                        <p:tgtEl>
                                          <p:spTgt spid="97283">
                                            <p:txEl>
                                              <p:pRg st="3" end="3"/>
                                            </p:txEl>
                                          </p:spTgt>
                                        </p:tgtEl>
                                        <p:attrNameLst>
                                          <p:attrName>style.fontFamily</p:attrName>
                                        </p:attrNameLst>
                                      </p:cBhvr>
                                      <p:to>
                                        <p:strVal val="Times New Roma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 presetClass="path" presetSubtype="0" accel="50000" decel="50000" fill="hold" nodeType="clickEffect">
                                  <p:stCondLst>
                                    <p:cond delay="0"/>
                                  </p:stCondLst>
                                  <p:childTnLst>
                                    <p:animMotion origin="layout" path="M 5.55112E-17 2.22222E-6 L 5.55112E-17 -0.33334 " pathEditMode="relative" rAng="0" ptsTypes="AA">
                                      <p:cBhvr>
                                        <p:cTn id="18" dur="2000" fill="hold"/>
                                        <p:tgtEl>
                                          <p:spTgt spid="97283">
                                            <p:txEl>
                                              <p:pRg st="3" end="3"/>
                                            </p:txEl>
                                          </p:spTgt>
                                        </p:tgtEl>
                                        <p:attrNameLst>
                                          <p:attrName>ppt_x</p:attrName>
                                          <p:attrName>ppt_y</p:attrName>
                                        </p:attrNameLst>
                                      </p:cBhvr>
                                      <p:rCtr x="0" y="-16667"/>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97283">
                                            <p:txEl>
                                              <p:pRg st="3" end="3"/>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24400" y="1467795"/>
            <a:ext cx="3745055" cy="4461812"/>
          </a:xfrm>
          <a:prstGeom prst="rect">
            <a:avLst/>
          </a:prstGeom>
        </p:spPr>
      </p:pic>
      <p:sp>
        <p:nvSpPr>
          <p:cNvPr id="2" name="Title 1"/>
          <p:cNvSpPr>
            <a:spLocks noGrp="1"/>
          </p:cNvSpPr>
          <p:nvPr>
            <p:ph type="title"/>
          </p:nvPr>
        </p:nvSpPr>
        <p:spPr/>
        <p:txBody>
          <a:bodyPr/>
          <a:lstStyle/>
          <a:p>
            <a:r>
              <a:rPr lang="en-US" dirty="0"/>
              <a:t>Thank You</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795"/>
            <a:ext cx="4572000" cy="1714500"/>
          </a:xfrm>
          <a:prstGeom prst="rect">
            <a:avLst/>
          </a:prstGeom>
        </p:spPr>
      </p:pic>
      <p:sp>
        <p:nvSpPr>
          <p:cNvPr id="8" name="TextBox 7"/>
          <p:cNvSpPr txBox="1"/>
          <p:nvPr/>
        </p:nvSpPr>
        <p:spPr>
          <a:xfrm>
            <a:off x="4724400" y="4074467"/>
            <a:ext cx="3505200" cy="523220"/>
          </a:xfrm>
          <a:prstGeom prst="rect">
            <a:avLst/>
          </a:prstGeom>
          <a:noFill/>
        </p:spPr>
        <p:txBody>
          <a:bodyPr wrap="square" rtlCol="0">
            <a:spAutoFit/>
          </a:bodyPr>
          <a:lstStyle/>
          <a:p>
            <a:endParaRPr lang="en-US" sz="2800" b="1" dirty="0">
              <a:solidFill>
                <a:srgbClr val="7030A0"/>
              </a:solidFill>
              <a:latin typeface="Calibri" panose="020F0502020204030204" pitchFamily="34" charset="0"/>
            </a:endParaRPr>
          </a:p>
        </p:txBody>
      </p:sp>
      <p:sp>
        <p:nvSpPr>
          <p:cNvPr id="4" name="TextBox 3"/>
          <p:cNvSpPr txBox="1"/>
          <p:nvPr/>
        </p:nvSpPr>
        <p:spPr>
          <a:xfrm>
            <a:off x="914400" y="3182295"/>
            <a:ext cx="3810000" cy="523220"/>
          </a:xfrm>
          <a:prstGeom prst="rect">
            <a:avLst/>
          </a:prstGeom>
          <a:noFill/>
        </p:spPr>
        <p:txBody>
          <a:bodyPr wrap="square" rtlCol="0">
            <a:spAutoFit/>
          </a:bodyPr>
          <a:lstStyle/>
          <a:p>
            <a:r>
              <a:rPr lang="en-US" sz="2800" dirty="0">
                <a:solidFill>
                  <a:srgbClr val="7030A0"/>
                </a:solidFill>
              </a:rPr>
              <a:t>www.DiabetesEd.net</a:t>
            </a:r>
          </a:p>
        </p:txBody>
      </p:sp>
    </p:spTree>
    <p:custDataLst>
      <p:tags r:id="rId1"/>
    </p:custDataLst>
    <p:extLst>
      <p:ext uri="{BB962C8B-B14F-4D97-AF65-F5344CB8AC3E}">
        <p14:creationId xmlns:p14="http://schemas.microsoft.com/office/powerpoint/2010/main" val="4279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br>
              <a:rPr lang="en-US" dirty="0"/>
            </a:br>
            <a:r>
              <a:rPr lang="en-US" dirty="0"/>
              <a:t>World Diabetes Day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9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3" name="Picture 2"/>
          <p:cNvPicPr>
            <a:picLocks noChangeAspect="1"/>
          </p:cNvPicPr>
          <p:nvPr/>
        </p:nvPicPr>
        <p:blipFill>
          <a:blip r:embed="rId3"/>
          <a:stretch>
            <a:fillRect/>
          </a:stretch>
        </p:blipFill>
        <p:spPr>
          <a:xfrm>
            <a:off x="571500" y="1143000"/>
            <a:ext cx="8001000" cy="5105400"/>
          </a:xfrm>
          <a:prstGeom prst="rect">
            <a:avLst/>
          </a:prstGeom>
        </p:spPr>
      </p:pic>
    </p:spTree>
    <p:custDataLst>
      <p:tags r:id="rId1"/>
    </p:custDataLst>
    <p:extLst>
      <p:ext uri="{BB962C8B-B14F-4D97-AF65-F5344CB8AC3E}">
        <p14:creationId xmlns:p14="http://schemas.microsoft.com/office/powerpoint/2010/main" val="291752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Path to Type 2 Diabetes</a:t>
            </a:r>
          </a:p>
        </p:txBody>
      </p:sp>
      <p:pic>
        <p:nvPicPr>
          <p:cNvPr id="75780" name="Picture 2" descr="C:\Users\bev\AppData\Local\Microsoft\Windows\Temporary Internet Files\Content.IE5\VXLVYFYY\MP9002891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371600"/>
            <a:ext cx="29146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5431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2352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84257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85106"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85107"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267939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3926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270078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253870009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of Topics</a:t>
            </a:r>
          </a:p>
        </p:txBody>
      </p:sp>
      <p:sp>
        <p:nvSpPr>
          <p:cNvPr id="3" name="Content Placeholder 2"/>
          <p:cNvSpPr>
            <a:spLocks noGrp="1"/>
          </p:cNvSpPr>
          <p:nvPr>
            <p:ph sz="quarter" idx="1"/>
          </p:nvPr>
        </p:nvSpPr>
        <p:spPr>
          <a:xfrm>
            <a:off x="457200" y="1219200"/>
            <a:ext cx="4267200" cy="4937760"/>
          </a:xfrm>
        </p:spPr>
        <p:txBody>
          <a:bodyPr/>
          <a:lstStyle/>
          <a:p>
            <a:r>
              <a:rPr lang="en-US" dirty="0"/>
              <a:t>Where we are at with diabetes</a:t>
            </a:r>
          </a:p>
          <a:p>
            <a:r>
              <a:rPr lang="en-US" dirty="0"/>
              <a:t>Patient Centered Approach</a:t>
            </a:r>
          </a:p>
          <a:p>
            <a:r>
              <a:rPr lang="en-US" dirty="0"/>
              <a:t>Head to Toe</a:t>
            </a:r>
          </a:p>
          <a:p>
            <a:pPr marL="0" indent="0">
              <a:buNone/>
            </a:pPr>
            <a:endParaRPr lang="en-US" dirty="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6096000" y="1219200"/>
            <a:ext cx="2475158" cy="2986763"/>
          </a:xfrm>
          <a:prstGeom prst="rect">
            <a:avLst/>
          </a:prstGeom>
        </p:spPr>
      </p:pic>
    </p:spTree>
    <p:extLst>
      <p:ext uri="{BB962C8B-B14F-4D97-AF65-F5344CB8AC3E}">
        <p14:creationId xmlns:p14="http://schemas.microsoft.com/office/powerpoint/2010/main" val="40112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9215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4401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9968093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005099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1"/>
          <p:cNvGrpSpPr>
            <a:grpSpLocks/>
          </p:cNvGrpSpPr>
          <p:nvPr/>
        </p:nvGrpSpPr>
        <p:grpSpPr bwMode="auto">
          <a:xfrm>
            <a:off x="2057399" y="2010830"/>
            <a:ext cx="6167700" cy="4270374"/>
            <a:chOff x="2057399" y="1828800"/>
            <a:chExt cx="6167700" cy="4343694"/>
          </a:xfrm>
        </p:grpSpPr>
        <p:sp>
          <p:nvSpPr>
            <p:cNvPr id="698" name="Oval 697"/>
            <p:cNvSpPr/>
            <p:nvPr/>
          </p:nvSpPr>
          <p:spPr>
            <a:xfrm flipV="1">
              <a:off x="2637557" y="5064306"/>
              <a:ext cx="465283" cy="38644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b="1" dirty="0">
                <a:solidFill>
                  <a:srgbClr val="000000"/>
                </a:solidFill>
                <a:latin typeface="Calibri"/>
                <a:ea typeface="黑体" pitchFamily="49" charset="-122"/>
                <a:cs typeface="Arial Black"/>
              </a:endParaRPr>
            </a:p>
          </p:txBody>
        </p:sp>
        <p:sp>
          <p:nvSpPr>
            <p:cNvPr id="695" name="Arc 694"/>
            <p:cNvSpPr/>
            <p:nvPr/>
          </p:nvSpPr>
          <p:spPr>
            <a:xfrm flipH="1">
              <a:off x="2895600" y="1828800"/>
              <a:ext cx="4800442" cy="4109652"/>
            </a:xfrm>
            <a:prstGeom prst="arc">
              <a:avLst>
                <a:gd name="adj1" fmla="val 19206963"/>
                <a:gd name="adj2" fmla="val 6880862"/>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6" name="Arc 695"/>
            <p:cNvSpPr/>
            <p:nvPr/>
          </p:nvSpPr>
          <p:spPr>
            <a:xfrm flipH="1">
              <a:off x="2057399" y="2058095"/>
              <a:ext cx="5385441" cy="4114399"/>
            </a:xfrm>
            <a:prstGeom prst="arc">
              <a:avLst>
                <a:gd name="adj1" fmla="val 1501054"/>
                <a:gd name="adj2" fmla="val 7871826"/>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7" name="Arc 696"/>
            <p:cNvSpPr/>
            <p:nvPr/>
          </p:nvSpPr>
          <p:spPr>
            <a:xfrm rot="1919516" flipH="1">
              <a:off x="5151847" y="4598453"/>
              <a:ext cx="3073252" cy="1404802"/>
            </a:xfrm>
            <a:prstGeom prst="arc">
              <a:avLst>
                <a:gd name="adj1" fmla="val 15214594"/>
                <a:gd name="adj2" fmla="val 4611935"/>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700" name="Oval 699"/>
            <p:cNvSpPr/>
            <p:nvPr/>
          </p:nvSpPr>
          <p:spPr>
            <a:xfrm flipV="1">
              <a:off x="5803610" y="4352664"/>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sp>
          <p:nvSpPr>
            <p:cNvPr id="701" name="Oval 700"/>
            <p:cNvSpPr/>
            <p:nvPr/>
          </p:nvSpPr>
          <p:spPr>
            <a:xfrm flipV="1">
              <a:off x="3442028" y="2538876"/>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grpSp>
      <p:sp>
        <p:nvSpPr>
          <p:cNvPr id="24580" name="Line 6"/>
          <p:cNvSpPr>
            <a:spLocks noChangeShapeType="1"/>
          </p:cNvSpPr>
          <p:nvPr/>
        </p:nvSpPr>
        <p:spPr bwMode="auto">
          <a:xfrm>
            <a:off x="7629570" y="5517232"/>
            <a:ext cx="0" cy="611188"/>
          </a:xfrm>
          <a:prstGeom prst="line">
            <a:avLst/>
          </a:prstGeom>
          <a:noFill/>
          <a:ln w="76200" cmpd="sng">
            <a:solidFill>
              <a:srgbClr val="FF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81" name="Rectangle 7"/>
          <p:cNvSpPr>
            <a:spLocks noChangeArrowheads="1"/>
          </p:cNvSpPr>
          <p:nvPr/>
        </p:nvSpPr>
        <p:spPr bwMode="auto">
          <a:xfrm>
            <a:off x="7696042" y="5373216"/>
            <a:ext cx="1323637" cy="838818"/>
          </a:xfrm>
          <a:prstGeom prst="rect">
            <a:avLst/>
          </a:prstGeom>
          <a:noFill/>
          <a:ln w="76200" cmpd="sng">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peripheral</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uptake </a:t>
            </a:r>
          </a:p>
        </p:txBody>
      </p:sp>
      <p:pic>
        <p:nvPicPr>
          <p:cNvPr id="24582" name="Picture 8"/>
          <p:cNvPicPr>
            <a:picLocks noChangeArrowheads="1"/>
          </p:cNvPicPr>
          <p:nvPr/>
        </p:nvPicPr>
        <p:blipFill>
          <a:blip r:embed="rId5"/>
          <a:srcRect/>
          <a:stretch>
            <a:fillRect/>
          </a:stretch>
        </p:blipFill>
        <p:spPr bwMode="auto">
          <a:xfrm>
            <a:off x="7253588" y="3861048"/>
            <a:ext cx="1572423" cy="1981198"/>
          </a:xfrm>
          <a:prstGeom prst="rect">
            <a:avLst/>
          </a:prstGeom>
          <a:noFill/>
          <a:ln w="12700">
            <a:noFill/>
            <a:miter lim="800000"/>
            <a:headEnd/>
            <a:tailEnd/>
          </a:ln>
        </p:spPr>
      </p:pic>
      <p:sp>
        <p:nvSpPr>
          <p:cNvPr id="24583" name="Line 10"/>
          <p:cNvSpPr>
            <a:spLocks noChangeShapeType="1"/>
          </p:cNvSpPr>
          <p:nvPr/>
        </p:nvSpPr>
        <p:spPr bwMode="auto">
          <a:xfrm>
            <a:off x="1295400" y="5469085"/>
            <a:ext cx="0" cy="611188"/>
          </a:xfrm>
          <a:prstGeom prst="line">
            <a:avLst/>
          </a:prstGeom>
          <a:noFill/>
          <a:ln w="76200" cmpd="sng">
            <a:solidFill>
              <a:srgbClr val="FF6600"/>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584" name="Rectangle 11"/>
          <p:cNvSpPr>
            <a:spLocks noChangeArrowheads="1"/>
          </p:cNvSpPr>
          <p:nvPr/>
        </p:nvSpPr>
        <p:spPr bwMode="auto">
          <a:xfrm>
            <a:off x="1421491" y="5357559"/>
            <a:ext cx="1380744"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hepatic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production</a:t>
            </a:r>
          </a:p>
        </p:txBody>
      </p:sp>
      <p:sp>
        <p:nvSpPr>
          <p:cNvPr id="24585" name="Rectangle 15"/>
          <p:cNvSpPr>
            <a:spLocks noChangeArrowheads="1"/>
          </p:cNvSpPr>
          <p:nvPr/>
        </p:nvSpPr>
        <p:spPr bwMode="auto">
          <a:xfrm>
            <a:off x="5544743" y="1322203"/>
            <a:ext cx="1366342" cy="838818"/>
          </a:xfrm>
          <a:prstGeom prst="rect">
            <a:avLst/>
          </a:prstGeom>
          <a:solidFill>
            <a:srgbClr val="FFFFFF">
              <a:alpha val="27843"/>
            </a:srgbClr>
          </a:solid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insulin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86" name="Line 16"/>
          <p:cNvSpPr>
            <a:spLocks noChangeShapeType="1"/>
          </p:cNvSpPr>
          <p:nvPr/>
        </p:nvSpPr>
        <p:spPr bwMode="auto">
          <a:xfrm>
            <a:off x="5520930" y="1373006"/>
            <a:ext cx="0" cy="611188"/>
          </a:xfrm>
          <a:prstGeom prst="line">
            <a:avLst/>
          </a:prstGeom>
          <a:noFill/>
          <a:ln w="76200" cmpd="sng">
            <a:solidFill>
              <a:srgbClr val="827F33"/>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pic>
        <p:nvPicPr>
          <p:cNvPr id="24587" name="Picture 17"/>
          <p:cNvPicPr>
            <a:picLocks noChangeArrowheads="1"/>
          </p:cNvPicPr>
          <p:nvPr/>
        </p:nvPicPr>
        <p:blipFill>
          <a:blip r:embed="rId6"/>
          <a:srcRect/>
          <a:stretch>
            <a:fillRect/>
          </a:stretch>
        </p:blipFill>
        <p:spPr bwMode="auto">
          <a:xfrm>
            <a:off x="3067172" y="1303154"/>
            <a:ext cx="2351161" cy="1142979"/>
          </a:xfrm>
          <a:prstGeom prst="rect">
            <a:avLst/>
          </a:prstGeom>
          <a:noFill/>
          <a:ln w="12700">
            <a:noFill/>
            <a:miter lim="800000"/>
            <a:headEnd/>
            <a:tailEnd/>
          </a:ln>
        </p:spPr>
      </p:pic>
      <p:sp>
        <p:nvSpPr>
          <p:cNvPr id="24589" name="Rectangle 688"/>
          <p:cNvSpPr>
            <a:spLocks noChangeArrowheads="1"/>
          </p:cNvSpPr>
          <p:nvPr/>
        </p:nvSpPr>
        <p:spPr bwMode="auto">
          <a:xfrm>
            <a:off x="5168899" y="2203443"/>
            <a:ext cx="1366342"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glucagon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90" name="Line 689"/>
          <p:cNvSpPr>
            <a:spLocks noChangeShapeType="1"/>
          </p:cNvSpPr>
          <p:nvPr/>
        </p:nvSpPr>
        <p:spPr bwMode="auto">
          <a:xfrm>
            <a:off x="5133975" y="2161764"/>
            <a:ext cx="0" cy="611187"/>
          </a:xfrm>
          <a:prstGeom prst="line">
            <a:avLst/>
          </a:prstGeom>
          <a:noFill/>
          <a:ln w="76200" cmpd="sng">
            <a:solidFill>
              <a:srgbClr val="827F33"/>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1" name="AutoShape 691"/>
          <p:cNvSpPr>
            <a:spLocks noChangeArrowheads="1"/>
          </p:cNvSpPr>
          <p:nvPr/>
        </p:nvSpPr>
        <p:spPr bwMode="auto">
          <a:xfrm rot="12436169">
            <a:off x="6291300" y="3949168"/>
            <a:ext cx="879474" cy="685800"/>
          </a:xfrm>
          <a:prstGeom prst="rightArrow">
            <a:avLst>
              <a:gd name="adj1" fmla="val 50000"/>
              <a:gd name="adj2" fmla="val 32060"/>
            </a:avLst>
          </a:prstGeom>
          <a:solidFill>
            <a:srgbClr val="FF0000">
              <a:alpha val="56862"/>
            </a:srgbClr>
          </a:solidFill>
          <a:ln w="12700">
            <a:solidFill>
              <a:srgbClr val="DA3428"/>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2" name="AutoShape 692"/>
          <p:cNvSpPr>
            <a:spLocks noChangeArrowheads="1"/>
          </p:cNvSpPr>
          <p:nvPr/>
        </p:nvSpPr>
        <p:spPr bwMode="auto">
          <a:xfrm rot="5290027">
            <a:off x="4073525" y="2353730"/>
            <a:ext cx="990600" cy="609600"/>
          </a:xfrm>
          <a:prstGeom prst="rightArrow">
            <a:avLst>
              <a:gd name="adj1" fmla="val 50000"/>
              <a:gd name="adj2" fmla="val 40625"/>
            </a:avLst>
          </a:prstGeom>
          <a:solidFill>
            <a:srgbClr val="FDDF73"/>
          </a:solidFill>
          <a:ln w="12700">
            <a:solidFill>
              <a:srgbClr val="7C4200"/>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3" name="Rectangle 702"/>
          <p:cNvSpPr>
            <a:spLocks noChangeArrowheads="1"/>
          </p:cNvSpPr>
          <p:nvPr/>
        </p:nvSpPr>
        <p:spPr bwMode="auto">
          <a:xfrm>
            <a:off x="338139" y="-1371600"/>
            <a:ext cx="8399462" cy="1143000"/>
          </a:xfrm>
          <a:prstGeom prst="rect">
            <a:avLst/>
          </a:prstGeom>
          <a:noFill/>
          <a:ln w="12700">
            <a:noFill/>
            <a:miter lim="800000"/>
            <a:headEnd/>
            <a:tailEnd/>
          </a:ln>
        </p:spPr>
        <p:txBody>
          <a:bodyPr lIns="90478" tIns="44446" rIns="90478" bIns="44446" anchor="b">
            <a:prstTxWarp prst="textNoShape">
              <a:avLst/>
            </a:prstTxWarp>
          </a:bodyPr>
          <a:lstStyle/>
          <a:p>
            <a:pPr algn="ctr" fontAlgn="base">
              <a:spcBef>
                <a:spcPct val="0"/>
              </a:spcBef>
              <a:spcAft>
                <a:spcPct val="0"/>
              </a:spcAft>
            </a:pPr>
            <a:endParaRPr lang="en-US" altLang="ja-JP" sz="4400">
              <a:solidFill>
                <a:srgbClr val="61BBFF"/>
              </a:solidFill>
              <a:latin typeface="Arial" pitchFamily="34" charset="0"/>
              <a:ea typeface="黑体" pitchFamily="49" charset="-122"/>
              <a:cs typeface="MS PGothic" pitchFamily="34" charset="-128"/>
            </a:endParaRPr>
          </a:p>
        </p:txBody>
      </p:sp>
      <p:grpSp>
        <p:nvGrpSpPr>
          <p:cNvPr id="3" name="Group 732"/>
          <p:cNvGrpSpPr>
            <a:grpSpLocks/>
          </p:cNvGrpSpPr>
          <p:nvPr/>
        </p:nvGrpSpPr>
        <p:grpSpPr bwMode="auto">
          <a:xfrm>
            <a:off x="338176" y="1347952"/>
            <a:ext cx="2729009" cy="2788071"/>
            <a:chOff x="122899" y="904333"/>
            <a:chExt cx="3332162" cy="3010466"/>
          </a:xfrm>
        </p:grpSpPr>
        <p:pic>
          <p:nvPicPr>
            <p:cNvPr id="24606" name="Picture 13"/>
            <p:cNvPicPr>
              <a:picLocks noChangeAspect="1" noChangeArrowheads="1"/>
            </p:cNvPicPr>
            <p:nvPr/>
          </p:nvPicPr>
          <p:blipFill>
            <a:blip r:embed="rId7"/>
            <a:srcRect/>
            <a:stretch>
              <a:fillRect/>
            </a:stretch>
          </p:blipFill>
          <p:spPr bwMode="auto">
            <a:xfrm>
              <a:off x="122899" y="904333"/>
              <a:ext cx="1477301" cy="2067467"/>
            </a:xfrm>
            <a:prstGeom prst="rect">
              <a:avLst/>
            </a:prstGeom>
            <a:noFill/>
            <a:ln w="12700">
              <a:noFill/>
              <a:miter lim="800000"/>
              <a:headEnd/>
              <a:tailEnd/>
            </a:ln>
          </p:spPr>
        </p:pic>
        <p:sp>
          <p:nvSpPr>
            <p:cNvPr id="24607" name="Rectangle 14"/>
            <p:cNvSpPr>
              <a:spLocks noChangeArrowheads="1"/>
            </p:cNvSpPr>
            <p:nvPr/>
          </p:nvSpPr>
          <p:spPr bwMode="auto">
            <a:xfrm>
              <a:off x="880534" y="2743200"/>
              <a:ext cx="2051391" cy="1171599"/>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gut</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carbohydrate</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delivery &amp;</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absorption </a:t>
              </a:r>
            </a:p>
          </p:txBody>
        </p:sp>
        <p:sp>
          <p:nvSpPr>
            <p:cNvPr id="24608" name="AutoShape 699"/>
            <p:cNvSpPr>
              <a:spLocks noChangeArrowheads="1"/>
            </p:cNvSpPr>
            <p:nvPr/>
          </p:nvSpPr>
          <p:spPr bwMode="auto">
            <a:xfrm rot="1485168">
              <a:off x="1479425" y="2611004"/>
              <a:ext cx="1564191" cy="37163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alpha val="52940"/>
              </a:srgbClr>
            </a:solidFill>
            <a:ln w="12700">
              <a:solidFill>
                <a:srgbClr val="2C3E40"/>
              </a:solidFill>
              <a:miter lim="800000"/>
              <a:headEn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09" name="Rectangle 701"/>
            <p:cNvSpPr>
              <a:spLocks noChangeArrowheads="1"/>
            </p:cNvSpPr>
            <p:nvPr/>
          </p:nvSpPr>
          <p:spPr bwMode="auto">
            <a:xfrm>
              <a:off x="1835018" y="1230109"/>
              <a:ext cx="1233000" cy="639875"/>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err="1">
                  <a:solidFill>
                    <a:srgbClr val="008000"/>
                  </a:solidFill>
                  <a:latin typeface="Arial" pitchFamily="34" charset="0"/>
                  <a:ea typeface="黑体" pitchFamily="49" charset="-122"/>
                  <a:cs typeface="Calibri" charset="0"/>
                </a:rPr>
                <a:t>incretin</a:t>
              </a:r>
              <a:endParaRPr lang="en-US" sz="2000" dirty="0">
                <a:solidFill>
                  <a:srgbClr val="008000"/>
                </a:solidFill>
                <a:latin typeface="Arial" pitchFamily="34" charset="0"/>
                <a:ea typeface="黑体" pitchFamily="49" charset="-122"/>
                <a:cs typeface="Calibri" charset="0"/>
              </a:endParaRP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effect </a:t>
              </a:r>
            </a:p>
          </p:txBody>
        </p:sp>
        <p:sp>
          <p:nvSpPr>
            <p:cNvPr id="24610" name="Arc 700"/>
            <p:cNvSpPr>
              <a:spLocks/>
            </p:cNvSpPr>
            <p:nvPr/>
          </p:nvSpPr>
          <p:spPr bwMode="auto">
            <a:xfrm flipH="1">
              <a:off x="1600199" y="990601"/>
              <a:ext cx="1854862" cy="457199"/>
            </a:xfrm>
            <a:custGeom>
              <a:avLst/>
              <a:gdLst>
                <a:gd name="T0" fmla="*/ 0 w 38984"/>
                <a:gd name="T1" fmla="*/ 2147483647 h 21600"/>
                <a:gd name="T2" fmla="*/ 2147483647 w 38984"/>
                <a:gd name="T3" fmla="*/ 2147483647 h 21600"/>
                <a:gd name="T4" fmla="*/ 2147483647 w 38984"/>
                <a:gd name="T5" fmla="*/ 2147483647 h 21600"/>
                <a:gd name="T6" fmla="*/ 0 60000 65536"/>
                <a:gd name="T7" fmla="*/ 0 60000 65536"/>
                <a:gd name="T8" fmla="*/ 0 60000 65536"/>
                <a:gd name="T9" fmla="*/ 0 w 38984"/>
                <a:gd name="T10" fmla="*/ 0 h 21600"/>
                <a:gd name="T11" fmla="*/ 38984 w 38984"/>
                <a:gd name="T12" fmla="*/ 21600 h 21600"/>
              </a:gdLst>
              <a:ahLst/>
              <a:cxnLst>
                <a:cxn ang="T6">
                  <a:pos x="T0" y="T1"/>
                </a:cxn>
                <a:cxn ang="T7">
                  <a:pos x="T2" y="T3"/>
                </a:cxn>
                <a:cxn ang="T8">
                  <a:pos x="T4" y="T5"/>
                </a:cxn>
              </a:cxnLst>
              <a:rect l="T9" t="T10" r="T11" b="T12"/>
              <a:pathLst>
                <a:path w="38984" h="21600" fill="none" extrusionOk="0">
                  <a:moveTo>
                    <a:pt x="-1" y="12595"/>
                  </a:moveTo>
                  <a:cubicBezTo>
                    <a:pt x="3519" y="4920"/>
                    <a:pt x="11189" y="-1"/>
                    <a:pt x="19633" y="0"/>
                  </a:cubicBezTo>
                  <a:cubicBezTo>
                    <a:pt x="27840" y="0"/>
                    <a:pt x="35338" y="4651"/>
                    <a:pt x="38984" y="12003"/>
                  </a:cubicBezTo>
                </a:path>
                <a:path w="38984" h="21600" stroke="0" extrusionOk="0">
                  <a:moveTo>
                    <a:pt x="-1" y="12595"/>
                  </a:moveTo>
                  <a:cubicBezTo>
                    <a:pt x="3519" y="4920"/>
                    <a:pt x="11189" y="-1"/>
                    <a:pt x="19633" y="0"/>
                  </a:cubicBezTo>
                  <a:cubicBezTo>
                    <a:pt x="27840" y="0"/>
                    <a:pt x="35338" y="4651"/>
                    <a:pt x="38984" y="12003"/>
                  </a:cubicBezTo>
                  <a:lnTo>
                    <a:pt x="19633" y="21600"/>
                  </a:lnTo>
                  <a:close/>
                </a:path>
              </a:pathLst>
            </a:custGeom>
            <a:noFill/>
            <a:ln w="38100">
              <a:solidFill>
                <a:srgbClr val="008000"/>
              </a:solidFill>
              <a:prstDash val="sysDot"/>
              <a:round/>
              <a:headEnd type="triangle" w="med" len="me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11" name="Line 16"/>
            <p:cNvSpPr>
              <a:spLocks noChangeShapeType="1"/>
            </p:cNvSpPr>
            <p:nvPr/>
          </p:nvSpPr>
          <p:spPr bwMode="auto">
            <a:xfrm>
              <a:off x="1816100" y="1276411"/>
              <a:ext cx="0" cy="535100"/>
            </a:xfrm>
            <a:prstGeom prst="line">
              <a:avLst/>
            </a:prstGeom>
            <a:noFill/>
            <a:ln w="76200" cmpd="sng">
              <a:solidFill>
                <a:srgbClr val="008000"/>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grpSp>
      <p:sp>
        <p:nvSpPr>
          <p:cNvPr id="24596" name="AutoShape 690"/>
          <p:cNvSpPr>
            <a:spLocks noChangeArrowheads="1"/>
          </p:cNvSpPr>
          <p:nvPr/>
        </p:nvSpPr>
        <p:spPr bwMode="auto">
          <a:xfrm rot="19705685">
            <a:off x="2765453" y="4026955"/>
            <a:ext cx="881063" cy="685800"/>
          </a:xfrm>
          <a:prstGeom prst="rightArrow">
            <a:avLst>
              <a:gd name="adj1" fmla="val 50000"/>
              <a:gd name="adj2" fmla="val 32118"/>
            </a:avLst>
          </a:prstGeom>
          <a:solidFill>
            <a:srgbClr val="7C4200">
              <a:alpha val="78038"/>
            </a:srgbClr>
          </a:solidFill>
          <a:ln w="12700">
            <a:solidFill>
              <a:srgbClr val="834B0A"/>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2" name="TextBox 701"/>
          <p:cNvSpPr txBox="1"/>
          <p:nvPr/>
        </p:nvSpPr>
        <p:spPr>
          <a:xfrm>
            <a:off x="2734171" y="3346779"/>
            <a:ext cx="3270604" cy="523212"/>
          </a:xfrm>
          <a:prstGeom prst="rect">
            <a:avLst/>
          </a:prstGeom>
          <a:solidFill>
            <a:srgbClr val="C3D8FF">
              <a:alpha val="72000"/>
            </a:srgbClr>
          </a:solidFill>
          <a:ln w="25400">
            <a:solidFill>
              <a:srgbClr val="000090"/>
            </a:solidFill>
          </a:ln>
          <a:effectLst>
            <a:outerShdw blurRad="206375" dist="38100" dir="2700000" algn="tl" rotWithShape="0">
              <a:srgbClr val="000000">
                <a:alpha val="43000"/>
              </a:srgbClr>
            </a:outerShdw>
          </a:effectLst>
        </p:spPr>
        <p:txBody>
          <a:bodyPr wrap="none" lIns="91431" tIns="45716" rIns="91431" bIns="45716">
            <a:spAutoFit/>
          </a:bodyPr>
          <a:lstStyle/>
          <a:p>
            <a:pPr>
              <a:defRPr/>
            </a:pPr>
            <a:r>
              <a:rPr lang="en-US" sz="2800" b="1" dirty="0">
                <a:solidFill>
                  <a:srgbClr val="000000"/>
                </a:solidFill>
                <a:latin typeface="Arial" pitchFamily="34" charset="0"/>
                <a:ea typeface="黑体" pitchFamily="49" charset="-122"/>
                <a:cs typeface="Arial Black"/>
              </a:rPr>
              <a:t>HYPERGLYCEMIA</a:t>
            </a:r>
          </a:p>
        </p:txBody>
      </p:sp>
      <p:grpSp>
        <p:nvGrpSpPr>
          <p:cNvPr id="5" name="Group 731"/>
          <p:cNvGrpSpPr>
            <a:grpSpLocks/>
          </p:cNvGrpSpPr>
          <p:nvPr/>
        </p:nvGrpSpPr>
        <p:grpSpPr bwMode="auto">
          <a:xfrm>
            <a:off x="6348784" y="1356303"/>
            <a:ext cx="2049149" cy="2252082"/>
            <a:chOff x="7239000" y="736888"/>
            <a:chExt cx="2565486" cy="2463512"/>
          </a:xfrm>
        </p:grpSpPr>
        <p:pic>
          <p:nvPicPr>
            <p:cNvPr id="24600" name="Picture 702"/>
            <p:cNvPicPr>
              <a:picLocks noChangeAspect="1"/>
            </p:cNvPicPr>
            <p:nvPr/>
          </p:nvPicPr>
          <p:blipFill>
            <a:blip r:embed="rId8"/>
            <a:srcRect/>
            <a:stretch>
              <a:fillRect/>
            </a:stretch>
          </p:blipFill>
          <p:spPr bwMode="auto">
            <a:xfrm flipH="1">
              <a:off x="7772400" y="736888"/>
              <a:ext cx="2032086" cy="1350882"/>
            </a:xfrm>
            <a:prstGeom prst="rect">
              <a:avLst/>
            </a:prstGeom>
            <a:noFill/>
            <a:ln w="9525">
              <a:noFill/>
              <a:miter lim="800000"/>
              <a:headEnd/>
              <a:tailEnd/>
            </a:ln>
          </p:spPr>
        </p:pic>
        <p:sp>
          <p:nvSpPr>
            <p:cNvPr id="719" name="Freeform 718"/>
            <p:cNvSpPr/>
            <p:nvPr/>
          </p:nvSpPr>
          <p:spPr>
            <a:xfrm>
              <a:off x="7239000" y="2070232"/>
              <a:ext cx="1265548" cy="514290"/>
            </a:xfrm>
            <a:custGeom>
              <a:avLst/>
              <a:gdLst>
                <a:gd name="connsiteX0" fmla="*/ 736600 w 736600"/>
                <a:gd name="connsiteY0" fmla="*/ 0 h 196850"/>
                <a:gd name="connsiteX1" fmla="*/ 533400 w 736600"/>
                <a:gd name="connsiteY1" fmla="*/ 165100 h 196850"/>
                <a:gd name="connsiteX2" fmla="*/ 0 w 736600"/>
                <a:gd name="connsiteY2" fmla="*/ 190500 h 196850"/>
              </a:gdLst>
              <a:ahLst/>
              <a:cxnLst>
                <a:cxn ang="0">
                  <a:pos x="connsiteX0" y="connsiteY0"/>
                </a:cxn>
                <a:cxn ang="0">
                  <a:pos x="connsiteX1" y="connsiteY1"/>
                </a:cxn>
                <a:cxn ang="0">
                  <a:pos x="connsiteX2" y="connsiteY2"/>
                </a:cxn>
              </a:cxnLst>
              <a:rect l="l" t="t" r="r" b="b"/>
              <a:pathLst>
                <a:path w="736600" h="196850">
                  <a:moveTo>
                    <a:pt x="736600" y="0"/>
                  </a:moveTo>
                  <a:cubicBezTo>
                    <a:pt x="696383" y="66675"/>
                    <a:pt x="656167" y="133350"/>
                    <a:pt x="533400" y="165100"/>
                  </a:cubicBezTo>
                  <a:cubicBezTo>
                    <a:pt x="410633" y="196850"/>
                    <a:pt x="0" y="190500"/>
                    <a:pt x="0" y="190500"/>
                  </a:cubicBezTo>
                </a:path>
              </a:pathLst>
            </a:custGeom>
            <a:ln w="41275"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cxnSp>
          <p:nvCxnSpPr>
            <p:cNvPr id="724" name="Straight Arrow Connector 723"/>
            <p:cNvCxnSpPr/>
            <p:nvPr/>
          </p:nvCxnSpPr>
          <p:spPr>
            <a:xfrm flipH="1">
              <a:off x="7648240" y="2587697"/>
              <a:ext cx="507250" cy="595243"/>
            </a:xfrm>
            <a:prstGeom prst="straightConnector1">
              <a:avLst/>
            </a:pr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cxnSp>
        <p:sp>
          <p:nvSpPr>
            <p:cNvPr id="725" name="Freeform 724"/>
            <p:cNvSpPr/>
            <p:nvPr/>
          </p:nvSpPr>
          <p:spPr>
            <a:xfrm>
              <a:off x="8246624" y="2549601"/>
              <a:ext cx="36109" cy="650799"/>
            </a:xfrm>
            <a:custGeom>
              <a:avLst/>
              <a:gdLst>
                <a:gd name="connsiteX0" fmla="*/ 25400 w 25400"/>
                <a:gd name="connsiteY0" fmla="*/ 0 h 482600"/>
                <a:gd name="connsiteX1" fmla="*/ 0 w 25400"/>
                <a:gd name="connsiteY1" fmla="*/ 114300 h 482600"/>
                <a:gd name="connsiteX2" fmla="*/ 25400 w 25400"/>
                <a:gd name="connsiteY2" fmla="*/ 482600 h 482600"/>
                <a:gd name="connsiteX3" fmla="*/ 25400 w 25400"/>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5400" h="482600">
                  <a:moveTo>
                    <a:pt x="25400" y="0"/>
                  </a:moveTo>
                  <a:cubicBezTo>
                    <a:pt x="12700" y="16933"/>
                    <a:pt x="0" y="33867"/>
                    <a:pt x="0" y="114300"/>
                  </a:cubicBezTo>
                  <a:cubicBezTo>
                    <a:pt x="0" y="194733"/>
                    <a:pt x="25400" y="482600"/>
                    <a:pt x="25400" y="482600"/>
                  </a:cubicBezTo>
                  <a:lnTo>
                    <a:pt x="25400" y="482600"/>
                  </a:lnTo>
                </a:path>
              </a:pathLst>
            </a:cu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24605" name="Rectangle 727"/>
            <p:cNvSpPr>
              <a:spLocks noChangeArrowheads="1"/>
            </p:cNvSpPr>
            <p:nvPr/>
          </p:nvSpPr>
          <p:spPr bwMode="auto">
            <a:xfrm>
              <a:off x="8608734" y="2259865"/>
              <a:ext cx="676068" cy="774344"/>
            </a:xfrm>
            <a:prstGeom prst="rect">
              <a:avLst/>
            </a:prstGeom>
            <a:solidFill>
              <a:schemeClr val="bg1">
                <a:lumMod val="8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US" sz="4000" b="1" dirty="0">
                  <a:solidFill>
                    <a:srgbClr val="786A71"/>
                  </a:solidFill>
                  <a:latin typeface="Arial" pitchFamily="34" charset="0"/>
                  <a:ea typeface="黑体" pitchFamily="49" charset="-122"/>
                  <a:cs typeface="Times" charset="0"/>
                </a:rPr>
                <a:t>?</a:t>
              </a:r>
            </a:p>
          </p:txBody>
        </p:sp>
      </p:grpSp>
      <p:sp>
        <p:nvSpPr>
          <p:cNvPr id="24599" name="TextBox 12"/>
          <p:cNvSpPr txBox="1">
            <a:spLocks noChangeArrowheads="1"/>
          </p:cNvSpPr>
          <p:nvPr/>
        </p:nvSpPr>
        <p:spPr bwMode="auto">
          <a:xfrm>
            <a:off x="4564372" y="949139"/>
            <a:ext cx="4177922" cy="261602"/>
          </a:xfrm>
          <a:prstGeom prst="rect">
            <a:avLst/>
          </a:prstGeom>
          <a:noFill/>
          <a:ln w="9525">
            <a:noFill/>
            <a:miter lim="800000"/>
            <a:headEnd/>
            <a:tailEnd/>
          </a:ln>
        </p:spPr>
        <p:txBody>
          <a:bodyPr wrap="none" lIns="91431" tIns="45716" rIns="91431" bIns="45716">
            <a:prstTxWarp prst="textNoShape">
              <a:avLst/>
            </a:prstTxWarp>
            <a:spAutoFit/>
          </a:bodyPr>
          <a:lstStyle/>
          <a:p>
            <a:pPr fontAlgn="base">
              <a:spcBef>
                <a:spcPct val="0"/>
              </a:spcBef>
              <a:spcAft>
                <a:spcPct val="0"/>
              </a:spcAft>
            </a:pPr>
            <a:r>
              <a:rPr lang="en-US" sz="1100" dirty="0">
                <a:solidFill>
                  <a:srgbClr val="000000"/>
                </a:solidFill>
                <a:latin typeface="Arial" pitchFamily="34" charset="0"/>
                <a:ea typeface="黑体" pitchFamily="49" charset="-122"/>
                <a:cs typeface="Times" charset="0"/>
              </a:rPr>
              <a:t>Adapted from: </a:t>
            </a:r>
            <a:r>
              <a:rPr lang="en-US" sz="1100" dirty="0" err="1">
                <a:solidFill>
                  <a:srgbClr val="000000"/>
                </a:solidFill>
                <a:latin typeface="Arial" pitchFamily="34" charset="0"/>
                <a:ea typeface="黑体" pitchFamily="49" charset="-122"/>
                <a:cs typeface="Times" charset="0"/>
              </a:rPr>
              <a:t>Inzucchi</a:t>
            </a:r>
            <a:r>
              <a:rPr lang="en-US" sz="1100" dirty="0">
                <a:solidFill>
                  <a:srgbClr val="000000"/>
                </a:solidFill>
                <a:latin typeface="Arial" pitchFamily="34" charset="0"/>
                <a:ea typeface="黑体" pitchFamily="49" charset="-122"/>
                <a:cs typeface="Times" charset="0"/>
              </a:rPr>
              <a:t> SE, Sherwin RS in: </a:t>
            </a:r>
            <a:r>
              <a:rPr lang="en-US" sz="1100" i="1" dirty="0">
                <a:solidFill>
                  <a:srgbClr val="000000"/>
                </a:solidFill>
                <a:latin typeface="Arial" pitchFamily="34" charset="0"/>
                <a:ea typeface="黑体" pitchFamily="49" charset="-122"/>
                <a:cs typeface="Times" charset="0"/>
              </a:rPr>
              <a:t>Cecil Medicine </a:t>
            </a:r>
            <a:r>
              <a:rPr lang="en-US" sz="1100" dirty="0">
                <a:solidFill>
                  <a:srgbClr val="000000"/>
                </a:solidFill>
                <a:latin typeface="Arial" pitchFamily="34" charset="0"/>
                <a:ea typeface="黑体" pitchFamily="49" charset="-122"/>
                <a:cs typeface="Times" charset="0"/>
              </a:rPr>
              <a:t>2011 </a:t>
            </a:r>
          </a:p>
        </p:txBody>
      </p:sp>
      <p:grpSp>
        <p:nvGrpSpPr>
          <p:cNvPr id="6" name="Group 21"/>
          <p:cNvGrpSpPr>
            <a:grpSpLocks/>
          </p:cNvGrpSpPr>
          <p:nvPr/>
        </p:nvGrpSpPr>
        <p:grpSpPr bwMode="auto">
          <a:xfrm>
            <a:off x="6206659" y="5145737"/>
            <a:ext cx="1186637" cy="1228725"/>
            <a:chOff x="3072" y="3408"/>
            <a:chExt cx="1056" cy="912"/>
          </a:xfrm>
        </p:grpSpPr>
        <p:sp>
          <p:nvSpPr>
            <p:cNvPr id="707" name="Oval 22"/>
            <p:cNvSpPr>
              <a:spLocks noChangeArrowheads="1"/>
            </p:cNvSpPr>
            <p:nvPr/>
          </p:nvSpPr>
          <p:spPr bwMode="auto">
            <a:xfrm>
              <a:off x="312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8" name="Oval 23"/>
            <p:cNvSpPr>
              <a:spLocks noChangeArrowheads="1"/>
            </p:cNvSpPr>
            <p:nvPr/>
          </p:nvSpPr>
          <p:spPr bwMode="auto">
            <a:xfrm>
              <a:off x="316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9" name="Oval 24"/>
            <p:cNvSpPr>
              <a:spLocks noChangeArrowheads="1"/>
            </p:cNvSpPr>
            <p:nvPr/>
          </p:nvSpPr>
          <p:spPr bwMode="auto">
            <a:xfrm>
              <a:off x="312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0" name="Oval 2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1" name="Oval 26"/>
            <p:cNvSpPr>
              <a:spLocks noChangeArrowheads="1"/>
            </p:cNvSpPr>
            <p:nvPr/>
          </p:nvSpPr>
          <p:spPr bwMode="auto">
            <a:xfrm>
              <a:off x="321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2" name="Oval 2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3" name="Oval 28"/>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4" name="Oval 29"/>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5" name="Oval 30"/>
            <p:cNvSpPr>
              <a:spLocks noChangeArrowheads="1"/>
            </p:cNvSpPr>
            <p:nvPr/>
          </p:nvSpPr>
          <p:spPr bwMode="auto">
            <a:xfrm>
              <a:off x="321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6" name="Oval 31"/>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7" name="Oval 32"/>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8" name="Oval 33"/>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0" name="Oval 34"/>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1" name="Oval 35"/>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2" name="Oval 36"/>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3" name="Oval 37"/>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6" name="Oval 38"/>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7" name="Oval 39"/>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8" name="Oval 40"/>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9" name="Oval 4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0" name="Oval 4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1" name="Oval 43"/>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2" name="Oval 44"/>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3" name="Oval 4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4" name="Oval 46"/>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5" name="Oval 4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6" name="Oval 48"/>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7" name="Oval 4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8" name="Oval 50"/>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9" name="Oval 5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0" name="Oval 52"/>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1" name="Oval 53"/>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2" name="Oval 54"/>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3" name="Oval 55"/>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4" name="Oval 56"/>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5" name="Oval 5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6" name="Oval 58"/>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7" name="Oval 59"/>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8" name="Oval 60"/>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9" name="Oval 6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0" name="Oval 62"/>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1" name="Oval 63"/>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2" name="Oval 64"/>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3" name="Oval 65"/>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4" name="Oval 6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5" name="Oval 67"/>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6" name="Oval 68"/>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7" name="Oval 69"/>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8" name="Oval 70"/>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9" name="Oval 71"/>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0" name="Oval 72"/>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1" name="Oval 73"/>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2" name="Oval 74"/>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3" name="Oval 7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4" name="Oval 76"/>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5" name="Oval 77"/>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6" name="Oval 78"/>
            <p:cNvSpPr>
              <a:spLocks noChangeArrowheads="1"/>
            </p:cNvSpPr>
            <p:nvPr/>
          </p:nvSpPr>
          <p:spPr bwMode="auto">
            <a:xfrm>
              <a:off x="355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7" name="Oval 79"/>
            <p:cNvSpPr>
              <a:spLocks noChangeArrowheads="1"/>
            </p:cNvSpPr>
            <p:nvPr/>
          </p:nvSpPr>
          <p:spPr bwMode="auto">
            <a:xfrm>
              <a:off x="307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8" name="Oval 80"/>
            <p:cNvSpPr>
              <a:spLocks noChangeArrowheads="1"/>
            </p:cNvSpPr>
            <p:nvPr/>
          </p:nvSpPr>
          <p:spPr bwMode="auto">
            <a:xfrm>
              <a:off x="312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9" name="Oval 81"/>
            <p:cNvSpPr>
              <a:spLocks noChangeArrowheads="1"/>
            </p:cNvSpPr>
            <p:nvPr/>
          </p:nvSpPr>
          <p:spPr bwMode="auto">
            <a:xfrm>
              <a:off x="307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0" name="Oval 82"/>
            <p:cNvSpPr>
              <a:spLocks noChangeArrowheads="1"/>
            </p:cNvSpPr>
            <p:nvPr/>
          </p:nvSpPr>
          <p:spPr bwMode="auto">
            <a:xfrm>
              <a:off x="312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1" name="Oval 83"/>
            <p:cNvSpPr>
              <a:spLocks noChangeArrowheads="1"/>
            </p:cNvSpPr>
            <p:nvPr/>
          </p:nvSpPr>
          <p:spPr bwMode="auto">
            <a:xfrm>
              <a:off x="316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2" name="Oval 84"/>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3" name="Oval 85"/>
            <p:cNvSpPr>
              <a:spLocks noChangeArrowheads="1"/>
            </p:cNvSpPr>
            <p:nvPr/>
          </p:nvSpPr>
          <p:spPr bwMode="auto">
            <a:xfrm>
              <a:off x="312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4" name="Oval 86"/>
            <p:cNvSpPr>
              <a:spLocks noChangeArrowheads="1"/>
            </p:cNvSpPr>
            <p:nvPr/>
          </p:nvSpPr>
          <p:spPr bwMode="auto">
            <a:xfrm>
              <a:off x="321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5" name="Oval 87"/>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6" name="Oval 88"/>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7" name="Oval 89"/>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8" name="Oval 90"/>
            <p:cNvSpPr>
              <a:spLocks noChangeArrowheads="1"/>
            </p:cNvSpPr>
            <p:nvPr/>
          </p:nvSpPr>
          <p:spPr bwMode="auto">
            <a:xfrm>
              <a:off x="316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9" name="Oval 91"/>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0" name="Oval 92"/>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1" name="Oval 93"/>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2" name="Oval 94"/>
            <p:cNvSpPr>
              <a:spLocks noChangeArrowheads="1"/>
            </p:cNvSpPr>
            <p:nvPr/>
          </p:nvSpPr>
          <p:spPr bwMode="auto">
            <a:xfrm>
              <a:off x="316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3" name="Oval 9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4" name="Oval 96"/>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5" name="Oval 97"/>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6" name="Oval 98"/>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7" name="Oval 99"/>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8" name="Oval 100"/>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9" name="Oval 101"/>
            <p:cNvSpPr>
              <a:spLocks noChangeArrowheads="1"/>
            </p:cNvSpPr>
            <p:nvPr/>
          </p:nvSpPr>
          <p:spPr bwMode="auto">
            <a:xfrm>
              <a:off x="326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0" name="Oval 102"/>
            <p:cNvSpPr>
              <a:spLocks noChangeArrowheads="1"/>
            </p:cNvSpPr>
            <p:nvPr/>
          </p:nvSpPr>
          <p:spPr bwMode="auto">
            <a:xfrm>
              <a:off x="331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1" name="Oval 103"/>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2" name="Oval 104"/>
            <p:cNvSpPr>
              <a:spLocks noChangeArrowheads="1"/>
            </p:cNvSpPr>
            <p:nvPr/>
          </p:nvSpPr>
          <p:spPr bwMode="auto">
            <a:xfrm>
              <a:off x="326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3" name="Oval 105"/>
            <p:cNvSpPr>
              <a:spLocks noChangeArrowheads="1"/>
            </p:cNvSpPr>
            <p:nvPr/>
          </p:nvSpPr>
          <p:spPr bwMode="auto">
            <a:xfrm>
              <a:off x="3360"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4" name="Oval 106"/>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5" name="Oval 107"/>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6" name="Oval 108"/>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7" name="Oval 109"/>
            <p:cNvSpPr>
              <a:spLocks noChangeArrowheads="1"/>
            </p:cNvSpPr>
            <p:nvPr/>
          </p:nvSpPr>
          <p:spPr bwMode="auto">
            <a:xfrm>
              <a:off x="3312"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8" name="Oval 110"/>
            <p:cNvSpPr>
              <a:spLocks noChangeArrowheads="1"/>
            </p:cNvSpPr>
            <p:nvPr/>
          </p:nvSpPr>
          <p:spPr bwMode="auto">
            <a:xfrm>
              <a:off x="340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9" name="Oval 111"/>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0" name="Oval 112"/>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1" name="Oval 113"/>
            <p:cNvSpPr>
              <a:spLocks noChangeArrowheads="1"/>
            </p:cNvSpPr>
            <p:nvPr/>
          </p:nvSpPr>
          <p:spPr bwMode="auto">
            <a:xfrm>
              <a:off x="3312" y="412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2" name="Oval 114"/>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3" name="Oval 11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4" name="Oval 116"/>
            <p:cNvSpPr>
              <a:spLocks noChangeArrowheads="1"/>
            </p:cNvSpPr>
            <p:nvPr/>
          </p:nvSpPr>
          <p:spPr bwMode="auto">
            <a:xfrm>
              <a:off x="3456"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5" name="Oval 117"/>
            <p:cNvSpPr>
              <a:spLocks noChangeArrowheads="1"/>
            </p:cNvSpPr>
            <p:nvPr/>
          </p:nvSpPr>
          <p:spPr bwMode="auto">
            <a:xfrm>
              <a:off x="321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6" name="Oval 118"/>
            <p:cNvSpPr>
              <a:spLocks noChangeArrowheads="1"/>
            </p:cNvSpPr>
            <p:nvPr/>
          </p:nvSpPr>
          <p:spPr bwMode="auto">
            <a:xfrm>
              <a:off x="327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7" name="Oval 119"/>
            <p:cNvSpPr>
              <a:spLocks noChangeArrowheads="1"/>
            </p:cNvSpPr>
            <p:nvPr/>
          </p:nvSpPr>
          <p:spPr bwMode="auto">
            <a:xfrm>
              <a:off x="321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8" name="Oval 120"/>
            <p:cNvSpPr>
              <a:spLocks noChangeArrowheads="1"/>
            </p:cNvSpPr>
            <p:nvPr/>
          </p:nvSpPr>
          <p:spPr bwMode="auto">
            <a:xfrm>
              <a:off x="327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9" name="Oval 121"/>
            <p:cNvSpPr>
              <a:spLocks noChangeArrowheads="1"/>
            </p:cNvSpPr>
            <p:nvPr/>
          </p:nvSpPr>
          <p:spPr bwMode="auto">
            <a:xfrm>
              <a:off x="333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0" name="Oval 122"/>
            <p:cNvSpPr>
              <a:spLocks noChangeArrowheads="1"/>
            </p:cNvSpPr>
            <p:nvPr/>
          </p:nvSpPr>
          <p:spPr bwMode="auto">
            <a:xfrm>
              <a:off x="340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1" name="Oval 123"/>
            <p:cNvSpPr>
              <a:spLocks noChangeArrowheads="1"/>
            </p:cNvSpPr>
            <p:nvPr/>
          </p:nvSpPr>
          <p:spPr bwMode="auto">
            <a:xfrm>
              <a:off x="327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2" name="Oval 124"/>
            <p:cNvSpPr>
              <a:spLocks noChangeArrowheads="1"/>
            </p:cNvSpPr>
            <p:nvPr/>
          </p:nvSpPr>
          <p:spPr bwMode="auto">
            <a:xfrm>
              <a:off x="340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3" name="Oval 125"/>
            <p:cNvSpPr>
              <a:spLocks noChangeArrowheads="1"/>
            </p:cNvSpPr>
            <p:nvPr/>
          </p:nvSpPr>
          <p:spPr bwMode="auto">
            <a:xfrm>
              <a:off x="333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4" name="Oval 126"/>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5" name="Oval 127"/>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6" name="Oval 128"/>
            <p:cNvSpPr>
              <a:spLocks noChangeArrowheads="1"/>
            </p:cNvSpPr>
            <p:nvPr/>
          </p:nvSpPr>
          <p:spPr bwMode="auto">
            <a:xfrm>
              <a:off x="333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7" name="Oval 129"/>
            <p:cNvSpPr>
              <a:spLocks noChangeArrowheads="1"/>
            </p:cNvSpPr>
            <p:nvPr/>
          </p:nvSpPr>
          <p:spPr bwMode="auto">
            <a:xfrm>
              <a:off x="3463"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8" name="Oval 130"/>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9" name="Oval 131"/>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0" name="Oval 132"/>
            <p:cNvSpPr>
              <a:spLocks noChangeArrowheads="1"/>
            </p:cNvSpPr>
            <p:nvPr/>
          </p:nvSpPr>
          <p:spPr bwMode="auto">
            <a:xfrm>
              <a:off x="333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1" name="Oval 133"/>
            <p:cNvSpPr>
              <a:spLocks noChangeArrowheads="1"/>
            </p:cNvSpPr>
            <p:nvPr/>
          </p:nvSpPr>
          <p:spPr bwMode="auto">
            <a:xfrm>
              <a:off x="333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2" name="Oval 134"/>
            <p:cNvSpPr>
              <a:spLocks noChangeArrowheads="1"/>
            </p:cNvSpPr>
            <p:nvPr/>
          </p:nvSpPr>
          <p:spPr bwMode="auto">
            <a:xfrm>
              <a:off x="3463"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3" name="Oval 135"/>
            <p:cNvSpPr>
              <a:spLocks noChangeArrowheads="1"/>
            </p:cNvSpPr>
            <p:nvPr/>
          </p:nvSpPr>
          <p:spPr bwMode="auto">
            <a:xfrm>
              <a:off x="352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4" name="Oval 136"/>
            <p:cNvSpPr>
              <a:spLocks noChangeArrowheads="1"/>
            </p:cNvSpPr>
            <p:nvPr/>
          </p:nvSpPr>
          <p:spPr bwMode="auto">
            <a:xfrm>
              <a:off x="331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5" name="Oval 137"/>
            <p:cNvSpPr>
              <a:spLocks noChangeArrowheads="1"/>
            </p:cNvSpPr>
            <p:nvPr/>
          </p:nvSpPr>
          <p:spPr bwMode="auto">
            <a:xfrm>
              <a:off x="3374"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6" name="Oval 138"/>
            <p:cNvSpPr>
              <a:spLocks noChangeArrowheads="1"/>
            </p:cNvSpPr>
            <p:nvPr/>
          </p:nvSpPr>
          <p:spPr bwMode="auto">
            <a:xfrm>
              <a:off x="331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7" name="Oval 139"/>
            <p:cNvSpPr>
              <a:spLocks noChangeArrowheads="1"/>
            </p:cNvSpPr>
            <p:nvPr/>
          </p:nvSpPr>
          <p:spPr bwMode="auto">
            <a:xfrm>
              <a:off x="3374"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8" name="Oval 140"/>
            <p:cNvSpPr>
              <a:spLocks noChangeArrowheads="1"/>
            </p:cNvSpPr>
            <p:nvPr/>
          </p:nvSpPr>
          <p:spPr bwMode="auto">
            <a:xfrm>
              <a:off x="343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9" name="Oval 141"/>
            <p:cNvSpPr>
              <a:spLocks noChangeArrowheads="1"/>
            </p:cNvSpPr>
            <p:nvPr/>
          </p:nvSpPr>
          <p:spPr bwMode="auto">
            <a:xfrm>
              <a:off x="349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0" name="Oval 142"/>
            <p:cNvSpPr>
              <a:spLocks noChangeArrowheads="1"/>
            </p:cNvSpPr>
            <p:nvPr/>
          </p:nvSpPr>
          <p:spPr bwMode="auto">
            <a:xfrm>
              <a:off x="3374"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1" name="Oval 143"/>
            <p:cNvSpPr>
              <a:spLocks noChangeArrowheads="1"/>
            </p:cNvSpPr>
            <p:nvPr/>
          </p:nvSpPr>
          <p:spPr bwMode="auto">
            <a:xfrm>
              <a:off x="349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2" name="Oval 144"/>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3" name="Oval 145"/>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4" name="Oval 146"/>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5" name="Oval 147"/>
            <p:cNvSpPr>
              <a:spLocks noChangeArrowheads="1"/>
            </p:cNvSpPr>
            <p:nvPr/>
          </p:nvSpPr>
          <p:spPr bwMode="auto">
            <a:xfrm>
              <a:off x="343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6" name="Oval 148"/>
            <p:cNvSpPr>
              <a:spLocks noChangeArrowheads="1"/>
            </p:cNvSpPr>
            <p:nvPr/>
          </p:nvSpPr>
          <p:spPr bwMode="auto">
            <a:xfrm>
              <a:off x="3559"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7" name="Oval 149"/>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8" name="Oval 150"/>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9" name="Oval 151"/>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0" name="Oval 152"/>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1" name="Oval 153"/>
            <p:cNvSpPr>
              <a:spLocks noChangeArrowheads="1"/>
            </p:cNvSpPr>
            <p:nvPr/>
          </p:nvSpPr>
          <p:spPr bwMode="auto">
            <a:xfrm>
              <a:off x="355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2" name="Oval 154"/>
            <p:cNvSpPr>
              <a:spLocks noChangeArrowheads="1"/>
            </p:cNvSpPr>
            <p:nvPr/>
          </p:nvSpPr>
          <p:spPr bwMode="auto">
            <a:xfrm>
              <a:off x="3621"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3" name="Oval 155"/>
            <p:cNvSpPr>
              <a:spLocks noChangeArrowheads="1"/>
            </p:cNvSpPr>
            <p:nvPr/>
          </p:nvSpPr>
          <p:spPr bwMode="auto">
            <a:xfrm>
              <a:off x="340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4" name="Oval 156"/>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5" name="Oval 157"/>
            <p:cNvSpPr>
              <a:spLocks noChangeArrowheads="1"/>
            </p:cNvSpPr>
            <p:nvPr/>
          </p:nvSpPr>
          <p:spPr bwMode="auto">
            <a:xfrm>
              <a:off x="340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6" name="Oval 158"/>
            <p:cNvSpPr>
              <a:spLocks noChangeArrowheads="1"/>
            </p:cNvSpPr>
            <p:nvPr/>
          </p:nvSpPr>
          <p:spPr bwMode="auto">
            <a:xfrm>
              <a:off x="347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7" name="Oval 159"/>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8" name="Oval 160"/>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9" name="Oval 161"/>
            <p:cNvSpPr>
              <a:spLocks noChangeArrowheads="1"/>
            </p:cNvSpPr>
            <p:nvPr/>
          </p:nvSpPr>
          <p:spPr bwMode="auto">
            <a:xfrm>
              <a:off x="347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0" name="Oval 162"/>
            <p:cNvSpPr>
              <a:spLocks noChangeArrowheads="1"/>
            </p:cNvSpPr>
            <p:nvPr/>
          </p:nvSpPr>
          <p:spPr bwMode="auto">
            <a:xfrm>
              <a:off x="359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1" name="Oval 163"/>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2" name="Oval 164"/>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3" name="Oval 165"/>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4" name="Oval 166"/>
            <p:cNvSpPr>
              <a:spLocks noChangeArrowheads="1"/>
            </p:cNvSpPr>
            <p:nvPr/>
          </p:nvSpPr>
          <p:spPr bwMode="auto">
            <a:xfrm>
              <a:off x="353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5" name="Oval 167"/>
            <p:cNvSpPr>
              <a:spLocks noChangeArrowheads="1"/>
            </p:cNvSpPr>
            <p:nvPr/>
          </p:nvSpPr>
          <p:spPr bwMode="auto">
            <a:xfrm>
              <a:off x="365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6" name="Oval 168"/>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7" name="Oval 169"/>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8" name="Oval 170"/>
            <p:cNvSpPr>
              <a:spLocks noChangeArrowheads="1"/>
            </p:cNvSpPr>
            <p:nvPr/>
          </p:nvSpPr>
          <p:spPr bwMode="auto">
            <a:xfrm>
              <a:off x="353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9" name="Oval 171"/>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0" name="Oval 172"/>
            <p:cNvSpPr>
              <a:spLocks noChangeArrowheads="1"/>
            </p:cNvSpPr>
            <p:nvPr/>
          </p:nvSpPr>
          <p:spPr bwMode="auto">
            <a:xfrm>
              <a:off x="365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1" name="Oval 173"/>
            <p:cNvSpPr>
              <a:spLocks noChangeArrowheads="1"/>
            </p:cNvSpPr>
            <p:nvPr/>
          </p:nvSpPr>
          <p:spPr bwMode="auto">
            <a:xfrm>
              <a:off x="371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2" name="Oval 174"/>
            <p:cNvSpPr>
              <a:spLocks noChangeArrowheads="1"/>
            </p:cNvSpPr>
            <p:nvPr/>
          </p:nvSpPr>
          <p:spPr bwMode="auto">
            <a:xfrm>
              <a:off x="316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3" name="Oval 175"/>
            <p:cNvSpPr>
              <a:spLocks noChangeArrowheads="1"/>
            </p:cNvSpPr>
            <p:nvPr/>
          </p:nvSpPr>
          <p:spPr bwMode="auto">
            <a:xfrm>
              <a:off x="323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4" name="Oval 176"/>
            <p:cNvSpPr>
              <a:spLocks noChangeArrowheads="1"/>
            </p:cNvSpPr>
            <p:nvPr/>
          </p:nvSpPr>
          <p:spPr bwMode="auto">
            <a:xfrm>
              <a:off x="316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5" name="Oval 177"/>
            <p:cNvSpPr>
              <a:spLocks noChangeArrowheads="1"/>
            </p:cNvSpPr>
            <p:nvPr/>
          </p:nvSpPr>
          <p:spPr bwMode="auto">
            <a:xfrm>
              <a:off x="323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6" name="Oval 178"/>
            <p:cNvSpPr>
              <a:spLocks noChangeArrowheads="1"/>
            </p:cNvSpPr>
            <p:nvPr/>
          </p:nvSpPr>
          <p:spPr bwMode="auto">
            <a:xfrm>
              <a:off x="329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7" name="Oval 179"/>
            <p:cNvSpPr>
              <a:spLocks noChangeArrowheads="1"/>
            </p:cNvSpPr>
            <p:nvPr/>
          </p:nvSpPr>
          <p:spPr bwMode="auto">
            <a:xfrm>
              <a:off x="335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8" name="Oval 180"/>
            <p:cNvSpPr>
              <a:spLocks noChangeArrowheads="1"/>
            </p:cNvSpPr>
            <p:nvPr/>
          </p:nvSpPr>
          <p:spPr bwMode="auto">
            <a:xfrm>
              <a:off x="3230"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9" name="Oval 181"/>
            <p:cNvSpPr>
              <a:spLocks noChangeArrowheads="1"/>
            </p:cNvSpPr>
            <p:nvPr/>
          </p:nvSpPr>
          <p:spPr bwMode="auto">
            <a:xfrm>
              <a:off x="335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0" name="Oval 182"/>
            <p:cNvSpPr>
              <a:spLocks noChangeArrowheads="1"/>
            </p:cNvSpPr>
            <p:nvPr/>
          </p:nvSpPr>
          <p:spPr bwMode="auto">
            <a:xfrm>
              <a:off x="329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1" name="Oval 183"/>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2" name="Oval 184"/>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3" name="Oval 185"/>
            <p:cNvSpPr>
              <a:spLocks noChangeArrowheads="1"/>
            </p:cNvSpPr>
            <p:nvPr/>
          </p:nvSpPr>
          <p:spPr bwMode="auto">
            <a:xfrm>
              <a:off x="329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4" name="Oval 186"/>
            <p:cNvSpPr>
              <a:spLocks noChangeArrowheads="1"/>
            </p:cNvSpPr>
            <p:nvPr/>
          </p:nvSpPr>
          <p:spPr bwMode="auto">
            <a:xfrm>
              <a:off x="341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5" name="Oval 187"/>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6" name="Oval 188"/>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7" name="Oval 189"/>
            <p:cNvSpPr>
              <a:spLocks noChangeArrowheads="1"/>
            </p:cNvSpPr>
            <p:nvPr/>
          </p:nvSpPr>
          <p:spPr bwMode="auto">
            <a:xfrm>
              <a:off x="3291"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8" name="Oval 190"/>
            <p:cNvSpPr>
              <a:spLocks noChangeArrowheads="1"/>
            </p:cNvSpPr>
            <p:nvPr/>
          </p:nvSpPr>
          <p:spPr bwMode="auto">
            <a:xfrm>
              <a:off x="329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9" name="Oval 191"/>
            <p:cNvSpPr>
              <a:spLocks noChangeArrowheads="1"/>
            </p:cNvSpPr>
            <p:nvPr/>
          </p:nvSpPr>
          <p:spPr bwMode="auto">
            <a:xfrm>
              <a:off x="341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0" name="Oval 192"/>
            <p:cNvSpPr>
              <a:spLocks noChangeArrowheads="1"/>
            </p:cNvSpPr>
            <p:nvPr/>
          </p:nvSpPr>
          <p:spPr bwMode="auto">
            <a:xfrm>
              <a:off x="3477"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1" name="Oval 193"/>
            <p:cNvSpPr>
              <a:spLocks noChangeArrowheads="1"/>
            </p:cNvSpPr>
            <p:nvPr/>
          </p:nvSpPr>
          <p:spPr bwMode="auto">
            <a:xfrm>
              <a:off x="331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2" name="Oval 194"/>
            <p:cNvSpPr>
              <a:spLocks noChangeArrowheads="1"/>
            </p:cNvSpPr>
            <p:nvPr/>
          </p:nvSpPr>
          <p:spPr bwMode="auto">
            <a:xfrm>
              <a:off x="3374"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3" name="Oval 195"/>
            <p:cNvSpPr>
              <a:spLocks noChangeArrowheads="1"/>
            </p:cNvSpPr>
            <p:nvPr/>
          </p:nvSpPr>
          <p:spPr bwMode="auto">
            <a:xfrm>
              <a:off x="3312"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4" name="Oval 196"/>
            <p:cNvSpPr>
              <a:spLocks noChangeArrowheads="1"/>
            </p:cNvSpPr>
            <p:nvPr/>
          </p:nvSpPr>
          <p:spPr bwMode="auto">
            <a:xfrm>
              <a:off x="3374"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5" name="Oval 197"/>
            <p:cNvSpPr>
              <a:spLocks noChangeArrowheads="1"/>
            </p:cNvSpPr>
            <p:nvPr/>
          </p:nvSpPr>
          <p:spPr bwMode="auto">
            <a:xfrm>
              <a:off x="3435"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6" name="Oval 198"/>
            <p:cNvSpPr>
              <a:spLocks noChangeArrowheads="1"/>
            </p:cNvSpPr>
            <p:nvPr/>
          </p:nvSpPr>
          <p:spPr bwMode="auto">
            <a:xfrm>
              <a:off x="349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7" name="Oval 199"/>
            <p:cNvSpPr>
              <a:spLocks noChangeArrowheads="1"/>
            </p:cNvSpPr>
            <p:nvPr/>
          </p:nvSpPr>
          <p:spPr bwMode="auto">
            <a:xfrm>
              <a:off x="3374"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8" name="Oval 200"/>
            <p:cNvSpPr>
              <a:spLocks noChangeArrowheads="1"/>
            </p:cNvSpPr>
            <p:nvPr/>
          </p:nvSpPr>
          <p:spPr bwMode="auto">
            <a:xfrm>
              <a:off x="349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9" name="Oval 201"/>
            <p:cNvSpPr>
              <a:spLocks noChangeArrowheads="1"/>
            </p:cNvSpPr>
            <p:nvPr/>
          </p:nvSpPr>
          <p:spPr bwMode="auto">
            <a:xfrm>
              <a:off x="343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0" name="Oval 202"/>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1" name="Oval 203"/>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2" name="Oval 204"/>
            <p:cNvSpPr>
              <a:spLocks noChangeArrowheads="1"/>
            </p:cNvSpPr>
            <p:nvPr/>
          </p:nvSpPr>
          <p:spPr bwMode="auto">
            <a:xfrm>
              <a:off x="3435"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3" name="Oval 205"/>
            <p:cNvSpPr>
              <a:spLocks noChangeArrowheads="1"/>
            </p:cNvSpPr>
            <p:nvPr/>
          </p:nvSpPr>
          <p:spPr bwMode="auto">
            <a:xfrm>
              <a:off x="3559"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4" name="Oval 206"/>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5" name="Oval 207"/>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6" name="Oval 208"/>
            <p:cNvSpPr>
              <a:spLocks noChangeArrowheads="1"/>
            </p:cNvSpPr>
            <p:nvPr/>
          </p:nvSpPr>
          <p:spPr bwMode="auto">
            <a:xfrm>
              <a:off x="3435" y="422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7" name="Oval 209"/>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8" name="Oval 210"/>
            <p:cNvSpPr>
              <a:spLocks noChangeArrowheads="1"/>
            </p:cNvSpPr>
            <p:nvPr/>
          </p:nvSpPr>
          <p:spPr bwMode="auto">
            <a:xfrm>
              <a:off x="3559"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9" name="Oval 211"/>
            <p:cNvSpPr>
              <a:spLocks noChangeArrowheads="1"/>
            </p:cNvSpPr>
            <p:nvPr/>
          </p:nvSpPr>
          <p:spPr bwMode="auto">
            <a:xfrm>
              <a:off x="3621"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0" name="Oval 212"/>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1" name="Oval 213"/>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2" name="Oval 214"/>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3" name="Oval 215"/>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4" name="Oval 216"/>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5" name="Oval 217"/>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6" name="Oval 218"/>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7" name="Oval 219"/>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8" name="Oval 220"/>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9" name="Oval 221"/>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0" name="Oval 222"/>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1" name="Oval 223"/>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2" name="Oval 224"/>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3" name="Oval 225"/>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4" name="Oval 226"/>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5" name="Oval 227"/>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6" name="Oval 228"/>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7" name="Oval 229"/>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8" name="Oval 230"/>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9" name="Oval 231"/>
            <p:cNvSpPr>
              <a:spLocks noChangeArrowheads="1"/>
            </p:cNvSpPr>
            <p:nvPr/>
          </p:nvSpPr>
          <p:spPr bwMode="auto">
            <a:xfrm>
              <a:off x="3216"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0" name="Oval 232"/>
            <p:cNvSpPr>
              <a:spLocks noChangeArrowheads="1"/>
            </p:cNvSpPr>
            <p:nvPr/>
          </p:nvSpPr>
          <p:spPr bwMode="auto">
            <a:xfrm>
              <a:off x="326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1" name="Oval 233"/>
            <p:cNvSpPr>
              <a:spLocks noChangeArrowheads="1"/>
            </p:cNvSpPr>
            <p:nvPr/>
          </p:nvSpPr>
          <p:spPr bwMode="auto">
            <a:xfrm>
              <a:off x="321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2" name="Oval 23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3" name="Oval 235"/>
            <p:cNvSpPr>
              <a:spLocks noChangeArrowheads="1"/>
            </p:cNvSpPr>
            <p:nvPr/>
          </p:nvSpPr>
          <p:spPr bwMode="auto">
            <a:xfrm>
              <a:off x="331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4" name="Oval 23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5" name="Oval 237"/>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6" name="Oval 238"/>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7" name="Oval 239"/>
            <p:cNvSpPr>
              <a:spLocks noChangeArrowheads="1"/>
            </p:cNvSpPr>
            <p:nvPr/>
          </p:nvSpPr>
          <p:spPr bwMode="auto">
            <a:xfrm>
              <a:off x="3312"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8" name="Oval 240"/>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9" name="Oval 241"/>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0" name="Oval 242"/>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1" name="Oval 243"/>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2" name="Oval 244"/>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3" name="Oval 245"/>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4" name="Oval 246"/>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5" name="Oval 247"/>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6" name="Oval 248"/>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7" name="Oval 249"/>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8" name="Oval 250"/>
            <p:cNvSpPr>
              <a:spLocks noChangeArrowheads="1"/>
            </p:cNvSpPr>
            <p:nvPr/>
          </p:nvSpPr>
          <p:spPr bwMode="auto">
            <a:xfrm>
              <a:off x="3312"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9" name="Oval 251"/>
            <p:cNvSpPr>
              <a:spLocks noChangeArrowheads="1"/>
            </p:cNvSpPr>
            <p:nvPr/>
          </p:nvSpPr>
          <p:spPr bwMode="auto">
            <a:xfrm>
              <a:off x="3360"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0" name="Oval 252"/>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1" name="Oval 253"/>
            <p:cNvSpPr>
              <a:spLocks noChangeArrowheads="1"/>
            </p:cNvSpPr>
            <p:nvPr/>
          </p:nvSpPr>
          <p:spPr bwMode="auto">
            <a:xfrm>
              <a:off x="3360"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2" name="Oval 254"/>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3" name="Oval 255"/>
            <p:cNvSpPr>
              <a:spLocks noChangeArrowheads="1"/>
            </p:cNvSpPr>
            <p:nvPr/>
          </p:nvSpPr>
          <p:spPr bwMode="auto">
            <a:xfrm>
              <a:off x="345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4" name="Oval 25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5" name="Oval 257"/>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6" name="Oval 258"/>
            <p:cNvSpPr>
              <a:spLocks noChangeArrowheads="1"/>
            </p:cNvSpPr>
            <p:nvPr/>
          </p:nvSpPr>
          <p:spPr bwMode="auto">
            <a:xfrm>
              <a:off x="3408"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7" name="Oval 259"/>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8" name="Oval 26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9" name="Oval 261"/>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0" name="Oval 262"/>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1" name="Oval 263"/>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2" name="Oval 264"/>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3" name="Oval 265"/>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4" name="Oval 266"/>
            <p:cNvSpPr>
              <a:spLocks noChangeArrowheads="1"/>
            </p:cNvSpPr>
            <p:nvPr/>
          </p:nvSpPr>
          <p:spPr bwMode="auto">
            <a:xfrm>
              <a:off x="3408"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5" name="Oval 267"/>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6" name="Oval 268"/>
            <p:cNvSpPr>
              <a:spLocks noChangeArrowheads="1"/>
            </p:cNvSpPr>
            <p:nvPr/>
          </p:nvSpPr>
          <p:spPr bwMode="auto">
            <a:xfrm>
              <a:off x="355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7" name="Oval 269"/>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8" name="Oval 27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9" name="Oval 271"/>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0" name="Oval 272"/>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1" name="Oval 273"/>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2" name="Oval 274"/>
            <p:cNvSpPr>
              <a:spLocks noChangeArrowheads="1"/>
            </p:cNvSpPr>
            <p:nvPr/>
          </p:nvSpPr>
          <p:spPr bwMode="auto">
            <a:xfrm>
              <a:off x="355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3" name="Oval 275"/>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4" name="Oval 276"/>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5" name="Oval 277"/>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6" name="Oval 278"/>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7" name="Oval 279"/>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8" name="Oval 280"/>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9" name="Oval 281"/>
            <p:cNvSpPr>
              <a:spLocks noChangeArrowheads="1"/>
            </p:cNvSpPr>
            <p:nvPr/>
          </p:nvSpPr>
          <p:spPr bwMode="auto">
            <a:xfrm>
              <a:off x="360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0" name="Oval 282"/>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1" name="Oval 283"/>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2" name="Oval 28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3" name="Oval 285"/>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4" name="Oval 286"/>
            <p:cNvSpPr>
              <a:spLocks noChangeArrowheads="1"/>
            </p:cNvSpPr>
            <p:nvPr/>
          </p:nvSpPr>
          <p:spPr bwMode="auto">
            <a:xfrm>
              <a:off x="360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5" name="Oval 287"/>
            <p:cNvSpPr>
              <a:spLocks noChangeArrowheads="1"/>
            </p:cNvSpPr>
            <p:nvPr/>
          </p:nvSpPr>
          <p:spPr bwMode="auto">
            <a:xfrm>
              <a:off x="364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6" name="Oval 288"/>
            <p:cNvSpPr>
              <a:spLocks noChangeArrowheads="1"/>
            </p:cNvSpPr>
            <p:nvPr/>
          </p:nvSpPr>
          <p:spPr bwMode="auto">
            <a:xfrm>
              <a:off x="316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7" name="Oval 289"/>
            <p:cNvSpPr>
              <a:spLocks noChangeArrowheads="1"/>
            </p:cNvSpPr>
            <p:nvPr/>
          </p:nvSpPr>
          <p:spPr bwMode="auto">
            <a:xfrm>
              <a:off x="321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8" name="Oval 290"/>
            <p:cNvSpPr>
              <a:spLocks noChangeArrowheads="1"/>
            </p:cNvSpPr>
            <p:nvPr/>
          </p:nvSpPr>
          <p:spPr bwMode="auto">
            <a:xfrm>
              <a:off x="316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9" name="Oval 29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0" name="Oval 292"/>
            <p:cNvSpPr>
              <a:spLocks noChangeArrowheads="1"/>
            </p:cNvSpPr>
            <p:nvPr/>
          </p:nvSpPr>
          <p:spPr bwMode="auto">
            <a:xfrm>
              <a:off x="326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1" name="Oval 293"/>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2" name="Oval 294"/>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3" name="Oval 29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4" name="Oval 296"/>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5" name="Oval 297"/>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6" name="Oval 298"/>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7" name="Oval 299"/>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8" name="Oval 300"/>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9" name="Oval 301"/>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0" name="Oval 30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1" name="Oval 303"/>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2" name="Oval 30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3" name="Oval 305"/>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4" name="Oval 306"/>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5" name="Oval 30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6" name="Oval 308"/>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7" name="Oval 30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8" name="Oval 310"/>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9" name="Oval 311"/>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0" name="Oval 312"/>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1" name="Oval 313"/>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2" name="Oval 3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3" name="Oval 315"/>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4" name="Oval 316"/>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5" name="Oval 317"/>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6" name="Oval 318"/>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7" name="Oval 319"/>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8" name="Oval 32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9" name="Oval 321"/>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0" name="Oval 322"/>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1" name="Oval 323"/>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2" name="Oval 32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3" name="Oval 325"/>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4" name="Oval 326"/>
            <p:cNvSpPr>
              <a:spLocks noChangeArrowheads="1"/>
            </p:cNvSpPr>
            <p:nvPr/>
          </p:nvSpPr>
          <p:spPr bwMode="auto">
            <a:xfrm>
              <a:off x="3312"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5" name="Oval 327"/>
            <p:cNvSpPr>
              <a:spLocks noChangeArrowheads="1"/>
            </p:cNvSpPr>
            <p:nvPr/>
          </p:nvSpPr>
          <p:spPr bwMode="auto">
            <a:xfrm>
              <a:off x="337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6" name="Oval 328"/>
            <p:cNvSpPr>
              <a:spLocks noChangeArrowheads="1"/>
            </p:cNvSpPr>
            <p:nvPr/>
          </p:nvSpPr>
          <p:spPr bwMode="auto">
            <a:xfrm>
              <a:off x="3312"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7" name="Oval 329"/>
            <p:cNvSpPr>
              <a:spLocks noChangeArrowheads="1"/>
            </p:cNvSpPr>
            <p:nvPr/>
          </p:nvSpPr>
          <p:spPr bwMode="auto">
            <a:xfrm>
              <a:off x="337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8" name="Oval 330"/>
            <p:cNvSpPr>
              <a:spLocks noChangeArrowheads="1"/>
            </p:cNvSpPr>
            <p:nvPr/>
          </p:nvSpPr>
          <p:spPr bwMode="auto">
            <a:xfrm>
              <a:off x="3435"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9" name="Oval 331"/>
            <p:cNvSpPr>
              <a:spLocks noChangeArrowheads="1"/>
            </p:cNvSpPr>
            <p:nvPr/>
          </p:nvSpPr>
          <p:spPr bwMode="auto">
            <a:xfrm>
              <a:off x="349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0" name="Oval 332"/>
            <p:cNvSpPr>
              <a:spLocks noChangeArrowheads="1"/>
            </p:cNvSpPr>
            <p:nvPr/>
          </p:nvSpPr>
          <p:spPr bwMode="auto">
            <a:xfrm>
              <a:off x="337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1" name="Oval 333"/>
            <p:cNvSpPr>
              <a:spLocks noChangeArrowheads="1"/>
            </p:cNvSpPr>
            <p:nvPr/>
          </p:nvSpPr>
          <p:spPr bwMode="auto">
            <a:xfrm>
              <a:off x="349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2" name="Oval 334"/>
            <p:cNvSpPr>
              <a:spLocks noChangeArrowheads="1"/>
            </p:cNvSpPr>
            <p:nvPr/>
          </p:nvSpPr>
          <p:spPr bwMode="auto">
            <a:xfrm>
              <a:off x="3435"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3" name="Oval 335"/>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4" name="Oval 336"/>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5" name="Oval 337"/>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6" name="Oval 338"/>
            <p:cNvSpPr>
              <a:spLocks noChangeArrowheads="1"/>
            </p:cNvSpPr>
            <p:nvPr/>
          </p:nvSpPr>
          <p:spPr bwMode="auto">
            <a:xfrm>
              <a:off x="3559"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7" name="Oval 339"/>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8" name="Oval 340"/>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9" name="Oval 341"/>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0" name="Oval 342"/>
            <p:cNvSpPr>
              <a:spLocks noChangeArrowheads="1"/>
            </p:cNvSpPr>
            <p:nvPr/>
          </p:nvSpPr>
          <p:spPr bwMode="auto">
            <a:xfrm>
              <a:off x="3435"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1" name="Oval 343"/>
            <p:cNvSpPr>
              <a:spLocks noChangeArrowheads="1"/>
            </p:cNvSpPr>
            <p:nvPr/>
          </p:nvSpPr>
          <p:spPr bwMode="auto">
            <a:xfrm>
              <a:off x="3559"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2" name="Oval 344"/>
            <p:cNvSpPr>
              <a:spLocks noChangeArrowheads="1"/>
            </p:cNvSpPr>
            <p:nvPr/>
          </p:nvSpPr>
          <p:spPr bwMode="auto">
            <a:xfrm>
              <a:off x="362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3" name="Oval 345"/>
            <p:cNvSpPr>
              <a:spLocks noChangeArrowheads="1"/>
            </p:cNvSpPr>
            <p:nvPr/>
          </p:nvSpPr>
          <p:spPr bwMode="auto">
            <a:xfrm>
              <a:off x="340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4" name="Oval 346"/>
            <p:cNvSpPr>
              <a:spLocks noChangeArrowheads="1"/>
            </p:cNvSpPr>
            <p:nvPr/>
          </p:nvSpPr>
          <p:spPr bwMode="auto">
            <a:xfrm>
              <a:off x="3470"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5" name="Oval 347"/>
            <p:cNvSpPr>
              <a:spLocks noChangeArrowheads="1"/>
            </p:cNvSpPr>
            <p:nvPr/>
          </p:nvSpPr>
          <p:spPr bwMode="auto">
            <a:xfrm>
              <a:off x="340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6" name="Oval 348"/>
            <p:cNvSpPr>
              <a:spLocks noChangeArrowheads="1"/>
            </p:cNvSpPr>
            <p:nvPr/>
          </p:nvSpPr>
          <p:spPr bwMode="auto">
            <a:xfrm>
              <a:off x="3470"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7" name="Oval 349"/>
            <p:cNvSpPr>
              <a:spLocks noChangeArrowheads="1"/>
            </p:cNvSpPr>
            <p:nvPr/>
          </p:nvSpPr>
          <p:spPr bwMode="auto">
            <a:xfrm>
              <a:off x="353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8" name="Oval 350"/>
            <p:cNvSpPr>
              <a:spLocks noChangeArrowheads="1"/>
            </p:cNvSpPr>
            <p:nvPr/>
          </p:nvSpPr>
          <p:spPr bwMode="auto">
            <a:xfrm>
              <a:off x="3593"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9" name="Oval 351"/>
            <p:cNvSpPr>
              <a:spLocks noChangeArrowheads="1"/>
            </p:cNvSpPr>
            <p:nvPr/>
          </p:nvSpPr>
          <p:spPr bwMode="auto">
            <a:xfrm>
              <a:off x="347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0" name="Oval 352"/>
            <p:cNvSpPr>
              <a:spLocks noChangeArrowheads="1"/>
            </p:cNvSpPr>
            <p:nvPr/>
          </p:nvSpPr>
          <p:spPr bwMode="auto">
            <a:xfrm>
              <a:off x="359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1" name="Oval 353"/>
            <p:cNvSpPr>
              <a:spLocks noChangeArrowheads="1"/>
            </p:cNvSpPr>
            <p:nvPr/>
          </p:nvSpPr>
          <p:spPr bwMode="auto">
            <a:xfrm>
              <a:off x="353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2" name="Oval 354"/>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3" name="Oval 355"/>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4" name="Oval 356"/>
            <p:cNvSpPr>
              <a:spLocks noChangeArrowheads="1"/>
            </p:cNvSpPr>
            <p:nvPr/>
          </p:nvSpPr>
          <p:spPr bwMode="auto">
            <a:xfrm>
              <a:off x="353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5" name="Oval 357"/>
            <p:cNvSpPr>
              <a:spLocks noChangeArrowheads="1"/>
            </p:cNvSpPr>
            <p:nvPr/>
          </p:nvSpPr>
          <p:spPr bwMode="auto">
            <a:xfrm>
              <a:off x="3655"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6" name="Oval 358"/>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7" name="Oval 359"/>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8" name="Oval 360"/>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9" name="Oval 361"/>
            <p:cNvSpPr>
              <a:spLocks noChangeArrowheads="1"/>
            </p:cNvSpPr>
            <p:nvPr/>
          </p:nvSpPr>
          <p:spPr bwMode="auto">
            <a:xfrm>
              <a:off x="353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0" name="Oval 362"/>
            <p:cNvSpPr>
              <a:spLocks noChangeArrowheads="1"/>
            </p:cNvSpPr>
            <p:nvPr/>
          </p:nvSpPr>
          <p:spPr bwMode="auto">
            <a:xfrm>
              <a:off x="3655"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1" name="Oval 363"/>
            <p:cNvSpPr>
              <a:spLocks noChangeArrowheads="1"/>
            </p:cNvSpPr>
            <p:nvPr/>
          </p:nvSpPr>
          <p:spPr bwMode="auto">
            <a:xfrm>
              <a:off x="3717"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2" name="Oval 364"/>
            <p:cNvSpPr>
              <a:spLocks noChangeArrowheads="1"/>
            </p:cNvSpPr>
            <p:nvPr/>
          </p:nvSpPr>
          <p:spPr bwMode="auto">
            <a:xfrm>
              <a:off x="350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3" name="Oval 365"/>
            <p:cNvSpPr>
              <a:spLocks noChangeArrowheads="1"/>
            </p:cNvSpPr>
            <p:nvPr/>
          </p:nvSpPr>
          <p:spPr bwMode="auto">
            <a:xfrm>
              <a:off x="3566"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4" name="Oval 366"/>
            <p:cNvSpPr>
              <a:spLocks noChangeArrowheads="1"/>
            </p:cNvSpPr>
            <p:nvPr/>
          </p:nvSpPr>
          <p:spPr bwMode="auto">
            <a:xfrm>
              <a:off x="350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5" name="Oval 367"/>
            <p:cNvSpPr>
              <a:spLocks noChangeArrowheads="1"/>
            </p:cNvSpPr>
            <p:nvPr/>
          </p:nvSpPr>
          <p:spPr bwMode="auto">
            <a:xfrm>
              <a:off x="356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6" name="Oval 368"/>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7" name="Oval 369"/>
            <p:cNvSpPr>
              <a:spLocks noChangeArrowheads="1"/>
            </p:cNvSpPr>
            <p:nvPr/>
          </p:nvSpPr>
          <p:spPr bwMode="auto">
            <a:xfrm>
              <a:off x="3689"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8" name="Oval 370"/>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9" name="Oval 371"/>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0" name="Oval 372"/>
            <p:cNvSpPr>
              <a:spLocks noChangeArrowheads="1"/>
            </p:cNvSpPr>
            <p:nvPr/>
          </p:nvSpPr>
          <p:spPr bwMode="auto">
            <a:xfrm>
              <a:off x="362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1" name="Oval 373"/>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2" name="Oval 374"/>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3" name="Oval 375"/>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4" name="Oval 376"/>
            <p:cNvSpPr>
              <a:spLocks noChangeArrowheads="1"/>
            </p:cNvSpPr>
            <p:nvPr/>
          </p:nvSpPr>
          <p:spPr bwMode="auto">
            <a:xfrm>
              <a:off x="375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5" name="Oval 377"/>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6" name="Oval 378"/>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7" name="Oval 379"/>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8" name="Oval 380"/>
            <p:cNvSpPr>
              <a:spLocks noChangeArrowheads="1"/>
            </p:cNvSpPr>
            <p:nvPr/>
          </p:nvSpPr>
          <p:spPr bwMode="auto">
            <a:xfrm>
              <a:off x="3627"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9" name="Oval 381"/>
            <p:cNvSpPr>
              <a:spLocks noChangeArrowheads="1"/>
            </p:cNvSpPr>
            <p:nvPr/>
          </p:nvSpPr>
          <p:spPr bwMode="auto">
            <a:xfrm>
              <a:off x="375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0" name="Oval 382"/>
            <p:cNvSpPr>
              <a:spLocks noChangeArrowheads="1"/>
            </p:cNvSpPr>
            <p:nvPr/>
          </p:nvSpPr>
          <p:spPr bwMode="auto">
            <a:xfrm>
              <a:off x="3813"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1" name="Oval 383"/>
            <p:cNvSpPr>
              <a:spLocks noChangeArrowheads="1"/>
            </p:cNvSpPr>
            <p:nvPr/>
          </p:nvSpPr>
          <p:spPr bwMode="auto">
            <a:xfrm>
              <a:off x="326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2" name="Oval 384"/>
            <p:cNvSpPr>
              <a:spLocks noChangeArrowheads="1"/>
            </p:cNvSpPr>
            <p:nvPr/>
          </p:nvSpPr>
          <p:spPr bwMode="auto">
            <a:xfrm>
              <a:off x="332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3" name="Oval 385"/>
            <p:cNvSpPr>
              <a:spLocks noChangeArrowheads="1"/>
            </p:cNvSpPr>
            <p:nvPr/>
          </p:nvSpPr>
          <p:spPr bwMode="auto">
            <a:xfrm>
              <a:off x="326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4" name="Oval 386"/>
            <p:cNvSpPr>
              <a:spLocks noChangeArrowheads="1"/>
            </p:cNvSpPr>
            <p:nvPr/>
          </p:nvSpPr>
          <p:spPr bwMode="auto">
            <a:xfrm>
              <a:off x="332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5" name="Oval 387"/>
            <p:cNvSpPr>
              <a:spLocks noChangeArrowheads="1"/>
            </p:cNvSpPr>
            <p:nvPr/>
          </p:nvSpPr>
          <p:spPr bwMode="auto">
            <a:xfrm>
              <a:off x="338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6" name="Oval 388"/>
            <p:cNvSpPr>
              <a:spLocks noChangeArrowheads="1"/>
            </p:cNvSpPr>
            <p:nvPr/>
          </p:nvSpPr>
          <p:spPr bwMode="auto">
            <a:xfrm>
              <a:off x="344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7" name="Oval 389"/>
            <p:cNvSpPr>
              <a:spLocks noChangeArrowheads="1"/>
            </p:cNvSpPr>
            <p:nvPr/>
          </p:nvSpPr>
          <p:spPr bwMode="auto">
            <a:xfrm>
              <a:off x="332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8" name="Oval 390"/>
            <p:cNvSpPr>
              <a:spLocks noChangeArrowheads="1"/>
            </p:cNvSpPr>
            <p:nvPr/>
          </p:nvSpPr>
          <p:spPr bwMode="auto">
            <a:xfrm>
              <a:off x="344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9" name="Oval 391"/>
            <p:cNvSpPr>
              <a:spLocks noChangeArrowheads="1"/>
            </p:cNvSpPr>
            <p:nvPr/>
          </p:nvSpPr>
          <p:spPr bwMode="auto">
            <a:xfrm>
              <a:off x="338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0" name="Oval 392"/>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1" name="Oval 393"/>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2" name="Oval 394"/>
            <p:cNvSpPr>
              <a:spLocks noChangeArrowheads="1"/>
            </p:cNvSpPr>
            <p:nvPr/>
          </p:nvSpPr>
          <p:spPr bwMode="auto">
            <a:xfrm>
              <a:off x="338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3" name="Oval 395"/>
            <p:cNvSpPr>
              <a:spLocks noChangeArrowheads="1"/>
            </p:cNvSpPr>
            <p:nvPr/>
          </p:nvSpPr>
          <p:spPr bwMode="auto">
            <a:xfrm>
              <a:off x="351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4" name="Oval 396"/>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5" name="Oval 397"/>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6" name="Oval 398"/>
            <p:cNvSpPr>
              <a:spLocks noChangeArrowheads="1"/>
            </p:cNvSpPr>
            <p:nvPr/>
          </p:nvSpPr>
          <p:spPr bwMode="auto">
            <a:xfrm>
              <a:off x="338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7" name="Oval 399"/>
            <p:cNvSpPr>
              <a:spLocks noChangeArrowheads="1"/>
            </p:cNvSpPr>
            <p:nvPr/>
          </p:nvSpPr>
          <p:spPr bwMode="auto">
            <a:xfrm>
              <a:off x="338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8" name="Oval 400"/>
            <p:cNvSpPr>
              <a:spLocks noChangeArrowheads="1"/>
            </p:cNvSpPr>
            <p:nvPr/>
          </p:nvSpPr>
          <p:spPr bwMode="auto">
            <a:xfrm>
              <a:off x="351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9" name="Oval 401"/>
            <p:cNvSpPr>
              <a:spLocks noChangeArrowheads="1"/>
            </p:cNvSpPr>
            <p:nvPr/>
          </p:nvSpPr>
          <p:spPr bwMode="auto">
            <a:xfrm>
              <a:off x="3573"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0" name="Oval 402"/>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1" name="Oval 403"/>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2" name="Oval 404"/>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3" name="Oval 405"/>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4" name="Oval 406"/>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5" name="Oval 407"/>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6" name="Oval 408"/>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7" name="Oval 409"/>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8" name="Oval 410"/>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9" name="Oval 411"/>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0" name="Oval 412"/>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1" name="Oval 413"/>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2" name="Oval 414"/>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3" name="Oval 41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4" name="Oval 416"/>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5" name="Oval 417"/>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6" name="Oval 418"/>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7" name="Oval 419"/>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8" name="Oval 420"/>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9" name="Oval 421"/>
            <p:cNvSpPr>
              <a:spLocks noChangeArrowheads="1"/>
            </p:cNvSpPr>
            <p:nvPr/>
          </p:nvSpPr>
          <p:spPr bwMode="auto">
            <a:xfrm>
              <a:off x="360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0" name="Oval 422"/>
            <p:cNvSpPr>
              <a:spLocks noChangeArrowheads="1"/>
            </p:cNvSpPr>
            <p:nvPr/>
          </p:nvSpPr>
          <p:spPr bwMode="auto">
            <a:xfrm>
              <a:off x="366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1" name="Oval 423"/>
            <p:cNvSpPr>
              <a:spLocks noChangeArrowheads="1"/>
            </p:cNvSpPr>
            <p:nvPr/>
          </p:nvSpPr>
          <p:spPr bwMode="auto">
            <a:xfrm>
              <a:off x="360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2" name="Oval 424"/>
            <p:cNvSpPr>
              <a:spLocks noChangeArrowheads="1"/>
            </p:cNvSpPr>
            <p:nvPr/>
          </p:nvSpPr>
          <p:spPr bwMode="auto">
            <a:xfrm>
              <a:off x="366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3" name="Oval 425"/>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4" name="Oval 426"/>
            <p:cNvSpPr>
              <a:spLocks noChangeArrowheads="1"/>
            </p:cNvSpPr>
            <p:nvPr/>
          </p:nvSpPr>
          <p:spPr bwMode="auto">
            <a:xfrm>
              <a:off x="378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5" name="Oval 427"/>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6" name="Oval 42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7" name="Oval 429"/>
            <p:cNvSpPr>
              <a:spLocks noChangeArrowheads="1"/>
            </p:cNvSpPr>
            <p:nvPr/>
          </p:nvSpPr>
          <p:spPr bwMode="auto">
            <a:xfrm>
              <a:off x="372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8" name="Oval 430"/>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9" name="Oval 431"/>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0" name="Oval 432"/>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1" name="Oval 433"/>
            <p:cNvSpPr>
              <a:spLocks noChangeArrowheads="1"/>
            </p:cNvSpPr>
            <p:nvPr/>
          </p:nvSpPr>
          <p:spPr bwMode="auto">
            <a:xfrm>
              <a:off x="3847"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2" name="Oval 434"/>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3" name="Oval 435"/>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4" name="Oval 436"/>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5" name="Oval 437"/>
            <p:cNvSpPr>
              <a:spLocks noChangeArrowheads="1"/>
            </p:cNvSpPr>
            <p:nvPr/>
          </p:nvSpPr>
          <p:spPr bwMode="auto">
            <a:xfrm>
              <a:off x="372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6" name="Oval 438"/>
            <p:cNvSpPr>
              <a:spLocks noChangeArrowheads="1"/>
            </p:cNvSpPr>
            <p:nvPr/>
          </p:nvSpPr>
          <p:spPr bwMode="auto">
            <a:xfrm>
              <a:off x="3847"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7" name="Oval 439"/>
            <p:cNvSpPr>
              <a:spLocks noChangeArrowheads="1"/>
            </p:cNvSpPr>
            <p:nvPr/>
          </p:nvSpPr>
          <p:spPr bwMode="auto">
            <a:xfrm>
              <a:off x="390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8" name="Oval 440"/>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9" name="Oval 441"/>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0" name="Oval 442"/>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1" name="Oval 44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2" name="Oval 444"/>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3" name="Oval 44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4" name="Oval 446"/>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5" name="Oval 447"/>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6" name="Oval 448"/>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7" name="Oval 449"/>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8" name="Oval 45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9" name="Oval 451"/>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0" name="Oval 452"/>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1" name="Oval 453"/>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2" name="Oval 454"/>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3" name="Oval 455"/>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4" name="Oval 456"/>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5" name="Oval 457"/>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6" name="Oval 458"/>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7" name="Oval 459"/>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8" name="Oval 460"/>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9" name="Oval 461"/>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0" name="Oval 462"/>
            <p:cNvSpPr>
              <a:spLocks noChangeArrowheads="1"/>
            </p:cNvSpPr>
            <p:nvPr/>
          </p:nvSpPr>
          <p:spPr bwMode="auto">
            <a:xfrm>
              <a:off x="345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1" name="Oval 463"/>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2" name="Oval 464"/>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3" name="Oval 46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4" name="Oval 466"/>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5" name="Oval 467"/>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6" name="Oval 468"/>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7" name="Oval 46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8" name="Oval 470"/>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9" name="Oval 471"/>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0" name="Oval 472"/>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1" name="Oval 473"/>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2" name="Oval 474"/>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3" name="Oval 475"/>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4" name="Oval 476"/>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5" name="Oval 477"/>
            <p:cNvSpPr>
              <a:spLocks noChangeArrowheads="1"/>
            </p:cNvSpPr>
            <p:nvPr/>
          </p:nvSpPr>
          <p:spPr bwMode="auto">
            <a:xfrm>
              <a:off x="364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6" name="Oval 478"/>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7" name="Oval 47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8" name="Oval 480"/>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9" name="Oval 481"/>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0" name="Oval 482"/>
            <p:cNvSpPr>
              <a:spLocks noChangeArrowheads="1"/>
            </p:cNvSpPr>
            <p:nvPr/>
          </p:nvSpPr>
          <p:spPr bwMode="auto">
            <a:xfrm>
              <a:off x="360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1" name="Oval 483"/>
            <p:cNvSpPr>
              <a:spLocks noChangeArrowheads="1"/>
            </p:cNvSpPr>
            <p:nvPr/>
          </p:nvSpPr>
          <p:spPr bwMode="auto">
            <a:xfrm>
              <a:off x="364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2" name="Oval 484"/>
            <p:cNvSpPr>
              <a:spLocks noChangeArrowheads="1"/>
            </p:cNvSpPr>
            <p:nvPr/>
          </p:nvSpPr>
          <p:spPr bwMode="auto">
            <a:xfrm>
              <a:off x="355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3" name="Oval 485"/>
            <p:cNvSpPr>
              <a:spLocks noChangeArrowheads="1"/>
            </p:cNvSpPr>
            <p:nvPr/>
          </p:nvSpPr>
          <p:spPr bwMode="auto">
            <a:xfrm>
              <a:off x="364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4" name="Oval 486"/>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5" name="Oval 487"/>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6" name="Oval 488"/>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7" name="Oval 489"/>
            <p:cNvSpPr>
              <a:spLocks noChangeArrowheads="1"/>
            </p:cNvSpPr>
            <p:nvPr/>
          </p:nvSpPr>
          <p:spPr bwMode="auto">
            <a:xfrm>
              <a:off x="360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8" name="Oval 490"/>
            <p:cNvSpPr>
              <a:spLocks noChangeArrowheads="1"/>
            </p:cNvSpPr>
            <p:nvPr/>
          </p:nvSpPr>
          <p:spPr bwMode="auto">
            <a:xfrm>
              <a:off x="369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9" name="Oval 491"/>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0" name="Oval 492"/>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1" name="Oval 49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2" name="Oval 494"/>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3" name="Oval 495"/>
            <p:cNvSpPr>
              <a:spLocks noChangeArrowheads="1"/>
            </p:cNvSpPr>
            <p:nvPr/>
          </p:nvSpPr>
          <p:spPr bwMode="auto">
            <a:xfrm>
              <a:off x="369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4" name="Oval 496"/>
            <p:cNvSpPr>
              <a:spLocks noChangeArrowheads="1"/>
            </p:cNvSpPr>
            <p:nvPr/>
          </p:nvSpPr>
          <p:spPr bwMode="auto">
            <a:xfrm>
              <a:off x="374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5" name="Oval 497"/>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6" name="Oval 498"/>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7" name="Oval 499"/>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8" name="Oval 500"/>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9" name="Oval 501"/>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0" name="Oval 502"/>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1" name="Oval 503"/>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2" name="Oval 504"/>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3" name="Oval 505"/>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4" name="Oval 50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5" name="Oval 507"/>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6" name="Oval 508"/>
            <p:cNvSpPr>
              <a:spLocks noChangeArrowheads="1"/>
            </p:cNvSpPr>
            <p:nvPr/>
          </p:nvSpPr>
          <p:spPr bwMode="auto">
            <a:xfrm>
              <a:off x="336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7" name="Oval 509"/>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8" name="Oval 510"/>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9" name="Oval 511"/>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0" name="Oval 512"/>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1" name="Oval 51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2" name="Oval 5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3" name="Oval 515"/>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4" name="Oval 516"/>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5" name="Oval 517"/>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6" name="Oval 518"/>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7" name="Oval 519"/>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8" name="Oval 520"/>
            <p:cNvSpPr>
              <a:spLocks noChangeArrowheads="1"/>
            </p:cNvSpPr>
            <p:nvPr/>
          </p:nvSpPr>
          <p:spPr bwMode="auto">
            <a:xfrm>
              <a:off x="350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9" name="Oval 521"/>
            <p:cNvSpPr>
              <a:spLocks noChangeArrowheads="1"/>
            </p:cNvSpPr>
            <p:nvPr/>
          </p:nvSpPr>
          <p:spPr bwMode="auto">
            <a:xfrm>
              <a:off x="355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0" name="Oval 522"/>
            <p:cNvSpPr>
              <a:spLocks noChangeArrowheads="1"/>
            </p:cNvSpPr>
            <p:nvPr/>
          </p:nvSpPr>
          <p:spPr bwMode="auto">
            <a:xfrm>
              <a:off x="345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1" name="Oval 523"/>
            <p:cNvSpPr>
              <a:spLocks noChangeArrowheads="1"/>
            </p:cNvSpPr>
            <p:nvPr/>
          </p:nvSpPr>
          <p:spPr bwMode="auto">
            <a:xfrm>
              <a:off x="355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2" name="Oval 524"/>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3" name="Oval 525"/>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4" name="Oval 526"/>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5" name="Oval 527"/>
            <p:cNvSpPr>
              <a:spLocks noChangeArrowheads="1"/>
            </p:cNvSpPr>
            <p:nvPr/>
          </p:nvSpPr>
          <p:spPr bwMode="auto">
            <a:xfrm>
              <a:off x="350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6" name="Oval 528"/>
            <p:cNvSpPr>
              <a:spLocks noChangeArrowheads="1"/>
            </p:cNvSpPr>
            <p:nvPr/>
          </p:nvSpPr>
          <p:spPr bwMode="auto">
            <a:xfrm>
              <a:off x="360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7" name="Oval 529"/>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8" name="Oval 530"/>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9" name="Oval 531"/>
            <p:cNvSpPr>
              <a:spLocks noChangeArrowheads="1"/>
            </p:cNvSpPr>
            <p:nvPr/>
          </p:nvSpPr>
          <p:spPr bwMode="auto">
            <a:xfrm>
              <a:off x="3504"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0" name="Oval 532"/>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1" name="Oval 53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2" name="Oval 534"/>
            <p:cNvSpPr>
              <a:spLocks noChangeArrowheads="1"/>
            </p:cNvSpPr>
            <p:nvPr/>
          </p:nvSpPr>
          <p:spPr bwMode="auto">
            <a:xfrm>
              <a:off x="364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3" name="Oval 535"/>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4" name="Oval 536"/>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5" name="Oval 537"/>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6" name="Oval 538"/>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7" name="Oval 539"/>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8" name="Oval 540"/>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9" name="Oval 541"/>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0" name="Oval 542"/>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1" name="Oval 543"/>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2" name="Oval 544"/>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3" name="Oval 54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4" name="Oval 546"/>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5" name="Oval 547"/>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6" name="Oval 548"/>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7" name="Oval 549"/>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8" name="Oval 550"/>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9" name="Oval 551"/>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0" name="Oval 552"/>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1" name="Oval 553"/>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2" name="Oval 554"/>
            <p:cNvSpPr>
              <a:spLocks noChangeArrowheads="1"/>
            </p:cNvSpPr>
            <p:nvPr/>
          </p:nvSpPr>
          <p:spPr bwMode="auto">
            <a:xfrm>
              <a:off x="350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3" name="Oval 555"/>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4" name="Oval 556"/>
            <p:cNvSpPr>
              <a:spLocks noChangeArrowheads="1"/>
            </p:cNvSpPr>
            <p:nvPr/>
          </p:nvSpPr>
          <p:spPr bwMode="auto">
            <a:xfrm>
              <a:off x="3504"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5" name="Oval 557"/>
            <p:cNvSpPr>
              <a:spLocks noChangeArrowheads="1"/>
            </p:cNvSpPr>
            <p:nvPr/>
          </p:nvSpPr>
          <p:spPr bwMode="auto">
            <a:xfrm>
              <a:off x="356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6" name="Oval 558"/>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7" name="Oval 559"/>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8" name="Oval 560"/>
            <p:cNvSpPr>
              <a:spLocks noChangeArrowheads="1"/>
            </p:cNvSpPr>
            <p:nvPr/>
          </p:nvSpPr>
          <p:spPr bwMode="auto">
            <a:xfrm>
              <a:off x="356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9" name="Oval 561"/>
            <p:cNvSpPr>
              <a:spLocks noChangeArrowheads="1"/>
            </p:cNvSpPr>
            <p:nvPr/>
          </p:nvSpPr>
          <p:spPr bwMode="auto">
            <a:xfrm>
              <a:off x="368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0" name="Oval 562"/>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1" name="Oval 563"/>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2" name="Oval 564"/>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3" name="Oval 565"/>
            <p:cNvSpPr>
              <a:spLocks noChangeArrowheads="1"/>
            </p:cNvSpPr>
            <p:nvPr/>
          </p:nvSpPr>
          <p:spPr bwMode="auto">
            <a:xfrm>
              <a:off x="362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4" name="Oval 566"/>
            <p:cNvSpPr>
              <a:spLocks noChangeArrowheads="1"/>
            </p:cNvSpPr>
            <p:nvPr/>
          </p:nvSpPr>
          <p:spPr bwMode="auto">
            <a:xfrm>
              <a:off x="3751"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5" name="Oval 567"/>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6" name="Oval 568"/>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7" name="Oval 569"/>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8" name="Oval 570"/>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9" name="Oval 571"/>
            <p:cNvSpPr>
              <a:spLocks noChangeArrowheads="1"/>
            </p:cNvSpPr>
            <p:nvPr/>
          </p:nvSpPr>
          <p:spPr bwMode="auto">
            <a:xfrm>
              <a:off x="375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0" name="Oval 572"/>
            <p:cNvSpPr>
              <a:spLocks noChangeArrowheads="1"/>
            </p:cNvSpPr>
            <p:nvPr/>
          </p:nvSpPr>
          <p:spPr bwMode="auto">
            <a:xfrm>
              <a:off x="3813"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1" name="Oval 573"/>
            <p:cNvSpPr>
              <a:spLocks noChangeArrowheads="1"/>
            </p:cNvSpPr>
            <p:nvPr/>
          </p:nvSpPr>
          <p:spPr bwMode="auto">
            <a:xfrm>
              <a:off x="360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2" name="Oval 574"/>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3" name="Oval 575"/>
            <p:cNvSpPr>
              <a:spLocks noChangeArrowheads="1"/>
            </p:cNvSpPr>
            <p:nvPr/>
          </p:nvSpPr>
          <p:spPr bwMode="auto">
            <a:xfrm>
              <a:off x="360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4" name="Oval 576"/>
            <p:cNvSpPr>
              <a:spLocks noChangeArrowheads="1"/>
            </p:cNvSpPr>
            <p:nvPr/>
          </p:nvSpPr>
          <p:spPr bwMode="auto">
            <a:xfrm>
              <a:off x="366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5" name="Oval 577"/>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6" name="Oval 57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7" name="Oval 579"/>
            <p:cNvSpPr>
              <a:spLocks noChangeArrowheads="1"/>
            </p:cNvSpPr>
            <p:nvPr/>
          </p:nvSpPr>
          <p:spPr bwMode="auto">
            <a:xfrm>
              <a:off x="366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8" name="Oval 580"/>
            <p:cNvSpPr>
              <a:spLocks noChangeArrowheads="1"/>
            </p:cNvSpPr>
            <p:nvPr/>
          </p:nvSpPr>
          <p:spPr bwMode="auto">
            <a:xfrm>
              <a:off x="378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9" name="Oval 581"/>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0" name="Oval 582"/>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1" name="Oval 583"/>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2" name="Oval 584"/>
            <p:cNvSpPr>
              <a:spLocks noChangeArrowheads="1"/>
            </p:cNvSpPr>
            <p:nvPr/>
          </p:nvSpPr>
          <p:spPr bwMode="auto">
            <a:xfrm>
              <a:off x="372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3" name="Oval 585"/>
            <p:cNvSpPr>
              <a:spLocks noChangeArrowheads="1"/>
            </p:cNvSpPr>
            <p:nvPr/>
          </p:nvSpPr>
          <p:spPr bwMode="auto">
            <a:xfrm>
              <a:off x="384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4" name="Oval 586"/>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5" name="Oval 587"/>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6" name="Oval 588"/>
            <p:cNvSpPr>
              <a:spLocks noChangeArrowheads="1"/>
            </p:cNvSpPr>
            <p:nvPr/>
          </p:nvSpPr>
          <p:spPr bwMode="auto">
            <a:xfrm>
              <a:off x="372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7" name="Oval 589"/>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8" name="Oval 590"/>
            <p:cNvSpPr>
              <a:spLocks noChangeArrowheads="1"/>
            </p:cNvSpPr>
            <p:nvPr/>
          </p:nvSpPr>
          <p:spPr bwMode="auto">
            <a:xfrm>
              <a:off x="384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9" name="Oval 591"/>
            <p:cNvSpPr>
              <a:spLocks noChangeArrowheads="1"/>
            </p:cNvSpPr>
            <p:nvPr/>
          </p:nvSpPr>
          <p:spPr bwMode="auto">
            <a:xfrm>
              <a:off x="3909"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0" name="Oval 592"/>
            <p:cNvSpPr>
              <a:spLocks noChangeArrowheads="1"/>
            </p:cNvSpPr>
            <p:nvPr/>
          </p:nvSpPr>
          <p:spPr bwMode="auto">
            <a:xfrm>
              <a:off x="336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1" name="Oval 593"/>
            <p:cNvSpPr>
              <a:spLocks noChangeArrowheads="1"/>
            </p:cNvSpPr>
            <p:nvPr/>
          </p:nvSpPr>
          <p:spPr bwMode="auto">
            <a:xfrm>
              <a:off x="342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2" name="Oval 594"/>
            <p:cNvSpPr>
              <a:spLocks noChangeArrowheads="1"/>
            </p:cNvSpPr>
            <p:nvPr/>
          </p:nvSpPr>
          <p:spPr bwMode="auto">
            <a:xfrm>
              <a:off x="336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3" name="Oval 595"/>
            <p:cNvSpPr>
              <a:spLocks noChangeArrowheads="1"/>
            </p:cNvSpPr>
            <p:nvPr/>
          </p:nvSpPr>
          <p:spPr bwMode="auto">
            <a:xfrm>
              <a:off x="342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4" name="Oval 596"/>
            <p:cNvSpPr>
              <a:spLocks noChangeArrowheads="1"/>
            </p:cNvSpPr>
            <p:nvPr/>
          </p:nvSpPr>
          <p:spPr bwMode="auto">
            <a:xfrm>
              <a:off x="348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5" name="Oval 597"/>
            <p:cNvSpPr>
              <a:spLocks noChangeArrowheads="1"/>
            </p:cNvSpPr>
            <p:nvPr/>
          </p:nvSpPr>
          <p:spPr bwMode="auto">
            <a:xfrm>
              <a:off x="354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6" name="Oval 598"/>
            <p:cNvSpPr>
              <a:spLocks noChangeArrowheads="1"/>
            </p:cNvSpPr>
            <p:nvPr/>
          </p:nvSpPr>
          <p:spPr bwMode="auto">
            <a:xfrm>
              <a:off x="342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7" name="Oval 599"/>
            <p:cNvSpPr>
              <a:spLocks noChangeArrowheads="1"/>
            </p:cNvSpPr>
            <p:nvPr/>
          </p:nvSpPr>
          <p:spPr bwMode="auto">
            <a:xfrm>
              <a:off x="354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8" name="Oval 600"/>
            <p:cNvSpPr>
              <a:spLocks noChangeArrowheads="1"/>
            </p:cNvSpPr>
            <p:nvPr/>
          </p:nvSpPr>
          <p:spPr bwMode="auto">
            <a:xfrm>
              <a:off x="348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9" name="Oval 601"/>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0" name="Oval 602"/>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1" name="Oval 603"/>
            <p:cNvSpPr>
              <a:spLocks noChangeArrowheads="1"/>
            </p:cNvSpPr>
            <p:nvPr/>
          </p:nvSpPr>
          <p:spPr bwMode="auto">
            <a:xfrm>
              <a:off x="348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2" name="Oval 604"/>
            <p:cNvSpPr>
              <a:spLocks noChangeArrowheads="1"/>
            </p:cNvSpPr>
            <p:nvPr/>
          </p:nvSpPr>
          <p:spPr bwMode="auto">
            <a:xfrm>
              <a:off x="360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3" name="Oval 605"/>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4" name="Oval 606"/>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5" name="Oval 607"/>
            <p:cNvSpPr>
              <a:spLocks noChangeArrowheads="1"/>
            </p:cNvSpPr>
            <p:nvPr/>
          </p:nvSpPr>
          <p:spPr bwMode="auto">
            <a:xfrm>
              <a:off x="348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6" name="Oval 608"/>
            <p:cNvSpPr>
              <a:spLocks noChangeArrowheads="1"/>
            </p:cNvSpPr>
            <p:nvPr/>
          </p:nvSpPr>
          <p:spPr bwMode="auto">
            <a:xfrm>
              <a:off x="348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7" name="Oval 609"/>
            <p:cNvSpPr>
              <a:spLocks noChangeArrowheads="1"/>
            </p:cNvSpPr>
            <p:nvPr/>
          </p:nvSpPr>
          <p:spPr bwMode="auto">
            <a:xfrm>
              <a:off x="360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8" name="Oval 610"/>
            <p:cNvSpPr>
              <a:spLocks noChangeArrowheads="1"/>
            </p:cNvSpPr>
            <p:nvPr/>
          </p:nvSpPr>
          <p:spPr bwMode="auto">
            <a:xfrm>
              <a:off x="3669"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9" name="Oval 611"/>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0" name="Oval 612"/>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1" name="Oval 613"/>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2" name="Oval 614"/>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3" name="Oval 615"/>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4" name="Oval 616"/>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5" name="Oval 617"/>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6" name="Oval 618"/>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7" name="Oval 619"/>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8" name="Oval 620"/>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9" name="Oval 621"/>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0" name="Oval 622"/>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1" name="Oval 623"/>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2" name="Oval 624"/>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3" name="Oval 625"/>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4" name="Oval 626"/>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5" name="Oval 627"/>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6" name="Oval 628"/>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7" name="Oval 629"/>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8" name="Oval 630"/>
            <p:cNvSpPr>
              <a:spLocks noChangeArrowheads="1"/>
            </p:cNvSpPr>
            <p:nvPr/>
          </p:nvSpPr>
          <p:spPr bwMode="auto">
            <a:xfrm>
              <a:off x="3696"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9" name="Oval 631"/>
            <p:cNvSpPr>
              <a:spLocks noChangeArrowheads="1"/>
            </p:cNvSpPr>
            <p:nvPr/>
          </p:nvSpPr>
          <p:spPr bwMode="auto">
            <a:xfrm>
              <a:off x="375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0" name="Oval 632"/>
            <p:cNvSpPr>
              <a:spLocks noChangeArrowheads="1"/>
            </p:cNvSpPr>
            <p:nvPr/>
          </p:nvSpPr>
          <p:spPr bwMode="auto">
            <a:xfrm>
              <a:off x="3696"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1" name="Oval 633"/>
            <p:cNvSpPr>
              <a:spLocks noChangeArrowheads="1"/>
            </p:cNvSpPr>
            <p:nvPr/>
          </p:nvSpPr>
          <p:spPr bwMode="auto">
            <a:xfrm>
              <a:off x="3758"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2" name="Oval 634"/>
            <p:cNvSpPr>
              <a:spLocks noChangeArrowheads="1"/>
            </p:cNvSpPr>
            <p:nvPr/>
          </p:nvSpPr>
          <p:spPr bwMode="auto">
            <a:xfrm>
              <a:off x="381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3" name="Oval 635"/>
            <p:cNvSpPr>
              <a:spLocks noChangeArrowheads="1"/>
            </p:cNvSpPr>
            <p:nvPr/>
          </p:nvSpPr>
          <p:spPr bwMode="auto">
            <a:xfrm>
              <a:off x="388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4" name="Oval 636"/>
            <p:cNvSpPr>
              <a:spLocks noChangeArrowheads="1"/>
            </p:cNvSpPr>
            <p:nvPr/>
          </p:nvSpPr>
          <p:spPr bwMode="auto">
            <a:xfrm>
              <a:off x="3758"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5" name="Oval 637"/>
            <p:cNvSpPr>
              <a:spLocks noChangeArrowheads="1"/>
            </p:cNvSpPr>
            <p:nvPr/>
          </p:nvSpPr>
          <p:spPr bwMode="auto">
            <a:xfrm>
              <a:off x="388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6" name="Oval 638"/>
            <p:cNvSpPr>
              <a:spLocks noChangeArrowheads="1"/>
            </p:cNvSpPr>
            <p:nvPr/>
          </p:nvSpPr>
          <p:spPr bwMode="auto">
            <a:xfrm>
              <a:off x="381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7" name="Oval 639"/>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8" name="Oval 640"/>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9" name="Oval 641"/>
            <p:cNvSpPr>
              <a:spLocks noChangeArrowheads="1"/>
            </p:cNvSpPr>
            <p:nvPr/>
          </p:nvSpPr>
          <p:spPr bwMode="auto">
            <a:xfrm>
              <a:off x="381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0" name="Oval 642"/>
            <p:cNvSpPr>
              <a:spLocks noChangeArrowheads="1"/>
            </p:cNvSpPr>
            <p:nvPr/>
          </p:nvSpPr>
          <p:spPr bwMode="auto">
            <a:xfrm>
              <a:off x="3943"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1" name="Oval 643"/>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2" name="Oval 644"/>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3" name="Oval 645"/>
            <p:cNvSpPr>
              <a:spLocks noChangeArrowheads="1"/>
            </p:cNvSpPr>
            <p:nvPr/>
          </p:nvSpPr>
          <p:spPr bwMode="auto">
            <a:xfrm>
              <a:off x="381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4" name="Oval 646"/>
            <p:cNvSpPr>
              <a:spLocks noChangeArrowheads="1"/>
            </p:cNvSpPr>
            <p:nvPr/>
          </p:nvSpPr>
          <p:spPr bwMode="auto">
            <a:xfrm>
              <a:off x="381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5" name="Oval 647"/>
            <p:cNvSpPr>
              <a:spLocks noChangeArrowheads="1"/>
            </p:cNvSpPr>
            <p:nvPr/>
          </p:nvSpPr>
          <p:spPr bwMode="auto">
            <a:xfrm>
              <a:off x="3943"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6" name="Oval 648"/>
            <p:cNvSpPr>
              <a:spLocks noChangeArrowheads="1"/>
            </p:cNvSpPr>
            <p:nvPr/>
          </p:nvSpPr>
          <p:spPr bwMode="auto">
            <a:xfrm>
              <a:off x="400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7" name="Oval 649"/>
            <p:cNvSpPr>
              <a:spLocks noChangeArrowheads="1"/>
            </p:cNvSpPr>
            <p:nvPr/>
          </p:nvSpPr>
          <p:spPr bwMode="auto">
            <a:xfrm>
              <a:off x="3648"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8" name="Oval 650"/>
            <p:cNvSpPr>
              <a:spLocks noChangeArrowheads="1"/>
            </p:cNvSpPr>
            <p:nvPr/>
          </p:nvSpPr>
          <p:spPr bwMode="auto">
            <a:xfrm>
              <a:off x="371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9" name="Oval 651"/>
            <p:cNvSpPr>
              <a:spLocks noChangeArrowheads="1"/>
            </p:cNvSpPr>
            <p:nvPr/>
          </p:nvSpPr>
          <p:spPr bwMode="auto">
            <a:xfrm>
              <a:off x="3648"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0" name="Oval 652"/>
            <p:cNvSpPr>
              <a:spLocks noChangeArrowheads="1"/>
            </p:cNvSpPr>
            <p:nvPr/>
          </p:nvSpPr>
          <p:spPr bwMode="auto">
            <a:xfrm>
              <a:off x="371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1" name="Oval 653"/>
            <p:cNvSpPr>
              <a:spLocks noChangeArrowheads="1"/>
            </p:cNvSpPr>
            <p:nvPr/>
          </p:nvSpPr>
          <p:spPr bwMode="auto">
            <a:xfrm>
              <a:off x="377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2" name="Oval 654"/>
            <p:cNvSpPr>
              <a:spLocks noChangeArrowheads="1"/>
            </p:cNvSpPr>
            <p:nvPr/>
          </p:nvSpPr>
          <p:spPr bwMode="auto">
            <a:xfrm>
              <a:off x="383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3" name="Oval 655"/>
            <p:cNvSpPr>
              <a:spLocks noChangeArrowheads="1"/>
            </p:cNvSpPr>
            <p:nvPr/>
          </p:nvSpPr>
          <p:spPr bwMode="auto">
            <a:xfrm>
              <a:off x="371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4" name="Oval 656"/>
            <p:cNvSpPr>
              <a:spLocks noChangeArrowheads="1"/>
            </p:cNvSpPr>
            <p:nvPr/>
          </p:nvSpPr>
          <p:spPr bwMode="auto">
            <a:xfrm>
              <a:off x="383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5" name="Oval 657"/>
            <p:cNvSpPr>
              <a:spLocks noChangeArrowheads="1"/>
            </p:cNvSpPr>
            <p:nvPr/>
          </p:nvSpPr>
          <p:spPr bwMode="auto">
            <a:xfrm>
              <a:off x="377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6" name="Oval 658"/>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7" name="Oval 659"/>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8" name="Oval 660"/>
            <p:cNvSpPr>
              <a:spLocks noChangeArrowheads="1"/>
            </p:cNvSpPr>
            <p:nvPr/>
          </p:nvSpPr>
          <p:spPr bwMode="auto">
            <a:xfrm>
              <a:off x="377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9" name="Oval 661"/>
            <p:cNvSpPr>
              <a:spLocks noChangeArrowheads="1"/>
            </p:cNvSpPr>
            <p:nvPr/>
          </p:nvSpPr>
          <p:spPr bwMode="auto">
            <a:xfrm>
              <a:off x="3895"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0" name="Oval 662"/>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1" name="Oval 663"/>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2" name="Oval 664"/>
            <p:cNvSpPr>
              <a:spLocks noChangeArrowheads="1"/>
            </p:cNvSpPr>
            <p:nvPr/>
          </p:nvSpPr>
          <p:spPr bwMode="auto">
            <a:xfrm>
              <a:off x="377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3" name="Oval 665"/>
            <p:cNvSpPr>
              <a:spLocks noChangeArrowheads="1"/>
            </p:cNvSpPr>
            <p:nvPr/>
          </p:nvSpPr>
          <p:spPr bwMode="auto">
            <a:xfrm>
              <a:off x="377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4" name="Oval 666"/>
            <p:cNvSpPr>
              <a:spLocks noChangeArrowheads="1"/>
            </p:cNvSpPr>
            <p:nvPr/>
          </p:nvSpPr>
          <p:spPr bwMode="auto">
            <a:xfrm>
              <a:off x="3895"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5" name="Oval 667"/>
            <p:cNvSpPr>
              <a:spLocks noChangeArrowheads="1"/>
            </p:cNvSpPr>
            <p:nvPr/>
          </p:nvSpPr>
          <p:spPr bwMode="auto">
            <a:xfrm>
              <a:off x="3957"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6" name="Oval 668"/>
            <p:cNvSpPr>
              <a:spLocks noChangeArrowheads="1"/>
            </p:cNvSpPr>
            <p:nvPr/>
          </p:nvSpPr>
          <p:spPr bwMode="auto">
            <a:xfrm>
              <a:off x="3456" y="340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7" name="Oval 669"/>
            <p:cNvSpPr>
              <a:spLocks noChangeArrowheads="1"/>
            </p:cNvSpPr>
            <p:nvPr/>
          </p:nvSpPr>
          <p:spPr bwMode="auto">
            <a:xfrm>
              <a:off x="3518"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8" name="Oval 670"/>
            <p:cNvSpPr>
              <a:spLocks noChangeArrowheads="1"/>
            </p:cNvSpPr>
            <p:nvPr/>
          </p:nvSpPr>
          <p:spPr bwMode="auto">
            <a:xfrm>
              <a:off x="3456"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9" name="Oval 671"/>
            <p:cNvSpPr>
              <a:spLocks noChangeArrowheads="1"/>
            </p:cNvSpPr>
            <p:nvPr/>
          </p:nvSpPr>
          <p:spPr bwMode="auto">
            <a:xfrm>
              <a:off x="351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0" name="Oval 672"/>
            <p:cNvSpPr>
              <a:spLocks noChangeArrowheads="1"/>
            </p:cNvSpPr>
            <p:nvPr/>
          </p:nvSpPr>
          <p:spPr bwMode="auto">
            <a:xfrm>
              <a:off x="3579"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1" name="Oval 673"/>
            <p:cNvSpPr>
              <a:spLocks noChangeArrowheads="1"/>
            </p:cNvSpPr>
            <p:nvPr/>
          </p:nvSpPr>
          <p:spPr bwMode="auto">
            <a:xfrm>
              <a:off x="364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2" name="Oval 674"/>
            <p:cNvSpPr>
              <a:spLocks noChangeArrowheads="1"/>
            </p:cNvSpPr>
            <p:nvPr/>
          </p:nvSpPr>
          <p:spPr bwMode="auto">
            <a:xfrm>
              <a:off x="351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3" name="Oval 675"/>
            <p:cNvSpPr>
              <a:spLocks noChangeArrowheads="1"/>
            </p:cNvSpPr>
            <p:nvPr/>
          </p:nvSpPr>
          <p:spPr bwMode="auto">
            <a:xfrm>
              <a:off x="364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4" name="Oval 676"/>
            <p:cNvSpPr>
              <a:spLocks noChangeArrowheads="1"/>
            </p:cNvSpPr>
            <p:nvPr/>
          </p:nvSpPr>
          <p:spPr bwMode="auto">
            <a:xfrm>
              <a:off x="3579" y="345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5" name="Oval 677"/>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6" name="Oval 678"/>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7" name="Oval 679"/>
            <p:cNvSpPr>
              <a:spLocks noChangeArrowheads="1"/>
            </p:cNvSpPr>
            <p:nvPr/>
          </p:nvSpPr>
          <p:spPr bwMode="auto">
            <a:xfrm>
              <a:off x="3579"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8" name="Oval 680"/>
            <p:cNvSpPr>
              <a:spLocks noChangeArrowheads="1"/>
            </p:cNvSpPr>
            <p:nvPr/>
          </p:nvSpPr>
          <p:spPr bwMode="auto">
            <a:xfrm>
              <a:off x="3703"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9" name="Oval 681"/>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0" name="Oval 682"/>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1" name="Oval 683"/>
            <p:cNvSpPr>
              <a:spLocks noChangeArrowheads="1"/>
            </p:cNvSpPr>
            <p:nvPr/>
          </p:nvSpPr>
          <p:spPr bwMode="auto">
            <a:xfrm>
              <a:off x="3579"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2" name="Oval 684"/>
            <p:cNvSpPr>
              <a:spLocks noChangeArrowheads="1"/>
            </p:cNvSpPr>
            <p:nvPr/>
          </p:nvSpPr>
          <p:spPr bwMode="auto">
            <a:xfrm>
              <a:off x="3579" y="340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3" name="Oval 685"/>
            <p:cNvSpPr>
              <a:spLocks noChangeArrowheads="1"/>
            </p:cNvSpPr>
            <p:nvPr/>
          </p:nvSpPr>
          <p:spPr bwMode="auto">
            <a:xfrm>
              <a:off x="3703"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4" name="Oval 686"/>
            <p:cNvSpPr>
              <a:spLocks noChangeArrowheads="1"/>
            </p:cNvSpPr>
            <p:nvPr/>
          </p:nvSpPr>
          <p:spPr bwMode="auto">
            <a:xfrm>
              <a:off x="3765"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pSp>
      <p:grpSp>
        <p:nvGrpSpPr>
          <p:cNvPr id="7" name="Group 705"/>
          <p:cNvGrpSpPr>
            <a:grpSpLocks/>
          </p:cNvGrpSpPr>
          <p:nvPr/>
        </p:nvGrpSpPr>
        <p:grpSpPr bwMode="auto">
          <a:xfrm>
            <a:off x="3192994" y="4026013"/>
            <a:ext cx="1649413" cy="2809875"/>
            <a:chOff x="3532188" y="4026186"/>
            <a:chExt cx="1787642" cy="2809763"/>
          </a:xfrm>
        </p:grpSpPr>
        <p:pic>
          <p:nvPicPr>
            <p:cNvPr id="1376" name="Picture 706" descr="kidney.png"/>
            <p:cNvPicPr>
              <a:picLocks noChangeAspect="1"/>
            </p:cNvPicPr>
            <p:nvPr/>
          </p:nvPicPr>
          <p:blipFill>
            <a:blip r:embed="rId9"/>
            <a:srcRect/>
            <a:stretch>
              <a:fillRect/>
            </a:stretch>
          </p:blipFill>
          <p:spPr bwMode="auto">
            <a:xfrm flipH="1">
              <a:off x="3532188" y="4986338"/>
              <a:ext cx="1433512" cy="1635125"/>
            </a:xfrm>
            <a:prstGeom prst="rect">
              <a:avLst/>
            </a:prstGeom>
            <a:noFill/>
            <a:ln w="9525">
              <a:noFill/>
              <a:miter lim="800000"/>
              <a:headEnd/>
              <a:tailEnd/>
            </a:ln>
          </p:spPr>
        </p:pic>
        <p:sp>
          <p:nvSpPr>
            <p:cNvPr id="1377" name="Curved Left Arrow 707"/>
            <p:cNvSpPr>
              <a:spLocks noChangeArrowheads="1"/>
            </p:cNvSpPr>
            <p:nvPr/>
          </p:nvSpPr>
          <p:spPr bwMode="auto">
            <a:xfrm rot="446890">
              <a:off x="4765793" y="4026186"/>
              <a:ext cx="554037" cy="1430338"/>
            </a:xfrm>
            <a:prstGeom prst="curvedLeftArrow">
              <a:avLst>
                <a:gd name="adj1" fmla="val 25028"/>
                <a:gd name="adj2" fmla="val 50032"/>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sp>
          <p:nvSpPr>
            <p:cNvPr id="1378" name="Curved Left Arrow 708"/>
            <p:cNvSpPr>
              <a:spLocks noChangeArrowheads="1"/>
            </p:cNvSpPr>
            <p:nvPr/>
          </p:nvSpPr>
          <p:spPr bwMode="auto">
            <a:xfrm rot="502397">
              <a:off x="4499992" y="5703597"/>
              <a:ext cx="385748" cy="1132352"/>
            </a:xfrm>
            <a:prstGeom prst="curvedLeftArrow">
              <a:avLst>
                <a:gd name="adj1" fmla="val 25155"/>
                <a:gd name="adj2" fmla="val 36191"/>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grpSp>
          <p:nvGrpSpPr>
            <p:cNvPr id="8" name="Group 711"/>
            <p:cNvGrpSpPr/>
            <p:nvPr/>
          </p:nvGrpSpPr>
          <p:grpSpPr>
            <a:xfrm>
              <a:off x="4144942" y="4136422"/>
              <a:ext cx="517481" cy="700936"/>
              <a:chOff x="4144942" y="4136422"/>
              <a:chExt cx="517481" cy="700936"/>
            </a:xfrm>
            <a:solidFill>
              <a:srgbClr val="FCFFA7"/>
            </a:solidFill>
          </p:grpSpPr>
          <p:sp>
            <p:nvSpPr>
              <p:cNvPr id="1380" name="AutoShape 690"/>
              <p:cNvSpPr>
                <a:spLocks noChangeArrowheads="1"/>
              </p:cNvSpPr>
              <p:nvPr/>
            </p:nvSpPr>
            <p:spPr bwMode="auto">
              <a:xfrm rot="16726926">
                <a:off x="4053215" y="4228149"/>
                <a:ext cx="700936" cy="517481"/>
              </a:xfrm>
              <a:prstGeom prst="rightArrow">
                <a:avLst>
                  <a:gd name="adj1" fmla="val 50000"/>
                  <a:gd name="adj2" fmla="val 32107"/>
                </a:avLst>
              </a:prstGeom>
              <a:grpFill/>
              <a:ln w="12700">
                <a:solidFill>
                  <a:schemeClr val="tx1"/>
                </a:solidFill>
                <a:miter lim="800000"/>
                <a:headEnd/>
                <a:tailEnd/>
              </a:ln>
            </p:spPr>
            <p:txBody>
              <a:bodyPr wrap="none" lIns="91431" tIns="45716" rIns="91431" bIns="45716" anchor="ctr"/>
              <a:lstStyle/>
              <a:p>
                <a:pPr fontAlgn="base">
                  <a:spcBef>
                    <a:spcPct val="0"/>
                  </a:spcBef>
                  <a:spcAft>
                    <a:spcPct val="0"/>
                  </a:spcAft>
                  <a:defRPr/>
                </a:pPr>
                <a:endParaRPr lang="en-US">
                  <a:solidFill>
                    <a:srgbClr val="000000"/>
                  </a:solidFill>
                  <a:latin typeface="Arial" charset="0"/>
                  <a:ea typeface="ＭＳ Ｐゴシック" charset="-128"/>
                  <a:cs typeface="ＭＳ Ｐゴシック" charset="-128"/>
                </a:endParaRPr>
              </a:p>
            </p:txBody>
          </p:sp>
          <p:sp>
            <p:nvSpPr>
              <p:cNvPr id="1381" name="TextBox 1380"/>
              <p:cNvSpPr txBox="1"/>
              <p:nvPr/>
            </p:nvSpPr>
            <p:spPr>
              <a:xfrm rot="505856">
                <a:off x="4294193" y="4330307"/>
                <a:ext cx="200142" cy="369317"/>
              </a:xfrm>
              <a:prstGeom prst="rect">
                <a:avLst/>
              </a:prstGeom>
              <a:grpFill/>
            </p:spPr>
            <p:txBody>
              <a:bodyPr wrap="none">
                <a:spAutoFit/>
              </a:bodyPr>
              <a:lstStyle/>
              <a:p>
                <a:pPr fontAlgn="base">
                  <a:spcBef>
                    <a:spcPct val="0"/>
                  </a:spcBef>
                  <a:spcAft>
                    <a:spcPct val="0"/>
                  </a:spcAft>
                  <a:defRPr/>
                </a:pPr>
                <a:endParaRPr lang="en-US" b="1" dirty="0">
                  <a:solidFill>
                    <a:srgbClr val="000000"/>
                  </a:solidFill>
                  <a:latin typeface="Arial" charset="0"/>
                  <a:ea typeface="ＭＳ Ｐゴシック" charset="-128"/>
                  <a:cs typeface="ＭＳ Ｐゴシック" charset="-128"/>
                </a:endParaRPr>
              </a:p>
            </p:txBody>
          </p:sp>
        </p:grpSp>
      </p:grpSp>
      <p:sp>
        <p:nvSpPr>
          <p:cNvPr id="1383" name="标题 3"/>
          <p:cNvSpPr txBox="1">
            <a:spLocks/>
          </p:cNvSpPr>
          <p:nvPr/>
        </p:nvSpPr>
        <p:spPr bwMode="auto">
          <a:xfrm>
            <a:off x="-167238" y="0"/>
            <a:ext cx="9525000" cy="1143000"/>
          </a:xfrm>
          <a:prstGeom prst="rect">
            <a:avLst/>
          </a:prstGeom>
          <a:noFill/>
          <a:ln w="9525">
            <a:noFill/>
            <a:miter lim="800000"/>
            <a:headEnd/>
            <a:tailEnd/>
          </a:ln>
          <a:effectLst/>
        </p:spPr>
        <p:txBody>
          <a:bodyPr vert="horz" wrap="square" lIns="91431" tIns="45716" rIns="91431" bIns="45716" numCol="1" anchor="ctr" anchorCtr="0" compatLnSpc="1">
            <a:prstTxWarp prst="textNoShape">
              <a:avLst/>
            </a:prstTxWarp>
          </a:bodyPr>
          <a:lstStyle>
            <a:lvl1pPr algn="ctr" rtl="0" eaLnBrk="0" fontAlgn="base" hangingPunct="0">
              <a:lnSpc>
                <a:spcPct val="100000"/>
              </a:lnSpc>
              <a:spcBef>
                <a:spcPct val="0"/>
              </a:spcBef>
              <a:spcAft>
                <a:spcPct val="0"/>
              </a:spcAft>
              <a:defRPr sz="2400" b="0" baseline="0">
                <a:solidFill>
                  <a:srgbClr val="002060"/>
                </a:solidFill>
                <a:latin typeface="Arial" pitchFamily="34" charset="0"/>
                <a:ea typeface="黑体" pitchFamily="49" charset="-122"/>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7" algn="ctr" rtl="0" fontAlgn="base">
              <a:spcBef>
                <a:spcPct val="0"/>
              </a:spcBef>
              <a:spcAft>
                <a:spcPct val="0"/>
              </a:spcAft>
              <a:defRPr sz="4400">
                <a:solidFill>
                  <a:schemeClr val="tx2"/>
                </a:solidFill>
                <a:latin typeface="Arial" charset="0"/>
              </a:defRPr>
            </a:lvl6pPr>
            <a:lvl7pPr marL="914314" algn="ctr" rtl="0" fontAlgn="base">
              <a:spcBef>
                <a:spcPct val="0"/>
              </a:spcBef>
              <a:spcAft>
                <a:spcPct val="0"/>
              </a:spcAft>
              <a:defRPr sz="4400">
                <a:solidFill>
                  <a:schemeClr val="tx2"/>
                </a:solidFill>
                <a:latin typeface="Arial" charset="0"/>
              </a:defRPr>
            </a:lvl7pPr>
            <a:lvl8pPr marL="1371471" algn="ctr" rtl="0" fontAlgn="base">
              <a:spcBef>
                <a:spcPct val="0"/>
              </a:spcBef>
              <a:spcAft>
                <a:spcPct val="0"/>
              </a:spcAft>
              <a:defRPr sz="4400">
                <a:solidFill>
                  <a:schemeClr val="tx2"/>
                </a:solidFill>
                <a:latin typeface="Arial" charset="0"/>
              </a:defRPr>
            </a:lvl8pPr>
            <a:lvl9pPr marL="1828627" algn="ctr" rtl="0" fontAlgn="base">
              <a:spcBef>
                <a:spcPct val="0"/>
              </a:spcBef>
              <a:spcAft>
                <a:spcPct val="0"/>
              </a:spcAft>
              <a:defRPr sz="4400">
                <a:solidFill>
                  <a:schemeClr val="tx2"/>
                </a:solidFill>
                <a:latin typeface="Arial" charset="0"/>
              </a:defRPr>
            </a:lvl9pPr>
          </a:lstStyle>
          <a:p>
            <a:pPr defTabSz="914400">
              <a:lnSpc>
                <a:spcPts val="4000"/>
              </a:lnSpc>
            </a:pPr>
            <a:r>
              <a:rPr lang="en-US" altLang="zh-CN" sz="4000" b="1" dirty="0">
                <a:solidFill>
                  <a:srgbClr val="000090"/>
                </a:solidFill>
                <a:latin typeface="Calibri"/>
                <a:cs typeface="Calibri"/>
              </a:rPr>
              <a:t>Multiple, Complex Pathophysiological Abnormalities in T2DM</a:t>
            </a:r>
            <a:endParaRPr lang="zh-CN" altLang="en-US" sz="4000" b="1" dirty="0">
              <a:solidFill>
                <a:srgbClr val="000090"/>
              </a:solidFill>
              <a:latin typeface="Calibri"/>
              <a:cs typeface="Calibri"/>
            </a:endParaRPr>
          </a:p>
        </p:txBody>
      </p:sp>
      <p:sp>
        <p:nvSpPr>
          <p:cNvPr id="4" name="TextBox 3"/>
          <p:cNvSpPr txBox="1"/>
          <p:nvPr/>
        </p:nvSpPr>
        <p:spPr>
          <a:xfrm>
            <a:off x="3491563" y="2448291"/>
            <a:ext cx="465282" cy="523220"/>
          </a:xfrm>
          <a:prstGeom prst="rect">
            <a:avLst/>
          </a:prstGeom>
          <a:noFill/>
        </p:spPr>
        <p:txBody>
          <a:bodyPr wrap="square" rtlCol="0">
            <a:spAutoFit/>
          </a:bodyPr>
          <a:lstStyle/>
          <a:p>
            <a:pPr defTabSz="914400" fontAlgn="base">
              <a:spcBef>
                <a:spcPct val="0"/>
              </a:spcBef>
              <a:spcAft>
                <a:spcPct val="0"/>
              </a:spcAft>
            </a:pPr>
            <a:r>
              <a:rPr lang="en-US" sz="2800" b="1" dirty="0">
                <a:solidFill>
                  <a:prstClr val="black"/>
                </a:solidFill>
                <a:latin typeface="Arial" charset="0"/>
                <a:ea typeface="ＭＳ Ｐゴシック" charset="-128"/>
                <a:cs typeface="ＭＳ Ｐゴシック" charset="-128"/>
              </a:rPr>
              <a:t>_</a:t>
            </a:r>
          </a:p>
        </p:txBody>
      </p:sp>
      <p:sp>
        <p:nvSpPr>
          <p:cNvPr id="1379" name="TextBox 1378"/>
          <p:cNvSpPr txBox="1"/>
          <p:nvPr/>
        </p:nvSpPr>
        <p:spPr>
          <a:xfrm>
            <a:off x="5845291" y="4225363"/>
            <a:ext cx="465282" cy="523220"/>
          </a:xfrm>
          <a:prstGeom prst="rect">
            <a:avLst/>
          </a:prstGeom>
          <a:noFill/>
        </p:spPr>
        <p:txBody>
          <a:bodyPr wrap="square" rtlCol="0">
            <a:spAutoFit/>
          </a:bodyPr>
          <a:lstStyle/>
          <a:p>
            <a:pPr defTabSz="914400" fontAlgn="base">
              <a:spcBef>
                <a:spcPct val="0"/>
              </a:spcBef>
              <a:spcAft>
                <a:spcPct val="0"/>
              </a:spcAft>
            </a:pPr>
            <a:r>
              <a:rPr lang="en-US" sz="2800" b="1" dirty="0">
                <a:solidFill>
                  <a:prstClr val="black"/>
                </a:solidFill>
                <a:latin typeface="Arial" charset="0"/>
                <a:ea typeface="ＭＳ Ｐゴシック" charset="-128"/>
                <a:cs typeface="ＭＳ Ｐゴシック" charset="-128"/>
              </a:rPr>
              <a:t>_</a:t>
            </a:r>
          </a:p>
        </p:txBody>
      </p:sp>
      <p:sp>
        <p:nvSpPr>
          <p:cNvPr id="9" name="TextBox 8"/>
          <p:cNvSpPr txBox="1"/>
          <p:nvPr/>
        </p:nvSpPr>
        <p:spPr>
          <a:xfrm>
            <a:off x="2642879" y="5037280"/>
            <a:ext cx="454271" cy="646331"/>
          </a:xfrm>
          <a:prstGeom prst="rect">
            <a:avLst/>
          </a:prstGeom>
          <a:noFill/>
        </p:spPr>
        <p:txBody>
          <a:bodyPr wrap="none" rtlCol="0">
            <a:spAutoFit/>
          </a:bodyPr>
          <a:lstStyle/>
          <a:p>
            <a:pPr defTabSz="914400" fontAlgn="base">
              <a:spcBef>
                <a:spcPct val="0"/>
              </a:spcBef>
              <a:spcAft>
                <a:spcPct val="0"/>
              </a:spcAft>
            </a:pPr>
            <a:r>
              <a:rPr lang="en-US" sz="3600" dirty="0">
                <a:solidFill>
                  <a:prstClr val="black"/>
                </a:solidFill>
                <a:latin typeface="Arial" charset="0"/>
                <a:ea typeface="ＭＳ Ｐゴシック" charset="-128"/>
                <a:cs typeface="ＭＳ Ｐゴシック" charset="-128"/>
              </a:rPr>
              <a:t>+</a:t>
            </a:r>
          </a:p>
        </p:txBody>
      </p:sp>
      <p:sp>
        <p:nvSpPr>
          <p:cNvPr id="1382" name="Rectangle 11"/>
          <p:cNvSpPr>
            <a:spLocks noChangeArrowheads="1"/>
          </p:cNvSpPr>
          <p:nvPr/>
        </p:nvSpPr>
        <p:spPr bwMode="auto">
          <a:xfrm>
            <a:off x="4781286" y="5636903"/>
            <a:ext cx="1241222" cy="838818"/>
          </a:xfrm>
          <a:prstGeom prst="rect">
            <a:avLst/>
          </a:prstGeom>
          <a:solidFill>
            <a:srgbClr val="FFFFFF">
              <a:alpha val="83000"/>
            </a:srgbClr>
          </a:solidFill>
          <a:ln w="12700">
            <a:noFill/>
            <a:miter lim="800000"/>
            <a:headEnd/>
            <a:tailEnd/>
          </a:ln>
        </p:spPr>
        <p:txBody>
          <a:bodyPr wrap="squar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00000"/>
                </a:solidFill>
                <a:latin typeface="Arial" pitchFamily="34" charset="0"/>
                <a:ea typeface="黑体" pitchFamily="49" charset="-122"/>
                <a:cs typeface="Calibri" charset="0"/>
              </a:rPr>
              <a:t>renal glucose excretion</a:t>
            </a:r>
          </a:p>
        </p:txBody>
      </p:sp>
      <p:sp>
        <p:nvSpPr>
          <p:cNvPr id="1384" name="Line 16"/>
          <p:cNvSpPr>
            <a:spLocks noChangeShapeType="1"/>
          </p:cNvSpPr>
          <p:nvPr/>
        </p:nvSpPr>
        <p:spPr bwMode="auto">
          <a:xfrm>
            <a:off x="4640465" y="5698604"/>
            <a:ext cx="0" cy="611188"/>
          </a:xfrm>
          <a:prstGeom prst="line">
            <a:avLst/>
          </a:prstGeom>
          <a:noFill/>
          <a:ln w="76200" cmpd="sng">
            <a:solidFill>
              <a:srgbClr val="80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aphicFrame>
        <p:nvGraphicFramePr>
          <p:cNvPr id="1386" name="Object 2"/>
          <p:cNvGraphicFramePr>
            <a:graphicFrameLocks/>
          </p:cNvGraphicFramePr>
          <p:nvPr>
            <p:extLst/>
          </p:nvPr>
        </p:nvGraphicFramePr>
        <p:xfrm>
          <a:off x="461823" y="4182265"/>
          <a:ext cx="2697935" cy="1760957"/>
        </p:xfrm>
        <a:graphic>
          <a:graphicData uri="http://schemas.openxmlformats.org/presentationml/2006/ole">
            <mc:AlternateContent xmlns:mc="http://schemas.openxmlformats.org/markup-compatibility/2006">
              <mc:Choice xmlns:v="urn:schemas-microsoft-com:vml" Requires="v">
                <p:oleObj spid="_x0000_s86074" r:id="rId10" imgW="2603500" imgH="2463800" progId="">
                  <p:embed/>
                </p:oleObj>
              </mc:Choice>
              <mc:Fallback>
                <p:oleObj r:id="rId10" imgW="2603500" imgH="246380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823" y="4182265"/>
                        <a:ext cx="2697935" cy="176095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079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720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88892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83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539198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Baby Step at a Time</a:t>
            </a:r>
          </a:p>
        </p:txBody>
      </p:sp>
      <p:sp>
        <p:nvSpPr>
          <p:cNvPr id="2" name="TextBox 1"/>
          <p:cNvSpPr txBox="1"/>
          <p:nvPr/>
        </p:nvSpPr>
        <p:spPr>
          <a:xfrm>
            <a:off x="3886200" y="3250852"/>
            <a:ext cx="3581400" cy="523220"/>
          </a:xfrm>
          <a:prstGeom prst="rect">
            <a:avLst/>
          </a:prstGeom>
          <a:noFill/>
        </p:spPr>
        <p:txBody>
          <a:bodyPr wrap="square" rtlCol="0">
            <a:spAutoFit/>
          </a:bodyPr>
          <a:lstStyle/>
          <a:p>
            <a:r>
              <a:rPr lang="en-US" sz="2800" dirty="0">
                <a:solidFill>
                  <a:srgbClr val="FF0000"/>
                </a:solidFill>
              </a:rPr>
              <a:t>Pause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325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5248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1047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4057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42813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13294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4714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93198" name="Clip" r:id="rId5" imgW="2584764" imgH="3464459" progId="MS_ClipArt_Gallery.5">
                  <p:embed/>
                </p:oleObj>
              </mc:Choice>
              <mc:Fallback>
                <p:oleObj name="Clip" r:id="rId5" imgW="2584764" imgH="3464459" progId="MS_ClipArt_Gallery.5">
                  <p:embed/>
                  <p:pic>
                    <p:nvPicPr>
                      <p:cNvPr id="11469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968355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51804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09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5015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1343162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12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Getting Active</a:t>
            </a:r>
          </a:p>
        </p:txBody>
      </p:sp>
      <p:sp>
        <p:nvSpPr>
          <p:cNvPr id="3" name="Content Placeholder 2"/>
          <p:cNvSpPr>
            <a:spLocks noGrp="1"/>
          </p:cNvSpPr>
          <p:nvPr>
            <p:ph sz="quarter" idx="1"/>
          </p:nvPr>
        </p:nvSpPr>
        <p:spPr>
          <a:xfrm>
            <a:off x="457200" y="1219200"/>
            <a:ext cx="5674830" cy="4937760"/>
          </a:xfrm>
        </p:spPr>
        <p:txBody>
          <a:bodyPr>
            <a:normAutofit/>
          </a:bodyPr>
          <a:lstStyle/>
          <a:p>
            <a:r>
              <a:rPr lang="en-US" dirty="0"/>
              <a:t>“Physical activity is the closest thing we have to a wonder drug,” </a:t>
            </a:r>
          </a:p>
          <a:p>
            <a:r>
              <a:rPr lang="en-US" dirty="0"/>
              <a:t>“Being active is one of the most important things people of all ages, sizes, and shapes can do to improve their health.”</a:t>
            </a:r>
          </a:p>
          <a:p>
            <a:pPr algn="r"/>
            <a:r>
              <a:rPr lang="en-US" sz="2800" i="1" dirty="0"/>
              <a:t>Dr. Thomas </a:t>
            </a:r>
            <a:r>
              <a:rPr lang="en-US" sz="2800" i="1" dirty="0" err="1"/>
              <a:t>Frieden</a:t>
            </a:r>
            <a:r>
              <a:rPr lang="en-US" sz="2800" i="1" dirty="0"/>
              <a:t>, Director of CDC</a:t>
            </a:r>
          </a:p>
        </p:txBody>
      </p:sp>
      <p:pic>
        <p:nvPicPr>
          <p:cNvPr id="4" name="Picture 3"/>
          <p:cNvPicPr>
            <a:picLocks noChangeAspect="1"/>
          </p:cNvPicPr>
          <p:nvPr/>
        </p:nvPicPr>
        <p:blipFill>
          <a:blip r:embed="rId2"/>
          <a:stretch>
            <a:fillRect/>
          </a:stretch>
        </p:blipFill>
        <p:spPr>
          <a:xfrm>
            <a:off x="6132030" y="1219201"/>
            <a:ext cx="2764319" cy="2209800"/>
          </a:xfrm>
          <a:prstGeom prst="rect">
            <a:avLst/>
          </a:prstGeom>
        </p:spPr>
      </p:pic>
    </p:spTree>
    <p:extLst>
      <p:ext uri="{BB962C8B-B14F-4D97-AF65-F5344CB8AC3E}">
        <p14:creationId xmlns:p14="http://schemas.microsoft.com/office/powerpoint/2010/main" val="30079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153221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9978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46746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88807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7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025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8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14111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2355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0370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Glycemic Targets - ADA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3355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0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3031311"/>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86064" y="1187775"/>
            <a:ext cx="6134408" cy="4714103"/>
          </a:xfrm>
          <a:prstGeom prst="rect">
            <a:avLst/>
          </a:prstGeom>
        </p:spPr>
        <p:txBody>
          <a:bodyPr wrap="square" lIns="91431" tIns="45716" rIns="91431" bIns="45716">
            <a:prstTxWarp prst="textNoShape">
              <a:avLst/>
            </a:prstTxWarp>
            <a:spAutoFit/>
          </a:bodyPr>
          <a:lstStyle/>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Reduced life expectancy</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Higher CVD burden</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Reduced GFR</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At risk for adverse events from </a:t>
            </a:r>
            <a:r>
              <a:rPr lang="en-US" sz="2800" dirty="0" err="1">
                <a:latin typeface="Calibri" charset="0"/>
                <a:ea typeface="Calibri" charset="0"/>
                <a:cs typeface="Calibri" charset="0"/>
              </a:rPr>
              <a:t>polypharmacy</a:t>
            </a:r>
            <a:endParaRPr lang="en-US" sz="2800" dirty="0">
              <a:latin typeface="Calibri" charset="0"/>
              <a:ea typeface="Calibri" charset="0"/>
              <a:cs typeface="Calibri" charset="0"/>
            </a:endParaRP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More likely to be compromised from hypoglycemia</a:t>
            </a:r>
          </a:p>
          <a:p>
            <a:pPr marL="911225" lvl="1" indent="288925">
              <a:spcAft>
                <a:spcPts val="400"/>
              </a:spcAft>
              <a:buClr>
                <a:srgbClr val="B01F2E"/>
              </a:buClr>
              <a:buFont typeface="Lucida Grande" charset="0"/>
              <a:buChar char="-"/>
            </a:pPr>
            <a:endParaRPr lang="en-US" sz="2400" b="1" dirty="0">
              <a:solidFill>
                <a:srgbClr val="000090"/>
              </a:solidFill>
              <a:latin typeface="Calibri" charset="0"/>
              <a:ea typeface="Calibri" charset="0"/>
              <a:cs typeface="Calibri" charset="0"/>
            </a:endParaRPr>
          </a:p>
          <a:p>
            <a:pPr>
              <a:spcAft>
                <a:spcPts val="400"/>
              </a:spcAft>
              <a:buClr>
                <a:srgbClr val="B01F2E"/>
              </a:buClr>
            </a:pPr>
            <a:r>
              <a:rPr lang="en-US" b="1" dirty="0">
                <a:latin typeface="Calibri" charset="0"/>
                <a:ea typeface="Calibri" charset="0"/>
                <a:cs typeface="Calibri" charset="0"/>
              </a:rPr>
              <a:t>	</a:t>
            </a:r>
            <a:endParaRPr lang="en-US" sz="2400" b="1" dirty="0">
              <a:latin typeface="Calibri" charset="0"/>
              <a:ea typeface="Calibri" charset="0"/>
              <a:cs typeface="Calibri" charset="0"/>
            </a:endParaRPr>
          </a:p>
          <a:p>
            <a:pPr>
              <a:spcAft>
                <a:spcPts val="600"/>
              </a:spcAft>
              <a:buFontTx/>
              <a:buAutoNum type="arabicPeriod"/>
            </a:pPr>
            <a:endParaRPr lang="en-US" sz="1200" dirty="0">
              <a:solidFill>
                <a:schemeClr val="tx2"/>
              </a:solidFill>
              <a:latin typeface="Calibri" charset="0"/>
              <a:ea typeface="Calibri" charset="0"/>
              <a:cs typeface="Calibri" charset="0"/>
            </a:endParaRPr>
          </a:p>
          <a:p>
            <a:pPr>
              <a:spcAft>
                <a:spcPts val="600"/>
              </a:spcAft>
            </a:pPr>
            <a:r>
              <a:rPr lang="en-US" sz="1600" b="1" dirty="0">
                <a:latin typeface="Calibri" charset="0"/>
                <a:ea typeface="Calibri" charset="0"/>
                <a:cs typeface="Calibri" charset="0"/>
              </a:rPr>
              <a:t>	</a:t>
            </a:r>
            <a:endParaRPr lang="en-US" sz="2000" b="1" dirty="0">
              <a:latin typeface="Calibri" charset="0"/>
              <a:ea typeface="Calibri" charset="0"/>
              <a:cs typeface="Calibri" charset="0"/>
            </a:endParaRPr>
          </a:p>
        </p:txBody>
      </p:sp>
      <p:sp>
        <p:nvSpPr>
          <p:cNvPr id="10" name="Pentagon 9"/>
          <p:cNvSpPr/>
          <p:nvPr/>
        </p:nvSpPr>
        <p:spPr>
          <a:xfrm>
            <a:off x="598331" y="5371487"/>
            <a:ext cx="562708" cy="304800"/>
          </a:xfrm>
          <a:prstGeom prst="homePlate">
            <a:avLst/>
          </a:prstGeom>
          <a:solidFill>
            <a:srgbClr val="5BD707"/>
          </a:solidFill>
          <a:ln w="31750">
            <a:solidFill>
              <a:srgbClr val="B12C2C"/>
            </a:solidFill>
          </a:ln>
          <a:effectLst>
            <a:outerShdw blurRad="82550" dist="50800" dir="19620000" algn="tl" rotWithShape="0">
              <a:srgbClr val="B12C2C">
                <a:alpha val="9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1553880" y="4638401"/>
            <a:ext cx="4019282" cy="1487579"/>
          </a:xfrm>
          <a:prstGeom prst="rect">
            <a:avLst/>
          </a:prstGeom>
          <a:solidFill>
            <a:srgbClr val="5BD707">
              <a:alpha val="22745"/>
            </a:srgbClr>
          </a:solidFill>
          <a:ln w="28575" cap="flat" cmpd="sng" algn="ctr">
            <a:solidFill>
              <a:srgbClr val="000090"/>
            </a:solidFill>
            <a:prstDash val="solid"/>
            <a:round/>
            <a:headEnd type="none" w="med" len="med"/>
            <a:tailEnd type="none" w="med" len="med"/>
          </a:ln>
          <a:effectLst>
            <a:outerShdw blurRad="304800" dist="50800" dir="2700000" sx="102000" sy="102000" algn="tl" rotWithShape="0">
              <a:srgbClr val="B12C2C">
                <a:alpha val="70000"/>
              </a:srgbClr>
            </a:outerShdw>
          </a:effectLst>
        </p:spPr>
        <p:txBody>
          <a:bodyPr wrap="square" lIns="91431" tIns="45716" rIns="91431" bIns="45716">
            <a:prstTxWarp prst="textNoShape">
              <a:avLst/>
            </a:prstTxWarp>
            <a:spAutoFit/>
          </a:bodyPr>
          <a:lstStyle/>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Less ambitious targets</a:t>
            </a:r>
          </a:p>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A1c &lt;7.5–8.0% </a:t>
            </a:r>
          </a:p>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Focus on drug safety</a:t>
            </a:r>
          </a:p>
        </p:txBody>
      </p:sp>
      <p:sp>
        <p:nvSpPr>
          <p:cNvPr id="41991" name="TextBox 21"/>
          <p:cNvSpPr txBox="1">
            <a:spLocks noChangeArrowheads="1"/>
          </p:cNvSpPr>
          <p:nvPr/>
        </p:nvSpPr>
        <p:spPr bwMode="auto">
          <a:xfrm>
            <a:off x="5292080" y="5344632"/>
            <a:ext cx="3385928" cy="830989"/>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endParaRPr lang="en-US" sz="1200" b="1" dirty="0">
              <a:latin typeface="Times" charset="0"/>
            </a:endParaRPr>
          </a:p>
        </p:txBody>
      </p:sp>
      <p:sp>
        <p:nvSpPr>
          <p:cNvPr id="2" name="Title 1"/>
          <p:cNvSpPr>
            <a:spLocks noGrp="1"/>
          </p:cNvSpPr>
          <p:nvPr>
            <p:ph type="title"/>
          </p:nvPr>
        </p:nvSpPr>
        <p:spPr>
          <a:xfrm>
            <a:off x="309210" y="140024"/>
            <a:ext cx="8229600" cy="990600"/>
          </a:xfrm>
        </p:spPr>
        <p:txBody>
          <a:bodyPr/>
          <a:lstStyle/>
          <a:p>
            <a:r>
              <a:rPr lang="en-US" dirty="0"/>
              <a:t>Older Adults - Considerations</a:t>
            </a:r>
          </a:p>
        </p:txBody>
      </p:sp>
      <p:pic>
        <p:nvPicPr>
          <p:cNvPr id="4098" name="Picture 2" descr="C:\Users\bev\AppData\Local\Microsoft\Windows\Temporary Internet Files\Content.IE5\IESD05XZ\MP90030913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94" y="1368840"/>
            <a:ext cx="2683433" cy="17621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5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and the Cairn</a:t>
            </a:r>
          </a:p>
        </p:txBody>
      </p:sp>
      <p:pic>
        <p:nvPicPr>
          <p:cNvPr id="4" name="Content Placeholder 3"/>
          <p:cNvPicPr>
            <a:picLocks noGrp="1" noChangeAspect="1"/>
          </p:cNvPicPr>
          <p:nvPr>
            <p:ph sz="quarter" idx="1"/>
          </p:nvPr>
        </p:nvPicPr>
        <p:blipFill>
          <a:blip r:embed="rId2"/>
          <a:stretch>
            <a:fillRect/>
          </a:stretch>
        </p:blipFill>
        <p:spPr>
          <a:xfrm>
            <a:off x="2057400" y="1169504"/>
            <a:ext cx="4191000" cy="5053853"/>
          </a:xfrm>
          <a:prstGeom prst="rect">
            <a:avLst/>
          </a:prstGeom>
        </p:spPr>
      </p:pic>
    </p:spTree>
    <p:extLst>
      <p:ext uri="{BB962C8B-B14F-4D97-AF65-F5344CB8AC3E}">
        <p14:creationId xmlns:p14="http://schemas.microsoft.com/office/powerpoint/2010/main" val="248144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449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20541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br>
              <a:rPr lang="en-US" sz="700" b="1" dirty="0">
                <a:solidFill>
                  <a:srgbClr val="000090"/>
                </a:solidFill>
                <a:latin typeface="Arial" panose="020B0604020202020204" pitchFamily="34" charset="0"/>
                <a:cs typeface="Arial" panose="020B0604020202020204" pitchFamily="34" charset="0"/>
              </a:rPr>
            </a:b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solidFill>
                  <a:prstClr val="black"/>
                </a:solidFill>
                <a:latin typeface="Times New Roman" charset="0"/>
                <a:ea typeface="Times New Roman" charset="0"/>
                <a:cs typeface="Times New Roman" charset="0"/>
              </a:rPr>
              <a:t>		Diabetes Care</a:t>
            </a:r>
            <a:r>
              <a:rPr lang="en-US" sz="1200" b="1" dirty="0">
                <a:solidFill>
                  <a:prstClr val="black"/>
                </a:solidFill>
                <a:latin typeface="Times New Roman" charset="0"/>
                <a:ea typeface="Times New Roman" charset="0"/>
                <a:cs typeface="Times New Roman" charset="0"/>
              </a:rPr>
              <a:t> 2012;35:1364–1379</a:t>
            </a:r>
          </a:p>
          <a:p>
            <a:pPr algn="r"/>
            <a:r>
              <a:rPr lang="en-US" sz="1200" b="1" dirty="0">
                <a:solidFill>
                  <a:prstClr val="black"/>
                </a:solidFill>
                <a:latin typeface="Times New Roman" charset="0"/>
                <a:ea typeface="Times New Roman" charset="0"/>
                <a:cs typeface="Times New Roman" charset="0"/>
              </a:rPr>
              <a:t>		</a:t>
            </a:r>
            <a:r>
              <a:rPr lang="en-US" sz="1200" b="1" i="1" dirty="0" err="1">
                <a:solidFill>
                  <a:prstClr val="black"/>
                </a:solidFill>
                <a:latin typeface="Times New Roman" charset="0"/>
                <a:ea typeface="Times New Roman" charset="0"/>
                <a:cs typeface="Times New Roman" charset="0"/>
              </a:rPr>
              <a:t>Diabetologia</a:t>
            </a:r>
            <a:r>
              <a:rPr lang="en-US" sz="1200" b="1" dirty="0">
                <a:solidFill>
                  <a:prstClr val="black"/>
                </a:solidFill>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normAutofit fontScale="90000"/>
          </a:bodyPr>
          <a:lstStyle/>
          <a:p>
            <a:r>
              <a:rPr lang="en-US" dirty="0" err="1"/>
              <a:t>Antihyperglycemic</a:t>
            </a:r>
            <a:r>
              <a:rPr lang="en-US" dirty="0"/>
              <a:t> Therapy – 1</a:t>
            </a:r>
            <a:r>
              <a:rPr lang="en-US" baseline="30000" dirty="0"/>
              <a:t>st</a:t>
            </a:r>
            <a:r>
              <a:rPr lang="en-US" dirty="0"/>
              <a:t> Step</a:t>
            </a:r>
          </a:p>
        </p:txBody>
      </p:sp>
      <p:sp>
        <p:nvSpPr>
          <p:cNvPr id="5" name="Content Placeholder 4"/>
          <p:cNvSpPr>
            <a:spLocks noGrp="1"/>
          </p:cNvSpPr>
          <p:nvPr>
            <p:ph sz="quarter" idx="1"/>
          </p:nvPr>
        </p:nvSpPr>
        <p:spPr>
          <a:xfrm>
            <a:off x="457200" y="1628800"/>
            <a:ext cx="8229600" cy="4451960"/>
          </a:xfrm>
        </p:spPr>
        <p:txBody>
          <a:bodyPr>
            <a:normAutofit/>
          </a:bodyPr>
          <a:lstStyle/>
          <a:p>
            <a:r>
              <a:rPr lang="en-US" sz="4000" dirty="0"/>
              <a:t>Lifestyle Changes</a:t>
            </a:r>
          </a:p>
          <a:p>
            <a:pPr lvl="1"/>
            <a:r>
              <a:rPr lang="en-US" sz="3200" dirty="0"/>
              <a:t>Weight control</a:t>
            </a:r>
          </a:p>
          <a:p>
            <a:pPr lvl="1"/>
            <a:r>
              <a:rPr lang="en-US" sz="3200" dirty="0"/>
              <a:t>Healthy eating</a:t>
            </a:r>
          </a:p>
          <a:p>
            <a:pPr lvl="1"/>
            <a:r>
              <a:rPr lang="en-US" sz="3200" dirty="0"/>
              <a:t>Activity</a:t>
            </a:r>
          </a:p>
        </p:txBody>
      </p:sp>
      <p:pic>
        <p:nvPicPr>
          <p:cNvPr id="8" name="Picture 11"/>
          <p:cNvPicPr>
            <a:picLocks noChangeAspect="1"/>
          </p:cNvPicPr>
          <p:nvPr/>
        </p:nvPicPr>
        <p:blipFill>
          <a:blip r:embed="rId4"/>
          <a:srcRect/>
          <a:stretch>
            <a:fillRect/>
          </a:stretch>
        </p:blipFill>
        <p:spPr bwMode="auto">
          <a:xfrm>
            <a:off x="5577478" y="1302456"/>
            <a:ext cx="1793631" cy="1943100"/>
          </a:xfrm>
          <a:prstGeom prst="rect">
            <a:avLst/>
          </a:prstGeom>
          <a:noFill/>
          <a:ln w="9525">
            <a:noFill/>
            <a:miter lim="800000"/>
            <a:headEnd/>
            <a:tailEnd/>
          </a:ln>
        </p:spPr>
      </p:pic>
      <p:pic>
        <p:nvPicPr>
          <p:cNvPr id="9" name="Picture 2" descr="C:\Users\bev\AppData\Local\Microsoft\Windows\Temporary Internet Files\Content.IE5\23EY3B9I\MP9004485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3632" y="2516906"/>
            <a:ext cx="168018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bev\AppData\Local\Microsoft\Windows\Temporary Internet Files\Content.IE5\23EY3B9I\MP90038633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993" y="3171365"/>
            <a:ext cx="1176485" cy="1782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45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br>
              <a:rPr lang="en-US" sz="700" b="1" dirty="0">
                <a:solidFill>
                  <a:srgbClr val="000090"/>
                </a:solidFill>
                <a:latin typeface="Arial" panose="020B0604020202020204" pitchFamily="34" charset="0"/>
                <a:cs typeface="Arial" panose="020B0604020202020204" pitchFamily="34" charset="0"/>
              </a:rPr>
            </a:br>
            <a:br>
              <a:rPr lang="en-US" sz="700" dirty="0">
                <a:solidFill>
                  <a:srgbClr val="000090"/>
                </a:solidFill>
                <a:latin typeface="Arial Black" charset="0"/>
              </a:rPr>
            </a:br>
            <a:endParaRPr lang="en-US" sz="1400" dirty="0">
              <a:solidFill>
                <a:srgbClr val="000090"/>
              </a:solidFill>
              <a:latin typeface="Times" charset="0"/>
            </a:endParaRPr>
          </a:p>
        </p:txBody>
      </p:sp>
      <p:sp>
        <p:nvSpPr>
          <p:cNvPr id="7" name="Rectangle 6"/>
          <p:cNvSpPr/>
          <p:nvPr/>
        </p:nvSpPr>
        <p:spPr>
          <a:xfrm>
            <a:off x="539261" y="1321867"/>
            <a:ext cx="8042031" cy="1231098"/>
          </a:xfrm>
          <a:prstGeom prst="rect">
            <a:avLst/>
          </a:prstGeom>
        </p:spPr>
        <p:txBody>
          <a:bodyPr lIns="91431" tIns="45716" rIns="91431" bIns="45716">
            <a:prstTxWarp prst="textNoShape">
              <a:avLst/>
            </a:prstTxWarp>
            <a:spAutoFit/>
          </a:bodyPr>
          <a:lstStyle/>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that 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999216" y="2645587"/>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a:t>
            </a:r>
            <a:r>
              <a:rPr lang="en-US" sz="2400" b="1" u="sng" dirty="0">
                <a:latin typeface="Calibri" charset="0"/>
                <a:ea typeface="Calibri" charset="0"/>
                <a:cs typeface="Calibri" charset="0"/>
              </a:rPr>
              <a:t>Shared</a:t>
            </a:r>
            <a:r>
              <a:rPr lang="en-US" sz="2400" b="1" dirty="0">
                <a:latin typeface="Calibri" charset="0"/>
                <a:ea typeface="Calibri" charset="0"/>
                <a:cs typeface="Calibri" charset="0"/>
              </a:rPr>
              <a:t> decision making – final decisions re: lifestyle choices ultimately lie with the patient.</a:t>
            </a: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140968"/>
            <a:ext cx="2245155" cy="1466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261" y="219501"/>
            <a:ext cx="8229600" cy="990600"/>
          </a:xfrm>
        </p:spPr>
        <p:txBody>
          <a:bodyPr/>
          <a:lstStyle/>
          <a:p>
            <a:r>
              <a:rPr lang="en-US" dirty="0"/>
              <a:t>Patient Centered Approach</a:t>
            </a:r>
          </a:p>
        </p:txBody>
      </p:sp>
    </p:spTree>
    <p:custDataLst>
      <p:tags r:id="rId1"/>
    </p:custDataLst>
    <p:extLst>
      <p:ext uri="{BB962C8B-B14F-4D97-AF65-F5344CB8AC3E}">
        <p14:creationId xmlns:p14="http://schemas.microsoft.com/office/powerpoint/2010/main" val="329006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5029200"/>
            <a:ext cx="2362200" cy="1127124"/>
          </a:xfrm>
        </p:spPr>
        <p:txBody>
          <a:bodyPr>
            <a:noAutofit/>
          </a:bodyPr>
          <a:lstStyle/>
          <a:p>
            <a:r>
              <a:rPr lang="en-US" sz="2800" dirty="0"/>
              <a:t>ADA Standards of Care 2015</a:t>
            </a:r>
          </a:p>
        </p:txBody>
      </p:sp>
      <p:pic>
        <p:nvPicPr>
          <p:cNvPr id="4" name="Content Placeholder 3"/>
          <p:cNvPicPr>
            <a:picLocks noGrp="1" noChangeAspect="1"/>
          </p:cNvPicPr>
          <p:nvPr>
            <p:ph sz="quarter" idx="1"/>
          </p:nvPr>
        </p:nvPicPr>
        <p:blipFill>
          <a:blip r:embed="rId3"/>
          <a:stretch>
            <a:fillRect/>
          </a:stretch>
        </p:blipFill>
        <p:spPr>
          <a:xfrm>
            <a:off x="381000" y="152400"/>
            <a:ext cx="5765674" cy="6003925"/>
          </a:xfrm>
          <a:prstGeom prst="rect">
            <a:avLst/>
          </a:prstGeom>
        </p:spPr>
      </p:pic>
    </p:spTree>
    <p:custDataLst>
      <p:tags r:id="rId1"/>
    </p:custDataLst>
    <p:extLst>
      <p:ext uri="{BB962C8B-B14F-4D97-AF65-F5344CB8AC3E}">
        <p14:creationId xmlns:p14="http://schemas.microsoft.com/office/powerpoint/2010/main" val="11079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br>
              <a:rPr lang="en-US" dirty="0"/>
            </a:br>
            <a:br>
              <a:rPr lang="en-US" dirty="0"/>
            </a:br>
            <a:r>
              <a:rPr lang="en-US"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5141" y="1667933"/>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pic>
        <p:nvPicPr>
          <p:cNvPr id="8" name="Picture 7"/>
          <p:cNvPicPr>
            <a:picLocks noChangeAspect="1"/>
          </p:cNvPicPr>
          <p:nvPr/>
        </p:nvPicPr>
        <p:blipFill>
          <a:blip r:embed="rId4"/>
          <a:stretch>
            <a:fillRect/>
          </a:stretch>
        </p:blipFill>
        <p:spPr>
          <a:xfrm>
            <a:off x="4648200" y="861935"/>
            <a:ext cx="4091991" cy="4986415"/>
          </a:xfrm>
          <a:prstGeom prst="rect">
            <a:avLst/>
          </a:prstGeom>
        </p:spPr>
      </p:pic>
    </p:spTree>
    <p:custDataLst>
      <p:tags r:id="rId1"/>
    </p:custDataLst>
    <p:extLst>
      <p:ext uri="{BB962C8B-B14F-4D97-AF65-F5344CB8AC3E}">
        <p14:creationId xmlns:p14="http://schemas.microsoft.com/office/powerpoint/2010/main" val="267898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Treating Hyperglycemia with Meds	</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dirty="0"/>
              <a:t>For all of the following case studies, we assume we are providing ongoing education on lifestyle – including referral to the Diabetes Ed Team and other resources.</a:t>
            </a:r>
          </a:p>
          <a:p>
            <a:r>
              <a:rPr lang="en-US" dirty="0"/>
              <a:t>In describing what meds match the patient best, we act as patient advocates and consultants to providers.  </a:t>
            </a:r>
          </a:p>
        </p:txBody>
      </p:sp>
      <p:pic>
        <p:nvPicPr>
          <p:cNvPr id="7" name="Picture 6"/>
          <p:cNvPicPr>
            <a:picLocks noChangeAspect="1"/>
          </p:cNvPicPr>
          <p:nvPr/>
        </p:nvPicPr>
        <p:blipFill>
          <a:blip r:embed="rId3"/>
          <a:stretch>
            <a:fillRect/>
          </a:stretch>
        </p:blipFill>
        <p:spPr>
          <a:xfrm>
            <a:off x="6011950" y="1238250"/>
            <a:ext cx="2674850" cy="1809750"/>
          </a:xfrm>
          <a:prstGeom prst="rect">
            <a:avLst/>
          </a:prstGeom>
        </p:spPr>
      </p:pic>
    </p:spTree>
    <p:custDataLst>
      <p:tags r:id="rId1"/>
    </p:custDataLst>
    <p:extLst>
      <p:ext uri="{BB962C8B-B14F-4D97-AF65-F5344CB8AC3E}">
        <p14:creationId xmlns:p14="http://schemas.microsoft.com/office/powerpoint/2010/main" val="23586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lstStyle/>
          <a:p>
            <a:r>
              <a:rPr lang="en-US" dirty="0"/>
              <a:t>61 year old overweight woman with type 2 diabetes 3 months. Has been trying to control diabetes with diet and exercise.  GFR in 90s. Worried about weight gain.</a:t>
            </a:r>
          </a:p>
          <a:p>
            <a:r>
              <a:rPr lang="en-US" dirty="0"/>
              <a:t>Most recent A1c 6.9%</a:t>
            </a:r>
          </a:p>
          <a:p>
            <a:pPr lvl="1"/>
            <a:r>
              <a:rPr lang="en-US" dirty="0"/>
              <a:t>ADA</a:t>
            </a:r>
          </a:p>
          <a:p>
            <a:pPr lvl="1"/>
            <a:r>
              <a:rPr lang="en-US" dirty="0"/>
              <a:t>AACE</a:t>
            </a:r>
          </a:p>
          <a:p>
            <a:pPr lvl="1"/>
            <a:r>
              <a:rPr lang="en-US" dirty="0"/>
              <a:t>Cash pay or </a:t>
            </a:r>
          </a:p>
          <a:p>
            <a:pPr lvl="1"/>
            <a:r>
              <a:rPr lang="en-US" dirty="0"/>
              <a:t>Good insurance</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247" y="3875780"/>
            <a:ext cx="3428553" cy="2284809"/>
          </a:xfrm>
          <a:prstGeom prst="rect">
            <a:avLst/>
          </a:prstGeom>
        </p:spPr>
      </p:pic>
    </p:spTree>
    <p:custDataLst>
      <p:tags r:id="rId1"/>
    </p:custDataLst>
    <p:extLst>
      <p:ext uri="{BB962C8B-B14F-4D97-AF65-F5344CB8AC3E}">
        <p14:creationId xmlns:p14="http://schemas.microsoft.com/office/powerpoint/2010/main" val="7998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57123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ADA Step Wise Approach to Hyperglycemia 2015</a:t>
            </a:r>
          </a:p>
        </p:txBody>
      </p:sp>
      <p:sp>
        <p:nvSpPr>
          <p:cNvPr id="3" name="Content Placeholder 2"/>
          <p:cNvSpPr>
            <a:spLocks noGrp="1"/>
          </p:cNvSpPr>
          <p:nvPr>
            <p:ph sz="quarter" idx="1"/>
          </p:nvPr>
        </p:nvSpPr>
        <p:spPr>
          <a:xfrm>
            <a:off x="457200" y="1676400"/>
            <a:ext cx="6400800" cy="4480560"/>
          </a:xfrm>
        </p:spPr>
        <p:txBody>
          <a:bodyPr>
            <a:normAutofit lnSpcReduction="10000"/>
          </a:bodyPr>
          <a:lstStyle/>
          <a:p>
            <a:pPr lvl="0"/>
            <a:r>
              <a:rPr lang="en-US" dirty="0"/>
              <a:t>Start with lifestyle coaching</a:t>
            </a:r>
          </a:p>
          <a:p>
            <a:pPr lvl="0"/>
            <a:r>
              <a:rPr lang="en-US" dirty="0"/>
              <a:t>When lifestyle alone is not achieving A1c goal – Metformin should be added at, or soon after diagnosis (unless contraindicated).</a:t>
            </a:r>
          </a:p>
          <a:p>
            <a:pPr lvl="0"/>
            <a:r>
              <a:rPr lang="en-US" dirty="0"/>
              <a:t>Metformin has a long standing evidence base for efficacy and safety, is cheap and may reduce CV risk.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985" y="1676400"/>
            <a:ext cx="2308670" cy="1996341"/>
          </a:xfrm>
          <a:prstGeom prst="rect">
            <a:avLst/>
          </a:prstGeom>
        </p:spPr>
      </p:pic>
    </p:spTree>
    <p:custDataLst>
      <p:tags r:id="rId1"/>
    </p:custDataLst>
    <p:extLst>
      <p:ext uri="{BB962C8B-B14F-4D97-AF65-F5344CB8AC3E}">
        <p14:creationId xmlns:p14="http://schemas.microsoft.com/office/powerpoint/2010/main" val="2927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861165" y="5894825"/>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br>
              <a:rPr lang="en-US" sz="700" b="1" dirty="0">
                <a:solidFill>
                  <a:srgbClr val="000090"/>
                </a:solidFill>
                <a:latin typeface="Arial" panose="020B0604020202020204" pitchFamily="34" charset="0"/>
                <a:cs typeface="Arial" panose="020B0604020202020204" pitchFamily="34" charset="0"/>
              </a:rPr>
            </a:b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lstStyle/>
          <a:p>
            <a:r>
              <a:rPr lang="en-US" dirty="0"/>
              <a:t>Other Considerations</a:t>
            </a:r>
          </a:p>
        </p:txBody>
      </p:sp>
      <p:sp>
        <p:nvSpPr>
          <p:cNvPr id="4" name="Content Placeholder 3"/>
          <p:cNvSpPr>
            <a:spLocks noGrp="1"/>
          </p:cNvSpPr>
          <p:nvPr>
            <p:ph sz="quarter" idx="1"/>
          </p:nvPr>
        </p:nvSpPr>
        <p:spPr>
          <a:xfrm>
            <a:off x="838200" y="1219200"/>
            <a:ext cx="7848600" cy="4937760"/>
          </a:xfrm>
        </p:spPr>
        <p:txBody>
          <a:bodyPr/>
          <a:lstStyle/>
          <a:p>
            <a:r>
              <a:rPr lang="en-US" dirty="0"/>
              <a:t>Cost</a:t>
            </a:r>
          </a:p>
          <a:p>
            <a:r>
              <a:rPr lang="en-US" dirty="0"/>
              <a:t>Hypoglycemia</a:t>
            </a:r>
          </a:p>
          <a:p>
            <a:r>
              <a:rPr lang="en-US" dirty="0"/>
              <a:t>Age </a:t>
            </a:r>
          </a:p>
          <a:p>
            <a:r>
              <a:rPr lang="en-US" dirty="0"/>
              <a:t>Weight</a:t>
            </a:r>
          </a:p>
          <a:p>
            <a:r>
              <a:rPr lang="en-US" dirty="0"/>
              <a:t>Comorbidities</a:t>
            </a:r>
          </a:p>
          <a:p>
            <a:pPr lvl="1"/>
            <a:r>
              <a:rPr lang="en-US" dirty="0"/>
              <a:t>Kidney disease</a:t>
            </a:r>
          </a:p>
          <a:p>
            <a:pPr lvl="1"/>
            <a:r>
              <a:rPr lang="en-US" dirty="0"/>
              <a:t>Heart disease – CHF, CAD</a:t>
            </a:r>
          </a:p>
          <a:p>
            <a:pPr lvl="1"/>
            <a:r>
              <a:rPr lang="en-US" dirty="0"/>
              <a:t>Liver dysfunction</a:t>
            </a:r>
          </a:p>
          <a:p>
            <a:endParaRPr lang="en-US" dirty="0"/>
          </a:p>
        </p:txBody>
      </p:sp>
      <p:pic>
        <p:nvPicPr>
          <p:cNvPr id="7"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6524" y="1308433"/>
            <a:ext cx="3415539" cy="18722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16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228600"/>
            <a:ext cx="8427373" cy="5957900"/>
          </a:xfrm>
          <a:prstGeom prst="rect">
            <a:avLst/>
          </a:prstGeom>
        </p:spPr>
      </p:pic>
    </p:spTree>
    <p:custDataLst>
      <p:tags r:id="rId1"/>
    </p:custDataLst>
    <p:extLst>
      <p:ext uri="{BB962C8B-B14F-4D97-AF65-F5344CB8AC3E}">
        <p14:creationId xmlns:p14="http://schemas.microsoft.com/office/powerpoint/2010/main" val="340106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8600"/>
            <a:ext cx="8477839" cy="5791200"/>
          </a:xfrm>
          <a:prstGeom prst="rect">
            <a:avLst/>
          </a:prstGeom>
        </p:spPr>
      </p:pic>
    </p:spTree>
    <p:custDataLst>
      <p:tags r:id="rId1"/>
    </p:custDataLst>
    <p:extLst>
      <p:ext uri="{BB962C8B-B14F-4D97-AF65-F5344CB8AC3E}">
        <p14:creationId xmlns:p14="http://schemas.microsoft.com/office/powerpoint/2010/main" val="189112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2563" y="228600"/>
            <a:ext cx="8159462" cy="4114800"/>
          </a:xfrm>
          <a:prstGeom prst="rect">
            <a:avLst/>
          </a:prstGeom>
        </p:spPr>
      </p:pic>
    </p:spTree>
    <p:custDataLst>
      <p:tags r:id="rId1"/>
    </p:custDataLst>
    <p:extLst>
      <p:ext uri="{BB962C8B-B14F-4D97-AF65-F5344CB8AC3E}">
        <p14:creationId xmlns:p14="http://schemas.microsoft.com/office/powerpoint/2010/main" val="11067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normAutofit fontScale="90000"/>
          </a:bodyPr>
          <a:lstStyle/>
          <a:p>
            <a:r>
              <a:rPr lang="en-US" dirty="0"/>
              <a:t>CDE®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1538049" y="1223212"/>
            <a:ext cx="7124700" cy="3637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7" y="1371599"/>
            <a:ext cx="1400493" cy="1400493"/>
          </a:xfrm>
          <a:prstGeom prst="rect">
            <a:avLst/>
          </a:prstGeom>
        </p:spPr>
      </p:pic>
      <p:pic>
        <p:nvPicPr>
          <p:cNvPr id="6" name="Picture 5"/>
          <p:cNvPicPr>
            <a:picLocks noChangeAspect="1"/>
          </p:cNvPicPr>
          <p:nvPr/>
        </p:nvPicPr>
        <p:blipFill>
          <a:blip r:embed="rId4"/>
          <a:stretch>
            <a:fillRect/>
          </a:stretch>
        </p:blipFill>
        <p:spPr>
          <a:xfrm>
            <a:off x="2140978" y="3190684"/>
            <a:ext cx="1848509" cy="569407"/>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052" y="3190684"/>
            <a:ext cx="2102328" cy="6384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9900"/>
            <a:ext cx="1711588" cy="305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4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a:solidFill>
                  <a:prstClr val="black"/>
                </a:solidFill>
              </a:rPr>
              <a:t>ADA Standards of Care 2015</a:t>
            </a:r>
          </a:p>
        </p:txBody>
      </p:sp>
    </p:spTree>
    <p:custDataLst>
      <p:tags r:id="rId1"/>
    </p:custDataLst>
    <p:extLst>
      <p:ext uri="{BB962C8B-B14F-4D97-AF65-F5344CB8AC3E}">
        <p14:creationId xmlns:p14="http://schemas.microsoft.com/office/powerpoint/2010/main" val="11636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a:t>
            </a:r>
          </a:p>
        </p:txBody>
      </p:sp>
      <p:pic>
        <p:nvPicPr>
          <p:cNvPr id="4" name="Content Placeholder 3"/>
          <p:cNvPicPr>
            <a:picLocks noGrp="1" noChangeAspect="1"/>
          </p:cNvPicPr>
          <p:nvPr>
            <p:ph sz="quarter" idx="1"/>
          </p:nvPr>
        </p:nvPicPr>
        <p:blipFill>
          <a:blip r:embed="rId2"/>
          <a:stretch>
            <a:fillRect/>
          </a:stretch>
        </p:blipFill>
        <p:spPr>
          <a:xfrm>
            <a:off x="22860" y="152400"/>
            <a:ext cx="8996649" cy="5600065"/>
          </a:xfrm>
          <a:prstGeom prst="rect">
            <a:avLst/>
          </a:prstGeom>
        </p:spPr>
      </p:pic>
    </p:spTree>
    <p:extLst>
      <p:ext uri="{BB962C8B-B14F-4D97-AF65-F5344CB8AC3E}">
        <p14:creationId xmlns:p14="http://schemas.microsoft.com/office/powerpoint/2010/main" val="11826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44190" y="0"/>
            <a:ext cx="8553450" cy="6333903"/>
          </a:xfrm>
          <a:prstGeom prst="rect">
            <a:avLst/>
          </a:prstGeom>
        </p:spPr>
      </p:pic>
    </p:spTree>
    <p:custDataLst>
      <p:tags r:id="rId1"/>
    </p:custDataLst>
    <p:extLst>
      <p:ext uri="{BB962C8B-B14F-4D97-AF65-F5344CB8AC3E}">
        <p14:creationId xmlns:p14="http://schemas.microsoft.com/office/powerpoint/2010/main" val="75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goal is to avoid weight gain	</a:t>
            </a:r>
          </a:p>
        </p:txBody>
      </p:sp>
      <p:sp>
        <p:nvSpPr>
          <p:cNvPr id="3" name="Content Placeholder 2"/>
          <p:cNvSpPr>
            <a:spLocks noGrp="1"/>
          </p:cNvSpPr>
          <p:nvPr>
            <p:ph sz="quarter" idx="1"/>
          </p:nvPr>
        </p:nvSpPr>
        <p:spPr>
          <a:xfrm>
            <a:off x="457200" y="1219200"/>
            <a:ext cx="6203032" cy="4937760"/>
          </a:xfrm>
        </p:spPr>
        <p:txBody>
          <a:bodyPr>
            <a:normAutofit fontScale="92500" lnSpcReduction="10000"/>
          </a:bodyPr>
          <a:lstStyle/>
          <a:p>
            <a:r>
              <a:rPr lang="en-US" dirty="0"/>
              <a:t>These meds are weight neutral</a:t>
            </a:r>
          </a:p>
          <a:p>
            <a:pPr lvl="1"/>
            <a:r>
              <a:rPr lang="en-US" dirty="0"/>
              <a:t>Metformin</a:t>
            </a:r>
          </a:p>
          <a:p>
            <a:pPr lvl="1"/>
            <a:r>
              <a:rPr lang="en-US" dirty="0"/>
              <a:t>DPP-IV Inhibitors: Januvia, </a:t>
            </a:r>
            <a:r>
              <a:rPr lang="en-US" dirty="0" err="1"/>
              <a:t>Onglyza</a:t>
            </a:r>
            <a:r>
              <a:rPr lang="en-US" dirty="0"/>
              <a:t>, </a:t>
            </a:r>
            <a:r>
              <a:rPr lang="en-US" dirty="0" err="1"/>
              <a:t>Tradjenta</a:t>
            </a:r>
            <a:r>
              <a:rPr lang="en-US" dirty="0"/>
              <a:t>, </a:t>
            </a:r>
            <a:r>
              <a:rPr lang="en-US" dirty="0" err="1"/>
              <a:t>Nesina</a:t>
            </a:r>
            <a:endParaRPr lang="en-US" dirty="0"/>
          </a:p>
          <a:p>
            <a:pPr lvl="1"/>
            <a:r>
              <a:rPr lang="en-US" dirty="0" err="1"/>
              <a:t>Acarbose</a:t>
            </a:r>
            <a:endParaRPr lang="en-US" dirty="0"/>
          </a:p>
          <a:p>
            <a:pPr marL="274320" lvl="1" indent="0">
              <a:buNone/>
            </a:pPr>
            <a:endParaRPr lang="en-US" dirty="0"/>
          </a:p>
          <a:p>
            <a:r>
              <a:rPr lang="en-US" dirty="0"/>
              <a:t>These meds associated with </a:t>
            </a:r>
            <a:r>
              <a:rPr lang="en-US" dirty="0" err="1"/>
              <a:t>wt</a:t>
            </a:r>
            <a:r>
              <a:rPr lang="en-US" dirty="0"/>
              <a:t> loss</a:t>
            </a:r>
          </a:p>
          <a:p>
            <a:pPr lvl="1"/>
            <a:r>
              <a:rPr lang="en-US" dirty="0"/>
              <a:t>GLP-1 agonists (</a:t>
            </a:r>
            <a:r>
              <a:rPr lang="en-US" dirty="0" err="1"/>
              <a:t>Byetta</a:t>
            </a:r>
            <a:r>
              <a:rPr lang="en-US" dirty="0"/>
              <a:t>, </a:t>
            </a:r>
            <a:r>
              <a:rPr lang="en-US" dirty="0" err="1"/>
              <a:t>Bydureon</a:t>
            </a:r>
            <a:r>
              <a:rPr lang="en-US" dirty="0"/>
              <a:t>, </a:t>
            </a:r>
            <a:r>
              <a:rPr lang="en-US" dirty="0" err="1"/>
              <a:t>Victoza</a:t>
            </a:r>
            <a:r>
              <a:rPr lang="en-US" dirty="0"/>
              <a:t>, </a:t>
            </a:r>
            <a:r>
              <a:rPr lang="en-US" dirty="0" err="1"/>
              <a:t>Tanzeum</a:t>
            </a:r>
            <a:r>
              <a:rPr lang="en-US" dirty="0"/>
              <a:t>, </a:t>
            </a:r>
            <a:r>
              <a:rPr lang="en-US" dirty="0" err="1"/>
              <a:t>Trulicity</a:t>
            </a:r>
            <a:r>
              <a:rPr lang="en-US" dirty="0"/>
              <a:t>)</a:t>
            </a:r>
          </a:p>
          <a:p>
            <a:pPr lvl="1"/>
            <a:r>
              <a:rPr lang="en-US" dirty="0"/>
              <a:t>SGLT-2 Inhibitors (</a:t>
            </a:r>
            <a:r>
              <a:rPr lang="en-US" dirty="0" err="1"/>
              <a:t>Canagliflozin</a:t>
            </a:r>
            <a:r>
              <a:rPr lang="en-US" dirty="0"/>
              <a:t>, </a:t>
            </a:r>
            <a:r>
              <a:rPr lang="en-US" dirty="0" err="1"/>
              <a:t>Dapagliflozin</a:t>
            </a:r>
            <a:r>
              <a:rPr lang="en-US" dirty="0"/>
              <a:t>, </a:t>
            </a:r>
            <a:r>
              <a:rPr lang="en-US" dirty="0" err="1"/>
              <a:t>Empagliflozin</a:t>
            </a:r>
            <a:r>
              <a:rPr lang="en-US" dirty="0"/>
              <a:t>)</a:t>
            </a:r>
          </a:p>
          <a:p>
            <a:pPr lvl="1"/>
            <a:r>
              <a:rPr lang="en-US" dirty="0" err="1"/>
              <a:t>Symlin</a:t>
            </a:r>
            <a:r>
              <a:rPr lang="en-US" dirty="0"/>
              <a:t> (</a:t>
            </a:r>
            <a:r>
              <a:rPr lang="en-US" dirty="0" err="1"/>
              <a:t>Pramlintide</a:t>
            </a:r>
            <a:r>
              <a:rPr lang="en-US" dirty="0"/>
              <a:t>)</a:t>
            </a:r>
          </a:p>
          <a:p>
            <a:pPr lvl="1"/>
            <a:endParaRPr lang="en-US" dirty="0"/>
          </a:p>
        </p:txBody>
      </p:sp>
      <p:pic>
        <p:nvPicPr>
          <p:cNvPr id="5" name="Picture 4"/>
          <p:cNvPicPr>
            <a:picLocks noChangeAspect="1"/>
          </p:cNvPicPr>
          <p:nvPr/>
        </p:nvPicPr>
        <p:blipFill>
          <a:blip r:embed="rId3"/>
          <a:stretch>
            <a:fillRect/>
          </a:stretch>
        </p:blipFill>
        <p:spPr>
          <a:xfrm>
            <a:off x="6324600" y="1219200"/>
            <a:ext cx="2528039" cy="1655307"/>
          </a:xfrm>
          <a:prstGeom prst="rect">
            <a:avLst/>
          </a:prstGeom>
        </p:spPr>
      </p:pic>
    </p:spTree>
    <p:custDataLst>
      <p:tags r:id="rId1"/>
    </p:custDataLst>
    <p:extLst>
      <p:ext uri="{BB962C8B-B14F-4D97-AF65-F5344CB8AC3E}">
        <p14:creationId xmlns:p14="http://schemas.microsoft.com/office/powerpoint/2010/main" val="374820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goal is to minimize cost	</a:t>
            </a:r>
          </a:p>
        </p:txBody>
      </p:sp>
      <p:sp>
        <p:nvSpPr>
          <p:cNvPr id="3" name="Content Placeholder 2"/>
          <p:cNvSpPr>
            <a:spLocks noGrp="1"/>
          </p:cNvSpPr>
          <p:nvPr>
            <p:ph sz="quarter" idx="1"/>
          </p:nvPr>
        </p:nvSpPr>
        <p:spPr/>
        <p:txBody>
          <a:bodyPr>
            <a:normAutofit/>
          </a:bodyPr>
          <a:lstStyle/>
          <a:p>
            <a:r>
              <a:rPr lang="en-US" dirty="0"/>
              <a:t>Go generic.  </a:t>
            </a:r>
          </a:p>
          <a:p>
            <a:r>
              <a:rPr lang="en-US" dirty="0"/>
              <a:t>Oral Meds -Metformin and Sulfonylureas</a:t>
            </a:r>
          </a:p>
          <a:p>
            <a:pPr lvl="1"/>
            <a:r>
              <a:rPr lang="en-US" dirty="0"/>
              <a:t>Walmart offers 3 mo supply of following meds for ~ $10</a:t>
            </a:r>
          </a:p>
          <a:p>
            <a:pPr lvl="2"/>
            <a:r>
              <a:rPr lang="en-US" dirty="0"/>
              <a:t> Metformin and Metformin XR</a:t>
            </a:r>
          </a:p>
          <a:p>
            <a:pPr lvl="2"/>
            <a:r>
              <a:rPr lang="en-US" dirty="0"/>
              <a:t>Glipizide, Glyburide, Glimepiride</a:t>
            </a:r>
          </a:p>
          <a:p>
            <a:pPr marL="274320" lvl="1" indent="0">
              <a:buNone/>
            </a:pPr>
            <a:endParaRPr lang="en-US" sz="700" dirty="0"/>
          </a:p>
          <a:p>
            <a:r>
              <a:rPr lang="en-US" dirty="0"/>
              <a:t>Insulins – Oldies but Goodies </a:t>
            </a:r>
          </a:p>
          <a:p>
            <a:pPr lvl="1"/>
            <a:r>
              <a:rPr lang="en-US" dirty="0"/>
              <a:t>NPH, Regular, 70/30 mix</a:t>
            </a:r>
          </a:p>
          <a:p>
            <a:pPr lvl="1"/>
            <a:r>
              <a:rPr lang="en-US" dirty="0"/>
              <a:t>$25 a vial at Walmart – </a:t>
            </a:r>
            <a:r>
              <a:rPr lang="en-US" dirty="0" err="1"/>
              <a:t>ReliOn</a:t>
            </a:r>
            <a:endParaRPr lang="en-US" dirty="0"/>
          </a:p>
          <a:p>
            <a:pPr lvl="1"/>
            <a:r>
              <a:rPr lang="en-US" dirty="0"/>
              <a:t>Vials and needles cheaper</a:t>
            </a:r>
          </a:p>
          <a:p>
            <a:pPr lvl="1"/>
            <a:endParaRPr lang="en-US" dirty="0"/>
          </a:p>
          <a:p>
            <a:pPr marL="274320" lvl="1" indent="0">
              <a:buNone/>
            </a:pPr>
            <a:endParaRPr lang="en-US" dirty="0"/>
          </a:p>
        </p:txBody>
      </p:sp>
      <p:pic>
        <p:nvPicPr>
          <p:cNvPr id="5" name="Picture 4"/>
          <p:cNvPicPr>
            <a:picLocks noChangeAspect="1"/>
          </p:cNvPicPr>
          <p:nvPr/>
        </p:nvPicPr>
        <p:blipFill>
          <a:blip r:embed="rId3"/>
          <a:stretch>
            <a:fillRect/>
          </a:stretch>
        </p:blipFill>
        <p:spPr>
          <a:xfrm>
            <a:off x="5791200" y="3660371"/>
            <a:ext cx="2819400" cy="2332718"/>
          </a:xfrm>
          <a:prstGeom prst="rect">
            <a:avLst/>
          </a:prstGeom>
        </p:spPr>
      </p:pic>
    </p:spTree>
    <p:custDataLst>
      <p:tags r:id="rId1"/>
    </p:custDataLst>
    <p:extLst>
      <p:ext uri="{BB962C8B-B14F-4D97-AF65-F5344CB8AC3E}">
        <p14:creationId xmlns:p14="http://schemas.microsoft.com/office/powerpoint/2010/main" val="38632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lnSpcReduction="10000"/>
          </a:bodyPr>
          <a:lstStyle/>
          <a:p>
            <a:r>
              <a:rPr lang="en-US" dirty="0"/>
              <a:t>61 year old overweight woman with type 2 diabetes 3 months. Has been trying to control diabetes with diet and exercise.  GFR in 90s. Worried about weight gain.</a:t>
            </a:r>
          </a:p>
          <a:p>
            <a:r>
              <a:rPr lang="en-US" dirty="0"/>
              <a:t>Most recent A1c 6.9%</a:t>
            </a:r>
          </a:p>
          <a:p>
            <a:pPr lvl="1"/>
            <a:r>
              <a:rPr lang="en-US" dirty="0"/>
              <a:t>ADA</a:t>
            </a:r>
          </a:p>
          <a:p>
            <a:pPr lvl="1"/>
            <a:r>
              <a:rPr lang="en-US" dirty="0"/>
              <a:t>AACE</a:t>
            </a:r>
          </a:p>
          <a:p>
            <a:pPr lvl="1"/>
            <a:r>
              <a:rPr lang="en-US" dirty="0"/>
              <a:t>Cash pay</a:t>
            </a:r>
          </a:p>
          <a:p>
            <a:pPr lvl="1"/>
            <a:r>
              <a:rPr lang="en-US" dirty="0"/>
              <a:t>Good insurance</a:t>
            </a:r>
          </a:p>
          <a:p>
            <a:r>
              <a:rPr lang="en-US" dirty="0">
                <a:solidFill>
                  <a:srgbClr val="C00000"/>
                </a:solidFill>
              </a:rPr>
              <a:t>Solutions?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581400"/>
            <a:ext cx="3428553" cy="2284809"/>
          </a:xfrm>
          <a:prstGeom prst="rect">
            <a:avLst/>
          </a:prstGeom>
        </p:spPr>
      </p:pic>
    </p:spTree>
    <p:custDataLst>
      <p:tags r:id="rId1"/>
    </p:custDataLst>
    <p:extLst>
      <p:ext uri="{BB962C8B-B14F-4D97-AF65-F5344CB8AC3E}">
        <p14:creationId xmlns:p14="http://schemas.microsoft.com/office/powerpoint/2010/main" val="40325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fontScale="92500" lnSpcReduction="20000"/>
          </a:bodyPr>
          <a:lstStyle/>
          <a:p>
            <a:r>
              <a:rPr lang="en-US" dirty="0"/>
              <a:t>61 year old overweight woman with type 2 diabetes 3 months. Has been trying to control diabetes with diet and exercise.  GFR in 90s. Worried about weight gain.</a:t>
            </a:r>
          </a:p>
          <a:p>
            <a:r>
              <a:rPr lang="en-US" dirty="0"/>
              <a:t>Most recent A1c 6.9%</a:t>
            </a:r>
          </a:p>
          <a:p>
            <a:pPr lvl="1"/>
            <a:r>
              <a:rPr lang="en-US" dirty="0"/>
              <a:t>ADA</a:t>
            </a:r>
          </a:p>
          <a:p>
            <a:pPr lvl="1"/>
            <a:r>
              <a:rPr lang="en-US" dirty="0"/>
              <a:t>AACE</a:t>
            </a:r>
          </a:p>
          <a:p>
            <a:pPr lvl="1"/>
            <a:r>
              <a:rPr lang="en-US" dirty="0"/>
              <a:t>Cash pay</a:t>
            </a:r>
          </a:p>
          <a:p>
            <a:pPr lvl="1"/>
            <a:r>
              <a:rPr lang="en-US" dirty="0"/>
              <a:t>Good insurance</a:t>
            </a:r>
          </a:p>
          <a:p>
            <a:r>
              <a:rPr lang="en-US" dirty="0">
                <a:solidFill>
                  <a:srgbClr val="C00000"/>
                </a:solidFill>
              </a:rPr>
              <a:t>Solutions? </a:t>
            </a:r>
          </a:p>
          <a:p>
            <a:pPr lvl="1"/>
            <a:r>
              <a:rPr lang="en-US" dirty="0"/>
              <a:t>Consider no meds, monitor or start Metformin (ADA - Cash)</a:t>
            </a:r>
          </a:p>
          <a:p>
            <a:pPr lvl="1"/>
            <a:r>
              <a:rPr lang="en-US" dirty="0"/>
              <a:t>Start Metformin 500 mg 1-2 x a day (AACE)</a:t>
            </a:r>
          </a:p>
          <a:p>
            <a:pPr lvl="1"/>
            <a:r>
              <a:rPr lang="en-US" dirty="0"/>
              <a:t>If can’t tolerate metformin, good insurance, </a:t>
            </a:r>
            <a:r>
              <a:rPr lang="en-US" dirty="0">
                <a:solidFill>
                  <a:srgbClr val="C00000"/>
                </a:solidFill>
              </a:rPr>
              <a:t>consider?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362200"/>
            <a:ext cx="3428553" cy="2284809"/>
          </a:xfrm>
          <a:prstGeom prst="rect">
            <a:avLst/>
          </a:prstGeom>
        </p:spPr>
      </p:pic>
    </p:spTree>
    <p:custDataLst>
      <p:tags r:id="rId1"/>
    </p:custDataLst>
    <p:extLst>
      <p:ext uri="{BB962C8B-B14F-4D97-AF65-F5344CB8AC3E}">
        <p14:creationId xmlns:p14="http://schemas.microsoft.com/office/powerpoint/2010/main" val="391059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a:bodyPr>
          <a:lstStyle/>
          <a:p>
            <a:r>
              <a:rPr lang="en-US" dirty="0"/>
              <a:t>54 year old smoker, has CVD disease, creatinine 1.2, BMI 27. Not checking BG, even though he has glucose meter. On Metformin 500mg BID for past 4 months. Had bad experience with hypoglycemia on glyburide. </a:t>
            </a:r>
          </a:p>
          <a:p>
            <a:r>
              <a:rPr lang="en-US" dirty="0"/>
              <a:t>Most recent A1c 7.9%</a:t>
            </a:r>
          </a:p>
          <a:p>
            <a:pPr lvl="1"/>
            <a:r>
              <a:rPr lang="en-US" dirty="0"/>
              <a:t>ADA</a:t>
            </a:r>
          </a:p>
          <a:p>
            <a:pPr lvl="1"/>
            <a:r>
              <a:rPr lang="en-US" dirty="0"/>
              <a:t>AACE</a:t>
            </a:r>
          </a:p>
          <a:p>
            <a:pPr lvl="1"/>
            <a:r>
              <a:rPr lang="en-US" dirty="0"/>
              <a:t>Cash pay</a:t>
            </a:r>
          </a:p>
          <a:p>
            <a:pPr lvl="1"/>
            <a:r>
              <a:rPr lang="en-US" dirty="0"/>
              <a:t>Good insurance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730521"/>
            <a:ext cx="3636818" cy="2426439"/>
          </a:xfrm>
          <a:prstGeom prst="rect">
            <a:avLst/>
          </a:prstGeom>
        </p:spPr>
      </p:pic>
    </p:spTree>
    <p:custDataLst>
      <p:tags r:id="rId1"/>
    </p:custDataLst>
    <p:extLst>
      <p:ext uri="{BB962C8B-B14F-4D97-AF65-F5344CB8AC3E}">
        <p14:creationId xmlns:p14="http://schemas.microsoft.com/office/powerpoint/2010/main" val="17969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goal is to avoid Hypoglycemia</a:t>
            </a:r>
          </a:p>
        </p:txBody>
      </p:sp>
      <p:sp>
        <p:nvSpPr>
          <p:cNvPr id="3" name="Content Placeholder 2"/>
          <p:cNvSpPr>
            <a:spLocks noGrp="1"/>
          </p:cNvSpPr>
          <p:nvPr>
            <p:ph sz="quarter" idx="1"/>
          </p:nvPr>
        </p:nvSpPr>
        <p:spPr/>
        <p:txBody>
          <a:bodyPr/>
          <a:lstStyle/>
          <a:p>
            <a:r>
              <a:rPr lang="en-US" dirty="0"/>
              <a:t>Avoid sulfonylureas</a:t>
            </a:r>
          </a:p>
          <a:p>
            <a:r>
              <a:rPr lang="en-US" dirty="0"/>
              <a:t>Careful insulin dosing</a:t>
            </a:r>
          </a:p>
          <a:p>
            <a:r>
              <a:rPr lang="en-US" dirty="0"/>
              <a:t>May need to up adjust glucose goals </a:t>
            </a:r>
          </a:p>
          <a:p>
            <a:r>
              <a:rPr lang="en-US" dirty="0"/>
              <a:t>Monitor kidney function</a:t>
            </a:r>
          </a:p>
          <a:p>
            <a:r>
              <a:rPr lang="en-US" dirty="0"/>
              <a:t>Reinforce for patients on insulin to “TIE”</a:t>
            </a:r>
          </a:p>
          <a:p>
            <a:pPr lvl="1"/>
            <a:r>
              <a:rPr lang="en-US" dirty="0"/>
              <a:t>Test</a:t>
            </a:r>
          </a:p>
          <a:p>
            <a:pPr lvl="1"/>
            <a:r>
              <a:rPr lang="en-US" dirty="0"/>
              <a:t>Inject</a:t>
            </a:r>
          </a:p>
          <a:p>
            <a:pPr lvl="1"/>
            <a:r>
              <a:rPr lang="en-US" dirty="0"/>
              <a:t>Eat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453" y="4023757"/>
            <a:ext cx="3308412" cy="2205608"/>
          </a:xfrm>
          <a:prstGeom prst="rect">
            <a:avLst/>
          </a:prstGeom>
        </p:spPr>
      </p:pic>
    </p:spTree>
    <p:custDataLst>
      <p:tags r:id="rId1"/>
    </p:custDataLst>
    <p:extLst>
      <p:ext uri="{BB962C8B-B14F-4D97-AF65-F5344CB8AC3E}">
        <p14:creationId xmlns:p14="http://schemas.microsoft.com/office/powerpoint/2010/main" val="23072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a:solidFill>
                  <a:prstClr val="black"/>
                </a:solidFill>
              </a:rPr>
              <a:t>ADA Standards of Care 2015</a:t>
            </a:r>
          </a:p>
        </p:txBody>
      </p:sp>
    </p:spTree>
    <p:custDataLst>
      <p:tags r:id="rId1"/>
    </p:custDataLst>
    <p:extLst>
      <p:ext uri="{BB962C8B-B14F-4D97-AF65-F5344CB8AC3E}">
        <p14:creationId xmlns:p14="http://schemas.microsoft.com/office/powerpoint/2010/main" val="19499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44190" y="0"/>
            <a:ext cx="8553450" cy="6333903"/>
          </a:xfrm>
          <a:prstGeom prst="rect">
            <a:avLst/>
          </a:prstGeom>
        </p:spPr>
      </p:pic>
    </p:spTree>
    <p:custDataLst>
      <p:tags r:id="rId1"/>
    </p:custDataLst>
    <p:extLst>
      <p:ext uri="{BB962C8B-B14F-4D97-AF65-F5344CB8AC3E}">
        <p14:creationId xmlns:p14="http://schemas.microsoft.com/office/powerpoint/2010/main" val="76183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a:xfrm>
            <a:off x="457200" y="1219200"/>
            <a:ext cx="8229600" cy="5257800"/>
          </a:xfrm>
        </p:spPr>
        <p:txBody>
          <a:bodyPr>
            <a:normAutofit lnSpcReduction="10000"/>
          </a:bodyPr>
          <a:lstStyle/>
          <a:p>
            <a:r>
              <a:rPr lang="en-US" dirty="0"/>
              <a:t>54 year old smoker, has CVD disease, creatinine 1.2, BMI 27. Not checking BG, even though he has glucose meter. On Metformin 500mg BID for past 4 months. Had bad experience with hypoglycemia on glyburide. </a:t>
            </a:r>
          </a:p>
          <a:p>
            <a:r>
              <a:rPr lang="en-US" dirty="0"/>
              <a:t>Most recent A1c 7.9%</a:t>
            </a:r>
          </a:p>
          <a:p>
            <a:r>
              <a:rPr lang="en-US" dirty="0">
                <a:solidFill>
                  <a:srgbClr val="C00000"/>
                </a:solidFill>
              </a:rPr>
              <a:t>Solution:</a:t>
            </a:r>
          </a:p>
          <a:p>
            <a:pPr lvl="1"/>
            <a:r>
              <a:rPr lang="en-US" dirty="0"/>
              <a:t>Change to Metformin XR and double dose</a:t>
            </a:r>
          </a:p>
          <a:p>
            <a:pPr lvl="2"/>
            <a:r>
              <a:rPr lang="en-US" sz="2800" dirty="0"/>
              <a:t>Good insurance? Add GLP-1 or SGLT-2</a:t>
            </a:r>
          </a:p>
          <a:p>
            <a:pPr marL="274320" lvl="1" indent="0">
              <a:buNone/>
            </a:pPr>
            <a:r>
              <a:rPr lang="en-US" dirty="0"/>
              <a:t>If cash pay, increase Metformin, if needed add insulin or glipizide</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505200"/>
            <a:ext cx="2284215" cy="1524000"/>
          </a:xfrm>
          <a:prstGeom prst="rect">
            <a:avLst/>
          </a:prstGeom>
        </p:spPr>
      </p:pic>
    </p:spTree>
    <p:custDataLst>
      <p:tags r:id="rId1"/>
    </p:custDataLst>
    <p:extLst>
      <p:ext uri="{BB962C8B-B14F-4D97-AF65-F5344CB8AC3E}">
        <p14:creationId xmlns:p14="http://schemas.microsoft.com/office/powerpoint/2010/main" val="326519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a:t>
            </a:r>
          </a:p>
        </p:txBody>
      </p:sp>
      <p:pic>
        <p:nvPicPr>
          <p:cNvPr id="4" name="Content Placeholder 3"/>
          <p:cNvPicPr>
            <a:picLocks noGrp="1" noChangeAspect="1"/>
          </p:cNvPicPr>
          <p:nvPr>
            <p:ph sz="quarter" idx="1"/>
          </p:nvPr>
        </p:nvPicPr>
        <p:blipFill>
          <a:blip r:embed="rId2"/>
          <a:stretch>
            <a:fillRect/>
          </a:stretch>
        </p:blipFill>
        <p:spPr>
          <a:xfrm>
            <a:off x="457200" y="152400"/>
            <a:ext cx="8258758" cy="5920740"/>
          </a:xfrm>
          <a:prstGeom prst="rect">
            <a:avLst/>
          </a:prstGeom>
        </p:spPr>
      </p:pic>
    </p:spTree>
    <p:extLst>
      <p:ext uri="{BB962C8B-B14F-4D97-AF65-F5344CB8AC3E}">
        <p14:creationId xmlns:p14="http://schemas.microsoft.com/office/powerpoint/2010/main" val="7179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346414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Meds Needed?	</a:t>
            </a:r>
          </a:p>
        </p:txBody>
      </p:sp>
      <p:sp>
        <p:nvSpPr>
          <p:cNvPr id="3" name="Content Placeholder 2"/>
          <p:cNvSpPr>
            <a:spLocks noGrp="1"/>
          </p:cNvSpPr>
          <p:nvPr>
            <p:ph sz="quarter" idx="1"/>
          </p:nvPr>
        </p:nvSpPr>
        <p:spPr>
          <a:xfrm>
            <a:off x="457200" y="1219200"/>
            <a:ext cx="8229600" cy="5257800"/>
          </a:xfrm>
        </p:spPr>
        <p:txBody>
          <a:bodyPr>
            <a:normAutofit/>
          </a:bodyPr>
          <a:lstStyle/>
          <a:p>
            <a:r>
              <a:rPr lang="en-US" dirty="0"/>
              <a:t>54 year old smoker, has CVD disease, creatinine 1.2, BMI 27. Not checking BG, even though he has glucose meter. On Metformin 500mg BID for past 4 months.. </a:t>
            </a:r>
          </a:p>
          <a:p>
            <a:r>
              <a:rPr lang="en-US" dirty="0"/>
              <a:t>Most recent A1c 7.9%</a:t>
            </a:r>
          </a:p>
          <a:p>
            <a:r>
              <a:rPr lang="en-US" dirty="0">
                <a:solidFill>
                  <a:srgbClr val="C00000"/>
                </a:solidFill>
              </a:rPr>
              <a:t>Other Meds to protect against CVD?</a:t>
            </a:r>
          </a:p>
          <a:p>
            <a:pPr lvl="1"/>
            <a:r>
              <a:rPr lang="en-US" dirty="0"/>
              <a:t>In addition to </a:t>
            </a:r>
            <a:r>
              <a:rPr lang="en-US" dirty="0" err="1"/>
              <a:t>LifeStyle</a:t>
            </a:r>
            <a:r>
              <a:rPr lang="en-US" dirty="0"/>
              <a:t> Coaching</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585" y="4648200"/>
            <a:ext cx="2284215" cy="1524000"/>
          </a:xfrm>
          <a:prstGeom prst="rect">
            <a:avLst/>
          </a:prstGeom>
        </p:spPr>
      </p:pic>
    </p:spTree>
    <p:custDataLst>
      <p:tags r:id="rId1"/>
    </p:custDataLst>
    <p:extLst>
      <p:ext uri="{BB962C8B-B14F-4D97-AF65-F5344CB8AC3E}">
        <p14:creationId xmlns:p14="http://schemas.microsoft.com/office/powerpoint/2010/main" val="24612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Coronary Heart Disease</a:t>
            </a:r>
          </a:p>
        </p:txBody>
      </p:sp>
      <p:sp>
        <p:nvSpPr>
          <p:cNvPr id="3" name="Content Placeholder 2"/>
          <p:cNvSpPr>
            <a:spLocks noGrp="1"/>
          </p:cNvSpPr>
          <p:nvPr>
            <p:ph sz="quarter" idx="1"/>
          </p:nvPr>
        </p:nvSpPr>
        <p:spPr>
          <a:xfrm>
            <a:off x="457200" y="1219200"/>
            <a:ext cx="6858000" cy="4937760"/>
          </a:xfrm>
        </p:spPr>
        <p:txBody>
          <a:bodyPr/>
          <a:lstStyle/>
          <a:p>
            <a:r>
              <a:rPr lang="en-US" dirty="0"/>
              <a:t>In pts with known CVD, use:</a:t>
            </a:r>
          </a:p>
          <a:p>
            <a:pPr lvl="1"/>
            <a:r>
              <a:rPr lang="en-US" dirty="0"/>
              <a:t>Aspirin</a:t>
            </a:r>
          </a:p>
          <a:p>
            <a:pPr lvl="1"/>
            <a:r>
              <a:rPr lang="en-US" dirty="0"/>
              <a:t>Statin</a:t>
            </a:r>
          </a:p>
          <a:p>
            <a:pPr lvl="1"/>
            <a:r>
              <a:rPr lang="en-US" dirty="0"/>
              <a:t>B/P Med </a:t>
            </a:r>
          </a:p>
          <a:p>
            <a:pPr lvl="2"/>
            <a:r>
              <a:rPr lang="en-US" sz="2400" dirty="0"/>
              <a:t>Consider ACE Inhibitor to reduce risk of CV event</a:t>
            </a:r>
          </a:p>
          <a:p>
            <a:pPr lvl="2"/>
            <a:r>
              <a:rPr lang="en-US" sz="2400" dirty="0"/>
              <a:t>In pts with prior MI, Beta Blockers should be continued at least 2 years after the event</a:t>
            </a:r>
          </a:p>
          <a:p>
            <a:pPr lvl="1"/>
            <a:r>
              <a:rPr lang="en-US" dirty="0"/>
              <a:t>Don’t use Actos or Avandia in pts with CHF</a:t>
            </a:r>
          </a:p>
          <a:p>
            <a:pPr lvl="1"/>
            <a:r>
              <a:rPr lang="en-US" dirty="0"/>
              <a:t>In pts with stable CHF, Metformin can be used in renal function normal and stable</a:t>
            </a:r>
          </a:p>
        </p:txBody>
      </p:sp>
      <p:pic>
        <p:nvPicPr>
          <p:cNvPr id="4" name="Picture 3"/>
          <p:cNvPicPr>
            <a:picLocks noChangeAspect="1"/>
          </p:cNvPicPr>
          <p:nvPr/>
        </p:nvPicPr>
        <p:blipFill>
          <a:blip r:embed="rId3"/>
          <a:stretch>
            <a:fillRect/>
          </a:stretch>
        </p:blipFill>
        <p:spPr>
          <a:xfrm>
            <a:off x="6553200" y="990600"/>
            <a:ext cx="1847850" cy="2136243"/>
          </a:xfrm>
          <a:prstGeom prst="rect">
            <a:avLst/>
          </a:prstGeom>
        </p:spPr>
      </p:pic>
    </p:spTree>
    <p:custDataLst>
      <p:tags r:id="rId1"/>
    </p:custDataLst>
    <p:extLst>
      <p:ext uri="{BB962C8B-B14F-4D97-AF65-F5344CB8AC3E}">
        <p14:creationId xmlns:p14="http://schemas.microsoft.com/office/powerpoint/2010/main" val="173168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lstStyle/>
          <a:p>
            <a:r>
              <a:rPr lang="en-US" dirty="0"/>
              <a:t>71 year old woman with type 2 diabetes for past year. BMI 24. Has been trying to control diabetes by limiting carbs and exercise. </a:t>
            </a:r>
            <a:br>
              <a:rPr lang="en-US" dirty="0"/>
            </a:br>
            <a:r>
              <a:rPr lang="en-US" dirty="0" err="1"/>
              <a:t>Creat</a:t>
            </a:r>
            <a:r>
              <a:rPr lang="en-US" dirty="0"/>
              <a:t> 1.6. Good social support.</a:t>
            </a:r>
          </a:p>
          <a:p>
            <a:r>
              <a:rPr lang="en-US" dirty="0"/>
              <a:t>Most recent A1c 8.6% </a:t>
            </a:r>
          </a:p>
          <a:p>
            <a:pPr lvl="1"/>
            <a:r>
              <a:rPr lang="en-US" sz="2800" dirty="0"/>
              <a:t>She has great insurance or</a:t>
            </a:r>
          </a:p>
          <a:p>
            <a:pPr lvl="1"/>
            <a:r>
              <a:rPr lang="en-US" sz="2800" dirty="0"/>
              <a:t>She is cash pay or</a:t>
            </a:r>
          </a:p>
          <a:p>
            <a:pPr lvl="1"/>
            <a:r>
              <a:rPr lang="en-US" sz="2800" dirty="0"/>
              <a:t>She hates needles</a:t>
            </a:r>
          </a:p>
          <a:p>
            <a:pPr lvl="1"/>
            <a:endParaRPr lang="en-US" sz="2800" dirty="0"/>
          </a:p>
          <a:p>
            <a:endParaRPr lang="en-US" dirty="0"/>
          </a:p>
          <a:p>
            <a:pPr lvl="8"/>
            <a:endParaRPr lang="en-US" dirty="0"/>
          </a:p>
          <a:p>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4876801"/>
            <a:ext cx="1787236" cy="13955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827" y="3200400"/>
            <a:ext cx="2743200" cy="1829943"/>
          </a:xfrm>
          <a:prstGeom prst="rect">
            <a:avLst/>
          </a:prstGeom>
        </p:spPr>
      </p:pic>
    </p:spTree>
    <p:custDataLst>
      <p:tags r:id="rId1"/>
    </p:custDataLst>
    <p:extLst>
      <p:ext uri="{BB962C8B-B14F-4D97-AF65-F5344CB8AC3E}">
        <p14:creationId xmlns:p14="http://schemas.microsoft.com/office/powerpoint/2010/main" val="6364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a:solidFill>
                  <a:prstClr val="black"/>
                </a:solidFill>
              </a:rPr>
              <a:t>ADA Standards of Care 2015</a:t>
            </a:r>
          </a:p>
        </p:txBody>
      </p:sp>
    </p:spTree>
    <p:custDataLst>
      <p:tags r:id="rId1"/>
    </p:custDataLst>
    <p:extLst>
      <p:ext uri="{BB962C8B-B14F-4D97-AF65-F5344CB8AC3E}">
        <p14:creationId xmlns:p14="http://schemas.microsoft.com/office/powerpoint/2010/main" val="13367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fontScale="92500"/>
          </a:bodyPr>
          <a:lstStyle/>
          <a:p>
            <a:r>
              <a:rPr lang="en-US" dirty="0"/>
              <a:t>71 year old woman type 2 diabetes.</a:t>
            </a:r>
            <a:br>
              <a:rPr lang="en-US" dirty="0"/>
            </a:br>
            <a:r>
              <a:rPr lang="en-US" dirty="0"/>
              <a:t>BMI 24. Has been trying to control diabetes by limiting carbs and exercise. </a:t>
            </a:r>
            <a:br>
              <a:rPr lang="en-US" dirty="0"/>
            </a:br>
            <a:r>
              <a:rPr lang="en-US" dirty="0" err="1"/>
              <a:t>Creat</a:t>
            </a:r>
            <a:r>
              <a:rPr lang="en-US" dirty="0"/>
              <a:t> 1.6. GFR low 30s. Good social support.</a:t>
            </a:r>
          </a:p>
          <a:p>
            <a:r>
              <a:rPr lang="en-US" dirty="0"/>
              <a:t>Most recent A1c 8.6% </a:t>
            </a:r>
          </a:p>
          <a:p>
            <a:r>
              <a:rPr lang="en-US" dirty="0">
                <a:solidFill>
                  <a:srgbClr val="C00000"/>
                </a:solidFill>
              </a:rPr>
              <a:t>Solutions</a:t>
            </a:r>
          </a:p>
          <a:p>
            <a:pPr lvl="1"/>
            <a:r>
              <a:rPr lang="en-US" sz="2800" dirty="0"/>
              <a:t>Great insurance – GLP1, DPP-IV Inhibitor, Analog insulin</a:t>
            </a:r>
          </a:p>
          <a:p>
            <a:pPr lvl="1"/>
            <a:r>
              <a:rPr lang="en-US" sz="2800" dirty="0"/>
              <a:t>She is cash pay – Sulfonylurea or NPH or 70/30</a:t>
            </a:r>
          </a:p>
          <a:p>
            <a:pPr lvl="1"/>
            <a:r>
              <a:rPr lang="en-US" sz="2800" dirty="0"/>
              <a:t>She hates needles – Sulfonylurea, DPP-IV Inhibitor - if doesn’t work, see if she will reconsider insulin, GLP1</a:t>
            </a:r>
          </a:p>
          <a:p>
            <a:pPr lvl="1"/>
            <a:endParaRPr lang="en-US" sz="2800" dirty="0"/>
          </a:p>
          <a:p>
            <a:endParaRPr lang="en-US" dirty="0"/>
          </a:p>
          <a:p>
            <a:pPr lvl="8"/>
            <a:endParaRPr lang="en-US" dirty="0"/>
          </a:p>
          <a:p>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28600"/>
            <a:ext cx="1905000" cy="1270794"/>
          </a:xfrm>
          <a:prstGeom prst="rect">
            <a:avLst/>
          </a:prstGeom>
        </p:spPr>
      </p:pic>
    </p:spTree>
    <p:custDataLst>
      <p:tags r:id="rId1"/>
    </p:custDataLst>
    <p:extLst>
      <p:ext uri="{BB962C8B-B14F-4D97-AF65-F5344CB8AC3E}">
        <p14:creationId xmlns:p14="http://schemas.microsoft.com/office/powerpoint/2010/main" val="12707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809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80 /20 Rule – Perfect Not Required</a:t>
            </a:r>
          </a:p>
        </p:txBody>
      </p:sp>
      <p:sp>
        <p:nvSpPr>
          <p:cNvPr id="3" name="Content Placeholder 2"/>
          <p:cNvSpPr>
            <a:spLocks noGrp="1"/>
          </p:cNvSpPr>
          <p:nvPr>
            <p:ph sz="quarter" idx="1"/>
          </p:nvPr>
        </p:nvSpPr>
        <p:spPr/>
        <p:txBody>
          <a:bodyPr/>
          <a:lstStyle/>
          <a:p>
            <a:r>
              <a:rPr lang="en-US" dirty="0"/>
              <a:t> </a:t>
            </a:r>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370517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440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2187387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to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58689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a:t>68 </a:t>
            </a:r>
            <a:r>
              <a:rPr lang="en-US" dirty="0" err="1"/>
              <a:t>yr</a:t>
            </a:r>
            <a:r>
              <a:rPr lang="en-US" dirty="0"/>
              <a:t> old,  avid walker</a:t>
            </a:r>
          </a:p>
          <a:p>
            <a:r>
              <a:rPr lang="en-US" dirty="0"/>
              <a:t>BMI 24, Weighs 90kg</a:t>
            </a:r>
          </a:p>
          <a:p>
            <a:r>
              <a:rPr lang="en-US" dirty="0"/>
              <a:t>A1c – 8.6%,  BG 270s during day for past </a:t>
            </a:r>
            <a:r>
              <a:rPr lang="en-US" dirty="0" err="1"/>
              <a:t>wks</a:t>
            </a:r>
            <a:endParaRPr lang="en-US" dirty="0"/>
          </a:p>
          <a:p>
            <a:r>
              <a:rPr lang="en-US" dirty="0"/>
              <a:t>On glyburide 10mg BID</a:t>
            </a:r>
          </a:p>
          <a:p>
            <a:r>
              <a:rPr lang="en-US" dirty="0"/>
              <a:t>Doesn’t have a glucose meter</a:t>
            </a:r>
          </a:p>
          <a:p>
            <a:r>
              <a:rPr lang="en-US" dirty="0"/>
              <a:t>Tells you, “my foot hurts”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76225"/>
            <a:ext cx="2895600" cy="2018010"/>
          </a:xfrm>
          <a:prstGeom prst="rect">
            <a:avLst/>
          </a:prstGeom>
        </p:spPr>
      </p:pic>
    </p:spTree>
    <p:custDataLst>
      <p:tags r:id="rId1"/>
    </p:custDataLst>
    <p:extLst>
      <p:ext uri="{BB962C8B-B14F-4D97-AF65-F5344CB8AC3E}">
        <p14:creationId xmlns:p14="http://schemas.microsoft.com/office/powerpoint/2010/main" val="10915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n-US"/>
              <a:t>Diabetes and Lower Extremity Ulcers</a:t>
            </a:r>
          </a:p>
        </p:txBody>
      </p:sp>
      <p:sp>
        <p:nvSpPr>
          <p:cNvPr id="250883" name="Rectangle 3"/>
          <p:cNvSpPr>
            <a:spLocks noGrp="1" noChangeArrowheads="1"/>
          </p:cNvSpPr>
          <p:nvPr>
            <p:ph type="body" idx="1"/>
          </p:nvPr>
        </p:nvSpPr>
        <p:spPr/>
        <p:txBody>
          <a:bodyPr/>
          <a:lstStyle/>
          <a:p>
            <a:pPr>
              <a:defRPr/>
            </a:pPr>
            <a:r>
              <a:rPr lang="en-US" dirty="0"/>
              <a:t>Up to 15% of DM patients have ulcers in their lifetime</a:t>
            </a:r>
          </a:p>
          <a:p>
            <a:pPr>
              <a:defRPr/>
            </a:pPr>
            <a:r>
              <a:rPr lang="en-US" dirty="0"/>
              <a:t>Mortality with foot ulcers is twice usual</a:t>
            </a:r>
          </a:p>
        </p:txBody>
      </p:sp>
      <p:pic>
        <p:nvPicPr>
          <p:cNvPr id="75780" name="Picture 5" descr="C:\Users\bev\AppData\Local\Microsoft\Windows\Temporary Internet Files\Content.IE5\JPKQ5M28\MP9004308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0"/>
            <a:ext cx="44196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2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228600"/>
            <a:ext cx="8534400" cy="1143000"/>
          </a:xfrm>
        </p:spPr>
        <p:txBody>
          <a:bodyPr/>
          <a:lstStyle/>
          <a:p>
            <a:r>
              <a:rPr lang="en-US" sz="3200" dirty="0"/>
              <a:t>Lower Extremity Amputations </a:t>
            </a:r>
            <a:br>
              <a:rPr lang="en-US" sz="3200" dirty="0"/>
            </a:br>
            <a:r>
              <a:rPr lang="en-US" sz="3200" dirty="0"/>
              <a:t>Dropping over past 10yrs</a:t>
            </a:r>
          </a:p>
        </p:txBody>
      </p:sp>
      <p:sp>
        <p:nvSpPr>
          <p:cNvPr id="21507" name="Rectangle 3"/>
          <p:cNvSpPr>
            <a:spLocks noGrp="1" noChangeArrowheads="1"/>
          </p:cNvSpPr>
          <p:nvPr>
            <p:ph type="body" idx="1"/>
          </p:nvPr>
        </p:nvSpPr>
        <p:spPr>
          <a:xfrm>
            <a:off x="609600" y="1524000"/>
            <a:ext cx="8332788" cy="4537075"/>
          </a:xfrm>
        </p:spPr>
        <p:txBody>
          <a:bodyPr>
            <a:normAutofit fontScale="92500" lnSpcReduction="20000"/>
          </a:bodyPr>
          <a:lstStyle/>
          <a:p>
            <a:pPr>
              <a:defRPr/>
            </a:pPr>
            <a:r>
              <a:rPr lang="en-US" sz="3500" dirty="0"/>
              <a:t>60% of amputations in 7% of pop</a:t>
            </a:r>
          </a:p>
          <a:p>
            <a:pPr>
              <a:defRPr/>
            </a:pPr>
            <a:r>
              <a:rPr lang="en-US" sz="3500" dirty="0"/>
              <a:t>Higher in men, elderly, minorities, Chronic Kidney Disease (CKD)</a:t>
            </a:r>
          </a:p>
          <a:p>
            <a:pPr>
              <a:defRPr/>
            </a:pPr>
            <a:r>
              <a:rPr lang="en-US" sz="3500" dirty="0"/>
              <a:t>Lower extremity complications represent 20% of hospitalizations for elderly</a:t>
            </a:r>
          </a:p>
          <a:p>
            <a:pPr>
              <a:defRPr/>
            </a:pPr>
            <a:r>
              <a:rPr lang="en-US" sz="3500" dirty="0"/>
              <a:t>Amputations cost $40,000</a:t>
            </a:r>
          </a:p>
          <a:p>
            <a:pPr>
              <a:defRPr/>
            </a:pPr>
            <a:r>
              <a:rPr lang="en-US" sz="3500" dirty="0"/>
              <a:t>Amputation associated w/ earlier death compared to revascularization</a:t>
            </a:r>
          </a:p>
          <a:p>
            <a:pPr>
              <a:defRPr/>
            </a:pPr>
            <a:r>
              <a:rPr lang="en-US" sz="3500" dirty="0"/>
              <a:t>10 </a:t>
            </a:r>
            <a:r>
              <a:rPr lang="en-US" sz="3500" dirty="0" err="1"/>
              <a:t>yr</a:t>
            </a:r>
            <a:r>
              <a:rPr lang="en-US" sz="3500" dirty="0"/>
              <a:t> survival after LEA</a:t>
            </a:r>
            <a:br>
              <a:rPr lang="en-US" dirty="0"/>
            </a:br>
            <a:r>
              <a:rPr lang="en-US" dirty="0"/>
              <a:t> </a:t>
            </a:r>
          </a:p>
        </p:txBody>
      </p:sp>
    </p:spTree>
    <p:custDataLst>
      <p:tags r:id="rId1"/>
    </p:custDataLst>
    <p:extLst>
      <p:ext uri="{BB962C8B-B14F-4D97-AF65-F5344CB8AC3E}">
        <p14:creationId xmlns:p14="http://schemas.microsoft.com/office/powerpoint/2010/main" val="16461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287032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a:xfrm>
            <a:off x="457200" y="228600"/>
            <a:ext cx="8229600" cy="1905000"/>
          </a:xfrm>
        </p:spPr>
        <p:txBody>
          <a:bodyPr>
            <a:normAutofit fontScale="90000"/>
          </a:bodyPr>
          <a:lstStyle/>
          <a:p>
            <a:r>
              <a:rPr lang="en-US"/>
              <a:t>Risk factors </a:t>
            </a:r>
            <a:br>
              <a:rPr lang="en-US"/>
            </a:br>
            <a:r>
              <a:rPr lang="en-US"/>
              <a:t>for Foot Ulcers/</a:t>
            </a:r>
            <a:br>
              <a:rPr lang="en-US"/>
            </a:br>
            <a:r>
              <a:rPr lang="en-US"/>
              <a:t>Amputation</a:t>
            </a:r>
          </a:p>
        </p:txBody>
      </p:sp>
      <p:sp>
        <p:nvSpPr>
          <p:cNvPr id="3" name="Text Placeholder 2"/>
          <p:cNvSpPr>
            <a:spLocks noGrp="1"/>
          </p:cNvSpPr>
          <p:nvPr>
            <p:ph sz="half" idx="1"/>
          </p:nvPr>
        </p:nvSpPr>
        <p:spPr>
          <a:xfrm>
            <a:off x="685800" y="2514600"/>
            <a:ext cx="4114800" cy="4114800"/>
          </a:xfrm>
        </p:spPr>
        <p:txBody>
          <a:bodyPr>
            <a:normAutofit fontScale="92500"/>
          </a:bodyPr>
          <a:lstStyle/>
          <a:p>
            <a:pPr>
              <a:defRPr/>
            </a:pPr>
            <a:r>
              <a:rPr lang="en-US" dirty="0"/>
              <a:t>Previous amputation</a:t>
            </a:r>
          </a:p>
          <a:p>
            <a:pPr>
              <a:defRPr/>
            </a:pPr>
            <a:r>
              <a:rPr lang="en-US" dirty="0"/>
              <a:t>Past foot ulcer history</a:t>
            </a:r>
          </a:p>
          <a:p>
            <a:pPr>
              <a:defRPr/>
            </a:pPr>
            <a:r>
              <a:rPr lang="en-US" dirty="0"/>
              <a:t>Peripheral neuropathy</a:t>
            </a:r>
          </a:p>
          <a:p>
            <a:pPr>
              <a:defRPr/>
            </a:pPr>
            <a:r>
              <a:rPr lang="en-US" dirty="0"/>
              <a:t>Foot deformity</a:t>
            </a:r>
          </a:p>
          <a:p>
            <a:pPr>
              <a:defRPr/>
            </a:pPr>
            <a:r>
              <a:rPr lang="en-US" dirty="0"/>
              <a:t>Peripheral vascular disease</a:t>
            </a:r>
          </a:p>
          <a:p>
            <a:pPr>
              <a:defRPr/>
            </a:pPr>
            <a:r>
              <a:rPr lang="en-US" dirty="0"/>
              <a:t>Visual impairment</a:t>
            </a:r>
          </a:p>
          <a:p>
            <a:pPr>
              <a:defRPr/>
            </a:pPr>
            <a:endParaRPr lang="en-US" dirty="0"/>
          </a:p>
        </p:txBody>
      </p:sp>
      <p:sp>
        <p:nvSpPr>
          <p:cNvPr id="6" name="Content Placeholder 5"/>
          <p:cNvSpPr>
            <a:spLocks noGrp="1"/>
          </p:cNvSpPr>
          <p:nvPr>
            <p:ph sz="half" idx="2"/>
          </p:nvPr>
        </p:nvSpPr>
        <p:spPr>
          <a:xfrm>
            <a:off x="5105400" y="2514600"/>
            <a:ext cx="3810000" cy="4114800"/>
          </a:xfrm>
        </p:spPr>
        <p:txBody>
          <a:bodyPr>
            <a:normAutofit fontScale="92500"/>
          </a:bodyPr>
          <a:lstStyle/>
          <a:p>
            <a:pPr>
              <a:defRPr/>
            </a:pPr>
            <a:r>
              <a:rPr lang="en-US" dirty="0"/>
              <a:t>Diabetic nephropathy (especially patients on dialysis)</a:t>
            </a:r>
          </a:p>
          <a:p>
            <a:pPr>
              <a:defRPr/>
            </a:pPr>
            <a:r>
              <a:rPr lang="en-US" dirty="0"/>
              <a:t>Poor glycemic control</a:t>
            </a:r>
          </a:p>
          <a:p>
            <a:pPr>
              <a:defRPr/>
            </a:pPr>
            <a:r>
              <a:rPr lang="en-US" dirty="0"/>
              <a:t>Cigarette smoking</a:t>
            </a:r>
          </a:p>
          <a:p>
            <a:pPr>
              <a:defRPr/>
            </a:pPr>
            <a:endParaRPr lang="en-US" dirty="0"/>
          </a:p>
          <a:p>
            <a:pPr>
              <a:defRPr/>
            </a:pPr>
            <a:r>
              <a:rPr lang="en-US" sz="2400" dirty="0"/>
              <a:t>ADA Task Force - 2008</a:t>
            </a:r>
          </a:p>
          <a:p>
            <a:pPr>
              <a:defRPr/>
            </a:pPr>
            <a:endParaRPr lang="en-US" dirty="0"/>
          </a:p>
        </p:txBody>
      </p:sp>
      <p:pic>
        <p:nvPicPr>
          <p:cNvPr id="77829" name="Picture 7" descr="C:\Users\Beverly\AppData\Local\Microsoft\Windows\Temporary Internet Files\Content.IE5\R3N6ZB24\MP90043879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6200"/>
            <a:ext cx="2346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77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381000"/>
            <a:ext cx="8382000" cy="838200"/>
          </a:xfrm>
        </p:spPr>
        <p:txBody>
          <a:bodyPr/>
          <a:lstStyle/>
          <a:p>
            <a:r>
              <a:rPr lang="en-US"/>
              <a:t>Pitting Edema</a:t>
            </a:r>
          </a:p>
        </p:txBody>
      </p:sp>
      <p:pic>
        <p:nvPicPr>
          <p:cNvPr id="93187" name="Picture 3" descr="74026457_bc44e6baf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3810000"/>
            <a:ext cx="3276600" cy="2457450"/>
          </a:xfrm>
        </p:spPr>
      </p:pic>
      <p:pic>
        <p:nvPicPr>
          <p:cNvPr id="93188" name="Picture 4" descr="img0055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429000" y="1371600"/>
            <a:ext cx="25146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9" name="Picture 5" descr="img0042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867400" y="3657600"/>
            <a:ext cx="2605088"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578716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b="1" dirty="0">
                <a:ea typeface="Tahoma" pitchFamily="34" charset="0"/>
                <a:cs typeface="Tahoma" pitchFamily="34" charset="0"/>
              </a:rPr>
              <a:t>Peripheral Arterial Disease </a:t>
            </a:r>
            <a:br>
              <a:rPr lang="en-US" b="1" dirty="0">
                <a:ea typeface="Tahoma" pitchFamily="34" charset="0"/>
                <a:cs typeface="Tahoma" pitchFamily="34" charset="0"/>
              </a:rPr>
            </a:br>
            <a:r>
              <a:rPr lang="en-US" b="1" dirty="0">
                <a:ea typeface="Tahoma" pitchFamily="34" charset="0"/>
                <a:cs typeface="Tahoma" pitchFamily="34" charset="0"/>
              </a:rPr>
              <a:t>Assessment</a:t>
            </a:r>
            <a:endParaRPr lang="en-US" dirty="0"/>
          </a:p>
        </p:txBody>
      </p:sp>
      <p:pic>
        <p:nvPicPr>
          <p:cNvPr id="8" name="Picture 2" descr="Photo of foot"/>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71948" y="1524000"/>
            <a:ext cx="755804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919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96770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type="title" sz="quarter"/>
          </p:nvPr>
        </p:nvSpPr>
        <p:spPr/>
        <p:txBody>
          <a:bodyPr/>
          <a:lstStyle/>
          <a:p>
            <a:pPr eaLnBrk="1" hangingPunct="1">
              <a:defRPr/>
            </a:pPr>
            <a:r>
              <a:rPr lang="en-US"/>
              <a:t>No Bathroom Surgery</a:t>
            </a:r>
          </a:p>
        </p:txBody>
      </p:sp>
      <p:pic>
        <p:nvPicPr>
          <p:cNvPr id="189443"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874713" y="1833563"/>
            <a:ext cx="3197225" cy="1701800"/>
          </a:xfrm>
        </p:spPr>
      </p:pic>
      <p:pic>
        <p:nvPicPr>
          <p:cNvPr id="189444" name="Picture 4" descr="Click to learn more about Corn Removers">
            <a:hlinkClick r:id="rId7"/>
          </p:cNvPr>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6477000" y="1524000"/>
            <a:ext cx="1697038" cy="2667000"/>
          </a:xfrm>
        </p:spPr>
      </p:pic>
      <p:pic>
        <p:nvPicPr>
          <p:cNvPr id="189445" name="Picture 5" descr="MCj02328560000[1]"/>
          <p:cNvPicPr>
            <a:picLocks noGrp="1" noChangeAspect="1" noChangeArrowheads="1"/>
          </p:cNvPicPr>
          <p:nvPr>
            <p:ph sz="quarter" idx="3"/>
          </p:nvPr>
        </p:nvPicPr>
        <p:blipFill>
          <a:blip r:embed="rId9" cstate="print">
            <a:extLst>
              <a:ext uri="{28A0092B-C50C-407E-A947-70E740481C1C}">
                <a14:useLocalDpi xmlns:a14="http://schemas.microsoft.com/office/drawing/2010/main" val="0"/>
              </a:ext>
            </a:extLst>
          </a:blip>
          <a:srcRect/>
          <a:stretch>
            <a:fillRect/>
          </a:stretch>
        </p:blipFill>
        <p:spPr>
          <a:xfrm rot="8129721">
            <a:off x="1662113" y="3919538"/>
            <a:ext cx="1622425" cy="2176462"/>
          </a:xfrm>
        </p:spPr>
      </p:pic>
      <p:pic>
        <p:nvPicPr>
          <p:cNvPr id="1741830" name="MPj03154670000[1].jpg">
            <a:hlinkClick r:id="" action="ppaction://media"/>
          </p:cNvPr>
          <p:cNvPicPr>
            <a:picLocks noGrp="1" noRot="1" noChangeAspect="1" noChangeArrowheads="1"/>
          </p:cNvPicPr>
          <p:nvPr>
            <p:ph sz="quarter" idx="4"/>
            <a:videoFile r:link="rId2"/>
          </p:nvPr>
        </p:nvPicPr>
        <p:blipFill>
          <a:blip r:embed="rId10">
            <a:extLst>
              <a:ext uri="{28A0092B-C50C-407E-A947-70E740481C1C}">
                <a14:useLocalDpi xmlns:a14="http://schemas.microsoft.com/office/drawing/2010/main" val="0"/>
              </a:ext>
            </a:extLst>
          </a:blip>
          <a:srcRect/>
          <a:stretch>
            <a:fillRect/>
          </a:stretch>
        </p:blipFill>
        <p:spPr>
          <a:xfrm>
            <a:off x="6169025" y="4684713"/>
            <a:ext cx="2154238" cy="1411287"/>
          </a:xfrm>
        </p:spPr>
      </p:pic>
      <p:pic>
        <p:nvPicPr>
          <p:cNvPr id="189447"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28956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Line 8"/>
          <p:cNvSpPr>
            <a:spLocks noChangeShapeType="1"/>
          </p:cNvSpPr>
          <p:nvPr/>
        </p:nvSpPr>
        <p:spPr bwMode="auto">
          <a:xfrm>
            <a:off x="685800" y="1295400"/>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itchFamily="34" charset="0"/>
            </a:endParaRPr>
          </a:p>
        </p:txBody>
      </p:sp>
      <p:sp>
        <p:nvSpPr>
          <p:cNvPr id="189449" name="Line 9"/>
          <p:cNvSpPr>
            <a:spLocks noChangeShapeType="1"/>
          </p:cNvSpPr>
          <p:nvPr/>
        </p:nvSpPr>
        <p:spPr bwMode="auto">
          <a:xfrm flipH="1">
            <a:off x="685800" y="1143000"/>
            <a:ext cx="7239000" cy="525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itchFamily="34" charset="0"/>
            </a:endParaRPr>
          </a:p>
        </p:txBody>
      </p:sp>
    </p:spTree>
    <p:custDataLst>
      <p:tags r:id="rId1"/>
    </p:custDataLst>
    <p:extLst>
      <p:ext uri="{BB962C8B-B14F-4D97-AF65-F5344CB8AC3E}">
        <p14:creationId xmlns:p14="http://schemas.microsoft.com/office/powerpoint/2010/main" val="1405102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6" name="Rectangle 2"/>
          <p:cNvSpPr>
            <a:spLocks noGrp="1" noChangeArrowheads="1"/>
          </p:cNvSpPr>
          <p:nvPr>
            <p:ph type="title"/>
          </p:nvPr>
        </p:nvSpPr>
        <p:spPr/>
        <p:txBody>
          <a:bodyPr>
            <a:normAutofit/>
          </a:bodyPr>
          <a:lstStyle/>
          <a:p>
            <a:pPr eaLnBrk="1" hangingPunct="1">
              <a:defRPr/>
            </a:pPr>
            <a:r>
              <a:rPr lang="en-US"/>
              <a:t>You Can Make A Difference</a:t>
            </a:r>
          </a:p>
        </p:txBody>
      </p:sp>
      <p:sp>
        <p:nvSpPr>
          <p:cNvPr id="1813507" name="Rectangle 3"/>
          <p:cNvSpPr>
            <a:spLocks noGrp="1" noChangeArrowheads="1"/>
          </p:cNvSpPr>
          <p:nvPr>
            <p:ph type="body" idx="1"/>
          </p:nvPr>
        </p:nvSpPr>
        <p:spPr>
          <a:xfrm>
            <a:off x="455613" y="1371600"/>
            <a:ext cx="8226425" cy="4724400"/>
          </a:xfrm>
        </p:spPr>
        <p:txBody>
          <a:bodyPr/>
          <a:lstStyle/>
          <a:p>
            <a:pPr eaLnBrk="1" hangingPunct="1">
              <a:defRPr/>
            </a:pPr>
            <a:r>
              <a:rPr lang="en-US" dirty="0"/>
              <a:t>Assess</a:t>
            </a:r>
          </a:p>
          <a:p>
            <a:pPr lvl="1" eaLnBrk="1" hangingPunct="1">
              <a:defRPr/>
            </a:pPr>
            <a:r>
              <a:rPr lang="en-US" dirty="0"/>
              <a:t>Nail condition, nail care, in between the toes</a:t>
            </a:r>
          </a:p>
          <a:p>
            <a:pPr lvl="1" eaLnBrk="1" hangingPunct="1">
              <a:defRPr/>
            </a:pPr>
            <a:r>
              <a:rPr lang="en-US" dirty="0"/>
              <a:t>Who trims your nails</a:t>
            </a:r>
          </a:p>
          <a:p>
            <a:pPr lvl="1" eaLnBrk="1" hangingPunct="1">
              <a:defRPr/>
            </a:pPr>
            <a:r>
              <a:rPr lang="en-US" dirty="0"/>
              <a:t>Have you ever cut your self?</a:t>
            </a:r>
          </a:p>
          <a:p>
            <a:pPr lvl="1" eaLnBrk="1" hangingPunct="1">
              <a:defRPr/>
            </a:pPr>
            <a:r>
              <a:rPr lang="en-US" dirty="0"/>
              <a:t>Shoes – type and how often</a:t>
            </a:r>
          </a:p>
          <a:p>
            <a:pPr lvl="1" eaLnBrk="1" hangingPunct="1">
              <a:defRPr/>
            </a:pPr>
            <a:r>
              <a:rPr lang="en-US" dirty="0"/>
              <a:t>Socks</a:t>
            </a:r>
          </a:p>
          <a:p>
            <a:pPr lvl="1" eaLnBrk="1" hangingPunct="1">
              <a:defRPr/>
            </a:pPr>
            <a:r>
              <a:rPr lang="en-US" dirty="0"/>
              <a:t>Skin/skin care and vascular health</a:t>
            </a:r>
          </a:p>
          <a:p>
            <a:pPr lvl="1" eaLnBrk="1" hangingPunct="1">
              <a:defRPr/>
            </a:pPr>
            <a:r>
              <a:rPr lang="en-US" dirty="0"/>
              <a:t>Ability to inspect</a:t>
            </a:r>
          </a:p>
          <a:p>
            <a:pPr lvl="1" eaLnBrk="1" hangingPunct="1">
              <a:defRPr/>
            </a:pPr>
            <a:r>
              <a:rPr lang="en-US" dirty="0"/>
              <a:t>Loss of protective sensation</a:t>
            </a:r>
          </a:p>
        </p:txBody>
      </p:sp>
      <p:pic>
        <p:nvPicPr>
          <p:cNvPr id="3" name="Picture 2"/>
          <p:cNvPicPr>
            <a:picLocks noChangeAspect="1"/>
          </p:cNvPicPr>
          <p:nvPr/>
        </p:nvPicPr>
        <p:blipFill>
          <a:blip r:embed="rId4"/>
          <a:stretch>
            <a:fillRect/>
          </a:stretch>
        </p:blipFill>
        <p:spPr>
          <a:xfrm>
            <a:off x="5715000" y="3429000"/>
            <a:ext cx="2744964" cy="2362200"/>
          </a:xfrm>
          <a:prstGeom prst="rect">
            <a:avLst/>
          </a:prstGeom>
        </p:spPr>
      </p:pic>
    </p:spTree>
    <p:custDataLst>
      <p:tags r:id="rId1"/>
    </p:custDataLst>
    <p:extLst>
      <p:ext uri="{BB962C8B-B14F-4D97-AF65-F5344CB8AC3E}">
        <p14:creationId xmlns:p14="http://schemas.microsoft.com/office/powerpoint/2010/main" val="23586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395"/>
  <p:tag name="ELAPSEDTIME" val="142.6"/>
  <p:tag name="ANNOTATION_TYPE_1" val="2"/>
  <p:tag name="ANNOTATION_START_1" val="6.2"/>
  <p:tag name="ANNOTATION_END_1" val="6.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2"/>
  <p:tag name="ANNOTATION_END_2" val="87.5"/>
  <p:tag name="ANNOTATION_TOP_2" val="92.9"/>
  <p:tag name="ANNOTATION_LEFT_2" val="76.8"/>
  <p:tag name="ANNOTATION_WIDTH_2" val="448.6"/>
  <p:tag name="ANNOTATION_HEIGHT_2" val="189.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7.5"/>
  <p:tag name="ANNOTATION_END_3" val="91.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1.5"/>
  <p:tag name="ANNOTATION_END_4" val="91.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1.5"/>
  <p:tag name="ANNOTATION_END_5" val="138.2"/>
  <p:tag name="ANNOTATION_TOP_5" val="267.7"/>
  <p:tag name="ANNOTATION_LEFT_5" val="103.6"/>
  <p:tag name="ANNOTATION_WIDTH_5" val="409.8"/>
  <p:tag name="ANNOTATION_HEIGHT_5" val="145.0"/>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8.2"/>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22872</TotalTime>
  <Pages>98</Pages>
  <Words>3300</Words>
  <Application>Microsoft Office PowerPoint</Application>
  <PresentationFormat>Letter Paper (8.5x11 in)</PresentationFormat>
  <Paragraphs>623</Paragraphs>
  <Slides>103</Slides>
  <Notes>42</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23" baseType="lpstr">
      <vt:lpstr>ＭＳ Ｐゴシック</vt:lpstr>
      <vt:lpstr>ＭＳ Ｐゴシック</vt:lpstr>
      <vt:lpstr>黑体</vt:lpstr>
      <vt:lpstr>Arial</vt:lpstr>
      <vt:lpstr>Arial Black</vt:lpstr>
      <vt:lpstr>Arial Narrow</vt:lpstr>
      <vt:lpstr>Calibri</vt:lpstr>
      <vt:lpstr>Gill Sans MT</vt:lpstr>
      <vt:lpstr>Lucida Grande</vt:lpstr>
      <vt:lpstr>Monotype Sorts</vt:lpstr>
      <vt:lpstr>Symbol</vt:lpstr>
      <vt:lpstr>Tahoma</vt:lpstr>
      <vt:lpstr>Tempus Sans ITC</vt:lpstr>
      <vt:lpstr>Times</vt:lpstr>
      <vt:lpstr>Times New Roman</vt:lpstr>
      <vt:lpstr>Wingdings</vt:lpstr>
      <vt:lpstr>Wingdings 3</vt:lpstr>
      <vt:lpstr>1_Origin</vt:lpstr>
      <vt:lpstr>Origin</vt:lpstr>
      <vt:lpstr>Clip</vt:lpstr>
      <vt:lpstr>Exploring Diabetes –  a Curiosity Based Approach</vt:lpstr>
      <vt:lpstr>Schedule of Topics</vt:lpstr>
      <vt:lpstr>Spiritual Care</vt:lpstr>
      <vt:lpstr>CDC Announces</vt:lpstr>
      <vt:lpstr>Diabetes in America 2016</vt:lpstr>
      <vt:lpstr>  Why Should Zip Code Determine Life Expectancy?</vt:lpstr>
      <vt:lpstr>Diabetes </vt:lpstr>
      <vt:lpstr>Diabetes </vt:lpstr>
      <vt:lpstr>Type 2 in Kids </vt:lpstr>
      <vt:lpstr>Global Epidemic</vt:lpstr>
      <vt:lpstr> World Diabetes Day  November 14</vt:lpstr>
      <vt:lpstr>“The highest form of wisdom is kindness.”  The Talmud</vt:lpstr>
      <vt:lpstr>Path to Type 2 Diabetes</vt:lpstr>
      <vt:lpstr>BMI Categories</vt:lpstr>
      <vt:lpstr>PowerPoint Presentation</vt:lpstr>
      <vt:lpstr>PowerPoint Presentation</vt:lpstr>
      <vt:lpstr>2. Classification and DM Diagnosis</vt:lpstr>
      <vt:lpstr>Diabetes 2 - Who is at Risk?  (ADA Clinical Practice Guidelines)</vt:lpstr>
      <vt:lpstr>Acanthosis Nigricans (AN)  </vt:lpstr>
      <vt:lpstr>PowerPoint Presentation</vt:lpstr>
      <vt:lpstr>Diabetes Detectives Needed</vt:lpstr>
      <vt:lpstr>Natural Progression of Type 2 Diabetes</vt:lpstr>
      <vt:lpstr>Natural History of Diabetes</vt:lpstr>
      <vt:lpstr>PowerPoint Presentation</vt:lpstr>
      <vt:lpstr>Diabetes Bingo “DiaBingo” Shout out Right Answer</vt:lpstr>
      <vt:lpstr>DiaBingo</vt:lpstr>
      <vt:lpstr>Life Study – Mrs. Jones</vt:lpstr>
      <vt:lpstr>What Do You Say? Mrs. Jones asks you</vt:lpstr>
      <vt:lpstr>Strategies – One Baby Step at a Time</vt:lpstr>
      <vt:lpstr>I don’t want to!</vt:lpstr>
      <vt:lpstr>No one is Unmotivated</vt:lpstr>
      <vt:lpstr>Overcoming barriers</vt:lpstr>
      <vt:lpstr>How Often Should I Check?</vt:lpstr>
      <vt:lpstr>Give the gift of Non-Judgment </vt:lpstr>
      <vt:lpstr>Complications - Why?</vt:lpstr>
      <vt:lpstr>Control Matters</vt:lpstr>
      <vt:lpstr>Financial Advisor</vt:lpstr>
      <vt:lpstr>Preventing Pre Diabetes</vt:lpstr>
      <vt:lpstr>Can Type 2 be Prevented in Older Adults?</vt:lpstr>
      <vt:lpstr>Exercise – Getting Active</vt:lpstr>
      <vt:lpstr>Exercise Recommendations</vt:lpstr>
      <vt:lpstr>Good Exercise Info / Quotes</vt:lpstr>
      <vt:lpstr>Best Shake For People with Diabetes</vt:lpstr>
      <vt:lpstr>Can we stop pre diabetes from progressing?</vt:lpstr>
      <vt:lpstr>Diabetes Prevention Program</vt:lpstr>
      <vt:lpstr>Weight loss and Prevention</vt:lpstr>
      <vt:lpstr>PowerPoint Presentation</vt:lpstr>
      <vt:lpstr>Goals of Care</vt:lpstr>
      <vt:lpstr>ABCs of Diabetes –  </vt:lpstr>
      <vt:lpstr>Glycemic Targets - ADA </vt:lpstr>
      <vt:lpstr>     A1c and Estimated Avg Glucose (eAG) 2008 </vt:lpstr>
      <vt:lpstr>PowerPoint Presentation</vt:lpstr>
      <vt:lpstr>Older Adults - Considerations</vt:lpstr>
      <vt:lpstr>Diabetes and the Cairn</vt:lpstr>
      <vt:lpstr>Diabetes Bingo “DiaBingo” Shout out Right Answer</vt:lpstr>
      <vt:lpstr>DiaBingo- G</vt:lpstr>
      <vt:lpstr>Antihyperglycemic Therapy – 1st Step</vt:lpstr>
      <vt:lpstr>Patient Centered Approach</vt:lpstr>
      <vt:lpstr>ADA Standards of Care 2015</vt:lpstr>
      <vt:lpstr>Treating Hyperglycemia with Meds </vt:lpstr>
      <vt:lpstr>Life Study </vt:lpstr>
      <vt:lpstr>PowerPoint Presentation</vt:lpstr>
      <vt:lpstr>ADA Step Wise Approach to Hyperglycemia 2015</vt:lpstr>
      <vt:lpstr>Other Considerations</vt:lpstr>
      <vt:lpstr>PowerPoint Presentation</vt:lpstr>
      <vt:lpstr>PowerPoint Presentation</vt:lpstr>
      <vt:lpstr>PowerPoint Presentation</vt:lpstr>
      <vt:lpstr>CDE® Coach App – Download Success</vt:lpstr>
      <vt:lpstr>PowerPoint Presentation</vt:lpstr>
      <vt:lpstr>PowerPoint Presentation</vt:lpstr>
      <vt:lpstr>When goal is to avoid weight gain </vt:lpstr>
      <vt:lpstr>When goal is to minimize cost </vt:lpstr>
      <vt:lpstr>Life Study </vt:lpstr>
      <vt:lpstr>Life Study </vt:lpstr>
      <vt:lpstr>Life Study </vt:lpstr>
      <vt:lpstr>When goal is to avoid Hypoglycemia</vt:lpstr>
      <vt:lpstr>PowerPoint Presentation</vt:lpstr>
      <vt:lpstr>PowerPoint Presentation</vt:lpstr>
      <vt:lpstr>Life Study </vt:lpstr>
      <vt:lpstr>Diabetes Vacations</vt:lpstr>
      <vt:lpstr>Other Meds Needed? </vt:lpstr>
      <vt:lpstr>8. Coronary Heart Disease</vt:lpstr>
      <vt:lpstr>Life Study </vt:lpstr>
      <vt:lpstr>PowerPoint Presentation</vt:lpstr>
      <vt:lpstr>Life Study </vt:lpstr>
      <vt:lpstr>Pattern Management</vt:lpstr>
      <vt:lpstr>80 /20 Rule – Perfect Not Required</vt:lpstr>
      <vt:lpstr>Diabetes Bingo “DiaBingo” Shout out Right Answer</vt:lpstr>
      <vt:lpstr>DiaBingo - N</vt:lpstr>
      <vt:lpstr>Case Study </vt:lpstr>
      <vt:lpstr>Diabetes and Lower Extremity Ulcers</vt:lpstr>
      <vt:lpstr>Lower Extremity Amputations  Dropping over past 10yrs</vt:lpstr>
      <vt:lpstr>PowerPoint Presentation</vt:lpstr>
      <vt:lpstr>Risk factors  for Foot Ulcers/ Amputation</vt:lpstr>
      <vt:lpstr>Pitting Edema</vt:lpstr>
      <vt:lpstr>Peripheral Arterial Disease  Assessment</vt:lpstr>
      <vt:lpstr>PowerPoint Presentation</vt:lpstr>
      <vt:lpstr>No Bathroom Surgery</vt:lpstr>
      <vt:lpstr>You Can Make A Difference</vt:lpstr>
      <vt:lpstr>Three Most Important  Foot Care Tips</vt:lpstr>
      <vt:lpstr>“Getting diabetes saved my life.”  ~ Sherri Sheperd</vt:lpstr>
      <vt:lpstr>     Patient Perspective Matters!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Susan</cp:lastModifiedBy>
  <cp:revision>859</cp:revision>
  <cp:lastPrinted>2015-02-12T07:32:41Z</cp:lastPrinted>
  <dcterms:created xsi:type="dcterms:W3CDTF">1998-04-16T17:55:30Z</dcterms:created>
  <dcterms:modified xsi:type="dcterms:W3CDTF">2016-08-28T21:50:48Z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CA191F16-4625-45E2-893A-FA3C482E5872</vt:lpwstr>
  </property>
  <property fmtid="{D5CDD505-2E9C-101B-9397-08002B2CF9AE}" pid="5" name="ArticulateProjectFull">
    <vt:lpwstr>C:\Users\beverly\Documents\Dropbox\A DES Admin Folder\Diabetes in the 21st Century Secured Gigs\Hosp Secured Gigs\AADE Michigan\Above and Beyond 2015 final.ppta</vt:lpwstr>
  </property>
</Properties>
</file>