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10" r:id="rId1"/>
    <p:sldMasterId id="2147484122" r:id="rId2"/>
  </p:sldMasterIdLst>
  <p:notesMasterIdLst>
    <p:notesMasterId r:id="rId40"/>
  </p:notesMasterIdLst>
  <p:handoutMasterIdLst>
    <p:handoutMasterId r:id="rId41"/>
  </p:handoutMasterIdLst>
  <p:sldIdLst>
    <p:sldId id="2347" r:id="rId3"/>
    <p:sldId id="3232" r:id="rId4"/>
    <p:sldId id="2576" r:id="rId5"/>
    <p:sldId id="3144" r:id="rId6"/>
    <p:sldId id="2908" r:id="rId7"/>
    <p:sldId id="2933" r:id="rId8"/>
    <p:sldId id="3098" r:id="rId9"/>
    <p:sldId id="553" r:id="rId10"/>
    <p:sldId id="2968" r:id="rId11"/>
    <p:sldId id="3189" r:id="rId12"/>
    <p:sldId id="2969" r:id="rId13"/>
    <p:sldId id="3190" r:id="rId14"/>
    <p:sldId id="3175" r:id="rId15"/>
    <p:sldId id="3176" r:id="rId16"/>
    <p:sldId id="3229" r:id="rId17"/>
    <p:sldId id="3227" r:id="rId18"/>
    <p:sldId id="3154" r:id="rId19"/>
    <p:sldId id="3221" r:id="rId20"/>
    <p:sldId id="3228" r:id="rId21"/>
    <p:sldId id="3230" r:id="rId22"/>
    <p:sldId id="3231" r:id="rId23"/>
    <p:sldId id="3177" r:id="rId24"/>
    <p:sldId id="3173" r:id="rId25"/>
    <p:sldId id="3174" r:id="rId26"/>
    <p:sldId id="2552" r:id="rId27"/>
    <p:sldId id="2572" r:id="rId28"/>
    <p:sldId id="3167" r:id="rId29"/>
    <p:sldId id="3191" r:id="rId30"/>
    <p:sldId id="3066" r:id="rId31"/>
    <p:sldId id="3178" r:id="rId32"/>
    <p:sldId id="3185" r:id="rId33"/>
    <p:sldId id="3186" r:id="rId34"/>
    <p:sldId id="3187" r:id="rId35"/>
    <p:sldId id="3188" r:id="rId36"/>
    <p:sldId id="3234" r:id="rId37"/>
    <p:sldId id="3233" r:id="rId38"/>
    <p:sldId id="3095" r:id="rId39"/>
  </p:sldIdLst>
  <p:sldSz cx="9144000" cy="6858000" type="letter"/>
  <p:notesSz cx="6858000" cy="9296400"/>
  <p:custDataLst>
    <p:tags r:id="rId42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90015"/>
    <a:srgbClr val="FFCC00"/>
    <a:srgbClr val="00FF00"/>
    <a:srgbClr val="33CC33"/>
    <a:srgbClr val="3C0023"/>
    <a:srgbClr val="000665"/>
    <a:srgbClr val="28004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19" autoAdjust="0"/>
    <p:restoredTop sz="84540" autoAdjust="0"/>
  </p:normalViewPr>
  <p:slideViewPr>
    <p:cSldViewPr>
      <p:cViewPr varScale="1">
        <p:scale>
          <a:sx n="89" d="100"/>
          <a:sy n="89" d="100"/>
        </p:scale>
        <p:origin x="66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98"/>
    </p:cViewPr>
  </p:sorterViewPr>
  <p:notesViewPr>
    <p:cSldViewPr>
      <p:cViewPr varScale="1">
        <p:scale>
          <a:sx n="83" d="100"/>
          <a:sy n="83" d="100"/>
        </p:scale>
        <p:origin x="3210" y="84"/>
      </p:cViewPr>
      <p:guideLst>
        <p:guide orient="horz" pos="292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5B7744-917A-4FD6-AA16-3CB0263912D1}" type="doc">
      <dgm:prSet loTypeId="urn:microsoft.com/office/officeart/2005/8/layout/hList7#1" loCatId="relationship" qsTypeId="urn:microsoft.com/office/officeart/2005/8/quickstyle/simple1" qsCatId="simple" csTypeId="urn:microsoft.com/office/officeart/2005/8/colors/accent0_1" csCatId="mainScheme" phldr="1"/>
      <dgm:spPr/>
    </dgm:pt>
    <dgm:pt modelId="{714289C4-44BF-4423-B73A-D36C7D29CD8B}">
      <dgm:prSet phldrT="[Text]" custT="1"/>
      <dgm:spPr/>
      <dgm:t>
        <a:bodyPr/>
        <a:lstStyle/>
        <a:p>
          <a:r>
            <a:rPr lang="en-US" sz="2000" b="1" u="sng" dirty="0"/>
            <a:t>Happy Pancreas</a:t>
          </a:r>
        </a:p>
        <a:p>
          <a:r>
            <a:rPr lang="en-US" sz="2400" b="1" dirty="0"/>
            <a:t>Fasting &lt;100</a:t>
          </a:r>
        </a:p>
        <a:p>
          <a:r>
            <a:rPr lang="en-US" sz="2400" b="1" dirty="0"/>
            <a:t>Random &lt;140</a:t>
          </a:r>
        </a:p>
        <a:p>
          <a:r>
            <a:rPr lang="en-US" sz="2400" b="1" dirty="0"/>
            <a:t>A1c &lt;5.7%</a:t>
          </a:r>
        </a:p>
      </dgm:t>
    </dgm:pt>
    <dgm:pt modelId="{5AA015D8-B11C-4C72-B385-36C1E774D1A2}" type="parTrans" cxnId="{2E994245-FA34-4D67-9E2B-743453B3ABA0}">
      <dgm:prSet/>
      <dgm:spPr/>
      <dgm:t>
        <a:bodyPr/>
        <a:lstStyle/>
        <a:p>
          <a:endParaRPr lang="en-US"/>
        </a:p>
      </dgm:t>
    </dgm:pt>
    <dgm:pt modelId="{883B5228-B675-48FD-ADE3-882F219A32FD}" type="sibTrans" cxnId="{2E994245-FA34-4D67-9E2B-743453B3ABA0}">
      <dgm:prSet/>
      <dgm:spPr/>
      <dgm:t>
        <a:bodyPr/>
        <a:lstStyle/>
        <a:p>
          <a:endParaRPr lang="en-US"/>
        </a:p>
      </dgm:t>
    </dgm:pt>
    <dgm:pt modelId="{DAFD5B8F-7307-420F-8AA9-469750D54466}">
      <dgm:prSet phldrT="[Text]" custT="1"/>
      <dgm:spPr/>
      <dgm:t>
        <a:bodyPr/>
        <a:lstStyle/>
        <a:p>
          <a:r>
            <a:rPr lang="en-US" sz="2000" b="1" u="sng" dirty="0"/>
            <a:t>Prediabetes</a:t>
          </a:r>
        </a:p>
        <a:p>
          <a:r>
            <a:rPr lang="en-US" sz="2000" b="1" dirty="0"/>
            <a:t>Fasting100-125</a:t>
          </a:r>
        </a:p>
        <a:p>
          <a:r>
            <a:rPr lang="en-US" sz="2000" b="1" dirty="0"/>
            <a:t>Random 140 - 199</a:t>
          </a:r>
        </a:p>
        <a:p>
          <a:r>
            <a:rPr lang="en-US" sz="2000" b="1" dirty="0"/>
            <a:t>A1c ~ 5.7- 6.4% </a:t>
          </a:r>
        </a:p>
        <a:p>
          <a:r>
            <a:rPr lang="en-US" sz="2000" b="1" dirty="0"/>
            <a:t>50% working pancreas</a:t>
          </a:r>
        </a:p>
      </dgm:t>
    </dgm:pt>
    <dgm:pt modelId="{63002CCC-C05A-4123-9188-6CE2F4212990}" type="parTrans" cxnId="{818E502A-FE27-4D49-AAD0-FDEFDFC89433}">
      <dgm:prSet/>
      <dgm:spPr/>
      <dgm:t>
        <a:bodyPr/>
        <a:lstStyle/>
        <a:p>
          <a:endParaRPr lang="en-US"/>
        </a:p>
      </dgm:t>
    </dgm:pt>
    <dgm:pt modelId="{BDA7D873-F110-416A-8950-D7A412F1A1A1}" type="sibTrans" cxnId="{818E502A-FE27-4D49-AAD0-FDEFDFC89433}">
      <dgm:prSet/>
      <dgm:spPr/>
      <dgm:t>
        <a:bodyPr/>
        <a:lstStyle/>
        <a:p>
          <a:endParaRPr lang="en-US"/>
        </a:p>
      </dgm:t>
    </dgm:pt>
    <dgm:pt modelId="{53A7C8F1-6573-416B-BAD0-E203C790D54C}">
      <dgm:prSet phldrT="[Text]" custT="1"/>
      <dgm:spPr/>
      <dgm:t>
        <a:bodyPr/>
        <a:lstStyle/>
        <a:p>
          <a:r>
            <a:rPr lang="en-US" sz="2400" b="1" u="sng" dirty="0">
              <a:latin typeface="+mn-lt"/>
            </a:rPr>
            <a:t>D</a:t>
          </a:r>
          <a:r>
            <a:rPr kumimoji="0" lang="en-US" sz="2400" b="1" i="0" u="sng" strike="noStrike" cap="none" spc="0" normalizeH="0" baseline="0" noProof="0" dirty="0" err="1">
              <a:ln/>
              <a:effectLst/>
              <a:uLnTx/>
              <a:uFillTx/>
              <a:latin typeface="+mn-lt"/>
              <a:ea typeface="+mn-ea"/>
              <a:cs typeface="+mn-cs"/>
            </a:rPr>
            <a:t>iabetes</a:t>
          </a:r>
          <a:endParaRPr kumimoji="0" lang="en-US" sz="2400" b="1" i="0" u="sng" strike="noStrike" cap="none" spc="0" normalizeH="0" baseline="0" noProof="0" dirty="0">
            <a:ln/>
            <a:effectLst/>
            <a:uLnTx/>
            <a:uFillTx/>
            <a:latin typeface="+mn-lt"/>
            <a:ea typeface="+mn-ea"/>
            <a:cs typeface="+mn-cs"/>
          </a:endParaRPr>
        </a:p>
        <a:p>
          <a:pPr rtl="0"/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latin typeface="+mn-lt"/>
            </a:rPr>
            <a:t>Fasting 126 +</a:t>
          </a:r>
        </a:p>
        <a:p>
          <a:pPr rtl="0"/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latin typeface="+mn-lt"/>
            </a:rPr>
            <a:t>Random 200</a:t>
          </a:r>
          <a:r>
            <a:rPr kumimoji="0" lang="en-US" sz="2400" b="1" i="0" u="none" strike="noStrike" cap="none" spc="0" normalizeH="0" noProof="0" dirty="0">
              <a:ln/>
              <a:effectLst/>
              <a:uLnTx/>
              <a:uFillTx/>
              <a:latin typeface="+mn-lt"/>
            </a:rPr>
            <a:t> +</a:t>
          </a:r>
          <a:endParaRPr kumimoji="0" lang="en-US" sz="2400" b="1" i="0" u="none" strike="noStrike" cap="none" spc="0" normalizeH="0" baseline="0" noProof="0" dirty="0">
            <a:ln/>
            <a:effectLst/>
            <a:uLnTx/>
            <a:uFillTx/>
            <a:latin typeface="+mn-lt"/>
          </a:endParaRPr>
        </a:p>
        <a:p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latin typeface="+mn-lt"/>
            </a:rPr>
            <a:t>A1c</a:t>
          </a:r>
          <a:r>
            <a:rPr kumimoji="0" lang="en-US" sz="2400" b="1" i="0" u="none" strike="noStrike" cap="none" spc="0" normalizeH="0" noProof="0" dirty="0">
              <a:ln/>
              <a:effectLst/>
              <a:uLnTx/>
              <a:uFillTx/>
              <a:latin typeface="+mn-lt"/>
            </a:rPr>
            <a:t> </a:t>
          </a:r>
          <a:r>
            <a:rPr kumimoji="0" lang="en-US" sz="2400" b="1" i="0" u="none" strike="noStrike" cap="none" spc="0" normalizeH="0" baseline="0" noProof="0" dirty="0">
              <a:ln/>
              <a:effectLst/>
              <a:uLnTx/>
              <a:uFillTx/>
              <a:latin typeface="+mn-lt"/>
            </a:rPr>
            <a:t>6.5% or +   </a:t>
          </a:r>
        </a:p>
        <a:p>
          <a:pPr rtl="0"/>
          <a:r>
            <a:rPr lang="en-US" sz="2400" b="1" dirty="0"/>
            <a:t>20% working pancreas</a:t>
          </a:r>
        </a:p>
      </dgm:t>
    </dgm:pt>
    <dgm:pt modelId="{D9354FAC-CB2C-4D5E-AC16-2B482560F86D}" type="parTrans" cxnId="{9F26229F-1FC4-476A-A7FD-B16E1578B86D}">
      <dgm:prSet/>
      <dgm:spPr/>
      <dgm:t>
        <a:bodyPr/>
        <a:lstStyle/>
        <a:p>
          <a:endParaRPr lang="en-US"/>
        </a:p>
      </dgm:t>
    </dgm:pt>
    <dgm:pt modelId="{886A07C9-7549-4FDD-82D5-820D0D3FDA16}" type="sibTrans" cxnId="{9F26229F-1FC4-476A-A7FD-B16E1578B86D}">
      <dgm:prSet/>
      <dgm:spPr/>
      <dgm:t>
        <a:bodyPr/>
        <a:lstStyle/>
        <a:p>
          <a:endParaRPr lang="en-US"/>
        </a:p>
      </dgm:t>
    </dgm:pt>
    <dgm:pt modelId="{21B2BCE8-470C-4505-93DC-36DDE14B2DFF}" type="pres">
      <dgm:prSet presAssocID="{5B5B7744-917A-4FD6-AA16-3CB0263912D1}" presName="Name0" presStyleCnt="0">
        <dgm:presLayoutVars>
          <dgm:dir/>
          <dgm:resizeHandles val="exact"/>
        </dgm:presLayoutVars>
      </dgm:prSet>
      <dgm:spPr/>
    </dgm:pt>
    <dgm:pt modelId="{D737B785-468C-4A0C-9BAF-B33CE9B38ADA}" type="pres">
      <dgm:prSet presAssocID="{5B5B7744-917A-4FD6-AA16-3CB0263912D1}" presName="fgShape" presStyleLbl="fgShp" presStyleIdx="0" presStyleCnt="1" custLinFactNeighborX="103" custLinFactNeighborY="21462"/>
      <dgm:spPr/>
    </dgm:pt>
    <dgm:pt modelId="{E3446D0B-132A-4581-B805-7D509ABBE1A9}" type="pres">
      <dgm:prSet presAssocID="{5B5B7744-917A-4FD6-AA16-3CB0263912D1}" presName="linComp" presStyleCnt="0"/>
      <dgm:spPr/>
    </dgm:pt>
    <dgm:pt modelId="{F0280A93-2598-4B79-BCF2-5A74016DDAA6}" type="pres">
      <dgm:prSet presAssocID="{714289C4-44BF-4423-B73A-D36C7D29CD8B}" presName="compNode" presStyleCnt="0"/>
      <dgm:spPr/>
    </dgm:pt>
    <dgm:pt modelId="{3325B67F-1C1F-4C7F-87F7-63A9F5F04916}" type="pres">
      <dgm:prSet presAssocID="{714289C4-44BF-4423-B73A-D36C7D29CD8B}" presName="bkgdShape" presStyleLbl="node1" presStyleIdx="0" presStyleCnt="3" custLinFactNeighborX="-64"/>
      <dgm:spPr/>
    </dgm:pt>
    <dgm:pt modelId="{5A6B1BA2-8CEC-4075-979B-58B751678363}" type="pres">
      <dgm:prSet presAssocID="{714289C4-44BF-4423-B73A-D36C7D29CD8B}" presName="nodeTx" presStyleLbl="node1" presStyleIdx="0" presStyleCnt="3">
        <dgm:presLayoutVars>
          <dgm:bulletEnabled val="1"/>
        </dgm:presLayoutVars>
      </dgm:prSet>
      <dgm:spPr/>
    </dgm:pt>
    <dgm:pt modelId="{E679BF5D-7D68-48F1-9595-1ED90F266B6A}" type="pres">
      <dgm:prSet presAssocID="{714289C4-44BF-4423-B73A-D36C7D29CD8B}" presName="invisiNode" presStyleLbl="node1" presStyleIdx="0" presStyleCnt="3"/>
      <dgm:spPr/>
    </dgm:pt>
    <dgm:pt modelId="{1B13010B-D7B8-48A4-9EA8-0FF90A870D10}" type="pres">
      <dgm:prSet presAssocID="{714289C4-44BF-4423-B73A-D36C7D29CD8B}" presName="imagNode" presStyleLbl="fgImgPlace1" presStyleIdx="0" presStyleCnt="3" custScaleX="122489" custScaleY="110658" custLinFactNeighborX="-2643" custLinFactNeighborY="2395"/>
      <dgm:spPr>
        <a:blipFill rotWithShape="0">
          <a:blip xmlns:r="http://schemas.openxmlformats.org/officeDocument/2006/relationships" r:embed="rId1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A40BD255-8246-4A86-AC24-6E13AC11D8D0}" type="pres">
      <dgm:prSet presAssocID="{883B5228-B675-48FD-ADE3-882F219A32FD}" presName="sibTrans" presStyleLbl="sibTrans2D1" presStyleIdx="0" presStyleCnt="0"/>
      <dgm:spPr/>
    </dgm:pt>
    <dgm:pt modelId="{B4EC43FF-F280-4D81-B573-0BBE26119323}" type="pres">
      <dgm:prSet presAssocID="{DAFD5B8F-7307-420F-8AA9-469750D54466}" presName="compNode" presStyleCnt="0"/>
      <dgm:spPr/>
    </dgm:pt>
    <dgm:pt modelId="{4C98858D-9DCD-4D61-A6D2-9C95CB504251}" type="pres">
      <dgm:prSet presAssocID="{DAFD5B8F-7307-420F-8AA9-469750D54466}" presName="bkgdShape" presStyleLbl="node1" presStyleIdx="1" presStyleCnt="3" custLinFactNeighborX="-118"/>
      <dgm:spPr/>
    </dgm:pt>
    <dgm:pt modelId="{1DFC81E9-AEE7-4738-A0AB-51EC388659CE}" type="pres">
      <dgm:prSet presAssocID="{DAFD5B8F-7307-420F-8AA9-469750D54466}" presName="nodeTx" presStyleLbl="node1" presStyleIdx="1" presStyleCnt="3">
        <dgm:presLayoutVars>
          <dgm:bulletEnabled val="1"/>
        </dgm:presLayoutVars>
      </dgm:prSet>
      <dgm:spPr/>
    </dgm:pt>
    <dgm:pt modelId="{5642C667-2035-465B-88FA-BD5286D1ED4A}" type="pres">
      <dgm:prSet presAssocID="{DAFD5B8F-7307-420F-8AA9-469750D54466}" presName="invisiNode" presStyleLbl="node1" presStyleIdx="1" presStyleCnt="3"/>
      <dgm:spPr/>
    </dgm:pt>
    <dgm:pt modelId="{3606B1B6-912D-4BB2-940E-606747701328}" type="pres">
      <dgm:prSet presAssocID="{DAFD5B8F-7307-420F-8AA9-469750D54466}" presName="imagNode" presStyleLbl="fgImgPlace1" presStyleIdx="1" presStyleCnt="3" custScaleX="60724" custScaleY="66163" custLinFactNeighborX="2870" custLinFactNeighborY="-5329"/>
      <dgm:spPr>
        <a:blipFill rotWithShape="0">
          <a:blip xmlns:r="http://schemas.openxmlformats.org/officeDocument/2006/relationships" r:embed="rId2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6FCB4B09-5AE8-4BCF-9C2E-5DB02F534E9D}" type="pres">
      <dgm:prSet presAssocID="{BDA7D873-F110-416A-8950-D7A412F1A1A1}" presName="sibTrans" presStyleLbl="sibTrans2D1" presStyleIdx="0" presStyleCnt="0"/>
      <dgm:spPr/>
    </dgm:pt>
    <dgm:pt modelId="{552AA70C-A20B-4D1F-9285-6CFC3143FB01}" type="pres">
      <dgm:prSet presAssocID="{53A7C8F1-6573-416B-BAD0-E203C790D54C}" presName="compNode" presStyleCnt="0"/>
      <dgm:spPr/>
    </dgm:pt>
    <dgm:pt modelId="{84406800-1B15-4073-9BE5-7AED3F8CD968}" type="pres">
      <dgm:prSet presAssocID="{53A7C8F1-6573-416B-BAD0-E203C790D54C}" presName="bkgdShape" presStyleLbl="node1" presStyleIdx="2" presStyleCnt="3" custLinFactNeighborX="8192"/>
      <dgm:spPr/>
    </dgm:pt>
    <dgm:pt modelId="{80C2ACF9-BD38-4248-9C5A-D57702DCA3FA}" type="pres">
      <dgm:prSet presAssocID="{53A7C8F1-6573-416B-BAD0-E203C790D54C}" presName="nodeTx" presStyleLbl="node1" presStyleIdx="2" presStyleCnt="3">
        <dgm:presLayoutVars>
          <dgm:bulletEnabled val="1"/>
        </dgm:presLayoutVars>
      </dgm:prSet>
      <dgm:spPr/>
    </dgm:pt>
    <dgm:pt modelId="{A550690B-CD28-43E2-88E8-918DBD12128C}" type="pres">
      <dgm:prSet presAssocID="{53A7C8F1-6573-416B-BAD0-E203C790D54C}" presName="invisiNode" presStyleLbl="node1" presStyleIdx="2" presStyleCnt="3"/>
      <dgm:spPr/>
    </dgm:pt>
    <dgm:pt modelId="{693F3127-73CA-4418-9BEB-76AC94A2C0E0}" type="pres">
      <dgm:prSet presAssocID="{53A7C8F1-6573-416B-BAD0-E203C790D54C}" presName="imagNode" presStyleLbl="fgImgPlace1" presStyleIdx="2" presStyleCnt="3" custScaleX="37897" custScaleY="42985"/>
      <dgm:spPr>
        <a:blipFill rotWithShape="0">
          <a:blip xmlns:r="http://schemas.openxmlformats.org/officeDocument/2006/relationships" r:embed="rId3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</dgm:ptLst>
  <dgm:cxnLst>
    <dgm:cxn modelId="{2E994245-FA34-4D67-9E2B-743453B3ABA0}" srcId="{5B5B7744-917A-4FD6-AA16-3CB0263912D1}" destId="{714289C4-44BF-4423-B73A-D36C7D29CD8B}" srcOrd="0" destOrd="0" parTransId="{5AA015D8-B11C-4C72-B385-36C1E774D1A2}" sibTransId="{883B5228-B675-48FD-ADE3-882F219A32FD}"/>
    <dgm:cxn modelId="{A8A91A08-7FAD-4D56-A2DA-A317AF9D3FC3}" type="presOf" srcId="{5B5B7744-917A-4FD6-AA16-3CB0263912D1}" destId="{21B2BCE8-470C-4505-93DC-36DDE14B2DFF}" srcOrd="0" destOrd="0" presId="urn:microsoft.com/office/officeart/2005/8/layout/hList7#1"/>
    <dgm:cxn modelId="{9F26229F-1FC4-476A-A7FD-B16E1578B86D}" srcId="{5B5B7744-917A-4FD6-AA16-3CB0263912D1}" destId="{53A7C8F1-6573-416B-BAD0-E203C790D54C}" srcOrd="2" destOrd="0" parTransId="{D9354FAC-CB2C-4D5E-AC16-2B482560F86D}" sibTransId="{886A07C9-7549-4FDD-82D5-820D0D3FDA16}"/>
    <dgm:cxn modelId="{58439EDC-DA71-4A68-87E7-380784EE1251}" type="presOf" srcId="{53A7C8F1-6573-416B-BAD0-E203C790D54C}" destId="{84406800-1B15-4073-9BE5-7AED3F8CD968}" srcOrd="0" destOrd="0" presId="urn:microsoft.com/office/officeart/2005/8/layout/hList7#1"/>
    <dgm:cxn modelId="{2A465C8E-B522-4363-B8FB-3A1382FB3E08}" type="presOf" srcId="{53A7C8F1-6573-416B-BAD0-E203C790D54C}" destId="{80C2ACF9-BD38-4248-9C5A-D57702DCA3FA}" srcOrd="1" destOrd="0" presId="urn:microsoft.com/office/officeart/2005/8/layout/hList7#1"/>
    <dgm:cxn modelId="{3CEE4779-FE93-4B83-B15B-1F7EB0E3AE19}" type="presOf" srcId="{714289C4-44BF-4423-B73A-D36C7D29CD8B}" destId="{3325B67F-1C1F-4C7F-87F7-63A9F5F04916}" srcOrd="0" destOrd="0" presId="urn:microsoft.com/office/officeart/2005/8/layout/hList7#1"/>
    <dgm:cxn modelId="{FEE8B375-E5B9-4256-A081-FDB5EAF23C5C}" type="presOf" srcId="{BDA7D873-F110-416A-8950-D7A412F1A1A1}" destId="{6FCB4B09-5AE8-4BCF-9C2E-5DB02F534E9D}" srcOrd="0" destOrd="0" presId="urn:microsoft.com/office/officeart/2005/8/layout/hList7#1"/>
    <dgm:cxn modelId="{1F3B2F66-923E-4ED1-94EC-087CCAEB5571}" type="presOf" srcId="{714289C4-44BF-4423-B73A-D36C7D29CD8B}" destId="{5A6B1BA2-8CEC-4075-979B-58B751678363}" srcOrd="1" destOrd="0" presId="urn:microsoft.com/office/officeart/2005/8/layout/hList7#1"/>
    <dgm:cxn modelId="{A04C1A2C-1122-48C2-BCED-1AD1FE6B0A02}" type="presOf" srcId="{DAFD5B8F-7307-420F-8AA9-469750D54466}" destId="{4C98858D-9DCD-4D61-A6D2-9C95CB504251}" srcOrd="0" destOrd="0" presId="urn:microsoft.com/office/officeart/2005/8/layout/hList7#1"/>
    <dgm:cxn modelId="{A0B7020C-BDD3-43D5-8961-FDDFF0DD7181}" type="presOf" srcId="{883B5228-B675-48FD-ADE3-882F219A32FD}" destId="{A40BD255-8246-4A86-AC24-6E13AC11D8D0}" srcOrd="0" destOrd="0" presId="urn:microsoft.com/office/officeart/2005/8/layout/hList7#1"/>
    <dgm:cxn modelId="{B8860381-5E57-4376-887F-243C4DA6D588}" type="presOf" srcId="{DAFD5B8F-7307-420F-8AA9-469750D54466}" destId="{1DFC81E9-AEE7-4738-A0AB-51EC388659CE}" srcOrd="1" destOrd="0" presId="urn:microsoft.com/office/officeart/2005/8/layout/hList7#1"/>
    <dgm:cxn modelId="{818E502A-FE27-4D49-AAD0-FDEFDFC89433}" srcId="{5B5B7744-917A-4FD6-AA16-3CB0263912D1}" destId="{DAFD5B8F-7307-420F-8AA9-469750D54466}" srcOrd="1" destOrd="0" parTransId="{63002CCC-C05A-4123-9188-6CE2F4212990}" sibTransId="{BDA7D873-F110-416A-8950-D7A412F1A1A1}"/>
    <dgm:cxn modelId="{A36FBB1D-7C60-4135-8A61-7853C5254008}" type="presParOf" srcId="{21B2BCE8-470C-4505-93DC-36DDE14B2DFF}" destId="{D737B785-468C-4A0C-9BAF-B33CE9B38ADA}" srcOrd="0" destOrd="0" presId="urn:microsoft.com/office/officeart/2005/8/layout/hList7#1"/>
    <dgm:cxn modelId="{89D970A0-6E46-4809-AE60-BDE62411E76E}" type="presParOf" srcId="{21B2BCE8-470C-4505-93DC-36DDE14B2DFF}" destId="{E3446D0B-132A-4581-B805-7D509ABBE1A9}" srcOrd="1" destOrd="0" presId="urn:microsoft.com/office/officeart/2005/8/layout/hList7#1"/>
    <dgm:cxn modelId="{B4245A2A-6431-413C-ABF5-8551847D9054}" type="presParOf" srcId="{E3446D0B-132A-4581-B805-7D509ABBE1A9}" destId="{F0280A93-2598-4B79-BCF2-5A74016DDAA6}" srcOrd="0" destOrd="0" presId="urn:microsoft.com/office/officeart/2005/8/layout/hList7#1"/>
    <dgm:cxn modelId="{7ACA20BB-7163-4ABB-A6A8-8DE71494846E}" type="presParOf" srcId="{F0280A93-2598-4B79-BCF2-5A74016DDAA6}" destId="{3325B67F-1C1F-4C7F-87F7-63A9F5F04916}" srcOrd="0" destOrd="0" presId="urn:microsoft.com/office/officeart/2005/8/layout/hList7#1"/>
    <dgm:cxn modelId="{8F35D427-EAAF-4E7F-B4E2-E45AAD3ABD8F}" type="presParOf" srcId="{F0280A93-2598-4B79-BCF2-5A74016DDAA6}" destId="{5A6B1BA2-8CEC-4075-979B-58B751678363}" srcOrd="1" destOrd="0" presId="urn:microsoft.com/office/officeart/2005/8/layout/hList7#1"/>
    <dgm:cxn modelId="{FC4B540C-FEB8-42BF-AFFF-27ABC43621D0}" type="presParOf" srcId="{F0280A93-2598-4B79-BCF2-5A74016DDAA6}" destId="{E679BF5D-7D68-48F1-9595-1ED90F266B6A}" srcOrd="2" destOrd="0" presId="urn:microsoft.com/office/officeart/2005/8/layout/hList7#1"/>
    <dgm:cxn modelId="{B5F6B2B3-231B-461D-A831-52BAE28AC04B}" type="presParOf" srcId="{F0280A93-2598-4B79-BCF2-5A74016DDAA6}" destId="{1B13010B-D7B8-48A4-9EA8-0FF90A870D10}" srcOrd="3" destOrd="0" presId="urn:microsoft.com/office/officeart/2005/8/layout/hList7#1"/>
    <dgm:cxn modelId="{2A7D27C1-219C-4091-8DCA-B857D6C686DD}" type="presParOf" srcId="{E3446D0B-132A-4581-B805-7D509ABBE1A9}" destId="{A40BD255-8246-4A86-AC24-6E13AC11D8D0}" srcOrd="1" destOrd="0" presId="urn:microsoft.com/office/officeart/2005/8/layout/hList7#1"/>
    <dgm:cxn modelId="{EB028F38-EACA-4640-9156-CF9032A7EF34}" type="presParOf" srcId="{E3446D0B-132A-4581-B805-7D509ABBE1A9}" destId="{B4EC43FF-F280-4D81-B573-0BBE26119323}" srcOrd="2" destOrd="0" presId="urn:microsoft.com/office/officeart/2005/8/layout/hList7#1"/>
    <dgm:cxn modelId="{76FE2118-FF28-4DC9-8A8A-B49FB125CBFE}" type="presParOf" srcId="{B4EC43FF-F280-4D81-B573-0BBE26119323}" destId="{4C98858D-9DCD-4D61-A6D2-9C95CB504251}" srcOrd="0" destOrd="0" presId="urn:microsoft.com/office/officeart/2005/8/layout/hList7#1"/>
    <dgm:cxn modelId="{C6222A37-8884-46EA-8872-82B4244A8128}" type="presParOf" srcId="{B4EC43FF-F280-4D81-B573-0BBE26119323}" destId="{1DFC81E9-AEE7-4738-A0AB-51EC388659CE}" srcOrd="1" destOrd="0" presId="urn:microsoft.com/office/officeart/2005/8/layout/hList7#1"/>
    <dgm:cxn modelId="{6D179E3F-9E77-4D13-A09F-EDEDF8C58FCF}" type="presParOf" srcId="{B4EC43FF-F280-4D81-B573-0BBE26119323}" destId="{5642C667-2035-465B-88FA-BD5286D1ED4A}" srcOrd="2" destOrd="0" presId="urn:microsoft.com/office/officeart/2005/8/layout/hList7#1"/>
    <dgm:cxn modelId="{63EDDFCB-154B-431E-850E-E874746E6966}" type="presParOf" srcId="{B4EC43FF-F280-4D81-B573-0BBE26119323}" destId="{3606B1B6-912D-4BB2-940E-606747701328}" srcOrd="3" destOrd="0" presId="urn:microsoft.com/office/officeart/2005/8/layout/hList7#1"/>
    <dgm:cxn modelId="{0D94C501-B74C-419B-A196-0E24F249A630}" type="presParOf" srcId="{E3446D0B-132A-4581-B805-7D509ABBE1A9}" destId="{6FCB4B09-5AE8-4BCF-9C2E-5DB02F534E9D}" srcOrd="3" destOrd="0" presId="urn:microsoft.com/office/officeart/2005/8/layout/hList7#1"/>
    <dgm:cxn modelId="{CBB87F29-3280-423E-8247-5DE01A63BA58}" type="presParOf" srcId="{E3446D0B-132A-4581-B805-7D509ABBE1A9}" destId="{552AA70C-A20B-4D1F-9285-6CFC3143FB01}" srcOrd="4" destOrd="0" presId="urn:microsoft.com/office/officeart/2005/8/layout/hList7#1"/>
    <dgm:cxn modelId="{F5DB21C8-32C2-42B3-910D-1E8F9CFB9753}" type="presParOf" srcId="{552AA70C-A20B-4D1F-9285-6CFC3143FB01}" destId="{84406800-1B15-4073-9BE5-7AED3F8CD968}" srcOrd="0" destOrd="0" presId="urn:microsoft.com/office/officeart/2005/8/layout/hList7#1"/>
    <dgm:cxn modelId="{2391190D-7805-48F3-A92D-D2352708628C}" type="presParOf" srcId="{552AA70C-A20B-4D1F-9285-6CFC3143FB01}" destId="{80C2ACF9-BD38-4248-9C5A-D57702DCA3FA}" srcOrd="1" destOrd="0" presId="urn:microsoft.com/office/officeart/2005/8/layout/hList7#1"/>
    <dgm:cxn modelId="{EBA766D0-52DC-4BFE-BA0E-B76904A52288}" type="presParOf" srcId="{552AA70C-A20B-4D1F-9285-6CFC3143FB01}" destId="{A550690B-CD28-43E2-88E8-918DBD12128C}" srcOrd="2" destOrd="0" presId="urn:microsoft.com/office/officeart/2005/8/layout/hList7#1"/>
    <dgm:cxn modelId="{18D3CC98-DCFC-40C6-A700-B2919893E7CE}" type="presParOf" srcId="{552AA70C-A20B-4D1F-9285-6CFC3143FB01}" destId="{693F3127-73CA-4418-9BEB-76AC94A2C0E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5B67F-1C1F-4C7F-87F7-63A9F5F04916}">
      <dsp:nvSpPr>
        <dsp:cNvPr id="0" name=""/>
        <dsp:cNvSpPr/>
      </dsp:nvSpPr>
      <dsp:spPr>
        <a:xfrm>
          <a:off x="6" y="0"/>
          <a:ext cx="2500213" cy="4809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Happy Pancreas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Fasting &lt;100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Random &lt;140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A1c &lt;5.7%</a:t>
          </a:r>
        </a:p>
      </dsp:txBody>
      <dsp:txXfrm>
        <a:off x="6" y="1923626"/>
        <a:ext cx="2500213" cy="1923626"/>
      </dsp:txXfrm>
    </dsp:sp>
    <dsp:sp modelId="{1B13010B-D7B8-48A4-9EA8-0FF90A870D10}">
      <dsp:nvSpPr>
        <dsp:cNvPr id="0" name=""/>
        <dsp:cNvSpPr/>
      </dsp:nvSpPr>
      <dsp:spPr>
        <a:xfrm>
          <a:off x="228606" y="241558"/>
          <a:ext cx="1961562" cy="177209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8858D-9DCD-4D61-A6D2-9C95CB504251}">
      <dsp:nvSpPr>
        <dsp:cNvPr id="0" name=""/>
        <dsp:cNvSpPr/>
      </dsp:nvSpPr>
      <dsp:spPr>
        <a:xfrm>
          <a:off x="2573876" y="0"/>
          <a:ext cx="2500213" cy="4809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 dirty="0"/>
            <a:t>Prediabetes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Fasting100-125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Random 140 - 199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A1c ~ 5.7- 6.4%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50% working pancreas</a:t>
          </a:r>
        </a:p>
      </dsp:txBody>
      <dsp:txXfrm>
        <a:off x="2573876" y="1923626"/>
        <a:ext cx="2500213" cy="1923626"/>
      </dsp:txXfrm>
    </dsp:sp>
    <dsp:sp modelId="{3606B1B6-912D-4BB2-940E-606747701328}">
      <dsp:nvSpPr>
        <dsp:cNvPr id="0" name=""/>
        <dsp:cNvSpPr/>
      </dsp:nvSpPr>
      <dsp:spPr>
        <a:xfrm>
          <a:off x="3386671" y="474140"/>
          <a:ext cx="972445" cy="1059547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06800-1B15-4073-9BE5-7AED3F8CD968}">
      <dsp:nvSpPr>
        <dsp:cNvPr id="0" name=""/>
        <dsp:cNvSpPr/>
      </dsp:nvSpPr>
      <dsp:spPr>
        <a:xfrm>
          <a:off x="5153653" y="0"/>
          <a:ext cx="2500213" cy="480906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>
              <a:latin typeface="+mn-lt"/>
            </a:rPr>
            <a:t>D</a:t>
          </a:r>
          <a:r>
            <a:rPr kumimoji="0" lang="en-US" sz="2400" b="1" i="0" u="sng" strike="noStrike" kern="1200" cap="none" spc="0" normalizeH="0" baseline="0" noProof="0" dirty="0" err="1">
              <a:ln/>
              <a:effectLst/>
              <a:uLnTx/>
              <a:uFillTx/>
              <a:latin typeface="+mn-lt"/>
              <a:ea typeface="+mn-ea"/>
              <a:cs typeface="+mn-cs"/>
            </a:rPr>
            <a:t>iabetes</a:t>
          </a:r>
          <a:endParaRPr kumimoji="0" lang="en-US" sz="2400" b="1" i="0" u="sng" strike="noStrike" kern="1200" cap="none" spc="0" normalizeH="0" baseline="0" noProof="0" dirty="0">
            <a:ln/>
            <a:effectLst/>
            <a:uLnTx/>
            <a:uFillTx/>
            <a:latin typeface="+mn-lt"/>
            <a:ea typeface="+mn-ea"/>
            <a:cs typeface="+mn-cs"/>
          </a:endParaRP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latin typeface="+mn-lt"/>
            </a:rPr>
            <a:t>Fasting 126 +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latin typeface="+mn-lt"/>
            </a:rPr>
            <a:t>Random 200</a:t>
          </a:r>
          <a:r>
            <a:rPr kumimoji="0" lang="en-US" sz="2400" b="1" i="0" u="none" strike="noStrike" kern="1200" cap="none" spc="0" normalizeH="0" noProof="0" dirty="0">
              <a:ln/>
              <a:effectLst/>
              <a:uLnTx/>
              <a:uFillTx/>
              <a:latin typeface="+mn-lt"/>
            </a:rPr>
            <a:t> +</a:t>
          </a:r>
          <a:endParaRPr kumimoji="0" lang="en-US" sz="2400" b="1" i="0" u="none" strike="noStrike" kern="1200" cap="none" spc="0" normalizeH="0" baseline="0" noProof="0" dirty="0">
            <a:ln/>
            <a:effectLst/>
            <a:uLnTx/>
            <a:uFillTx/>
            <a:latin typeface="+mn-lt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latin typeface="+mn-lt"/>
            </a:rPr>
            <a:t>A1c</a:t>
          </a:r>
          <a:r>
            <a:rPr kumimoji="0" lang="en-US" sz="2400" b="1" i="0" u="none" strike="noStrike" kern="1200" cap="none" spc="0" normalizeH="0" noProof="0" dirty="0">
              <a:ln/>
              <a:effectLst/>
              <a:uLnTx/>
              <a:uFillTx/>
              <a:latin typeface="+mn-lt"/>
            </a:rPr>
            <a:t> </a:t>
          </a:r>
          <a:r>
            <a:rPr kumimoji="0" lang="en-US" sz="2400" b="1" i="0" u="none" strike="noStrike" kern="1200" cap="none" spc="0" normalizeH="0" baseline="0" noProof="0" dirty="0">
              <a:ln/>
              <a:effectLst/>
              <a:uLnTx/>
              <a:uFillTx/>
              <a:latin typeface="+mn-lt"/>
            </a:rPr>
            <a:t>6.5% or +  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20% working pancreas</a:t>
          </a:r>
        </a:p>
      </dsp:txBody>
      <dsp:txXfrm>
        <a:off x="5153653" y="1923626"/>
        <a:ext cx="2500213" cy="1923626"/>
      </dsp:txXfrm>
    </dsp:sp>
    <dsp:sp modelId="{693F3127-73CA-4418-9BEB-76AC94A2C0E0}">
      <dsp:nvSpPr>
        <dsp:cNvPr id="0" name=""/>
        <dsp:cNvSpPr/>
      </dsp:nvSpPr>
      <dsp:spPr>
        <a:xfrm>
          <a:off x="6098708" y="745068"/>
          <a:ext cx="606889" cy="688370"/>
        </a:xfrm>
        <a:prstGeom prst="ellipse">
          <a:avLst/>
        </a:prstGeom>
        <a:blipFill rotWithShape="0">
          <a:blip xmlns:r="http://schemas.openxmlformats.org/officeDocument/2006/relationships" r:embed="rId3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7B785-468C-4A0C-9BAF-B33CE9B38ADA}">
      <dsp:nvSpPr>
        <dsp:cNvPr id="0" name=""/>
        <dsp:cNvSpPr/>
      </dsp:nvSpPr>
      <dsp:spPr>
        <a:xfrm>
          <a:off x="313407" y="4002071"/>
          <a:ext cx="7041557" cy="721360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292587" y="8703706"/>
            <a:ext cx="1087933" cy="2758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879" tIns="45134" rIns="91879" bIns="45134">
            <a:spAutoFit/>
          </a:bodyPr>
          <a:lstStyle/>
          <a:p>
            <a:pPr>
              <a:defRPr/>
            </a:pPr>
            <a:r>
              <a:rPr lang="en-US" sz="1200" b="1" dirty="0"/>
              <a:t>Page </a:t>
            </a:r>
            <a:fld id="{B66B78B2-30B6-478B-B638-63EED3E235F9}" type="slidenum">
              <a:rPr lang="en-US" sz="1200" b="1"/>
              <a:pPr>
                <a:defRPr/>
              </a:pPr>
              <a:t>‹#›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22278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98" cy="4626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846" tIns="46422" rIns="92846" bIns="4642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904" y="1"/>
            <a:ext cx="2972097" cy="4626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846" tIns="46422" rIns="92846" bIns="4642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805" y="4388430"/>
            <a:ext cx="5030391" cy="4236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846" tIns="46422" rIns="92846" bIns="46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2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55252"/>
            <a:ext cx="2972098" cy="462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846" tIns="46422" rIns="92846" bIns="4642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72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904" y="8855252"/>
            <a:ext cx="2972097" cy="462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846" tIns="46422" rIns="92846" bIns="4642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C233B0E3-6876-4E53-9EE0-6ED1EFDF6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6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E225C-EA32-49AA-BCE1-CBED354D9589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03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E225C-EA32-49AA-BCE1-CBED354D958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9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4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090" indent="-2754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677" indent="-2203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2348" indent="-2203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3019" indent="-2203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3689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4360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5031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5701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>
                <a:latin typeface="Times New Roman" panose="02020603050405020304" pitchFamily="18" charset="0"/>
              </a:rPr>
              <a:t>Diabetes Educational Services© (530) 893 - 8635 </a:t>
            </a:r>
          </a:p>
        </p:txBody>
      </p:sp>
      <p:sp>
        <p:nvSpPr>
          <p:cNvPr id="264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6090" indent="-2754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677" indent="-2203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2348" indent="-2203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3019" indent="-22033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3689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64360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05031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45701" indent="-2203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B4D74C-9B85-4DFD-9115-E1F2E713A514}" type="slidenum">
              <a:rPr lang="en-US">
                <a:latin typeface="Times New Roman" panose="02020603050405020304" pitchFamily="18" charset="0"/>
              </a:rPr>
              <a:pPr/>
              <a:t>37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9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33B0E3-6876-4E53-9EE0-6ED1EFDF674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9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4273" indent="-3057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2953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3105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3256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9143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35030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00917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66804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26B785-E59D-41DA-8FD1-94D3B24DDF18}" type="slidenum">
              <a:rPr lang="en-US" sz="1300"/>
              <a:pPr>
                <a:spcBef>
                  <a:spcPct val="0"/>
                </a:spcBef>
              </a:pPr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841207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4273" indent="-3057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2953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3105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3256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9143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35030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00917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66804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080718D-9A52-47C9-A9B8-44210074A56A}" type="slidenum">
              <a:rPr lang="en-US" sz="1300"/>
              <a:pPr>
                <a:spcBef>
                  <a:spcPct val="0"/>
                </a:spcBef>
              </a:pPr>
              <a:t>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93783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2" name="Footer Placehold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736" indent="-280667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671" indent="-2245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1739" indent="-2245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20807" indent="-2245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9876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8944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8012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7080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Diabetes Educational Services© (530) 893 - 8635 </a:t>
            </a:r>
          </a:p>
        </p:txBody>
      </p:sp>
      <p:sp>
        <p:nvSpPr>
          <p:cNvPr id="2324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736" indent="-280667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2671" indent="-22453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1739" indent="-22453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20807" indent="-22453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9876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8944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8012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7080" indent="-2245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43AFA9B-AD71-4F65-B73E-E975CB03EF9C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4273" indent="-3057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2953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3105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3256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9143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35030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00917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66804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7EE976-247E-4FBB-A943-DE241C736BF6}" type="slidenum">
              <a:rPr lang="en-US" sz="1300"/>
              <a:pPr>
                <a:spcBef>
                  <a:spcPct val="0"/>
                </a:spcBef>
              </a:pPr>
              <a:t>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5622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4273" indent="-3057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2953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3105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3256" indent="-24426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9143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35030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00917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66804" indent="-2442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5352EF-A889-4A92-85ED-C20D9A1C7B39}" type="slidenum">
              <a:rPr lang="en-US" sz="1300"/>
              <a:pPr>
                <a:spcBef>
                  <a:spcPct val="0"/>
                </a:spcBef>
              </a:pPr>
              <a:t>11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047728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Diabetes Educational Services© (530) 893 - 8635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33B0E3-6876-4E53-9EE0-6ED1EFDF674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9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259D18-7E45-407F-9AA7-13AB1ABB9114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PCRM = Physicians Committee for Responsible Medicine.  Beneficial phytochemicals naturally found in plant foods.  Synergistic effect in the whole state, vs. when isolated and supplemented.</a:t>
            </a:r>
          </a:p>
        </p:txBody>
      </p:sp>
    </p:spTree>
    <p:extLst>
      <p:ext uri="{BB962C8B-B14F-4D97-AF65-F5344CB8AC3E}">
        <p14:creationId xmlns:p14="http://schemas.microsoft.com/office/powerpoint/2010/main" val="329970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163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7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52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7348" y="2963339"/>
            <a:ext cx="585314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350" y="495150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698" y="4961024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13B1-857E-4D46-BE5D-9A28513C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1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05DB-FC04-4768-9B1A-64CA06E6B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3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F69D-EC7C-4158-B48B-7F1BD037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64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4616-E14A-46A0-A6D3-6E66F6B1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2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752600"/>
            <a:ext cx="3810000" cy="48006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3538382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5613" y="1598613"/>
            <a:ext cx="4037012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5613" y="3922713"/>
            <a:ext cx="4037012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AD6B3-B1B7-49E5-B823-7FEAA2E29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3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A7FA-DEB3-4EB5-A868-60568F930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3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7E323-D131-4E3A-9E2F-77C209BD0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9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364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752600"/>
            <a:ext cx="3810000" cy="48006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0" y="17526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29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752600"/>
            <a:ext cx="7772400" cy="48006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15086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352800"/>
            <a:ext cx="6858000" cy="1524000"/>
          </a:xfrm>
          <a:noFill/>
        </p:spPr>
        <p:txBody>
          <a:bodyPr anchor="t" anchorCtr="0">
            <a:normAutofit/>
          </a:bodyPr>
          <a:lstStyle>
            <a:lvl1pPr algn="r">
              <a:defRPr sz="4400">
                <a:solidFill>
                  <a:schemeClr val="tx1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>
            <a:no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4875" y="3276600"/>
            <a:ext cx="7315200" cy="1655064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276600"/>
            <a:ext cx="228600" cy="1651635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97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0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267200"/>
            <a:ext cx="73152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ubtitle 8"/>
          <p:cNvSpPr txBox="1">
            <a:spLocks/>
          </p:cNvSpPr>
          <p:nvPr userDrawn="1"/>
        </p:nvSpPr>
        <p:spPr>
          <a:xfrm>
            <a:off x="1219200" y="4572000"/>
            <a:ext cx="6858000" cy="533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rgbClr val="5E3886"/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rgbClr val="5E3886"/>
              </a:buClr>
              <a:buSzPct val="76000"/>
              <a:buFont typeface="Wingdings 3"/>
              <a:buNone/>
              <a:defRPr kumimoji="0" sz="23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rgbClr val="5E3886"/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rgbClr val="5E3886"/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rgbClr val="5E3886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ysClr val="windowText" lastClr="000000"/>
                </a:solidFill>
              </a:rPr>
              <a:t>Click to edit Master subtitle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47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34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91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>
            <a:normAutofit/>
          </a:bodyPr>
          <a:lstStyle>
            <a:lvl1pPr algn="r">
              <a:buNone/>
              <a:defRPr sz="4400" b="0" cap="none" baseline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7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5E3886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5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571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4473" y="2957775"/>
            <a:ext cx="586426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911" y="432965"/>
            <a:ext cx="745466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813B1-857E-4D46-BE5D-9A28513CA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68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B05DB-FC04-4768-9B1A-64CA06E6B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67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5025" y="1598613"/>
            <a:ext cx="4037013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5025" y="3922713"/>
            <a:ext cx="403701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F69D-EC7C-4158-B48B-7F1BD037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7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38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66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4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>
            <a:noAutofit/>
          </a:bodyPr>
          <a:lstStyle>
            <a:lvl1pPr algn="r">
              <a:buNone/>
              <a:defRPr sz="4400" b="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3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rgbClr val="B1D45A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5E3886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23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1" y="422961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0" y="6291778"/>
            <a:ext cx="82053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6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6276823"/>
            <a:ext cx="1371602" cy="53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8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  <p:sldLayoutId id="2147484140" r:id="rId18"/>
    <p:sldLayoutId id="2147484141" r:id="rId19"/>
    <p:sldLayoutId id="2147484142" r:id="rId20"/>
    <p:sldLayoutId id="214748414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86AA2C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86AA2C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86AA2C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86AA2C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solidFill>
            <a:srgbClr val="B1D45A"/>
          </a:solidFill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05550"/>
            <a:ext cx="822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" y="6344160"/>
            <a:ext cx="1046148" cy="40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6109000"/>
            <a:ext cx="2212848" cy="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46" r:id="rId12"/>
    <p:sldLayoutId id="2147484147" r:id="rId13"/>
    <p:sldLayoutId id="214748414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5E3886"/>
        </a:buClr>
        <a:buSzPct val="76000"/>
        <a:buFont typeface="Wingdings 3"/>
        <a:buChar char=""/>
        <a:defRPr kumimoji="0"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5E3886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5E3886"/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5E3886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5E3886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2.xml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4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5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oleObject" Target="../embeddings/oleObject2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10 Steps to Prevent Diabetes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86AA2C"/>
              </a:buClr>
            </a:pPr>
            <a:r>
              <a:rPr lang="en-US" sz="2400" dirty="0">
                <a:solidFill>
                  <a:prstClr val="black"/>
                </a:solidFill>
              </a:rPr>
              <a:t>Beverly </a:t>
            </a:r>
            <a:r>
              <a:rPr lang="en-US" sz="2400" dirty="0" err="1">
                <a:solidFill>
                  <a:prstClr val="black"/>
                </a:solidFill>
              </a:rPr>
              <a:t>Thomassian</a:t>
            </a:r>
            <a:r>
              <a:rPr lang="en-US" sz="2400" dirty="0">
                <a:solidFill>
                  <a:prstClr val="black"/>
                </a:solidFill>
              </a:rPr>
              <a:t>, RN, MPH, BC-ADM, CDE</a:t>
            </a:r>
          </a:p>
          <a:p>
            <a:pPr lvl="0">
              <a:lnSpc>
                <a:spcPts val="2400"/>
              </a:lnSpc>
              <a:spcBef>
                <a:spcPts val="0"/>
              </a:spcBef>
              <a:buClr>
                <a:srgbClr val="86AA2C"/>
              </a:buClr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LiveWell</a:t>
            </a:r>
            <a:r>
              <a:rPr lang="en-US" sz="2400" dirty="0">
                <a:solidFill>
                  <a:prstClr val="black"/>
                </a:solidFill>
              </a:rPr>
              <a:t> Diabetes Program Manager</a:t>
            </a:r>
          </a:p>
          <a:p>
            <a:pPr lvl="0">
              <a:lnSpc>
                <a:spcPts val="2400"/>
              </a:lnSpc>
              <a:spcBef>
                <a:spcPts val="0"/>
              </a:spcBef>
              <a:buClr>
                <a:srgbClr val="86AA2C"/>
              </a:buClr>
            </a:pPr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38175"/>
            <a:ext cx="8905141" cy="1123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68A375-D688-49EE-AD19-3E8CFE58A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408" y="365910"/>
            <a:ext cx="3117183" cy="2863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0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teeth need extra </a:t>
            </a:r>
            <a:r>
              <a:rPr lang="en-US"/>
              <a:t>special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Brush teeth at least twice daily and floss at least once daily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2971800"/>
            <a:ext cx="3185160" cy="26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1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330740" y="419911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Preventing Pre Diabetes and Diabetes</a:t>
            </a:r>
          </a:p>
        </p:txBody>
      </p:sp>
      <p:pic>
        <p:nvPicPr>
          <p:cNvPr id="122883" name="Picture 6" descr="C:\Documents and Settings\Owner\Local Settings\Temporary Internet Files\Content.IE5\YSNGJ5Y5\MPj04392720000[1]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1774825"/>
            <a:ext cx="6400800" cy="4144963"/>
          </a:xfrm>
          <a:noFill/>
        </p:spPr>
      </p:pic>
      <p:pic>
        <p:nvPicPr>
          <p:cNvPr id="30727" name="Picture 7" descr="C:\Documents and Settings\Owner\Local Settings\Temporary Internet Files\Content.IE5\JTIEUO51\MPj044233600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9606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C:\Documents and Settings\Owner\Local Settings\Temporary Internet Files\Content.IE5\Y76R5TRG\MPj0443640000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781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C:\Documents and Settings\Owner\Local Settings\Temporary Internet Files\Content.IE5\BBC2FVZR\MPj04436910000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34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Ditch the Nicotine Stick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Quit Smoking and Don’t Start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95600"/>
            <a:ext cx="6553200" cy="28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B653-A37F-4B62-B0CA-A55302098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 Sleep Warrior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AE639-3AEB-4546-8E35-55682094223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Make time for sleep</a:t>
            </a:r>
          </a:p>
          <a:p>
            <a:r>
              <a:rPr lang="en-US" dirty="0"/>
              <a:t>Restorative</a:t>
            </a:r>
          </a:p>
          <a:p>
            <a:r>
              <a:rPr lang="en-US" dirty="0"/>
              <a:t>Decreases hunger</a:t>
            </a:r>
          </a:p>
          <a:p>
            <a:r>
              <a:rPr lang="en-US" dirty="0"/>
              <a:t>Lowers Blood Sugar</a:t>
            </a:r>
          </a:p>
          <a:p>
            <a:r>
              <a:rPr lang="en-US" dirty="0"/>
              <a:t>Improves ability to cope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Goal:  Get at least 7 hours of sleep a night.  </a:t>
            </a:r>
          </a:p>
          <a:p>
            <a:pPr marL="0" indent="0">
              <a:buNone/>
            </a:pPr>
            <a:r>
              <a:rPr lang="en-US" dirty="0"/>
              <a:t>You deserve it.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3038475" cy="23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Active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Work toward 30 minutes of activity a day plus strengthening exercises twice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971800"/>
            <a:ext cx="1828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/>
              <a:t>Where are you on this continuum?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3" y="1752600"/>
            <a:ext cx="2971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925" y="3429663"/>
            <a:ext cx="1666875" cy="2743200"/>
          </a:xfrm>
          <a:prstGeom prst="rect">
            <a:avLst/>
          </a:prstGeom>
        </p:spPr>
      </p:pic>
      <p:cxnSp>
        <p:nvCxnSpPr>
          <p:cNvPr id="9" name="Connector: Curved 8"/>
          <p:cNvCxnSpPr/>
          <p:nvPr/>
        </p:nvCxnSpPr>
        <p:spPr>
          <a:xfrm>
            <a:off x="2895600" y="2971800"/>
            <a:ext cx="3810000" cy="274320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hard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791200" cy="49377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Exercise alone doesn’t cause weight loss</a:t>
            </a:r>
          </a:p>
          <a:p>
            <a:r>
              <a:rPr lang="en-US" dirty="0"/>
              <a:t>But….</a:t>
            </a:r>
          </a:p>
          <a:p>
            <a:pPr lvl="1"/>
            <a:r>
              <a:rPr lang="en-US" dirty="0"/>
              <a:t>It helps keep weight off</a:t>
            </a:r>
          </a:p>
          <a:p>
            <a:pPr lvl="1"/>
            <a:r>
              <a:rPr lang="en-US" dirty="0"/>
              <a:t>Decreases visceral fat</a:t>
            </a:r>
          </a:p>
          <a:p>
            <a:pPr lvl="1"/>
            <a:r>
              <a:rPr lang="en-US" dirty="0"/>
              <a:t>Decreases CV Risk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To combat obesity, we need to change the food environment</a:t>
            </a:r>
          </a:p>
          <a:p>
            <a:r>
              <a:rPr lang="en-US" dirty="0"/>
              <a:t>“You cannot outrun a bad diet”.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895600"/>
            <a:ext cx="2924175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decreases: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Sleep apnea</a:t>
            </a:r>
          </a:p>
          <a:p>
            <a:r>
              <a:rPr lang="en-US" dirty="0"/>
              <a:t>Diabetes kidney disease, retinopathy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Sexual dysfunction</a:t>
            </a:r>
          </a:p>
          <a:p>
            <a:r>
              <a:rPr lang="en-US" dirty="0"/>
              <a:t>Urinary incontinence</a:t>
            </a:r>
          </a:p>
          <a:p>
            <a:r>
              <a:rPr lang="en-US" dirty="0"/>
              <a:t>Knee pain</a:t>
            </a:r>
          </a:p>
          <a:p>
            <a:r>
              <a:rPr lang="en-US" dirty="0"/>
              <a:t>Need for medications</a:t>
            </a:r>
          </a:p>
          <a:p>
            <a:r>
              <a:rPr lang="en-US" dirty="0"/>
              <a:t>Health care costs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86200"/>
            <a:ext cx="3153734" cy="2103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12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222250"/>
            <a:ext cx="8226425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Exercise Info / Quotes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676400"/>
            <a:ext cx="4037012" cy="44973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b="1" dirty="0">
                <a:solidFill>
                  <a:srgbClr val="7030A0"/>
                </a:solidFill>
              </a:rPr>
              <a:t>“</a:t>
            </a:r>
            <a:r>
              <a:rPr lang="en-US" sz="3600" b="1" dirty="0" err="1">
                <a:solidFill>
                  <a:srgbClr val="7030A0"/>
                </a:solidFill>
              </a:rPr>
              <a:t>Passagiata</a:t>
            </a:r>
            <a:r>
              <a:rPr lang="en-US" sz="3600" b="1" dirty="0">
                <a:solidFill>
                  <a:srgbClr val="7030A0"/>
                </a:solidFill>
              </a:rPr>
              <a:t>” – take an after meal stroll</a:t>
            </a:r>
          </a:p>
          <a:p>
            <a:pPr>
              <a:defRPr/>
            </a:pPr>
            <a:r>
              <a:rPr lang="en-US" dirty="0"/>
              <a:t>Exercise decreases A1c  0.7%</a:t>
            </a:r>
          </a:p>
          <a:p>
            <a:pPr>
              <a:defRPr/>
            </a:pPr>
            <a:r>
              <a:rPr lang="en-US" dirty="0"/>
              <a:t>No change in body wt, but 48% loss in visceral fat</a:t>
            </a:r>
          </a:p>
          <a:p>
            <a:pPr algn="r">
              <a:defRPr/>
            </a:pPr>
            <a:r>
              <a:rPr lang="en-US" sz="2800" dirty="0"/>
              <a:t>ADA </a:t>
            </a:r>
            <a:r>
              <a:rPr lang="en-US" sz="2800" dirty="0" err="1"/>
              <a:t>PostGrad</a:t>
            </a:r>
            <a:r>
              <a:rPr lang="en-US" sz="2800" dirty="0"/>
              <a:t> 201</a:t>
            </a:r>
            <a:r>
              <a:rPr lang="en-US" dirty="0"/>
              <a:t>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514600"/>
            <a:ext cx="4037013" cy="44973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>
                <a:solidFill>
                  <a:srgbClr val="C00000"/>
                </a:solidFill>
              </a:rPr>
              <a:t>“Every minute of activity lowers blood sugar one point.”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“I don’t have time to exercise, I MAKE time.” </a:t>
            </a:r>
            <a:r>
              <a:rPr lang="en-US" sz="2800" dirty="0"/>
              <a:t>Mike Huckabee </a:t>
            </a:r>
          </a:p>
        </p:txBody>
      </p:sp>
      <p:pic>
        <p:nvPicPr>
          <p:cNvPr id="98309" name="Picture 5" descr="C:\Users\Beverly\AppData\Local\Microsoft\Windows\Temporary Internet Files\Content.IE5\QAUCDLZZ\MCj0437988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489" y="996157"/>
            <a:ext cx="1828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4740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926940"/>
            <a:ext cx="3352800" cy="2356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Each minute of activity lowers </a:t>
            </a:r>
            <a:br>
              <a:rPr lang="en-US" dirty="0"/>
            </a:br>
            <a:r>
              <a:rPr lang="en-US" dirty="0"/>
              <a:t>BG by 1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3505200"/>
          </a:xfrm>
        </p:spPr>
        <p:txBody>
          <a:bodyPr>
            <a:normAutofit/>
          </a:bodyPr>
          <a:lstStyle/>
          <a:p>
            <a:r>
              <a:rPr lang="en-US" sz="3600" dirty="0"/>
              <a:t>Each minute of exercise lowers BG 1 point</a:t>
            </a:r>
          </a:p>
          <a:p>
            <a:pPr lvl="1"/>
            <a:r>
              <a:rPr lang="en-US" sz="2800" dirty="0"/>
              <a:t>15 minutes of walking drops BG 15 points</a:t>
            </a:r>
          </a:p>
          <a:p>
            <a:pPr lvl="1"/>
            <a:r>
              <a:rPr lang="en-US" sz="2800" dirty="0"/>
              <a:t>30 minutes of biking drops BG 30 points</a:t>
            </a:r>
          </a:p>
          <a:p>
            <a:pPr lvl="1"/>
            <a:r>
              <a:rPr lang="en-US" sz="2800" dirty="0"/>
              <a:t>40 minutes of housework drops BG 40 points</a:t>
            </a:r>
          </a:p>
          <a:p>
            <a:pPr lvl="1"/>
            <a:r>
              <a:rPr lang="en-US" sz="2800" dirty="0"/>
              <a:t>50 minutes of walking and window shopping lowers BG 50 points</a:t>
            </a:r>
          </a:p>
        </p:txBody>
      </p:sp>
    </p:spTree>
    <p:extLst>
      <p:ext uri="{BB962C8B-B14F-4D97-AF65-F5344CB8AC3E}">
        <p14:creationId xmlns:p14="http://schemas.microsoft.com/office/powerpoint/2010/main" val="20429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6704-D957-403C-B650-1231F6C9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get to our best health?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1C8D52-5EC1-4C37-8843-24DCACA515D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62162" y="1258887"/>
            <a:ext cx="50196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9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Shake For People with Diabetes</a:t>
            </a:r>
          </a:p>
        </p:txBody>
      </p:sp>
      <p:pic>
        <p:nvPicPr>
          <p:cNvPr id="4" name="Content Placeholder 12" descr="http://usafamilymedicine.files.wordpress.com/2012/01/exercise-cartoon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170122"/>
            <a:ext cx="5791200" cy="4729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899284"/>
            <a:ext cx="4973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Debbie Nagata’s slide collection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0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4349-D72F-49BA-A6FD-46B38651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Nourishing our Bodies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502BAB-3B76-45FC-AE14-B0897571AB4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07622" y="1219200"/>
            <a:ext cx="4528755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Whole Foods - Don’t Forget the Fiber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Enjoy 25-30 </a:t>
            </a:r>
            <a:r>
              <a:rPr lang="en-US" dirty="0" err="1"/>
              <a:t>gms</a:t>
            </a:r>
            <a:r>
              <a:rPr lang="en-US" dirty="0"/>
              <a:t> of fiber rich foods daily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522466"/>
            <a:ext cx="4733925" cy="36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5186" y="152400"/>
            <a:ext cx="8913628" cy="600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867F3-E547-4DE4-B27B-8CE5C57E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3CE75B-1646-4DB9-B6AD-8030A3154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4" y="354012"/>
            <a:ext cx="8652604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-22698"/>
            <a:ext cx="8232843" cy="63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		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5300" dirty="0"/>
              <a:t>Super Foods </a:t>
            </a:r>
            <a:br>
              <a:rPr lang="en-US" dirty="0"/>
            </a:b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39297" y="1524000"/>
            <a:ext cx="8229600" cy="361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89" b="1" dirty="0"/>
              <a:t>Found in the pigments, chemicals, and fiber of plants</a:t>
            </a:r>
          </a:p>
          <a:p>
            <a:pPr eaLnBrk="1" hangingPunct="1">
              <a:defRPr/>
            </a:pPr>
            <a:endParaRPr lang="en-US" sz="2489" dirty="0"/>
          </a:p>
          <a:p>
            <a:pPr eaLnBrk="1" hangingPunct="1">
              <a:spcAft>
                <a:spcPts val="600"/>
              </a:spcAft>
              <a:defRPr/>
            </a:pPr>
            <a:r>
              <a:rPr lang="en-US" sz="2200" dirty="0"/>
              <a:t>Sources include: </a:t>
            </a:r>
          </a:p>
          <a:p>
            <a:pPr marL="800100" lvl="1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Greens: Kale, spinach, </a:t>
            </a:r>
            <a:r>
              <a:rPr lang="en-US" sz="2000" dirty="0" err="1"/>
              <a:t>bok</a:t>
            </a:r>
            <a:r>
              <a:rPr lang="en-US" sz="2000" dirty="0"/>
              <a:t> choy</a:t>
            </a:r>
          </a:p>
          <a:p>
            <a:pPr marL="800100" lvl="1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Deep orange fruit and veggies: carrots, winter squash, apricots, sweet potatoes</a:t>
            </a:r>
          </a:p>
          <a:p>
            <a:pPr marL="800100" lvl="1" indent="-342900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Red and purple fruits and veggies: berries, beets, plums, red grapes and red peppers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Nuts, onions, citrus, cruciferous vegetables, dark chocolate!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1" y="5032201"/>
            <a:ext cx="2682719" cy="1749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43" y="5010150"/>
            <a:ext cx="2543175" cy="16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065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www.CancerProject.org</a:t>
            </a:r>
          </a:p>
        </p:txBody>
      </p:sp>
      <p:pic>
        <p:nvPicPr>
          <p:cNvPr id="14339" name="Picture 2" descr="rainb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67818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health can only get better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4837" y="1371600"/>
            <a:ext cx="79343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 Already Sweet Enough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Limit sugar to 6 teaspoons a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5"/>
          <a:stretch/>
        </p:blipFill>
        <p:spPr>
          <a:xfrm>
            <a:off x="1981200" y="2819400"/>
            <a:ext cx="4343400" cy="25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American Consumes</a:t>
            </a:r>
            <a:br>
              <a:rPr lang="en-US" dirty="0"/>
            </a:br>
            <a:r>
              <a:rPr lang="en-US" dirty="0"/>
              <a:t>25 teaspoons of sugar a day (400 </a:t>
            </a:r>
            <a:r>
              <a:rPr lang="en-US" dirty="0" err="1"/>
              <a:t>cals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791200" cy="49530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Warning label on sodas proposed</a:t>
            </a:r>
          </a:p>
          <a:p>
            <a:r>
              <a:rPr lang="en-US" dirty="0">
                <a:effectLst/>
              </a:rPr>
              <a:t> One soda has 12 teaspoons sugar</a:t>
            </a:r>
          </a:p>
          <a:p>
            <a:r>
              <a:rPr lang="en-US" dirty="0"/>
              <a:t>ADA guidelines “limit sodas and beverages with sugar, High Fructose Corn Syrup, (HFCS)</a:t>
            </a:r>
          </a:p>
          <a:p>
            <a:r>
              <a:rPr lang="en-US" dirty="0"/>
              <a:t>Goal- 6 teaspoons a day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600200"/>
            <a:ext cx="2401214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1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CDC Announces</a:t>
            </a:r>
          </a:p>
        </p:txBody>
      </p:sp>
      <p:sp>
        <p:nvSpPr>
          <p:cNvPr id="18851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45152" y="1219200"/>
            <a:ext cx="4041648" cy="493776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endParaRPr lang="en-US" sz="28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sz="4800" dirty="0"/>
              <a:t>35% of Americans will have Diabetes by 2050</a:t>
            </a:r>
            <a:endParaRPr lang="en-US" sz="4400" dirty="0"/>
          </a:p>
          <a:p>
            <a:pPr algn="ctr" eaLnBrk="1" hangingPunct="1">
              <a:buFont typeface="Wingdings" pitchFamily="2" charset="2"/>
              <a:buNone/>
            </a:pPr>
            <a:endParaRPr lang="en-US" sz="2000" i="1" dirty="0">
              <a:solidFill>
                <a:schemeClr val="hlink"/>
              </a:solidFill>
            </a:endParaRPr>
          </a:p>
          <a:p>
            <a:pPr algn="r" eaLnBrk="1" hangingPunct="1">
              <a:buFont typeface="Wingdings" pitchFamily="2" charset="2"/>
              <a:buNone/>
            </a:pPr>
            <a:r>
              <a:rPr lang="en-US" sz="1600" i="1" dirty="0"/>
              <a:t>Boyle, Thompson, Barker, Williamson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1600" i="1" dirty="0"/>
              <a:t>2010, Oct 22:8(1)29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1600" i="1" dirty="0"/>
              <a:t>www.pophealthmetrics.co</a:t>
            </a:r>
            <a:r>
              <a:rPr lang="en-US" sz="2000" i="1" dirty="0"/>
              <a:t>m</a:t>
            </a:r>
          </a:p>
        </p:txBody>
      </p:sp>
      <p:pic>
        <p:nvPicPr>
          <p:cNvPr id="24580" name="Picture 4" descr="j0351647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799"/>
            <a:ext cx="2886363" cy="473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0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Enjoy the Ultimate Beverage – H20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Keep hydrated by enjoying plenty of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25" y="2971800"/>
            <a:ext cx="2290675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Connected to friends and family who love you just the way you are!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6329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Goal: Self-care is important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00400"/>
            <a:ext cx="3352800" cy="2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Take moment to enjoy nature and find enchantment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Goal: Step into nature daily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5590D-EC7E-4BFC-AD4D-6E6D8FE89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017" y="2558632"/>
            <a:ext cx="5562600" cy="3604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D9481-6A8D-4D11-8F11-7A8415C3A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4" y="2560253"/>
            <a:ext cx="2303530" cy="201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8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59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Take inventory of things that you are grateful for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7091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Goal: Take note of special moments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956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Attend a Diabetes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>
              <a:spcAft>
                <a:spcPts val="1800"/>
              </a:spcAft>
            </a:pPr>
            <a:r>
              <a:rPr lang="en-US" dirty="0" err="1"/>
              <a:t>PreDiabetes</a:t>
            </a:r>
            <a:r>
              <a:rPr lang="en-US" dirty="0"/>
              <a:t>? - Consider joining the </a:t>
            </a:r>
            <a:r>
              <a:rPr lang="en-US" dirty="0" err="1"/>
              <a:t>LiveWell</a:t>
            </a:r>
            <a:r>
              <a:rPr lang="en-US" dirty="0"/>
              <a:t> Diabetes Prevention Program</a:t>
            </a:r>
          </a:p>
          <a:p>
            <a:pPr>
              <a:spcAft>
                <a:spcPts val="1800"/>
              </a:spcAft>
            </a:pPr>
            <a:r>
              <a:rPr lang="en-US" dirty="0"/>
              <a:t>Diabetes? Consider joining our Diabetes Education Program</a:t>
            </a:r>
          </a:p>
          <a:p>
            <a:r>
              <a:rPr lang="en-US" dirty="0"/>
              <a:t>Diabetes Support Group meet first Tuesday of month at 4pm (snacks provided)</a:t>
            </a:r>
          </a:p>
          <a:p>
            <a:r>
              <a:rPr lang="en-US" dirty="0"/>
              <a:t>Strides for Diabetes Oct 28at at 9:30</a:t>
            </a:r>
          </a:p>
        </p:txBody>
      </p:sp>
    </p:spTree>
    <p:extLst>
      <p:ext uri="{BB962C8B-B14F-4D97-AF65-F5344CB8AC3E}">
        <p14:creationId xmlns:p14="http://schemas.microsoft.com/office/powerpoint/2010/main" val="3367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E9406-2394-4F52-9293-833408C0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93561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2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549A-3C24-415D-94A1-385A18E8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483170-4A8B-40BB-A88D-782DD113966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774061" y="82257"/>
            <a:ext cx="4015482" cy="6623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BFFE8-845F-4578-AF73-3AC26733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43" y="90680"/>
            <a:ext cx="3733800" cy="66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54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71600" y="1694224"/>
            <a:ext cx="6858000" cy="152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Thank You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1381018" y="2569396"/>
            <a:ext cx="6858000" cy="533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fr-FR" dirty="0"/>
              <a:t>Questions?</a:t>
            </a:r>
          </a:p>
          <a:p>
            <a:pPr>
              <a:spcAft>
                <a:spcPts val="1200"/>
              </a:spcAft>
            </a:pPr>
            <a:r>
              <a:rPr lang="fr-FR" dirty="0"/>
              <a:t>Email careyc1@ah.org</a:t>
            </a:r>
          </a:p>
          <a:p>
            <a:r>
              <a:rPr lang="en-US" dirty="0"/>
              <a:t>876-7297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6" y="539137"/>
            <a:ext cx="3572116" cy="5358174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0" y="3124200"/>
            <a:ext cx="3886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0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Diabetes in America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943600" cy="4937760"/>
          </a:xfrm>
        </p:spPr>
        <p:txBody>
          <a:bodyPr/>
          <a:lstStyle/>
          <a:p>
            <a:r>
              <a:rPr lang="en-US" dirty="0"/>
              <a:t>30 million or  &gt; 9.3%</a:t>
            </a:r>
          </a:p>
          <a:p>
            <a:pPr lvl="1"/>
            <a:r>
              <a:rPr lang="en-US" dirty="0"/>
              <a:t>27% don’t know they have it</a:t>
            </a:r>
          </a:p>
          <a:p>
            <a:r>
              <a:rPr lang="en-US" dirty="0"/>
              <a:t>37% of US adults have pre diabetes (86 mil)</a:t>
            </a:r>
          </a:p>
          <a:p>
            <a:r>
              <a:rPr lang="en-US" dirty="0"/>
              <a:t>Increasing rates 3 key factors</a:t>
            </a:r>
          </a:p>
          <a:p>
            <a:pPr lvl="1"/>
            <a:r>
              <a:rPr lang="en-US" dirty="0"/>
              <a:t>We are getting older</a:t>
            </a:r>
          </a:p>
          <a:p>
            <a:pPr lvl="1"/>
            <a:r>
              <a:rPr lang="en-US" dirty="0"/>
              <a:t>Increasing size of higher-risk minority populations</a:t>
            </a:r>
          </a:p>
          <a:p>
            <a:pPr lvl="1"/>
            <a:r>
              <a:rPr lang="en-US" dirty="0"/>
              <a:t>People with diabetes are living longer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026" y="1295400"/>
            <a:ext cx="2848466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92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ancr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2" y="76200"/>
            <a:ext cx="9083268" cy="617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98739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0" y="685800"/>
          <a:ext cx="4359275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66" name="Clip" r:id="rId5" imgW="3840813" imgH="2972058" progId="MS_ClipArt_Gallery.5">
                  <p:embed/>
                </p:oleObj>
              </mc:Choice>
              <mc:Fallback>
                <p:oleObj name="Clip" r:id="rId5" imgW="3840813" imgH="2972058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5800"/>
                        <a:ext cx="4359275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4749800" y="685800"/>
          <a:ext cx="4394200" cy="339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67" name="Clip" r:id="rId7" imgW="3840813" imgH="2972058" progId="MS_ClipArt_Gallery.5">
                  <p:embed/>
                </p:oleObj>
              </mc:Choice>
              <mc:Fallback>
                <p:oleObj name="Clip" r:id="rId7" imgW="3840813" imgH="2972058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685800"/>
                        <a:ext cx="4394200" cy="339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80388" name="Picture 4" descr="visceral fa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44" y="0"/>
            <a:ext cx="4448394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34967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80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762000"/>
          </a:xfrm>
        </p:spPr>
        <p:txBody>
          <a:bodyPr vert="horz" lIns="80434" tIns="39511" rIns="80434" bIns="39511" anchor="b" anchorCtr="0">
            <a:normAutofit fontScale="90000"/>
          </a:bodyPr>
          <a:lstStyle/>
          <a:p>
            <a:pPr eaLnBrk="1" hangingPunct="1"/>
            <a:r>
              <a:rPr lang="en-US" dirty="0"/>
              <a:t>Screening for </a:t>
            </a:r>
            <a:r>
              <a:rPr lang="en-US" dirty="0" err="1"/>
              <a:t>PreDiabetes</a:t>
            </a:r>
            <a:r>
              <a:rPr lang="en-US" dirty="0"/>
              <a:t> &amp; Diabetes</a:t>
            </a:r>
            <a:endParaRPr lang="en-US" sz="2844" dirty="0">
              <a:sym typeface="Monotype Sorts" pitchFamily="2" charset="2"/>
            </a:endParaRPr>
          </a:p>
        </p:txBody>
      </p:sp>
      <p:sp>
        <p:nvSpPr>
          <p:cNvPr id="1991683" name="Rectangle 3"/>
          <p:cNvSpPr>
            <a:spLocks noGrp="1" noChangeArrowheads="1"/>
          </p:cNvSpPr>
          <p:nvPr>
            <p:ph idx="1"/>
          </p:nvPr>
        </p:nvSpPr>
        <p:spPr>
          <a:xfrm>
            <a:off x="372533" y="1473200"/>
            <a:ext cx="7933267" cy="4529667"/>
          </a:xfrm>
        </p:spPr>
        <p:txBody>
          <a:bodyPr vert="horz" lIns="80434" tIns="39511" rIns="80434" bIns="39511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Start screening </a:t>
            </a:r>
            <a:r>
              <a:rPr lang="en-US" dirty="0">
                <a:solidFill>
                  <a:srgbClr val="C00000"/>
                </a:solidFill>
              </a:rPr>
              <a:t>at age 45 or for anyone </a:t>
            </a:r>
            <a:r>
              <a:rPr lang="en-US" dirty="0"/>
              <a:t>who is </a:t>
            </a:r>
            <a:r>
              <a:rPr lang="en-US" dirty="0">
                <a:solidFill>
                  <a:srgbClr val="C00000"/>
                </a:solidFill>
              </a:rPr>
              <a:t>overweight</a:t>
            </a:r>
            <a:r>
              <a:rPr lang="en-US" dirty="0"/>
              <a:t> (BMI </a:t>
            </a:r>
            <a:r>
              <a:rPr lang="en-US" dirty="0">
                <a:sym typeface="Symbol" pitchFamily="18" charset="2"/>
              </a:rPr>
              <a:t> 25, Asians BMI  23 ) with one or &gt; additional </a:t>
            </a:r>
            <a:r>
              <a:rPr lang="en-US" b="1" u="sng" dirty="0">
                <a:sym typeface="Symbol" pitchFamily="18" charset="2"/>
              </a:rPr>
              <a:t>risk factor</a:t>
            </a:r>
            <a:r>
              <a:rPr lang="en-US" dirty="0"/>
              <a:t>:</a:t>
            </a:r>
          </a:p>
          <a:p>
            <a:pPr marL="474139" indent="-474139">
              <a:lnSpc>
                <a:spcPct val="90000"/>
              </a:lnSpc>
              <a:buFont typeface="Wingdings" pitchFamily="2" charset="2"/>
              <a:buAutoNum type="arabicPeriod"/>
            </a:pPr>
            <a:endParaRPr lang="en-US" sz="1778" dirty="0"/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3200" dirty="0"/>
              <a:t>First-degree relative w/ diabetes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3200" dirty="0"/>
              <a:t>Member of a high-risk ethnic population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3200" dirty="0"/>
              <a:t>Habitual physical inactivity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3200" dirty="0" err="1"/>
              <a:t>PreDiabetes</a:t>
            </a:r>
            <a:r>
              <a:rPr lang="en-US" sz="3200" dirty="0"/>
              <a:t> </a:t>
            </a:r>
          </a:p>
          <a:p>
            <a:pPr marL="880544" lvl="1" indent="-474139">
              <a:lnSpc>
                <a:spcPct val="90000"/>
              </a:lnSpc>
              <a:buClr>
                <a:schemeClr val="hlink"/>
              </a:buClr>
            </a:pPr>
            <a:r>
              <a:rPr lang="en-US" sz="3200" dirty="0"/>
              <a:t>History of heart disease</a:t>
            </a:r>
          </a:p>
        </p:txBody>
      </p:sp>
      <p:pic>
        <p:nvPicPr>
          <p:cNvPr id="2070" name="Picture 22" descr="C:\Users\bev_000\AppData\Local\Microsoft\Windows\INetCache\IE\I78AA3YG\MC90043961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71438"/>
            <a:ext cx="3366939" cy="239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173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9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9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9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9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9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9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9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9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9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91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85800" y="237068"/>
            <a:ext cx="7747000" cy="1016000"/>
          </a:xfrm>
        </p:spPr>
        <p:txBody>
          <a:bodyPr/>
          <a:lstStyle/>
          <a:p>
            <a:pPr eaLnBrk="1" hangingPunct="1"/>
            <a:r>
              <a:rPr lang="en-US"/>
              <a:t>Natural History of Diabetes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791200" y="1938867"/>
            <a:ext cx="2641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04804" indent="-304804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464653"/>
              </a:buClr>
              <a:buSzPct val="65000"/>
              <a:buFontTx/>
              <a:buBlip>
                <a:blip r:embed="rId4"/>
              </a:buBlip>
              <a:defRPr/>
            </a:pPr>
            <a:endParaRPr lang="en-US" sz="2844" kern="0" dirty="0">
              <a:solidFill>
                <a:prstClr val="black"/>
              </a:solidFill>
              <a:latin typeface="Gill Sans MT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18714910"/>
              </p:ext>
            </p:extLst>
          </p:nvPr>
        </p:nvGraphicFramePr>
        <p:xfrm>
          <a:off x="778933" y="1329267"/>
          <a:ext cx="7653867" cy="480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4517" name="TextBox 9"/>
          <p:cNvSpPr txBox="1">
            <a:spLocks noChangeArrowheads="1"/>
          </p:cNvSpPr>
          <p:nvPr/>
        </p:nvSpPr>
        <p:spPr bwMode="auto">
          <a:xfrm>
            <a:off x="1456267" y="5528733"/>
            <a:ext cx="6366933" cy="338554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ill Sans MT"/>
              </a:rPr>
              <a:t>Development of type 2 diabetes happens over years or decades</a:t>
            </a:r>
          </a:p>
        </p:txBody>
      </p:sp>
      <p:sp>
        <p:nvSpPr>
          <p:cNvPr id="70662" name="TextBox 12"/>
          <p:cNvSpPr txBox="1">
            <a:spLocks noChangeArrowheads="1"/>
          </p:cNvSpPr>
          <p:nvPr/>
        </p:nvSpPr>
        <p:spPr bwMode="auto">
          <a:xfrm>
            <a:off x="982134" y="4919133"/>
            <a:ext cx="4741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70663" name="Left Arrow 15"/>
          <p:cNvSpPr>
            <a:spLocks noChangeArrowheads="1"/>
          </p:cNvSpPr>
          <p:nvPr/>
        </p:nvSpPr>
        <p:spPr bwMode="auto">
          <a:xfrm>
            <a:off x="2879785" y="2137408"/>
            <a:ext cx="1207911" cy="677333"/>
          </a:xfrm>
          <a:prstGeom prst="leftArrow">
            <a:avLst>
              <a:gd name="adj1" fmla="val 63333"/>
              <a:gd name="adj2" fmla="val 50000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0664" name="Left Arrow 16"/>
          <p:cNvSpPr>
            <a:spLocks noChangeArrowheads="1"/>
          </p:cNvSpPr>
          <p:nvPr/>
        </p:nvSpPr>
        <p:spPr bwMode="auto">
          <a:xfrm>
            <a:off x="5257801" y="2074334"/>
            <a:ext cx="1346200" cy="82126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4521" name="TextBox 23"/>
          <p:cNvSpPr txBox="1">
            <a:spLocks noChangeArrowheads="1"/>
          </p:cNvSpPr>
          <p:nvPr/>
        </p:nvSpPr>
        <p:spPr bwMode="auto">
          <a:xfrm>
            <a:off x="3352800" y="2311400"/>
            <a:ext cx="666044" cy="338554"/>
          </a:xfrm>
          <a:prstGeom prst="rect">
            <a:avLst/>
          </a:prstGeom>
          <a:solidFill>
            <a:srgbClr val="CCFF33"/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Yes!</a:t>
            </a:r>
          </a:p>
        </p:txBody>
      </p:sp>
      <p:sp>
        <p:nvSpPr>
          <p:cNvPr id="64523" name="TextBox 14"/>
          <p:cNvSpPr txBox="1">
            <a:spLocks noChangeArrowheads="1"/>
          </p:cNvSpPr>
          <p:nvPr/>
        </p:nvSpPr>
        <p:spPr bwMode="auto">
          <a:xfrm>
            <a:off x="5926666" y="2306798"/>
            <a:ext cx="553156" cy="338554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</a:rPr>
              <a:t>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7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Financial Advisor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334000" cy="5257800"/>
          </a:xfrm>
        </p:spPr>
        <p:txBody>
          <a:bodyPr/>
          <a:lstStyle/>
          <a:p>
            <a:r>
              <a:rPr lang="en-US" dirty="0"/>
              <a:t>Mid 30s, friendly, he smiles to greet you and you notice his gums are inflamed.  You’d guess a BMI of 26 or so, with most of the extra weight in the waist area. </a:t>
            </a:r>
          </a:p>
          <a:p>
            <a:r>
              <a:rPr lang="en-US" dirty="0"/>
              <a:t>If you could give him some health related suggestions, what would they be?</a:t>
            </a:r>
          </a:p>
        </p:txBody>
      </p:sp>
      <p:pic>
        <p:nvPicPr>
          <p:cNvPr id="120836" name="Picture 7" descr="C:\Users\Beverly\AppData\Local\Microsoft\Windows\Temporary Internet Files\Content.IE5\GL06SCAX\MP9004434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2035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4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18534</TotalTime>
  <Pages>98</Pages>
  <Words>891</Words>
  <Application>Microsoft Office PowerPoint</Application>
  <PresentationFormat>Letter Paper (8.5x11 in)</PresentationFormat>
  <Paragraphs>164</Paragraphs>
  <Slides>37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Gill Sans MT</vt:lpstr>
      <vt:lpstr>Monotype Sorts</vt:lpstr>
      <vt:lpstr>Symbol</vt:lpstr>
      <vt:lpstr>Times New Roman</vt:lpstr>
      <vt:lpstr>Wingdings</vt:lpstr>
      <vt:lpstr>Wingdings 3</vt:lpstr>
      <vt:lpstr>1_Origin</vt:lpstr>
      <vt:lpstr>Origin</vt:lpstr>
      <vt:lpstr>Clip</vt:lpstr>
      <vt:lpstr>10 Steps to Prevent Diabetes </vt:lpstr>
      <vt:lpstr>How do we get to our best health?</vt:lpstr>
      <vt:lpstr>CDC Announces</vt:lpstr>
      <vt:lpstr>Diabetes in America 2018</vt:lpstr>
      <vt:lpstr>PowerPoint Presentation</vt:lpstr>
      <vt:lpstr>PowerPoint Presentation</vt:lpstr>
      <vt:lpstr>Screening for PreDiabetes &amp; Diabetes</vt:lpstr>
      <vt:lpstr>Natural History of Diabetes</vt:lpstr>
      <vt:lpstr>Financial Advisor</vt:lpstr>
      <vt:lpstr>Your teeth need extra special attention</vt:lpstr>
      <vt:lpstr>Preventing Pre Diabetes and Diabetes</vt:lpstr>
      <vt:lpstr>Ditch the Nicotine Stick</vt:lpstr>
      <vt:lpstr>Be a Sleep Warrior</vt:lpstr>
      <vt:lpstr>Keep Active</vt:lpstr>
      <vt:lpstr>Where are you on this continuum?</vt:lpstr>
      <vt:lpstr>A hard truth</vt:lpstr>
      <vt:lpstr>Exercise decreases:</vt:lpstr>
      <vt:lpstr>Good Exercise Info / Quotes</vt:lpstr>
      <vt:lpstr>Each minute of activity lowers  BG by 1 point</vt:lpstr>
      <vt:lpstr>Best Shake For People with Diabetes</vt:lpstr>
      <vt:lpstr>Nourishing our Bodies  </vt:lpstr>
      <vt:lpstr>Whole Foods - Don’t Forget the Fiber</vt:lpstr>
      <vt:lpstr>PowerPoint Presentation</vt:lpstr>
      <vt:lpstr>PowerPoint Presentation</vt:lpstr>
      <vt:lpstr>     Super Foods  </vt:lpstr>
      <vt:lpstr>PowerPoint Presentation</vt:lpstr>
      <vt:lpstr>Your health can only get better</vt:lpstr>
      <vt:lpstr>You are Already Sweet Enough</vt:lpstr>
      <vt:lpstr>Average American Consumes 25 teaspoons of sugar a day (400 cals)</vt:lpstr>
      <vt:lpstr>Enjoy the Ultimate Beverage – H20</vt:lpstr>
      <vt:lpstr>Keep Connected to friends and family who love you just the way you are!</vt:lpstr>
      <vt:lpstr>Take moment to enjoy nature and find enchantment</vt:lpstr>
      <vt:lpstr>Take inventory of things that you are grateful for</vt:lpstr>
      <vt:lpstr>Attend a Diabetes Program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Diabetes, tools and tips of the trade</dc:title>
  <dc:creator>IMT</dc:creator>
  <cp:lastModifiedBy>Beverly Thomassian</cp:lastModifiedBy>
  <cp:revision>904</cp:revision>
  <cp:lastPrinted>2018-08-21T18:15:59Z</cp:lastPrinted>
  <dcterms:created xsi:type="dcterms:W3CDTF">1998-04-16T17:55:30Z</dcterms:created>
  <dcterms:modified xsi:type="dcterms:W3CDTF">2018-09-27T18:29:08Z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slide day 1, BAE 2014</vt:lpwstr>
  </property>
  <property fmtid="{D5CDD505-2E9C-101B-9397-08002B2CF9AE}" pid="4" name="ArticulateGUID">
    <vt:lpwstr>250B91CE-9941-42AB-B64A-5E10FA236F8D</vt:lpwstr>
  </property>
  <property fmtid="{D5CDD505-2E9C-101B-9397-08002B2CF9AE}" pid="5" name="ArticulateProjectFull">
    <vt:lpwstr>C:\Users\beverly\Documents\Dropbox\A DES Admin Folder\2014-15 DM 21st Century Proposals\2015 Latest Slide Handouts\2015 21st Century slides\2015\21 Century inpt march 2015.ppta</vt:lpwstr>
  </property>
</Properties>
</file>