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heme/themeOverride1.xml" ContentType="application/vnd.openxmlformats-officedocument.themeOverr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notesSlides/notesSlide31.xml" ContentType="application/vnd.openxmlformats-officedocument.presentationml.notesSlide+xml"/>
  <Override PartName="/ppt/tags/tag42.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33.xml" ContentType="application/vnd.openxmlformats-officedocument.presentationml.notesSlide+xml"/>
  <Override PartName="/ppt/tags/tag44.xml" ContentType="application/vnd.openxmlformats-officedocument.presentationml.tags+xml"/>
  <Override PartName="/ppt/notesSlides/notesSlide3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7.xml" ContentType="application/vnd.openxmlformats-officedocument.presentationml.notesSlide+xml"/>
  <Override PartName="/ppt/tags/tag54.xml" ContentType="application/vnd.openxmlformats-officedocument.presentationml.tags+xml"/>
  <Override PartName="/ppt/notesSlides/notesSlide38.xml" ContentType="application/vnd.openxmlformats-officedocument.presentationml.notesSlide+xml"/>
  <Override PartName="/ppt/tags/tag55.xml" ContentType="application/vnd.openxmlformats-officedocument.presentationml.tags+xml"/>
  <Override PartName="/ppt/notesSlides/notesSlide39.xml" ContentType="application/vnd.openxmlformats-officedocument.presentationml.notesSlide+xml"/>
  <Override PartName="/ppt/tags/tag56.xml" ContentType="application/vnd.openxmlformats-officedocument.presentationml.tags+xml"/>
  <Override PartName="/ppt/notesSlides/notesSlide40.xml" ContentType="application/vnd.openxmlformats-officedocument.presentationml.notesSlide+xml"/>
  <Override PartName="/ppt/tags/tag57.xml" ContentType="application/vnd.openxmlformats-officedocument.presentationml.tags+xml"/>
  <Override PartName="/ppt/notesSlides/notesSlide41.xml" ContentType="application/vnd.openxmlformats-officedocument.presentationml.notesSlide+xml"/>
  <Override PartName="/ppt/tags/tag58.xml" ContentType="application/vnd.openxmlformats-officedocument.presentationml.tags+xml"/>
  <Override PartName="/ppt/notesSlides/notesSlide42.xml" ContentType="application/vnd.openxmlformats-officedocument.presentationml.notesSlide+xml"/>
  <Override PartName="/ppt/tags/tag59.xml" ContentType="application/vnd.openxmlformats-officedocument.presentationml.tags+xml"/>
  <Override PartName="/ppt/notesSlides/notesSlide4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4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45.xml" ContentType="application/vnd.openxmlformats-officedocument.presentationml.notesSlide+xml"/>
  <Override PartName="/ppt/tags/tag65.xml" ContentType="application/vnd.openxmlformats-officedocument.presentationml.tags+xml"/>
  <Override PartName="/ppt/notesSlides/notesSlide46.xml" ContentType="application/vnd.openxmlformats-officedocument.presentationml.notesSlide+xml"/>
  <Override PartName="/ppt/tags/tag66.xml" ContentType="application/vnd.openxmlformats-officedocument.presentationml.tags+xml"/>
  <Override PartName="/ppt/notesSlides/notesSlide47.xml" ContentType="application/vnd.openxmlformats-officedocument.presentationml.notesSlide+xml"/>
  <Override PartName="/ppt/tags/tag67.xml" ContentType="application/vnd.openxmlformats-officedocument.presentationml.tags+xml"/>
  <Override PartName="/ppt/notesSlides/notesSlide48.xml" ContentType="application/vnd.openxmlformats-officedocument.presentationml.notesSlide+xml"/>
  <Override PartName="/ppt/tags/tag68.xml" ContentType="application/vnd.openxmlformats-officedocument.presentationml.tags+xml"/>
  <Override PartName="/ppt/notesSlides/notesSlide49.xml" ContentType="application/vnd.openxmlformats-officedocument.presentationml.notesSlide+xml"/>
  <Override PartName="/ppt/tags/tag69.xml" ContentType="application/vnd.openxmlformats-officedocument.presentationml.tags+xml"/>
  <Override PartName="/ppt/notesSlides/notesSlide50.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5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52.xml" ContentType="application/vnd.openxmlformats-officedocument.presentationml.notesSlide+xml"/>
  <Override PartName="/ppt/tags/tag76.xml" ContentType="application/vnd.openxmlformats-officedocument.presentationml.tags+xml"/>
  <Override PartName="/ppt/notesSlides/notesSlide53.xml" ContentType="application/vnd.openxmlformats-officedocument.presentationml.notesSlide+xml"/>
  <Override PartName="/ppt/tags/tag77.xml" ContentType="application/vnd.openxmlformats-officedocument.presentationml.tags+xml"/>
  <Override PartName="/ppt/notesSlides/notesSlide54.xml" ContentType="application/vnd.openxmlformats-officedocument.presentationml.notesSlide+xml"/>
  <Override PartName="/ppt/tags/tag78.xml" ContentType="application/vnd.openxmlformats-officedocument.presentationml.tags+xml"/>
  <Override PartName="/ppt/notesSlides/notesSlide55.xml" ContentType="application/vnd.openxmlformats-officedocument.presentationml.notesSlide+xml"/>
  <Override PartName="/ppt/tags/tag79.xml" ContentType="application/vnd.openxmlformats-officedocument.presentationml.tags+xml"/>
  <Override PartName="/ppt/notesSlides/notesSlide56.xml" ContentType="application/vnd.openxmlformats-officedocument.presentationml.notesSlide+xml"/>
  <Override PartName="/ppt/tags/tag80.xml" ContentType="application/vnd.openxmlformats-officedocument.presentationml.tags+xml"/>
  <Override PartName="/ppt/notesSlides/notesSlide57.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58.xml" ContentType="application/vnd.openxmlformats-officedocument.presentationml.notesSlide+xml"/>
  <Override PartName="/ppt/tags/tag83.xml" ContentType="application/vnd.openxmlformats-officedocument.presentationml.tags+xml"/>
  <Override PartName="/ppt/notesSlides/notesSlide5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60.xml" ContentType="application/vnd.openxmlformats-officedocument.presentationml.notesSlide+xml"/>
  <Override PartName="/ppt/tags/tag86.xml" ContentType="application/vnd.openxmlformats-officedocument.presentationml.tags+xml"/>
  <Override PartName="/ppt/notesSlides/notesSlide61.xml" ContentType="application/vnd.openxmlformats-officedocument.presentationml.notesSlide+xml"/>
  <Override PartName="/ppt/tags/tag87.xml" ContentType="application/vnd.openxmlformats-officedocument.presentationml.tags+xml"/>
  <Override PartName="/ppt/notesSlides/notesSlide62.xml" ContentType="application/vnd.openxmlformats-officedocument.presentationml.notesSlide+xml"/>
  <Override PartName="/ppt/tags/tag88.xml" ContentType="application/vnd.openxmlformats-officedocument.presentationml.tags+xml"/>
  <Override PartName="/ppt/notesSlides/notesSlide63.xml" ContentType="application/vnd.openxmlformats-officedocument.presentationml.notesSlide+xml"/>
  <Override PartName="/ppt/tags/tag89.xml" ContentType="application/vnd.openxmlformats-officedocument.presentationml.tags+xml"/>
  <Override PartName="/ppt/notesSlides/notesSlide64.xml" ContentType="application/vnd.openxmlformats-officedocument.presentationml.notesSlide+xml"/>
  <Override PartName="/ppt/tags/tag90.xml" ContentType="application/vnd.openxmlformats-officedocument.presentationml.tags+xml"/>
  <Override PartName="/ppt/notesSlides/notesSlide65.xml" ContentType="application/vnd.openxmlformats-officedocument.presentationml.notesSlide+xml"/>
  <Override PartName="/ppt/tags/tag91.xml" ContentType="application/vnd.openxmlformats-officedocument.presentationml.tags+xml"/>
  <Override PartName="/ppt/notesSlides/notesSlide6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67.xml" ContentType="application/vnd.openxmlformats-officedocument.presentationml.notesSlide+xml"/>
  <Override PartName="/ppt/tags/tag94.xml" ContentType="application/vnd.openxmlformats-officedocument.presentationml.tags+xml"/>
  <Override PartName="/ppt/notesSlides/notesSlide68.xml" ContentType="application/vnd.openxmlformats-officedocument.presentationml.notesSlide+xml"/>
  <Override PartName="/ppt/tags/tag95.xml" ContentType="application/vnd.openxmlformats-officedocument.presentationml.tags+xml"/>
  <Override PartName="/ppt/notesSlides/notesSlide69.xml" ContentType="application/vnd.openxmlformats-officedocument.presentationml.notesSlide+xml"/>
  <Override PartName="/ppt/tags/tag96.xml" ContentType="application/vnd.openxmlformats-officedocument.presentationml.tags+xml"/>
  <Override PartName="/ppt/notesSlides/notesSlide70.xml" ContentType="application/vnd.openxmlformats-officedocument.presentationml.notesSlide+xml"/>
  <Override PartName="/ppt/tags/tag97.xml" ContentType="application/vnd.openxmlformats-officedocument.presentationml.tags+xml"/>
  <Override PartName="/ppt/notesSlides/notesSlide71.xml" ContentType="application/vnd.openxmlformats-officedocument.presentationml.notesSlide+xml"/>
  <Override PartName="/ppt/tags/tag98.xml" ContentType="application/vnd.openxmlformats-officedocument.presentationml.tags+xml"/>
  <Override PartName="/ppt/notesSlides/notesSlide72.xml" ContentType="application/vnd.openxmlformats-officedocument.presentationml.notesSlide+xml"/>
  <Override PartName="/ppt/tags/tag99.xml" ContentType="application/vnd.openxmlformats-officedocument.presentationml.tags+xml"/>
  <Override PartName="/ppt/notesSlides/notesSlide73.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74.xml" ContentType="application/vnd.openxmlformats-officedocument.presentationml.notesSlide+xml"/>
  <Override PartName="/ppt/tags/tag102.xml" ContentType="application/vnd.openxmlformats-officedocument.presentationml.tags+xml"/>
  <Override PartName="/ppt/notesSlides/notesSlide75.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76.xml" ContentType="application/vnd.openxmlformats-officedocument.presentationml.notesSlide+xml"/>
  <Override PartName="/ppt/tags/tag106.xml" ContentType="application/vnd.openxmlformats-officedocument.presentationml.tags+xml"/>
  <Override PartName="/ppt/notesSlides/notesSlide77.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78.xml" ContentType="application/vnd.openxmlformats-officedocument.presentationml.notesSlide+xml"/>
  <Override PartName="/ppt/tags/tag110.xml" ContentType="application/vnd.openxmlformats-officedocument.presentationml.tags+xml"/>
  <Override PartName="/ppt/notesSlides/notesSlide79.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80.xml" ContentType="application/vnd.openxmlformats-officedocument.presentationml.notesSlide+xml"/>
  <Override PartName="/ppt/tags/tag113.xml" ContentType="application/vnd.openxmlformats-officedocument.presentationml.tags+xml"/>
  <Override PartName="/ppt/notesSlides/notesSlide81.xml" ContentType="application/vnd.openxmlformats-officedocument.presentationml.notesSlide+xml"/>
  <Override PartName="/ppt/tags/tag114.xml" ContentType="application/vnd.openxmlformats-officedocument.presentationml.tags+xml"/>
  <Override PartName="/ppt/notesSlides/notesSlide82.xml" ContentType="application/vnd.openxmlformats-officedocument.presentationml.notesSlide+xml"/>
  <Override PartName="/ppt/tags/tag115.xml" ContentType="application/vnd.openxmlformats-officedocument.presentationml.tags+xml"/>
  <Override PartName="/ppt/notesSlides/notesSlide83.xml" ContentType="application/vnd.openxmlformats-officedocument.presentationml.notesSlide+xml"/>
  <Override PartName="/ppt/tags/tag116.xml" ContentType="application/vnd.openxmlformats-officedocument.presentationml.tags+xml"/>
  <Override PartName="/ppt/notesSlides/notesSlide8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8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86.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87.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88.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89.xml" ContentType="application/vnd.openxmlformats-officedocument.presentationml.notesSlide+xml"/>
  <Override PartName="/ppt/tags/tag129.xml" ContentType="application/vnd.openxmlformats-officedocument.presentationml.tags+xml"/>
  <Override PartName="/ppt/notesSlides/notesSlide90.xml" ContentType="application/vnd.openxmlformats-officedocument.presentationml.notesSlide+xml"/>
  <Override PartName="/ppt/tags/tag130.xml" ContentType="application/vnd.openxmlformats-officedocument.presentationml.tags+xml"/>
  <Override PartName="/ppt/notesSlides/notesSlide91.xml" ContentType="application/vnd.openxmlformats-officedocument.presentationml.notesSlide+xml"/>
  <Override PartName="/ppt/tags/tag131.xml" ContentType="application/vnd.openxmlformats-officedocument.presentationml.tags+xml"/>
  <Override PartName="/ppt/notesSlides/notesSlide92.xml" ContentType="application/vnd.openxmlformats-officedocument.presentationml.notesSlide+xml"/>
  <Override PartName="/ppt/tags/tag132.xml" ContentType="application/vnd.openxmlformats-officedocument.presentationml.tags+xml"/>
  <Override PartName="/ppt/notesSlides/notesSlide93.xml" ContentType="application/vnd.openxmlformats-officedocument.presentationml.notesSlide+xml"/>
  <Override PartName="/ppt/tags/tag133.xml" ContentType="application/vnd.openxmlformats-officedocument.presentationml.tags+xml"/>
  <Override PartName="/ppt/notesSlides/notesSlide94.xml" ContentType="application/vnd.openxmlformats-officedocument.presentationml.notesSlide+xml"/>
  <Override PartName="/ppt/tags/tag134.xml" ContentType="application/vnd.openxmlformats-officedocument.presentationml.tags+xml"/>
  <Override PartName="/ppt/notesSlides/notesSlide95.xml" ContentType="application/vnd.openxmlformats-officedocument.presentationml.notesSlide+xml"/>
  <Override PartName="/ppt/tags/tag135.xml" ContentType="application/vnd.openxmlformats-officedocument.presentationml.tags+xml"/>
  <Override PartName="/ppt/notesSlides/notesSlide96.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97.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98.xml" ContentType="application/vnd.openxmlformats-officedocument.presentationml.notesSlide+xml"/>
  <Override PartName="/ppt/tags/tag142.xml" ContentType="application/vnd.openxmlformats-officedocument.presentationml.tags+xml"/>
  <Override PartName="/ppt/notesSlides/notesSlide99.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00.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01.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102.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103.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04.xml" ContentType="application/vnd.openxmlformats-officedocument.presentationml.notesSlide+xml"/>
  <Override PartName="/ppt/tags/tag164.xml" ContentType="application/vnd.openxmlformats-officedocument.presentationml.tags+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3"/>
  </p:notesMasterIdLst>
  <p:handoutMasterIdLst>
    <p:handoutMasterId r:id="rId184"/>
  </p:handoutMasterIdLst>
  <p:sldIdLst>
    <p:sldId id="259" r:id="rId3"/>
    <p:sldId id="782" r:id="rId4"/>
    <p:sldId id="875" r:id="rId5"/>
    <p:sldId id="877" r:id="rId6"/>
    <p:sldId id="783" r:id="rId7"/>
    <p:sldId id="784" r:id="rId8"/>
    <p:sldId id="785" r:id="rId9"/>
    <p:sldId id="858" r:id="rId10"/>
    <p:sldId id="859" r:id="rId11"/>
    <p:sldId id="274" r:id="rId12"/>
    <p:sldId id="814" r:id="rId13"/>
    <p:sldId id="288" r:id="rId14"/>
    <p:sldId id="281" r:id="rId15"/>
    <p:sldId id="282" r:id="rId16"/>
    <p:sldId id="283" r:id="rId17"/>
    <p:sldId id="617" r:id="rId18"/>
    <p:sldId id="878" r:id="rId19"/>
    <p:sldId id="789" r:id="rId20"/>
    <p:sldId id="622" r:id="rId21"/>
    <p:sldId id="625" r:id="rId22"/>
    <p:sldId id="626" r:id="rId23"/>
    <p:sldId id="287" r:id="rId24"/>
    <p:sldId id="289" r:id="rId25"/>
    <p:sldId id="290" r:id="rId26"/>
    <p:sldId id="627" r:id="rId27"/>
    <p:sldId id="628" r:id="rId28"/>
    <p:sldId id="629" r:id="rId29"/>
    <p:sldId id="483" r:id="rId30"/>
    <p:sldId id="975" r:id="rId31"/>
    <p:sldId id="484" r:id="rId32"/>
    <p:sldId id="295" r:id="rId33"/>
    <p:sldId id="710" r:id="rId34"/>
    <p:sldId id="297" r:id="rId35"/>
    <p:sldId id="709" r:id="rId36"/>
    <p:sldId id="630" r:id="rId37"/>
    <p:sldId id="299" r:id="rId38"/>
    <p:sldId id="303" r:id="rId39"/>
    <p:sldId id="301" r:id="rId40"/>
    <p:sldId id="712" r:id="rId41"/>
    <p:sldId id="713" r:id="rId42"/>
    <p:sldId id="309" r:id="rId43"/>
    <p:sldId id="308" r:id="rId44"/>
    <p:sldId id="488" r:id="rId45"/>
    <p:sldId id="311" r:id="rId46"/>
    <p:sldId id="879" r:id="rId47"/>
    <p:sldId id="802" r:id="rId48"/>
    <p:sldId id="312" r:id="rId49"/>
    <p:sldId id="489" r:id="rId50"/>
    <p:sldId id="493" r:id="rId51"/>
    <p:sldId id="494" r:id="rId52"/>
    <p:sldId id="799" r:id="rId53"/>
    <p:sldId id="735" r:id="rId54"/>
    <p:sldId id="318" r:id="rId55"/>
    <p:sldId id="631" r:id="rId56"/>
    <p:sldId id="320" r:id="rId57"/>
    <p:sldId id="321" r:id="rId58"/>
    <p:sldId id="495" r:id="rId59"/>
    <p:sldId id="634" r:id="rId60"/>
    <p:sldId id="323" r:id="rId61"/>
    <p:sldId id="324" r:id="rId62"/>
    <p:sldId id="496" r:id="rId63"/>
    <p:sldId id="327" r:id="rId64"/>
    <p:sldId id="637" r:id="rId65"/>
    <p:sldId id="639" r:id="rId66"/>
    <p:sldId id="330" r:id="rId67"/>
    <p:sldId id="331" r:id="rId68"/>
    <p:sldId id="332" r:id="rId69"/>
    <p:sldId id="333" r:id="rId70"/>
    <p:sldId id="334" r:id="rId71"/>
    <p:sldId id="335" r:id="rId72"/>
    <p:sldId id="498" r:id="rId73"/>
    <p:sldId id="499" r:id="rId74"/>
    <p:sldId id="500" r:id="rId75"/>
    <p:sldId id="341" r:id="rId76"/>
    <p:sldId id="501" r:id="rId77"/>
    <p:sldId id="644" r:id="rId78"/>
    <p:sldId id="523" r:id="rId79"/>
    <p:sldId id="524" r:id="rId80"/>
    <p:sldId id="880" r:id="rId81"/>
    <p:sldId id="881" r:id="rId82"/>
    <p:sldId id="882" r:id="rId83"/>
    <p:sldId id="884" r:id="rId84"/>
    <p:sldId id="883" r:id="rId85"/>
    <p:sldId id="885" r:id="rId86"/>
    <p:sldId id="886" r:id="rId87"/>
    <p:sldId id="887" r:id="rId88"/>
    <p:sldId id="888" r:id="rId89"/>
    <p:sldId id="359" r:id="rId90"/>
    <p:sldId id="360" r:id="rId91"/>
    <p:sldId id="536" r:id="rId92"/>
    <p:sldId id="646" r:id="rId93"/>
    <p:sldId id="547" r:id="rId94"/>
    <p:sldId id="647" r:id="rId95"/>
    <p:sldId id="548" r:id="rId96"/>
    <p:sldId id="363" r:id="rId97"/>
    <p:sldId id="366" r:id="rId98"/>
    <p:sldId id="367" r:id="rId99"/>
    <p:sldId id="714" r:id="rId100"/>
    <p:sldId id="889" r:id="rId101"/>
    <p:sldId id="890" r:id="rId102"/>
    <p:sldId id="891" r:id="rId103"/>
    <p:sldId id="892" r:id="rId104"/>
    <p:sldId id="893" r:id="rId105"/>
    <p:sldId id="894" r:id="rId106"/>
    <p:sldId id="895" r:id="rId107"/>
    <p:sldId id="896" r:id="rId108"/>
    <p:sldId id="897" r:id="rId109"/>
    <p:sldId id="898" r:id="rId110"/>
    <p:sldId id="899" r:id="rId111"/>
    <p:sldId id="900" r:id="rId112"/>
    <p:sldId id="901" r:id="rId113"/>
    <p:sldId id="902" r:id="rId114"/>
    <p:sldId id="903" r:id="rId115"/>
    <p:sldId id="904" r:id="rId116"/>
    <p:sldId id="972" r:id="rId117"/>
    <p:sldId id="973" r:id="rId118"/>
    <p:sldId id="974" r:id="rId119"/>
    <p:sldId id="905" r:id="rId120"/>
    <p:sldId id="906" r:id="rId121"/>
    <p:sldId id="907" r:id="rId122"/>
    <p:sldId id="908" r:id="rId123"/>
    <p:sldId id="909" r:id="rId124"/>
    <p:sldId id="910" r:id="rId125"/>
    <p:sldId id="912" r:id="rId126"/>
    <p:sldId id="914" r:id="rId127"/>
    <p:sldId id="915" r:id="rId128"/>
    <p:sldId id="916" r:id="rId129"/>
    <p:sldId id="917" r:id="rId130"/>
    <p:sldId id="918" r:id="rId131"/>
    <p:sldId id="919" r:id="rId132"/>
    <p:sldId id="920" r:id="rId133"/>
    <p:sldId id="921" r:id="rId134"/>
    <p:sldId id="922" r:id="rId135"/>
    <p:sldId id="923" r:id="rId136"/>
    <p:sldId id="924" r:id="rId137"/>
    <p:sldId id="925" r:id="rId138"/>
    <p:sldId id="926" r:id="rId139"/>
    <p:sldId id="609" r:id="rId140"/>
    <p:sldId id="610" r:id="rId141"/>
    <p:sldId id="611" r:id="rId142"/>
    <p:sldId id="852" r:id="rId143"/>
    <p:sldId id="853" r:id="rId144"/>
    <p:sldId id="854" r:id="rId145"/>
    <p:sldId id="855" r:id="rId146"/>
    <p:sldId id="928" r:id="rId147"/>
    <p:sldId id="929" r:id="rId148"/>
    <p:sldId id="930" r:id="rId149"/>
    <p:sldId id="931" r:id="rId150"/>
    <p:sldId id="932" r:id="rId151"/>
    <p:sldId id="933" r:id="rId152"/>
    <p:sldId id="934" r:id="rId153"/>
    <p:sldId id="935" r:id="rId154"/>
    <p:sldId id="936" r:id="rId155"/>
    <p:sldId id="937" r:id="rId156"/>
    <p:sldId id="938" r:id="rId157"/>
    <p:sldId id="939" r:id="rId158"/>
    <p:sldId id="940" r:id="rId159"/>
    <p:sldId id="944" r:id="rId160"/>
    <p:sldId id="945" r:id="rId161"/>
    <p:sldId id="946" r:id="rId162"/>
    <p:sldId id="947" r:id="rId163"/>
    <p:sldId id="948" r:id="rId164"/>
    <p:sldId id="949" r:id="rId165"/>
    <p:sldId id="950" r:id="rId166"/>
    <p:sldId id="951" r:id="rId167"/>
    <p:sldId id="976" r:id="rId168"/>
    <p:sldId id="952" r:id="rId169"/>
    <p:sldId id="954" r:id="rId170"/>
    <p:sldId id="957" r:id="rId171"/>
    <p:sldId id="959" r:id="rId172"/>
    <p:sldId id="963" r:id="rId173"/>
    <p:sldId id="964" r:id="rId174"/>
    <p:sldId id="965" r:id="rId175"/>
    <p:sldId id="966" r:id="rId176"/>
    <p:sldId id="967" r:id="rId177"/>
    <p:sldId id="968" r:id="rId178"/>
    <p:sldId id="969" r:id="rId179"/>
    <p:sldId id="970" r:id="rId180"/>
    <p:sldId id="971" r:id="rId181"/>
    <p:sldId id="775" r:id="rId182"/>
  </p:sldIdLst>
  <p:sldSz cx="9144000" cy="6858000" type="screen4x3"/>
  <p:notesSz cx="6858000" cy="9144000"/>
  <p:custDataLst>
    <p:tags r:id="rId1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109" d="100"/>
          <a:sy n="109" d="100"/>
        </p:scale>
        <p:origin x="1272" y="114"/>
      </p:cViewPr>
      <p:guideLst>
        <p:guide orient="horz" pos="2160"/>
        <p:guide pos="2880"/>
      </p:guideLst>
    </p:cSldViewPr>
  </p:slideViewPr>
  <p:notesTextViewPr>
    <p:cViewPr>
      <p:scale>
        <a:sx n="1" d="1"/>
        <a:sy n="1" d="1"/>
      </p:scale>
      <p:origin x="0" y="0"/>
    </p:cViewPr>
  </p:notesTextViewPr>
  <p:sorterViewPr>
    <p:cViewPr varScale="1">
      <p:scale>
        <a:sx n="1" d="1"/>
        <a:sy n="1" d="1"/>
      </p:scale>
      <p:origin x="0" y="-25662"/>
    </p:cViewPr>
  </p:sorterViewPr>
  <p:notesViewPr>
    <p:cSldViewPr>
      <p:cViewPr varScale="1">
        <p:scale>
          <a:sx n="88" d="100"/>
          <a:sy n="88" d="100"/>
        </p:scale>
        <p:origin x="382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handoutMaster" Target="handoutMasters/handoutMaster1.xml"/><Relationship Id="rId189"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EEBB38BE-B381-4CC3-91C5-ED4CEB7C3094}" type="presOf" srcId="{DAFD5B8F-7307-420F-8AA9-469750D54466}" destId="{1DFC81E9-AEE7-4738-A0AB-51EC388659CE}"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87BDF92A-3D96-49C5-B6C8-4C0D9FC74938}" type="presOf" srcId="{714289C4-44BF-4423-B73A-D36C7D29CD8B}" destId="{5A6B1BA2-8CEC-4075-979B-58B751678363}" srcOrd="1" destOrd="0" presId="urn:microsoft.com/office/officeart/2005/8/layout/hList7#1"/>
    <dgm:cxn modelId="{F8583F31-40B4-4020-8417-182CAE88EC69}" type="presOf" srcId="{BDA7D873-F110-416A-8950-D7A412F1A1A1}" destId="{6FCB4B09-5AE8-4BCF-9C2E-5DB02F534E9D}" srcOrd="0" destOrd="0" presId="urn:microsoft.com/office/officeart/2005/8/layout/hList7#1"/>
    <dgm:cxn modelId="{07EB012D-ABA8-4B9C-9A4B-270F6395A15D}" type="presOf" srcId="{714289C4-44BF-4423-B73A-D36C7D29CD8B}" destId="{3325B67F-1C1F-4C7F-87F7-63A9F5F04916}" srcOrd="0" destOrd="0" presId="urn:microsoft.com/office/officeart/2005/8/layout/hList7#1"/>
    <dgm:cxn modelId="{BF05579A-3537-4BF6-B492-DD28A6DCBC6A}" type="presOf" srcId="{53A7C8F1-6573-416B-BAD0-E203C790D54C}" destId="{80C2ACF9-BD38-4248-9C5A-D57702DCA3FA}" srcOrd="1" destOrd="0" presId="urn:microsoft.com/office/officeart/2005/8/layout/hList7#1"/>
    <dgm:cxn modelId="{AFB1265C-B44D-4E21-880F-EFE1F9F353EC}" type="presOf" srcId="{53A7C8F1-6573-416B-BAD0-E203C790D54C}" destId="{84406800-1B15-4073-9BE5-7AED3F8CD968}" srcOrd="0" destOrd="0" presId="urn:microsoft.com/office/officeart/2005/8/layout/hList7#1"/>
    <dgm:cxn modelId="{938217D2-3CDB-41A5-9C62-A984C56C8660}" type="presOf" srcId="{DAFD5B8F-7307-420F-8AA9-469750D54466}" destId="{4C98858D-9DCD-4D61-A6D2-9C95CB504251}" srcOrd="0" destOrd="0" presId="urn:microsoft.com/office/officeart/2005/8/layout/hList7#1"/>
    <dgm:cxn modelId="{26A71DAA-129C-4FB5-B505-374F8A1A3610}" type="presOf" srcId="{5B5B7744-917A-4FD6-AA16-3CB0263912D1}" destId="{21B2BCE8-470C-4505-93DC-36DDE14B2DFF}"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018B9023-F557-4B23-92ED-5657EE6D95A1}" type="presOf" srcId="{883B5228-B675-48FD-ADE3-882F219A32FD}" destId="{A40BD255-8246-4A86-AC24-6E13AC11D8D0}" srcOrd="0" destOrd="0" presId="urn:microsoft.com/office/officeart/2005/8/layout/hList7#1"/>
    <dgm:cxn modelId="{0AEA51B5-550D-43AB-9954-9655E2F0447E}" type="presParOf" srcId="{21B2BCE8-470C-4505-93DC-36DDE14B2DFF}" destId="{D737B785-468C-4A0C-9BAF-B33CE9B38ADA}" srcOrd="0" destOrd="0" presId="urn:microsoft.com/office/officeart/2005/8/layout/hList7#1"/>
    <dgm:cxn modelId="{A1C4B5AB-10BF-4ACA-A8AD-7943AED3E7E0}" type="presParOf" srcId="{21B2BCE8-470C-4505-93DC-36DDE14B2DFF}" destId="{E3446D0B-132A-4581-B805-7D509ABBE1A9}" srcOrd="1" destOrd="0" presId="urn:microsoft.com/office/officeart/2005/8/layout/hList7#1"/>
    <dgm:cxn modelId="{3520F073-A2E3-4178-88F8-4917091E6351}" type="presParOf" srcId="{E3446D0B-132A-4581-B805-7D509ABBE1A9}" destId="{F0280A93-2598-4B79-BCF2-5A74016DDAA6}" srcOrd="0" destOrd="0" presId="urn:microsoft.com/office/officeart/2005/8/layout/hList7#1"/>
    <dgm:cxn modelId="{2EFB4CC0-8546-4E3C-B33C-3C7324353D0A}" type="presParOf" srcId="{F0280A93-2598-4B79-BCF2-5A74016DDAA6}" destId="{3325B67F-1C1F-4C7F-87F7-63A9F5F04916}" srcOrd="0" destOrd="0" presId="urn:microsoft.com/office/officeart/2005/8/layout/hList7#1"/>
    <dgm:cxn modelId="{374D9B08-C164-4229-AEF4-70A1AF28330C}" type="presParOf" srcId="{F0280A93-2598-4B79-BCF2-5A74016DDAA6}" destId="{5A6B1BA2-8CEC-4075-979B-58B751678363}" srcOrd="1" destOrd="0" presId="urn:microsoft.com/office/officeart/2005/8/layout/hList7#1"/>
    <dgm:cxn modelId="{ED508AEF-E9A1-49EC-915E-1B7DEE73BB49}" type="presParOf" srcId="{F0280A93-2598-4B79-BCF2-5A74016DDAA6}" destId="{E679BF5D-7D68-48F1-9595-1ED90F266B6A}" srcOrd="2" destOrd="0" presId="urn:microsoft.com/office/officeart/2005/8/layout/hList7#1"/>
    <dgm:cxn modelId="{E3F42DE0-238B-47FB-A87D-C72B4DD5B2DC}" type="presParOf" srcId="{F0280A93-2598-4B79-BCF2-5A74016DDAA6}" destId="{1B13010B-D7B8-48A4-9EA8-0FF90A870D10}" srcOrd="3" destOrd="0" presId="urn:microsoft.com/office/officeart/2005/8/layout/hList7#1"/>
    <dgm:cxn modelId="{87F6C605-609A-4013-BCAE-3FBFF9CBECDE}" type="presParOf" srcId="{E3446D0B-132A-4581-B805-7D509ABBE1A9}" destId="{A40BD255-8246-4A86-AC24-6E13AC11D8D0}" srcOrd="1" destOrd="0" presId="urn:microsoft.com/office/officeart/2005/8/layout/hList7#1"/>
    <dgm:cxn modelId="{89A2794C-3C7C-43BB-8C14-89167007A00A}" type="presParOf" srcId="{E3446D0B-132A-4581-B805-7D509ABBE1A9}" destId="{B4EC43FF-F280-4D81-B573-0BBE26119323}" srcOrd="2" destOrd="0" presId="urn:microsoft.com/office/officeart/2005/8/layout/hList7#1"/>
    <dgm:cxn modelId="{57AFBD3C-DEC8-4ED0-AAF7-DF8823FC5682}" type="presParOf" srcId="{B4EC43FF-F280-4D81-B573-0BBE26119323}" destId="{4C98858D-9DCD-4D61-A6D2-9C95CB504251}" srcOrd="0" destOrd="0" presId="urn:microsoft.com/office/officeart/2005/8/layout/hList7#1"/>
    <dgm:cxn modelId="{CEE01BF8-1239-4A3B-A0CA-9632EB5A68CA}" type="presParOf" srcId="{B4EC43FF-F280-4D81-B573-0BBE26119323}" destId="{1DFC81E9-AEE7-4738-A0AB-51EC388659CE}" srcOrd="1" destOrd="0" presId="urn:microsoft.com/office/officeart/2005/8/layout/hList7#1"/>
    <dgm:cxn modelId="{A71A1EEE-C027-4F6B-BEF4-6CAED9979A52}" type="presParOf" srcId="{B4EC43FF-F280-4D81-B573-0BBE26119323}" destId="{5642C667-2035-465B-88FA-BD5286D1ED4A}" srcOrd="2" destOrd="0" presId="urn:microsoft.com/office/officeart/2005/8/layout/hList7#1"/>
    <dgm:cxn modelId="{5C076DEE-FACE-4320-A209-0A160F50A7FF}" type="presParOf" srcId="{B4EC43FF-F280-4D81-B573-0BBE26119323}" destId="{3606B1B6-912D-4BB2-940E-606747701328}" srcOrd="3" destOrd="0" presId="urn:microsoft.com/office/officeart/2005/8/layout/hList7#1"/>
    <dgm:cxn modelId="{445E8A0D-9014-4E7D-BBFA-49254967FFA0}" type="presParOf" srcId="{E3446D0B-132A-4581-B805-7D509ABBE1A9}" destId="{6FCB4B09-5AE8-4BCF-9C2E-5DB02F534E9D}" srcOrd="3" destOrd="0" presId="urn:microsoft.com/office/officeart/2005/8/layout/hList7#1"/>
    <dgm:cxn modelId="{DA66308C-DEEB-4274-8385-4421F53C1BD2}" type="presParOf" srcId="{E3446D0B-132A-4581-B805-7D509ABBE1A9}" destId="{552AA70C-A20B-4D1F-9285-6CFC3143FB01}" srcOrd="4" destOrd="0" presId="urn:microsoft.com/office/officeart/2005/8/layout/hList7#1"/>
    <dgm:cxn modelId="{67E42F25-385D-479A-B893-F1D60BC0ACE3}" type="presParOf" srcId="{552AA70C-A20B-4D1F-9285-6CFC3143FB01}" destId="{84406800-1B15-4073-9BE5-7AED3F8CD968}" srcOrd="0" destOrd="0" presId="urn:microsoft.com/office/officeart/2005/8/layout/hList7#1"/>
    <dgm:cxn modelId="{98A07CE6-7FB3-414F-8B61-CEBFF6FA9B8F}" type="presParOf" srcId="{552AA70C-A20B-4D1F-9285-6CFC3143FB01}" destId="{80C2ACF9-BD38-4248-9C5A-D57702DCA3FA}" srcOrd="1" destOrd="0" presId="urn:microsoft.com/office/officeart/2005/8/layout/hList7#1"/>
    <dgm:cxn modelId="{B032FC0B-D571-4D25-BB96-A409D9B02DFE}" type="presParOf" srcId="{552AA70C-A20B-4D1F-9285-6CFC3143FB01}" destId="{A550690B-CD28-43E2-88E8-918DBD12128C}" srcOrd="2" destOrd="0" presId="urn:microsoft.com/office/officeart/2005/8/layout/hList7#1"/>
    <dgm:cxn modelId="{20E2A468-804A-4A6B-A9C2-49F72D6217F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533399" y="8455819"/>
            <a:ext cx="3810001" cy="458787"/>
          </a:xfrm>
          <a:prstGeom prst="rect">
            <a:avLst/>
          </a:prstGeom>
        </p:spPr>
        <p:txBody>
          <a:bodyPr vert="horz" lIns="91440" tIns="45720" rIns="91440" bIns="45720" rtlCol="0" anchor="b"/>
          <a:lstStyle>
            <a:lvl1pPr algn="l">
              <a:defRPr sz="1200"/>
            </a:lvl1pPr>
          </a:lstStyle>
          <a:p>
            <a:r>
              <a:rPr lang="en-US" dirty="0"/>
              <a:t>Diabetes Ed Services 2018</a:t>
            </a:r>
            <a:r>
              <a:rPr lang="en-US" dirty="0">
                <a:latin typeface="Calibri" panose="020F0502020204030204" pitchFamily="34" charset="0"/>
                <a:cs typeface="Calibri" panose="020F0502020204030204" pitchFamily="34" charset="0"/>
              </a:rPr>
              <a:t>©         www.</a:t>
            </a:r>
            <a:r>
              <a:rPr lang="en-US" dirty="0"/>
              <a:t>DiabetesEd.net    </a:t>
            </a:r>
          </a:p>
        </p:txBody>
      </p:sp>
      <p:sp>
        <p:nvSpPr>
          <p:cNvPr id="5" name="Slide Number Placeholder 4"/>
          <p:cNvSpPr>
            <a:spLocks noGrp="1"/>
          </p:cNvSpPr>
          <p:nvPr>
            <p:ph type="sldNum" sz="quarter" idx="3"/>
          </p:nvPr>
        </p:nvSpPr>
        <p:spPr>
          <a:xfrm>
            <a:off x="4572000" y="8455819"/>
            <a:ext cx="1828800" cy="458787"/>
          </a:xfrm>
          <a:prstGeom prst="rect">
            <a:avLst/>
          </a:prstGeom>
        </p:spPr>
        <p:txBody>
          <a:bodyPr vert="horz" lIns="91440" tIns="45720" rIns="91440" bIns="45720" rtlCol="0" anchor="b"/>
          <a:lstStyle>
            <a:lvl1pPr algn="r">
              <a:defRPr sz="1200"/>
            </a:lvl1pPr>
          </a:lstStyle>
          <a:p>
            <a:r>
              <a:rPr lang="en-US" b="1" dirty="0"/>
              <a:t>Page </a:t>
            </a:r>
            <a:fld id="{CA784B63-FD09-4AD3-B6E9-F40F5905B073}" type="slidenum">
              <a:rPr lang="en-US" b="1" smtClean="0"/>
              <a:t>‹#›</a:t>
            </a:fld>
            <a:endParaRPr lang="en-US" b="1" dirty="0"/>
          </a:p>
        </p:txBody>
      </p:sp>
    </p:spTree>
    <p:extLst>
      <p:ext uri="{BB962C8B-B14F-4D97-AF65-F5344CB8AC3E}">
        <p14:creationId xmlns:p14="http://schemas.microsoft.com/office/powerpoint/2010/main" val="1084162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F865E-7DC9-466F-929A-3C49D925754D}" type="datetimeFigureOut">
              <a:rPr lang="en-US" smtClean="0"/>
              <a:t>4/25/2018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132.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300">
                <a:solidFill>
                  <a:srgbClr val="000000"/>
                </a:solidFill>
              </a:rPr>
              <a:pPr eaLnBrk="1" hangingPunct="1"/>
              <a:t>2</a:t>
            </a:fld>
            <a:endParaRPr lang="en-US" sz="1300">
              <a:solidFill>
                <a:srgbClr val="000000"/>
              </a:solidFill>
            </a:endParaRPr>
          </a:p>
        </p:txBody>
      </p:sp>
    </p:spTree>
    <p:extLst>
      <p:ext uri="{BB962C8B-B14F-4D97-AF65-F5344CB8AC3E}">
        <p14:creationId xmlns:p14="http://schemas.microsoft.com/office/powerpoint/2010/main" val="2560390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14</a:t>
            </a:fld>
            <a:endParaRPr lang="en-US" sz="1300"/>
          </a:p>
        </p:txBody>
      </p:sp>
    </p:spTree>
    <p:extLst>
      <p:ext uri="{BB962C8B-B14F-4D97-AF65-F5344CB8AC3E}">
        <p14:creationId xmlns:p14="http://schemas.microsoft.com/office/powerpoint/2010/main" val="30870825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158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0385978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a:pPr eaLnBrk="1" hangingPunct="1"/>
              <a:t>162</a:t>
            </a:fld>
            <a:endParaRPr lang="en-US" sz="1200"/>
          </a:p>
        </p:txBody>
      </p:sp>
    </p:spTree>
    <p:extLst>
      <p:ext uri="{BB962C8B-B14F-4D97-AF65-F5344CB8AC3E}">
        <p14:creationId xmlns:p14="http://schemas.microsoft.com/office/powerpoint/2010/main" val="24319951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167</a:t>
            </a:fld>
            <a:endParaRPr lang="en-US" sz="1300"/>
          </a:p>
        </p:txBody>
      </p:sp>
    </p:spTree>
    <p:extLst>
      <p:ext uri="{BB962C8B-B14F-4D97-AF65-F5344CB8AC3E}">
        <p14:creationId xmlns:p14="http://schemas.microsoft.com/office/powerpoint/2010/main" val="2325407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173</a:t>
            </a:fld>
            <a:endParaRPr lang="en-US" sz="1300"/>
          </a:p>
        </p:txBody>
      </p:sp>
    </p:spTree>
    <p:extLst>
      <p:ext uri="{BB962C8B-B14F-4D97-AF65-F5344CB8AC3E}">
        <p14:creationId xmlns:p14="http://schemas.microsoft.com/office/powerpoint/2010/main" val="9857852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D72F01-3FED-438D-BBB2-E4D16950E469}" type="slidenum">
              <a:rPr lang="en-US" smtClean="0"/>
              <a:pPr/>
              <a:t>179</a:t>
            </a:fld>
            <a:endParaRPr lang="en-US"/>
          </a:p>
        </p:txBody>
      </p:sp>
    </p:spTree>
    <p:extLst>
      <p:ext uri="{BB962C8B-B14F-4D97-AF65-F5344CB8AC3E}">
        <p14:creationId xmlns:p14="http://schemas.microsoft.com/office/powerpoint/2010/main" val="13065913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180</a:t>
            </a:fld>
            <a:endParaRPr lang="en-US">
              <a:latin typeface="Times New Roman" panose="02020603050405020304" pitchFamily="18" charset="0"/>
            </a:endParaRPr>
          </a:p>
        </p:txBody>
      </p:sp>
    </p:spTree>
    <p:extLst>
      <p:ext uri="{BB962C8B-B14F-4D97-AF65-F5344CB8AC3E}">
        <p14:creationId xmlns:p14="http://schemas.microsoft.com/office/powerpoint/2010/main" val="3395490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15</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16</a:t>
            </a:fld>
            <a:endParaRPr lang="en-US">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16</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16</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40794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17</a:t>
            </a:fld>
            <a:endParaRPr lang="en-US">
              <a:latin typeface="Times New Roman" pitchFamily="18" charset="0"/>
            </a:endParaRPr>
          </a:p>
        </p:txBody>
      </p:sp>
      <p:sp>
        <p:nvSpPr>
          <p:cNvPr id="12185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17</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2186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17</a:t>
            </a:fld>
            <a:endParaRPr lang="en-US" sz="1200">
              <a:latin typeface="Times New Roman" pitchFamily="18" charset="0"/>
            </a:endParaRPr>
          </a:p>
        </p:txBody>
      </p:sp>
    </p:spTree>
    <p:extLst>
      <p:ext uri="{BB962C8B-B14F-4D97-AF65-F5344CB8AC3E}">
        <p14:creationId xmlns:p14="http://schemas.microsoft.com/office/powerpoint/2010/main" val="3490218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19</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p:txBody>
          <a:bodyPr/>
          <a:lstStyle/>
          <a:p>
            <a:pPr>
              <a:defRPr/>
            </a:pPr>
            <a:r>
              <a:rPr lang="en-US"/>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20</a:t>
            </a:fld>
            <a:endParaRPr lang="en-US"/>
          </a:p>
        </p:txBody>
      </p:sp>
    </p:spTree>
    <p:extLst>
      <p:ext uri="{BB962C8B-B14F-4D97-AF65-F5344CB8AC3E}">
        <p14:creationId xmlns:p14="http://schemas.microsoft.com/office/powerpoint/2010/main" val="2615783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21</a:t>
            </a:fld>
            <a:endParaRPr lang="en-US">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Type 1-absent insulin</a:t>
            </a:r>
          </a:p>
          <a:p>
            <a:r>
              <a:rPr lang="en-US"/>
              <a:t>Type 2-too much insulin early, then resistence and less secretion</a:t>
            </a:r>
          </a:p>
          <a:p>
            <a:r>
              <a:rPr lang="en-US"/>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22</a:t>
            </a:fld>
            <a:endParaRPr lang="en-US" sz="1300"/>
          </a:p>
        </p:txBody>
      </p:sp>
    </p:spTree>
    <p:extLst>
      <p:ext uri="{BB962C8B-B14F-4D97-AF65-F5344CB8AC3E}">
        <p14:creationId xmlns:p14="http://schemas.microsoft.com/office/powerpoint/2010/main" val="1513205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23</a:t>
            </a:fld>
            <a:endParaRPr lang="en-US" sz="1300"/>
          </a:p>
        </p:txBody>
      </p:sp>
    </p:spTree>
    <p:extLst>
      <p:ext uri="{BB962C8B-B14F-4D97-AF65-F5344CB8AC3E}">
        <p14:creationId xmlns:p14="http://schemas.microsoft.com/office/powerpoint/2010/main" val="713902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24</a:t>
            </a:fld>
            <a:endParaRPr lang="en-US" sz="1300"/>
          </a:p>
        </p:txBody>
      </p:sp>
    </p:spTree>
    <p:extLst>
      <p:ext uri="{BB962C8B-B14F-4D97-AF65-F5344CB8AC3E}">
        <p14:creationId xmlns:p14="http://schemas.microsoft.com/office/powerpoint/2010/main" val="144895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494419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25</a:t>
            </a:fld>
            <a:endParaRPr lang="en-US">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26</a:t>
            </a:fld>
            <a:endParaRPr lang="en-US">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28</a:t>
            </a:fld>
            <a:endParaRPr lang="en-US" sz="1200"/>
          </a:p>
        </p:txBody>
      </p:sp>
    </p:spTree>
    <p:extLst>
      <p:ext uri="{BB962C8B-B14F-4D97-AF65-F5344CB8AC3E}">
        <p14:creationId xmlns:p14="http://schemas.microsoft.com/office/powerpoint/2010/main" val="2366826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31</a:t>
            </a:fld>
            <a:endParaRPr lang="en-US" sz="1300"/>
          </a:p>
        </p:txBody>
      </p:sp>
    </p:spTree>
    <p:extLst>
      <p:ext uri="{BB962C8B-B14F-4D97-AF65-F5344CB8AC3E}">
        <p14:creationId xmlns:p14="http://schemas.microsoft.com/office/powerpoint/2010/main" val="76651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32</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33</a:t>
            </a:fld>
            <a:endParaRPr lang="en-US" sz="1300"/>
          </a:p>
        </p:txBody>
      </p:sp>
    </p:spTree>
    <p:extLst>
      <p:ext uri="{BB962C8B-B14F-4D97-AF65-F5344CB8AC3E}">
        <p14:creationId xmlns:p14="http://schemas.microsoft.com/office/powerpoint/2010/main" val="401026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36</a:t>
            </a:fld>
            <a:endParaRPr lang="en-US" sz="1300"/>
          </a:p>
        </p:txBody>
      </p:sp>
    </p:spTree>
    <p:extLst>
      <p:ext uri="{BB962C8B-B14F-4D97-AF65-F5344CB8AC3E}">
        <p14:creationId xmlns:p14="http://schemas.microsoft.com/office/powerpoint/2010/main" val="2937835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37</a:t>
            </a:fld>
            <a:endParaRPr lang="en-US" sz="1300"/>
          </a:p>
        </p:txBody>
      </p:sp>
    </p:spTree>
    <p:extLst>
      <p:ext uri="{BB962C8B-B14F-4D97-AF65-F5344CB8AC3E}">
        <p14:creationId xmlns:p14="http://schemas.microsoft.com/office/powerpoint/2010/main" val="3201579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38</a:t>
            </a:fld>
            <a:endParaRPr lang="en-US" sz="1300"/>
          </a:p>
        </p:txBody>
      </p:sp>
    </p:spTree>
    <p:extLst>
      <p:ext uri="{BB962C8B-B14F-4D97-AF65-F5344CB8AC3E}">
        <p14:creationId xmlns:p14="http://schemas.microsoft.com/office/powerpoint/2010/main" val="93220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buChar char="•"/>
              <a:defRPr sz="1100">
                <a:solidFill>
                  <a:schemeClr val="tx1"/>
                </a:solidFill>
                <a:latin typeface="Calibri" panose="020F0502020204030204" pitchFamily="34" charset="0"/>
              </a:defRPr>
            </a:lvl1pPr>
            <a:lvl2pPr marL="742950" indent="-285750">
              <a:spcBef>
                <a:spcPct val="30000"/>
              </a:spcBef>
              <a:buFont typeface="Arial" panose="020B0604020202020204" pitchFamily="34" charset="0"/>
              <a:buChar char="•"/>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BA774805-33BD-4726-9E62-8B0D19FE8725}" type="slidenum">
              <a:rPr kumimoji="0" lang="en-US" altLang="en-US" sz="900" b="0" i="0" u="none" strike="noStrike" kern="0" cap="none" spc="0" normalizeH="0" baseline="0" noProof="0" smtClean="0">
                <a:ln>
                  <a:noFill/>
                </a:ln>
                <a:solidFill>
                  <a:srgbClr val="000000"/>
                </a:solidFill>
                <a:effectLst/>
                <a:uLnTx/>
                <a:uFillTx/>
                <a:latin typeface="Calibri" panose="020F050202020403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5</a:t>
            </a:fld>
            <a:endParaRPr kumimoji="0" lang="en-US" altLang="en-US" sz="9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u="sng"/>
              <a:t>Methodology</a:t>
            </a:r>
          </a:p>
          <a:p>
            <a:pPr eaLnBrk="1" hangingPunct="1"/>
            <a:r>
              <a:rPr lang="en-US" altLang="en-US"/>
              <a:t>The percent of U.S. adults who are obese or who have diagnosed diabetes was determined by using data from the Behavioral Risk Factor Surveillance System (BRFSS, available at </a:t>
            </a:r>
            <a:r>
              <a:rPr lang="en-US" altLang="en-US" u="sng"/>
              <a:t>http://www.cdc.gov/brfss</a:t>
            </a:r>
            <a:r>
              <a:rPr lang="en-US" altLang="en-US"/>
              <a:t>). An ongoing, yearly, state-based telephone survey of the non-institutionalized adult population in each state, the BRFSS provides state-specific information on behavioral risk factors for disease and on preventive health practices. Respondents who reported that a physician told them they had diabetes (other than during pregnancy) were considered to have diagnosed diabetes. Self reported weight and height were used to calculate body mass index (BMI): weight in kilograms divided by the square of height in meters. A BMI greater than or equal to 30 was considered to be obese. Rates were age-adjusted using the 2000 U.S. Standard Population.</a:t>
            </a:r>
          </a:p>
        </p:txBody>
      </p:sp>
    </p:spTree>
    <p:extLst>
      <p:ext uri="{BB962C8B-B14F-4D97-AF65-F5344CB8AC3E}">
        <p14:creationId xmlns:p14="http://schemas.microsoft.com/office/powerpoint/2010/main" val="3931759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41</a:t>
            </a:fld>
            <a:endParaRPr lang="en-US" sz="1300"/>
          </a:p>
        </p:txBody>
      </p:sp>
    </p:spTree>
    <p:extLst>
      <p:ext uri="{BB962C8B-B14F-4D97-AF65-F5344CB8AC3E}">
        <p14:creationId xmlns:p14="http://schemas.microsoft.com/office/powerpoint/2010/main" val="1863329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42</a:t>
            </a:fld>
            <a:endParaRPr lang="en-US" sz="1300"/>
          </a:p>
        </p:txBody>
      </p:sp>
    </p:spTree>
    <p:extLst>
      <p:ext uri="{BB962C8B-B14F-4D97-AF65-F5344CB8AC3E}">
        <p14:creationId xmlns:p14="http://schemas.microsoft.com/office/powerpoint/2010/main" val="4292135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43</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44</a:t>
            </a:fld>
            <a:endParaRPr lang="en-US" sz="130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44</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44</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1358" indent="-296675">
              <a:defRPr>
                <a:solidFill>
                  <a:schemeClr val="tx1"/>
                </a:solidFill>
                <a:latin typeface="Arial" panose="020B0604020202020204" pitchFamily="34" charset="0"/>
              </a:defRPr>
            </a:lvl2pPr>
            <a:lvl3pPr marL="1186704" indent="-237341">
              <a:defRPr>
                <a:solidFill>
                  <a:schemeClr val="tx1"/>
                </a:solidFill>
                <a:latin typeface="Arial" panose="020B0604020202020204" pitchFamily="34" charset="0"/>
              </a:defRPr>
            </a:lvl3pPr>
            <a:lvl4pPr marL="1661386" indent="-237341">
              <a:defRPr>
                <a:solidFill>
                  <a:schemeClr val="tx1"/>
                </a:solidFill>
                <a:latin typeface="Arial" panose="020B0604020202020204" pitchFamily="34" charset="0"/>
              </a:defRPr>
            </a:lvl4pPr>
            <a:lvl5pPr marL="2136067" indent="-237341">
              <a:defRPr>
                <a:solidFill>
                  <a:schemeClr val="tx1"/>
                </a:solidFill>
                <a:latin typeface="Arial" panose="020B0604020202020204" pitchFamily="34" charset="0"/>
              </a:defRPr>
            </a:lvl5pPr>
            <a:lvl6pPr marL="2610748" indent="-237341" eaLnBrk="0" fontAlgn="base" hangingPunct="0">
              <a:spcBef>
                <a:spcPct val="0"/>
              </a:spcBef>
              <a:spcAft>
                <a:spcPct val="0"/>
              </a:spcAft>
              <a:defRPr>
                <a:solidFill>
                  <a:schemeClr val="tx1"/>
                </a:solidFill>
                <a:latin typeface="Arial" panose="020B0604020202020204" pitchFamily="34" charset="0"/>
              </a:defRPr>
            </a:lvl6pPr>
            <a:lvl7pPr marL="3085429" indent="-237341" eaLnBrk="0" fontAlgn="base" hangingPunct="0">
              <a:spcBef>
                <a:spcPct val="0"/>
              </a:spcBef>
              <a:spcAft>
                <a:spcPct val="0"/>
              </a:spcAft>
              <a:defRPr>
                <a:solidFill>
                  <a:schemeClr val="tx1"/>
                </a:solidFill>
                <a:latin typeface="Arial" panose="020B0604020202020204" pitchFamily="34" charset="0"/>
              </a:defRPr>
            </a:lvl7pPr>
            <a:lvl8pPr marL="3560112" indent="-237341" eaLnBrk="0" fontAlgn="base" hangingPunct="0">
              <a:spcBef>
                <a:spcPct val="0"/>
              </a:spcBef>
              <a:spcAft>
                <a:spcPct val="0"/>
              </a:spcAft>
              <a:defRPr>
                <a:solidFill>
                  <a:schemeClr val="tx1"/>
                </a:solidFill>
                <a:latin typeface="Arial" panose="020B0604020202020204" pitchFamily="34" charset="0"/>
              </a:defRPr>
            </a:lvl8pPr>
            <a:lvl9pPr marL="4034793" indent="-23734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45</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331233" y="9514725"/>
            <a:ext cx="3312702" cy="4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997" tIns="49997" rIns="99997" bIns="49997"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400">
                <a:latin typeface="Times New Roman" panose="02020603050405020304" pitchFamily="18" charset="0"/>
              </a:rPr>
              <a:pPr algn="r" eaLnBrk="1" hangingPunct="1"/>
              <a:t>45</a:t>
            </a:fld>
            <a:endParaRPr lang="en-US" sz="14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1358" indent="-296675">
              <a:defRPr>
                <a:solidFill>
                  <a:schemeClr val="tx1"/>
                </a:solidFill>
                <a:latin typeface="Arial" panose="020B0604020202020204" pitchFamily="34" charset="0"/>
              </a:defRPr>
            </a:lvl2pPr>
            <a:lvl3pPr marL="1186704" indent="-237341">
              <a:defRPr>
                <a:solidFill>
                  <a:schemeClr val="tx1"/>
                </a:solidFill>
                <a:latin typeface="Arial" panose="020B0604020202020204" pitchFamily="34" charset="0"/>
              </a:defRPr>
            </a:lvl3pPr>
            <a:lvl4pPr marL="1661386" indent="-237341">
              <a:defRPr>
                <a:solidFill>
                  <a:schemeClr val="tx1"/>
                </a:solidFill>
                <a:latin typeface="Arial" panose="020B0604020202020204" pitchFamily="34" charset="0"/>
              </a:defRPr>
            </a:lvl4pPr>
            <a:lvl5pPr marL="2136067" indent="-237341">
              <a:defRPr>
                <a:solidFill>
                  <a:schemeClr val="tx1"/>
                </a:solidFill>
                <a:latin typeface="Arial" panose="020B0604020202020204" pitchFamily="34" charset="0"/>
              </a:defRPr>
            </a:lvl5pPr>
            <a:lvl6pPr marL="2610748" indent="-237341" eaLnBrk="0" fontAlgn="base" hangingPunct="0">
              <a:spcBef>
                <a:spcPct val="0"/>
              </a:spcBef>
              <a:spcAft>
                <a:spcPct val="0"/>
              </a:spcAft>
              <a:defRPr>
                <a:solidFill>
                  <a:schemeClr val="tx1"/>
                </a:solidFill>
                <a:latin typeface="Arial" panose="020B0604020202020204" pitchFamily="34" charset="0"/>
              </a:defRPr>
            </a:lvl6pPr>
            <a:lvl7pPr marL="3085429" indent="-237341" eaLnBrk="0" fontAlgn="base" hangingPunct="0">
              <a:spcBef>
                <a:spcPct val="0"/>
              </a:spcBef>
              <a:spcAft>
                <a:spcPct val="0"/>
              </a:spcAft>
              <a:defRPr>
                <a:solidFill>
                  <a:schemeClr val="tx1"/>
                </a:solidFill>
                <a:latin typeface="Arial" panose="020B0604020202020204" pitchFamily="34" charset="0"/>
              </a:defRPr>
            </a:lvl7pPr>
            <a:lvl8pPr marL="3560112" indent="-237341" eaLnBrk="0" fontAlgn="base" hangingPunct="0">
              <a:spcBef>
                <a:spcPct val="0"/>
              </a:spcBef>
              <a:spcAft>
                <a:spcPct val="0"/>
              </a:spcAft>
              <a:defRPr>
                <a:solidFill>
                  <a:schemeClr val="tx1"/>
                </a:solidFill>
                <a:latin typeface="Arial" panose="020B0604020202020204" pitchFamily="34" charset="0"/>
              </a:defRPr>
            </a:lvl8pPr>
            <a:lvl9pPr marL="4034793" indent="-237341"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331233" y="9514725"/>
            <a:ext cx="3312702" cy="4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997" tIns="49997" rIns="99997" bIns="49997"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400">
                <a:latin typeface="Times New Roman" panose="02020603050405020304" pitchFamily="18" charset="0"/>
              </a:rPr>
              <a:pPr algn="r" eaLnBrk="1" hangingPunct="1"/>
              <a:t>45</a:t>
            </a:fld>
            <a:endParaRPr lang="en-US" sz="14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44613" y="747713"/>
            <a:ext cx="4960937" cy="372110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3644298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49</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52</a:t>
            </a:fld>
            <a:endParaRPr lang="en-US">
              <a:solidFill>
                <a:srgbClr val="000000"/>
              </a:solidFill>
              <a:latin typeface="Times New Roman" pitchFamily="18" charset="0"/>
            </a:endParaRPr>
          </a:p>
        </p:txBody>
      </p:sp>
      <p:sp>
        <p:nvSpPr>
          <p:cNvPr id="100355"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300">
                <a:solidFill>
                  <a:srgbClr val="000000"/>
                </a:solidFill>
                <a:latin typeface="Times New Roman" pitchFamily="18" charset="0"/>
              </a:rPr>
              <a:pPr algn="r"/>
              <a:t>52</a:t>
            </a:fld>
            <a:endParaRPr lang="en-US" sz="13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300">
                <a:solidFill>
                  <a:srgbClr val="000000"/>
                </a:solidFill>
                <a:latin typeface="Times New Roman" pitchFamily="18" charset="0"/>
              </a:rPr>
              <a:pPr algn="r"/>
              <a:t>52</a:t>
            </a:fld>
            <a:endParaRPr lang="en-US" sz="13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236663" y="704850"/>
            <a:ext cx="4695825" cy="3522663"/>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532222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54</a:t>
            </a:fld>
            <a:endParaRPr lang="en-US" sz="1400"/>
          </a:p>
        </p:txBody>
      </p:sp>
    </p:spTree>
    <p:extLst>
      <p:ext uri="{BB962C8B-B14F-4D97-AF65-F5344CB8AC3E}">
        <p14:creationId xmlns:p14="http://schemas.microsoft.com/office/powerpoint/2010/main" val="1263695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55</a:t>
            </a:fld>
            <a:endParaRPr lang="en-US" sz="1300"/>
          </a:p>
        </p:txBody>
      </p:sp>
    </p:spTree>
    <p:extLst>
      <p:ext uri="{BB962C8B-B14F-4D97-AF65-F5344CB8AC3E}">
        <p14:creationId xmlns:p14="http://schemas.microsoft.com/office/powerpoint/2010/main" val="2940786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56</a:t>
            </a:fld>
            <a:endParaRPr lang="en-US" sz="12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u="sng"/>
              <a:t>Methodology</a:t>
            </a:r>
          </a:p>
          <a:p>
            <a:r>
              <a:rPr lang="en-US" altLang="en-US"/>
              <a:t>The percent of U.S. adults who are obese or who have diagnosed diabetes was determined by using data from the Behavioral Risk Factor Surveillance System (BRFSS, available at </a:t>
            </a:r>
            <a:r>
              <a:rPr lang="en-US" altLang="en-US" u="sng"/>
              <a:t>http://www.cdc.gov/brfss</a:t>
            </a:r>
            <a:r>
              <a:rPr lang="en-US" altLang="en-US"/>
              <a:t>). An ongoing, yearly, state-based telephone survey of the non-institutionalized adult population in each state, the BRFSS provides state-specific information on behavioral risk factors for disease and on preventive health practices. Respondents who reported that a physician told them they had diabetes (other than during pregnancy) were considered to have diagnosed diabetes. Self reported weight and height were used to calculate body mass index (BMI): weight in kilograms divided by the square of height in meters. A BMI greater than or equal to 30 was considered to be obese. Rates were age-adjusted using the 2000 U.S. Standard Population.</a:t>
            </a:r>
          </a:p>
          <a:p>
            <a:pPr>
              <a:buFont typeface="Arial" panose="020B0604020202020204" pitchFamily="34" charset="0"/>
              <a:buNone/>
            </a:pPr>
            <a:endParaRPr lang="en-US" altLang="en-US"/>
          </a:p>
        </p:txBody>
      </p:sp>
      <p:sp>
        <p:nvSpPr>
          <p:cNvPr id="28676"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buChar char="•"/>
              <a:defRPr sz="1100">
                <a:solidFill>
                  <a:schemeClr val="tx1"/>
                </a:solidFill>
                <a:latin typeface="Calibri" panose="020F0502020204030204" pitchFamily="34" charset="0"/>
              </a:defRPr>
            </a:lvl1pPr>
            <a:lvl2pPr marL="742950" indent="-285750">
              <a:spcBef>
                <a:spcPct val="30000"/>
              </a:spcBef>
              <a:buFont typeface="Arial" panose="020B0604020202020204" pitchFamily="34" charset="0"/>
              <a:buChar char="•"/>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1144F474-7D1A-4DD0-BA68-AE9C96A95B00}" type="slidenum">
              <a:rPr kumimoji="0" lang="en-US" altLang="en-US" sz="9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6</a:t>
            </a:fld>
            <a:endParaRPr kumimoji="0" lang="en-US" altLang="en-US" sz="9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439946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57</a:t>
            </a:fld>
            <a:endParaRPr lang="en-US"/>
          </a:p>
        </p:txBody>
      </p:sp>
    </p:spTree>
    <p:extLst>
      <p:ext uri="{BB962C8B-B14F-4D97-AF65-F5344CB8AC3E}">
        <p14:creationId xmlns:p14="http://schemas.microsoft.com/office/powerpoint/2010/main" val="4120950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58</a:t>
            </a:fld>
            <a:endParaRPr lang="en-US" sz="1200"/>
          </a:p>
        </p:txBody>
      </p:sp>
    </p:spTree>
    <p:extLst>
      <p:ext uri="{BB962C8B-B14F-4D97-AF65-F5344CB8AC3E}">
        <p14:creationId xmlns:p14="http://schemas.microsoft.com/office/powerpoint/2010/main" val="2093485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59</a:t>
            </a:fld>
            <a:endParaRPr lang="en-US" sz="1400"/>
          </a:p>
        </p:txBody>
      </p:sp>
    </p:spTree>
    <p:extLst>
      <p:ext uri="{BB962C8B-B14F-4D97-AF65-F5344CB8AC3E}">
        <p14:creationId xmlns:p14="http://schemas.microsoft.com/office/powerpoint/2010/main" val="1083372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60</a:t>
            </a:fld>
            <a:endParaRPr lang="en-US" sz="1300"/>
          </a:p>
        </p:txBody>
      </p:sp>
    </p:spTree>
    <p:extLst>
      <p:ext uri="{BB962C8B-B14F-4D97-AF65-F5344CB8AC3E}">
        <p14:creationId xmlns:p14="http://schemas.microsoft.com/office/powerpoint/2010/main" val="1883592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63</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65</a:t>
            </a:fld>
            <a:endParaRPr lang="en-US" sz="1300"/>
          </a:p>
        </p:txBody>
      </p:sp>
    </p:spTree>
    <p:extLst>
      <p:ext uri="{BB962C8B-B14F-4D97-AF65-F5344CB8AC3E}">
        <p14:creationId xmlns:p14="http://schemas.microsoft.com/office/powerpoint/2010/main" val="876467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66</a:t>
            </a:fld>
            <a:endParaRPr lang="en-US" sz="1300"/>
          </a:p>
        </p:txBody>
      </p:sp>
    </p:spTree>
    <p:extLst>
      <p:ext uri="{BB962C8B-B14F-4D97-AF65-F5344CB8AC3E}">
        <p14:creationId xmlns:p14="http://schemas.microsoft.com/office/powerpoint/2010/main" val="15739145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67</a:t>
            </a:fld>
            <a:endParaRPr lang="en-US" sz="1300"/>
          </a:p>
        </p:txBody>
      </p:sp>
    </p:spTree>
    <p:extLst>
      <p:ext uri="{BB962C8B-B14F-4D97-AF65-F5344CB8AC3E}">
        <p14:creationId xmlns:p14="http://schemas.microsoft.com/office/powerpoint/2010/main" val="1218685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68</a:t>
            </a:fld>
            <a:endParaRPr lang="en-US" sz="1300"/>
          </a:p>
        </p:txBody>
      </p:sp>
    </p:spTree>
    <p:extLst>
      <p:ext uri="{BB962C8B-B14F-4D97-AF65-F5344CB8AC3E}">
        <p14:creationId xmlns:p14="http://schemas.microsoft.com/office/powerpoint/2010/main" val="456226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69</a:t>
            </a:fld>
            <a:endParaRPr lang="en-US" sz="1300"/>
          </a:p>
        </p:txBody>
      </p:sp>
    </p:spTree>
    <p:extLst>
      <p:ext uri="{BB962C8B-B14F-4D97-AF65-F5344CB8AC3E}">
        <p14:creationId xmlns:p14="http://schemas.microsoft.com/office/powerpoint/2010/main" val="304772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pPr eaLnBrk="1" hangingPunct="1"/>
            <a:r>
              <a:rPr lang="en-US" altLang="en-US" u="sng"/>
              <a:t>Methodology</a:t>
            </a:r>
          </a:p>
          <a:p>
            <a:pPr eaLnBrk="1" hangingPunct="1"/>
            <a:r>
              <a:rPr lang="en-US" altLang="en-US"/>
              <a:t>The percent of U.S. adults who are obese or who have diagnosed diabetes was determined by using data from the Behavioral Risk Factor Surveillance System (BRFSS, available at </a:t>
            </a:r>
            <a:r>
              <a:rPr lang="en-US" altLang="en-US" u="sng"/>
              <a:t>http://www.cdc.gov/brfss</a:t>
            </a:r>
            <a:r>
              <a:rPr lang="en-US" altLang="en-US"/>
              <a:t>). An ongoing, yearly, state-based telephone survey of the non-institutionalized adult population in each state, the BRFSS provides state-specific information on behavioral risk factors for disease and on preventive health practices. Respondents who reported that a physician told them they had diabetes (other than during pregnancy) were considered to have diagnosed diabetes. Self reported weight and height were used to calculate body mass index (BMI): weight in kilograms divided by the square of height in meters. A BMI greater than or equal to 30 was considered to be obese. Rates were age-adjusted using the 2000 U.S. Standard Population.</a:t>
            </a:r>
          </a:p>
        </p:txBody>
      </p:sp>
      <p:sp>
        <p:nvSpPr>
          <p:cNvPr id="30724"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buChar char="•"/>
              <a:defRPr sz="1100">
                <a:solidFill>
                  <a:schemeClr val="tx1"/>
                </a:solidFill>
                <a:latin typeface="Calibri" panose="020F0502020204030204" pitchFamily="34" charset="0"/>
              </a:defRPr>
            </a:lvl1pPr>
            <a:lvl2pPr marL="742950" indent="-285750">
              <a:spcBef>
                <a:spcPct val="30000"/>
              </a:spcBef>
              <a:buFont typeface="Arial" panose="020B0604020202020204" pitchFamily="34" charset="0"/>
              <a:buChar char="•"/>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2C1DB351-551C-402B-85E6-4CF0C55F26F0}" type="slidenum">
              <a:rPr kumimoji="0" lang="en-US" altLang="en-US" sz="9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7</a:t>
            </a:fld>
            <a:endParaRPr kumimoji="0" lang="en-US" altLang="en-US" sz="9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079239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70</a:t>
            </a:fld>
            <a:endParaRPr lang="en-US" sz="1300"/>
          </a:p>
        </p:txBody>
      </p:sp>
    </p:spTree>
    <p:extLst>
      <p:ext uri="{BB962C8B-B14F-4D97-AF65-F5344CB8AC3E}">
        <p14:creationId xmlns:p14="http://schemas.microsoft.com/office/powerpoint/2010/main" val="2556551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74</a:t>
            </a:fld>
            <a:endParaRPr lang="en-US" sz="1300"/>
          </a:p>
        </p:txBody>
      </p:sp>
    </p:spTree>
    <p:extLst>
      <p:ext uri="{BB962C8B-B14F-4D97-AF65-F5344CB8AC3E}">
        <p14:creationId xmlns:p14="http://schemas.microsoft.com/office/powerpoint/2010/main" val="396986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76</a:t>
            </a:fld>
            <a:endParaRPr lang="en-US" sz="1200"/>
          </a:p>
        </p:txBody>
      </p:sp>
    </p:spTree>
    <p:extLst>
      <p:ext uri="{BB962C8B-B14F-4D97-AF65-F5344CB8AC3E}">
        <p14:creationId xmlns:p14="http://schemas.microsoft.com/office/powerpoint/2010/main" val="3708880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77</a:t>
            </a:fld>
            <a:endParaRPr lang="en-US" sz="1200"/>
          </a:p>
        </p:txBody>
      </p:sp>
    </p:spTree>
    <p:extLst>
      <p:ext uri="{BB962C8B-B14F-4D97-AF65-F5344CB8AC3E}">
        <p14:creationId xmlns:p14="http://schemas.microsoft.com/office/powerpoint/2010/main" val="3379912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78</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79</a:t>
            </a:fld>
            <a:endParaRPr lang="en-US">
              <a:latin typeface="Times New Roman" pitchFamily="18" charset="0"/>
            </a:endParaRPr>
          </a:p>
        </p:txBody>
      </p:sp>
    </p:spTree>
    <p:extLst>
      <p:ext uri="{BB962C8B-B14F-4D97-AF65-F5344CB8AC3E}">
        <p14:creationId xmlns:p14="http://schemas.microsoft.com/office/powerpoint/2010/main" val="25830747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80</a:t>
            </a:fld>
            <a:endParaRPr lang="en-US">
              <a:latin typeface="Times New Roman" pitchFamily="18" charset="0"/>
            </a:endParaRPr>
          </a:p>
        </p:txBody>
      </p:sp>
      <p:sp>
        <p:nvSpPr>
          <p:cNvPr id="12697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80</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2698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80</a:t>
            </a:fld>
            <a:endParaRPr lang="en-US" sz="1200">
              <a:latin typeface="Times New Roman" pitchFamily="18" charset="0"/>
            </a:endParaRPr>
          </a:p>
        </p:txBody>
      </p:sp>
    </p:spTree>
    <p:extLst>
      <p:ext uri="{BB962C8B-B14F-4D97-AF65-F5344CB8AC3E}">
        <p14:creationId xmlns:p14="http://schemas.microsoft.com/office/powerpoint/2010/main" val="25931591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85</a:t>
            </a:fld>
            <a:endParaRPr lang="en-US"/>
          </a:p>
        </p:txBody>
      </p:sp>
    </p:spTree>
    <p:extLst>
      <p:ext uri="{BB962C8B-B14F-4D97-AF65-F5344CB8AC3E}">
        <p14:creationId xmlns:p14="http://schemas.microsoft.com/office/powerpoint/2010/main" val="22267293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88</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89</a:t>
            </a:fld>
            <a:endParaRPr lang="en-US" sz="1200"/>
          </a:p>
        </p:txBody>
      </p:sp>
    </p:spTree>
    <p:extLst>
      <p:ext uri="{BB962C8B-B14F-4D97-AF65-F5344CB8AC3E}">
        <p14:creationId xmlns:p14="http://schemas.microsoft.com/office/powerpoint/2010/main" val="36768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a:p>
        </p:txBody>
      </p:sp>
    </p:spTree>
    <p:extLst>
      <p:ext uri="{BB962C8B-B14F-4D97-AF65-F5344CB8AC3E}">
        <p14:creationId xmlns:p14="http://schemas.microsoft.com/office/powerpoint/2010/main" val="22693663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91</a:t>
            </a:fld>
            <a:endParaRPr lang="en-US" sz="1200"/>
          </a:p>
        </p:txBody>
      </p:sp>
    </p:spTree>
    <p:extLst>
      <p:ext uri="{BB962C8B-B14F-4D97-AF65-F5344CB8AC3E}">
        <p14:creationId xmlns:p14="http://schemas.microsoft.com/office/powerpoint/2010/main" val="8439544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92</a:t>
            </a:fld>
            <a:endParaRPr lang="en-US" sz="1200"/>
          </a:p>
        </p:txBody>
      </p:sp>
    </p:spTree>
    <p:extLst>
      <p:ext uri="{BB962C8B-B14F-4D97-AF65-F5344CB8AC3E}">
        <p14:creationId xmlns:p14="http://schemas.microsoft.com/office/powerpoint/2010/main" val="2722478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93</a:t>
            </a:fld>
            <a:endParaRPr lang="en-US" sz="1200"/>
          </a:p>
        </p:txBody>
      </p:sp>
    </p:spTree>
    <p:extLst>
      <p:ext uri="{BB962C8B-B14F-4D97-AF65-F5344CB8AC3E}">
        <p14:creationId xmlns:p14="http://schemas.microsoft.com/office/powerpoint/2010/main" val="4055560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94</a:t>
            </a:fld>
            <a:endParaRPr lang="en-US" sz="1200"/>
          </a:p>
        </p:txBody>
      </p:sp>
    </p:spTree>
    <p:extLst>
      <p:ext uri="{BB962C8B-B14F-4D97-AF65-F5344CB8AC3E}">
        <p14:creationId xmlns:p14="http://schemas.microsoft.com/office/powerpoint/2010/main" val="786145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95</a:t>
            </a:fld>
            <a:endParaRPr lang="en-US" sz="1300"/>
          </a:p>
        </p:txBody>
      </p:sp>
    </p:spTree>
    <p:extLst>
      <p:ext uri="{BB962C8B-B14F-4D97-AF65-F5344CB8AC3E}">
        <p14:creationId xmlns:p14="http://schemas.microsoft.com/office/powerpoint/2010/main" val="12674164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96</a:t>
            </a:fld>
            <a:endParaRPr lang="en-US" sz="1300"/>
          </a:p>
        </p:txBody>
      </p:sp>
    </p:spTree>
    <p:extLst>
      <p:ext uri="{BB962C8B-B14F-4D97-AF65-F5344CB8AC3E}">
        <p14:creationId xmlns:p14="http://schemas.microsoft.com/office/powerpoint/2010/main" val="35549575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97</a:t>
            </a:fld>
            <a:endParaRPr lang="en-US" sz="1300"/>
          </a:p>
        </p:txBody>
      </p:sp>
    </p:spTree>
    <p:extLst>
      <p:ext uri="{BB962C8B-B14F-4D97-AF65-F5344CB8AC3E}">
        <p14:creationId xmlns:p14="http://schemas.microsoft.com/office/powerpoint/2010/main" val="16166098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a:pPr>
                <a:spcBef>
                  <a:spcPct val="0"/>
                </a:spcBef>
              </a:pPr>
              <a:t>99</a:t>
            </a:fld>
            <a:endParaRPr lang="en-US" sz="1300"/>
          </a:p>
        </p:txBody>
      </p:sp>
    </p:spTree>
    <p:extLst>
      <p:ext uri="{BB962C8B-B14F-4D97-AF65-F5344CB8AC3E}">
        <p14:creationId xmlns:p14="http://schemas.microsoft.com/office/powerpoint/2010/main" val="1290702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100</a:t>
            </a:fld>
            <a:endParaRPr lang="en-US" sz="1300"/>
          </a:p>
        </p:txBody>
      </p:sp>
    </p:spTree>
    <p:extLst>
      <p:ext uri="{BB962C8B-B14F-4D97-AF65-F5344CB8AC3E}">
        <p14:creationId xmlns:p14="http://schemas.microsoft.com/office/powerpoint/2010/main" val="12670105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101</a:t>
            </a:fld>
            <a:endParaRPr lang="en-US" sz="1300"/>
          </a:p>
        </p:txBody>
      </p:sp>
    </p:spTree>
    <p:extLst>
      <p:ext uri="{BB962C8B-B14F-4D97-AF65-F5344CB8AC3E}">
        <p14:creationId xmlns:p14="http://schemas.microsoft.com/office/powerpoint/2010/main" val="122341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11</a:t>
            </a:fld>
            <a:endParaRPr lang="en-US" sz="1300"/>
          </a:p>
        </p:txBody>
      </p:sp>
    </p:spTree>
    <p:extLst>
      <p:ext uri="{BB962C8B-B14F-4D97-AF65-F5344CB8AC3E}">
        <p14:creationId xmlns:p14="http://schemas.microsoft.com/office/powerpoint/2010/main" val="783807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a:pPr>
                <a:spcBef>
                  <a:spcPct val="0"/>
                </a:spcBef>
              </a:pPr>
              <a:t>102</a:t>
            </a:fld>
            <a:endParaRPr lang="en-US" sz="1300"/>
          </a:p>
        </p:txBody>
      </p:sp>
    </p:spTree>
    <p:extLst>
      <p:ext uri="{BB962C8B-B14F-4D97-AF65-F5344CB8AC3E}">
        <p14:creationId xmlns:p14="http://schemas.microsoft.com/office/powerpoint/2010/main" val="35730294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a:pPr>
                <a:spcBef>
                  <a:spcPct val="0"/>
                </a:spcBef>
              </a:pPr>
              <a:t>103</a:t>
            </a:fld>
            <a:endParaRPr lang="en-US" sz="1300"/>
          </a:p>
        </p:txBody>
      </p:sp>
    </p:spTree>
    <p:extLst>
      <p:ext uri="{BB962C8B-B14F-4D97-AF65-F5344CB8AC3E}">
        <p14:creationId xmlns:p14="http://schemas.microsoft.com/office/powerpoint/2010/main" val="23969244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a:pPr>
                <a:spcBef>
                  <a:spcPct val="0"/>
                </a:spcBef>
              </a:pPr>
              <a:t>104</a:t>
            </a:fld>
            <a:endParaRPr lang="en-US" sz="1300"/>
          </a:p>
        </p:txBody>
      </p:sp>
    </p:spTree>
    <p:extLst>
      <p:ext uri="{BB962C8B-B14F-4D97-AF65-F5344CB8AC3E}">
        <p14:creationId xmlns:p14="http://schemas.microsoft.com/office/powerpoint/2010/main" val="33371413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a:pPr>
                <a:spcBef>
                  <a:spcPct val="0"/>
                </a:spcBef>
              </a:pPr>
              <a:t>105</a:t>
            </a:fld>
            <a:endParaRPr lang="en-US" sz="1300"/>
          </a:p>
        </p:txBody>
      </p:sp>
    </p:spTree>
    <p:extLst>
      <p:ext uri="{BB962C8B-B14F-4D97-AF65-F5344CB8AC3E}">
        <p14:creationId xmlns:p14="http://schemas.microsoft.com/office/powerpoint/2010/main" val="10788820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a:pPr>
                <a:spcBef>
                  <a:spcPct val="0"/>
                </a:spcBef>
              </a:pPr>
              <a:t>107</a:t>
            </a:fld>
            <a:endParaRPr lang="en-US" sz="1300"/>
          </a:p>
        </p:txBody>
      </p:sp>
    </p:spTree>
    <p:extLst>
      <p:ext uri="{BB962C8B-B14F-4D97-AF65-F5344CB8AC3E}">
        <p14:creationId xmlns:p14="http://schemas.microsoft.com/office/powerpoint/2010/main" val="22213519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909" indent="-291118" eaLnBrk="0" hangingPunct="0">
              <a:defRPr sz="2400">
                <a:solidFill>
                  <a:schemeClr val="tx1"/>
                </a:solidFill>
                <a:latin typeface="Times New Roman" pitchFamily="18" charset="0"/>
              </a:defRPr>
            </a:lvl2pPr>
            <a:lvl3pPr marL="1164476" indent="-232895" eaLnBrk="0" hangingPunct="0">
              <a:defRPr sz="2400">
                <a:solidFill>
                  <a:schemeClr val="tx1"/>
                </a:solidFill>
                <a:latin typeface="Times New Roman" pitchFamily="18" charset="0"/>
              </a:defRPr>
            </a:lvl3pPr>
            <a:lvl4pPr marL="1630266" indent="-232895" eaLnBrk="0" hangingPunct="0">
              <a:defRPr sz="2400">
                <a:solidFill>
                  <a:schemeClr val="tx1"/>
                </a:solidFill>
                <a:latin typeface="Times New Roman" pitchFamily="18" charset="0"/>
              </a:defRPr>
            </a:lvl4pPr>
            <a:lvl5pPr marL="2096057" indent="-232895" eaLnBrk="0" hangingPunct="0">
              <a:defRPr sz="2400">
                <a:solidFill>
                  <a:schemeClr val="tx1"/>
                </a:solidFill>
                <a:latin typeface="Times New Roman" pitchFamily="18" charset="0"/>
              </a:defRPr>
            </a:lvl5pPr>
            <a:lvl6pPr marL="2561849" indent="-232895" eaLnBrk="0" fontAlgn="base" hangingPunct="0">
              <a:spcBef>
                <a:spcPct val="0"/>
              </a:spcBef>
              <a:spcAft>
                <a:spcPct val="0"/>
              </a:spcAft>
              <a:defRPr sz="2400">
                <a:solidFill>
                  <a:schemeClr val="tx1"/>
                </a:solidFill>
                <a:latin typeface="Times New Roman" pitchFamily="18" charset="0"/>
              </a:defRPr>
            </a:lvl6pPr>
            <a:lvl7pPr marL="3027638" indent="-232895" eaLnBrk="0" fontAlgn="base" hangingPunct="0">
              <a:spcBef>
                <a:spcPct val="0"/>
              </a:spcBef>
              <a:spcAft>
                <a:spcPct val="0"/>
              </a:spcAft>
              <a:defRPr sz="2400">
                <a:solidFill>
                  <a:schemeClr val="tx1"/>
                </a:solidFill>
                <a:latin typeface="Times New Roman" pitchFamily="18" charset="0"/>
              </a:defRPr>
            </a:lvl7pPr>
            <a:lvl8pPr marL="3493429" indent="-232895" eaLnBrk="0" fontAlgn="base" hangingPunct="0">
              <a:spcBef>
                <a:spcPct val="0"/>
              </a:spcBef>
              <a:spcAft>
                <a:spcPct val="0"/>
              </a:spcAft>
              <a:defRPr sz="2400">
                <a:solidFill>
                  <a:schemeClr val="tx1"/>
                </a:solidFill>
                <a:latin typeface="Times New Roman" pitchFamily="18" charset="0"/>
              </a:defRPr>
            </a:lvl8pPr>
            <a:lvl9pPr marL="3959220" indent="-232895"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108</a:t>
            </a:fld>
            <a:endParaRPr lang="en-US" sz="1300"/>
          </a:p>
        </p:txBody>
      </p:sp>
    </p:spTree>
    <p:extLst>
      <p:ext uri="{BB962C8B-B14F-4D97-AF65-F5344CB8AC3E}">
        <p14:creationId xmlns:p14="http://schemas.microsoft.com/office/powerpoint/2010/main" val="5322624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a:pPr>
                <a:spcBef>
                  <a:spcPct val="0"/>
                </a:spcBef>
              </a:pPr>
              <a:t>111</a:t>
            </a:fld>
            <a:endParaRPr lang="en-US" sz="1300"/>
          </a:p>
        </p:txBody>
      </p:sp>
    </p:spTree>
    <p:extLst>
      <p:ext uri="{BB962C8B-B14F-4D97-AF65-F5344CB8AC3E}">
        <p14:creationId xmlns:p14="http://schemas.microsoft.com/office/powerpoint/2010/main" val="9155488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909" indent="-291118" eaLnBrk="0" hangingPunct="0">
              <a:defRPr sz="2400">
                <a:solidFill>
                  <a:schemeClr val="tx1"/>
                </a:solidFill>
                <a:latin typeface="Times New Roman" pitchFamily="18" charset="0"/>
              </a:defRPr>
            </a:lvl2pPr>
            <a:lvl3pPr marL="1164476" indent="-232895" eaLnBrk="0" hangingPunct="0">
              <a:defRPr sz="2400">
                <a:solidFill>
                  <a:schemeClr val="tx1"/>
                </a:solidFill>
                <a:latin typeface="Times New Roman" pitchFamily="18" charset="0"/>
              </a:defRPr>
            </a:lvl3pPr>
            <a:lvl4pPr marL="1630266" indent="-232895" eaLnBrk="0" hangingPunct="0">
              <a:defRPr sz="2400">
                <a:solidFill>
                  <a:schemeClr val="tx1"/>
                </a:solidFill>
                <a:latin typeface="Times New Roman" pitchFamily="18" charset="0"/>
              </a:defRPr>
            </a:lvl4pPr>
            <a:lvl5pPr marL="2096057" indent="-232895" eaLnBrk="0" hangingPunct="0">
              <a:defRPr sz="2400">
                <a:solidFill>
                  <a:schemeClr val="tx1"/>
                </a:solidFill>
                <a:latin typeface="Times New Roman" pitchFamily="18" charset="0"/>
              </a:defRPr>
            </a:lvl5pPr>
            <a:lvl6pPr marL="2561849" indent="-232895" eaLnBrk="0" fontAlgn="base" hangingPunct="0">
              <a:spcBef>
                <a:spcPct val="0"/>
              </a:spcBef>
              <a:spcAft>
                <a:spcPct val="0"/>
              </a:spcAft>
              <a:defRPr sz="2400">
                <a:solidFill>
                  <a:schemeClr val="tx1"/>
                </a:solidFill>
                <a:latin typeface="Times New Roman" pitchFamily="18" charset="0"/>
              </a:defRPr>
            </a:lvl6pPr>
            <a:lvl7pPr marL="3027638" indent="-232895" eaLnBrk="0" fontAlgn="base" hangingPunct="0">
              <a:spcBef>
                <a:spcPct val="0"/>
              </a:spcBef>
              <a:spcAft>
                <a:spcPct val="0"/>
              </a:spcAft>
              <a:defRPr sz="2400">
                <a:solidFill>
                  <a:schemeClr val="tx1"/>
                </a:solidFill>
                <a:latin typeface="Times New Roman" pitchFamily="18" charset="0"/>
              </a:defRPr>
            </a:lvl7pPr>
            <a:lvl8pPr marL="3493429" indent="-232895" eaLnBrk="0" fontAlgn="base" hangingPunct="0">
              <a:spcBef>
                <a:spcPct val="0"/>
              </a:spcBef>
              <a:spcAft>
                <a:spcPct val="0"/>
              </a:spcAft>
              <a:defRPr sz="2400">
                <a:solidFill>
                  <a:schemeClr val="tx1"/>
                </a:solidFill>
                <a:latin typeface="Times New Roman" pitchFamily="18" charset="0"/>
              </a:defRPr>
            </a:lvl8pPr>
            <a:lvl9pPr marL="3959220" indent="-232895"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112</a:t>
            </a:fld>
            <a:endParaRPr lang="en-US" sz="1300"/>
          </a:p>
        </p:txBody>
      </p:sp>
    </p:spTree>
    <p:extLst>
      <p:ext uri="{BB962C8B-B14F-4D97-AF65-F5344CB8AC3E}">
        <p14:creationId xmlns:p14="http://schemas.microsoft.com/office/powerpoint/2010/main" val="27831816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027" indent="-301932" eaLnBrk="0" hangingPunct="0">
              <a:defRPr sz="2500">
                <a:solidFill>
                  <a:schemeClr val="tx1"/>
                </a:solidFill>
                <a:latin typeface="Times New Roman" pitchFamily="18" charset="0"/>
              </a:defRPr>
            </a:lvl2pPr>
            <a:lvl3pPr marL="1207734" indent="-241546" eaLnBrk="0" hangingPunct="0">
              <a:defRPr sz="2500">
                <a:solidFill>
                  <a:schemeClr val="tx1"/>
                </a:solidFill>
                <a:latin typeface="Times New Roman" pitchFamily="18" charset="0"/>
              </a:defRPr>
            </a:lvl3pPr>
            <a:lvl4pPr marL="1690827" indent="-241546" eaLnBrk="0" hangingPunct="0">
              <a:defRPr sz="2500">
                <a:solidFill>
                  <a:schemeClr val="tx1"/>
                </a:solidFill>
                <a:latin typeface="Times New Roman" pitchFamily="18" charset="0"/>
              </a:defRPr>
            </a:lvl4pPr>
            <a:lvl5pPr marL="2173921" indent="-241546" eaLnBrk="0" hangingPunct="0">
              <a:defRPr sz="2500">
                <a:solidFill>
                  <a:schemeClr val="tx1"/>
                </a:solidFill>
                <a:latin typeface="Times New Roman" pitchFamily="18" charset="0"/>
              </a:defRPr>
            </a:lvl5pPr>
            <a:lvl6pPr marL="2657016" indent="-241546" eaLnBrk="0" fontAlgn="base" hangingPunct="0">
              <a:spcBef>
                <a:spcPct val="0"/>
              </a:spcBef>
              <a:spcAft>
                <a:spcPct val="0"/>
              </a:spcAft>
              <a:defRPr sz="2500">
                <a:solidFill>
                  <a:schemeClr val="tx1"/>
                </a:solidFill>
                <a:latin typeface="Times New Roman" pitchFamily="18" charset="0"/>
              </a:defRPr>
            </a:lvl6pPr>
            <a:lvl7pPr marL="3140108" indent="-241546" eaLnBrk="0" fontAlgn="base" hangingPunct="0">
              <a:spcBef>
                <a:spcPct val="0"/>
              </a:spcBef>
              <a:spcAft>
                <a:spcPct val="0"/>
              </a:spcAft>
              <a:defRPr sz="2500">
                <a:solidFill>
                  <a:schemeClr val="tx1"/>
                </a:solidFill>
                <a:latin typeface="Times New Roman" pitchFamily="18" charset="0"/>
              </a:defRPr>
            </a:lvl7pPr>
            <a:lvl8pPr marL="3623203" indent="-241546" eaLnBrk="0" fontAlgn="base" hangingPunct="0">
              <a:spcBef>
                <a:spcPct val="0"/>
              </a:spcBef>
              <a:spcAft>
                <a:spcPct val="0"/>
              </a:spcAft>
              <a:defRPr sz="2500">
                <a:solidFill>
                  <a:schemeClr val="tx1"/>
                </a:solidFill>
                <a:latin typeface="Times New Roman" pitchFamily="18" charset="0"/>
              </a:defRPr>
            </a:lvl8pPr>
            <a:lvl9pPr marL="4106297" indent="-241546"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118</a:t>
            </a:fld>
            <a:endParaRPr lang="en-US" sz="1300"/>
          </a:p>
        </p:txBody>
      </p:sp>
    </p:spTree>
    <p:extLst>
      <p:ext uri="{BB962C8B-B14F-4D97-AF65-F5344CB8AC3E}">
        <p14:creationId xmlns:p14="http://schemas.microsoft.com/office/powerpoint/2010/main" val="39323218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a:pPr>
                <a:spcBef>
                  <a:spcPct val="0"/>
                </a:spcBef>
              </a:pPr>
              <a:t>119</a:t>
            </a:fld>
            <a:endParaRPr lang="en-US" sz="1300"/>
          </a:p>
        </p:txBody>
      </p:sp>
    </p:spTree>
    <p:extLst>
      <p:ext uri="{BB962C8B-B14F-4D97-AF65-F5344CB8AC3E}">
        <p14:creationId xmlns:p14="http://schemas.microsoft.com/office/powerpoint/2010/main" val="2234531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12</a:t>
            </a:fld>
            <a:endParaRPr lang="en-US" sz="1300"/>
          </a:p>
        </p:txBody>
      </p:sp>
    </p:spTree>
    <p:extLst>
      <p:ext uri="{BB962C8B-B14F-4D97-AF65-F5344CB8AC3E}">
        <p14:creationId xmlns:p14="http://schemas.microsoft.com/office/powerpoint/2010/main" val="28412079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121</a:t>
            </a:fld>
            <a:endParaRPr lang="en-US" sz="1300"/>
          </a:p>
        </p:txBody>
      </p:sp>
    </p:spTree>
    <p:extLst>
      <p:ext uri="{BB962C8B-B14F-4D97-AF65-F5344CB8AC3E}">
        <p14:creationId xmlns:p14="http://schemas.microsoft.com/office/powerpoint/2010/main" val="23305885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122</a:t>
            </a:fld>
            <a:endParaRPr lang="en-US" sz="1300"/>
          </a:p>
        </p:txBody>
      </p:sp>
    </p:spTree>
    <p:extLst>
      <p:ext uri="{BB962C8B-B14F-4D97-AF65-F5344CB8AC3E}">
        <p14:creationId xmlns:p14="http://schemas.microsoft.com/office/powerpoint/2010/main" val="26800808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123</a:t>
            </a:fld>
            <a:endParaRPr lang="en-US" sz="1200"/>
          </a:p>
        </p:txBody>
      </p:sp>
    </p:spTree>
    <p:extLst>
      <p:ext uri="{BB962C8B-B14F-4D97-AF65-F5344CB8AC3E}">
        <p14:creationId xmlns:p14="http://schemas.microsoft.com/office/powerpoint/2010/main" val="15302069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124</a:t>
            </a:fld>
            <a:endParaRPr lang="en-US" sz="1300"/>
          </a:p>
        </p:txBody>
      </p:sp>
    </p:spTree>
    <p:extLst>
      <p:ext uri="{BB962C8B-B14F-4D97-AF65-F5344CB8AC3E}">
        <p14:creationId xmlns:p14="http://schemas.microsoft.com/office/powerpoint/2010/main" val="3379715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125</a:t>
            </a:fld>
            <a:endParaRPr lang="en-US" sz="1300"/>
          </a:p>
        </p:txBody>
      </p:sp>
    </p:spTree>
    <p:extLst>
      <p:ext uri="{BB962C8B-B14F-4D97-AF65-F5344CB8AC3E}">
        <p14:creationId xmlns:p14="http://schemas.microsoft.com/office/powerpoint/2010/main" val="32846077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128</a:t>
            </a:fld>
            <a:endParaRPr lang="en-US" sz="1300"/>
          </a:p>
        </p:txBody>
      </p:sp>
    </p:spTree>
    <p:extLst>
      <p:ext uri="{BB962C8B-B14F-4D97-AF65-F5344CB8AC3E}">
        <p14:creationId xmlns:p14="http://schemas.microsoft.com/office/powerpoint/2010/main" val="7068485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130</a:t>
            </a:fld>
            <a:endParaRPr lang="en-US" sz="1300"/>
          </a:p>
        </p:txBody>
      </p:sp>
    </p:spTree>
    <p:extLst>
      <p:ext uri="{BB962C8B-B14F-4D97-AF65-F5344CB8AC3E}">
        <p14:creationId xmlns:p14="http://schemas.microsoft.com/office/powerpoint/2010/main" val="19716745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132</a:t>
            </a:fld>
            <a:endParaRPr lang="en-US">
              <a:latin typeface="Times New Roman" pitchFamily="18" charset="0"/>
            </a:endParaRPr>
          </a:p>
        </p:txBody>
      </p:sp>
      <p:sp>
        <p:nvSpPr>
          <p:cNvPr id="10547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132</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0547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132</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236663" y="704850"/>
            <a:ext cx="4695825" cy="3522663"/>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Sulfonylureas (SUs) increase insulin secretion by binding to receptors on the surface of pancreatic beta cells, triggering a series of reactions which leads to insulin secretion.</a:t>
            </a:r>
          </a:p>
          <a:p>
            <a:endParaRPr lang="en-US"/>
          </a:p>
          <a:p>
            <a:r>
              <a:rPr lang="en-US"/>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a:p>
          <a:p>
            <a:r>
              <a:rPr lang="en-US"/>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6074589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134</a:t>
            </a:fld>
            <a:endParaRPr lang="en-US"/>
          </a:p>
        </p:txBody>
      </p:sp>
    </p:spTree>
    <p:extLst>
      <p:ext uri="{BB962C8B-B14F-4D97-AF65-F5344CB8AC3E}">
        <p14:creationId xmlns:p14="http://schemas.microsoft.com/office/powerpoint/2010/main" val="26751930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137</a:t>
            </a:fld>
            <a:endParaRPr lang="en-US" sz="1300"/>
          </a:p>
        </p:txBody>
      </p:sp>
    </p:spTree>
    <p:extLst>
      <p:ext uri="{BB962C8B-B14F-4D97-AF65-F5344CB8AC3E}">
        <p14:creationId xmlns:p14="http://schemas.microsoft.com/office/powerpoint/2010/main" val="9382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13</a:t>
            </a:fld>
            <a:endParaRPr lang="en-US" sz="1300"/>
          </a:p>
        </p:txBody>
      </p:sp>
    </p:spTree>
    <p:extLst>
      <p:ext uri="{BB962C8B-B14F-4D97-AF65-F5344CB8AC3E}">
        <p14:creationId xmlns:p14="http://schemas.microsoft.com/office/powerpoint/2010/main" val="982187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138</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139</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140</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141</a:t>
            </a:fld>
            <a:endParaRPr lang="en-US" sz="1300"/>
          </a:p>
        </p:txBody>
      </p:sp>
    </p:spTree>
    <p:extLst>
      <p:ext uri="{BB962C8B-B14F-4D97-AF65-F5344CB8AC3E}">
        <p14:creationId xmlns:p14="http://schemas.microsoft.com/office/powerpoint/2010/main" val="25073637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142</a:t>
            </a:fld>
            <a:endParaRPr lang="en-US" sz="1300"/>
          </a:p>
        </p:txBody>
      </p:sp>
    </p:spTree>
    <p:extLst>
      <p:ext uri="{BB962C8B-B14F-4D97-AF65-F5344CB8AC3E}">
        <p14:creationId xmlns:p14="http://schemas.microsoft.com/office/powerpoint/2010/main" val="40669075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143</a:t>
            </a:fld>
            <a:endParaRPr lang="en-US" sz="1300"/>
          </a:p>
        </p:txBody>
      </p:sp>
    </p:spTree>
    <p:extLst>
      <p:ext uri="{BB962C8B-B14F-4D97-AF65-F5344CB8AC3E}">
        <p14:creationId xmlns:p14="http://schemas.microsoft.com/office/powerpoint/2010/main" val="23478841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144</a:t>
            </a:fld>
            <a:endParaRPr lang="en-US" sz="1300"/>
          </a:p>
        </p:txBody>
      </p:sp>
    </p:spTree>
    <p:extLst>
      <p:ext uri="{BB962C8B-B14F-4D97-AF65-F5344CB8AC3E}">
        <p14:creationId xmlns:p14="http://schemas.microsoft.com/office/powerpoint/2010/main" val="6363147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146</a:t>
            </a:fld>
            <a:endParaRPr lang="en-US" sz="1300"/>
          </a:p>
        </p:txBody>
      </p:sp>
    </p:spTree>
    <p:extLst>
      <p:ext uri="{BB962C8B-B14F-4D97-AF65-F5344CB8AC3E}">
        <p14:creationId xmlns:p14="http://schemas.microsoft.com/office/powerpoint/2010/main" val="32570067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a:pPr eaLnBrk="1" hangingPunct="1"/>
              <a:t>150</a:t>
            </a:fld>
            <a:endParaRPr lang="en-US" sz="1200"/>
          </a:p>
        </p:txBody>
      </p:sp>
    </p:spTree>
    <p:extLst>
      <p:ext uri="{BB962C8B-B14F-4D97-AF65-F5344CB8AC3E}">
        <p14:creationId xmlns:p14="http://schemas.microsoft.com/office/powerpoint/2010/main" val="28113807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152</a:t>
            </a:fld>
            <a:endParaRPr lang="en-US"/>
          </a:p>
        </p:txBody>
      </p:sp>
    </p:spTree>
    <p:extLst>
      <p:ext uri="{BB962C8B-B14F-4D97-AF65-F5344CB8AC3E}">
        <p14:creationId xmlns:p14="http://schemas.microsoft.com/office/powerpoint/2010/main" val="3084412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3560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540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7333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61280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60174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250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19.xml"/><Relationship Id="rId16"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6.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1"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2">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3"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9"/>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8" r:id="rId15"/>
    <p:sldLayoutId id="2147483689" r:id="rId16"/>
    <p:sldLayoutId id="214748369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3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95.xml"/><Relationship Id="rId4" Type="http://schemas.openxmlformats.org/officeDocument/2006/relationships/image" Target="../media/image134.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96.xml"/><Relationship Id="rId4" Type="http://schemas.openxmlformats.org/officeDocument/2006/relationships/image" Target="../media/image38.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97.xml"/><Relationship Id="rId5" Type="http://schemas.openxmlformats.org/officeDocument/2006/relationships/image" Target="../media/image136.png"/><Relationship Id="rId4" Type="http://schemas.openxmlformats.org/officeDocument/2006/relationships/image" Target="../media/image135.png"/></Relationships>
</file>

<file path=ppt/slides/_rels/slide10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72.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98.xml"/><Relationship Id="rId6" Type="http://schemas.openxmlformats.org/officeDocument/2006/relationships/image" Target="../media/image50.png"/><Relationship Id="rId5" Type="http://schemas.openxmlformats.org/officeDocument/2006/relationships/image" Target="../media/image138.jpeg"/><Relationship Id="rId4" Type="http://schemas.openxmlformats.org/officeDocument/2006/relationships/image" Target="../media/image137.jpeg"/><Relationship Id="rId9" Type="http://schemas.openxmlformats.org/officeDocument/2006/relationships/image" Target="../media/image52.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99.xml"/><Relationship Id="rId5" Type="http://schemas.openxmlformats.org/officeDocument/2006/relationships/image" Target="../media/image139.png"/><Relationship Id="rId4" Type="http://schemas.openxmlformats.org/officeDocument/2006/relationships/notesSlide" Target="../notesSlides/notesSlide73.xml"/></Relationships>
</file>

<file path=ppt/slides/_rels/slide10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51.png"/><Relationship Id="rId5" Type="http://schemas.openxmlformats.org/officeDocument/2006/relationships/image" Target="../media/image21.png"/><Relationship Id="rId4" Type="http://schemas.openxmlformats.org/officeDocument/2006/relationships/image" Target="../media/image5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02.xml"/><Relationship Id="rId5" Type="http://schemas.openxmlformats.org/officeDocument/2006/relationships/image" Target="../media/image142.wmf"/><Relationship Id="rId4" Type="http://schemas.openxmlformats.org/officeDocument/2006/relationships/image" Target="../media/image141.wmf"/></Relationships>
</file>

<file path=ppt/slides/_rels/slide109.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xml"/><Relationship Id="rId1" Type="http://schemas.openxmlformats.org/officeDocument/2006/relationships/tags" Target="../tags/tag103.xml"/><Relationship Id="rId5" Type="http://schemas.openxmlformats.org/officeDocument/2006/relationships/image" Target="../media/image144.png"/><Relationship Id="rId4" Type="http://schemas.openxmlformats.org/officeDocument/2006/relationships/image" Target="../media/image14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105.xml"/><Relationship Id="rId4" Type="http://schemas.openxmlformats.org/officeDocument/2006/relationships/image" Target="../media/image146.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xml"/><Relationship Id="rId1" Type="http://schemas.openxmlformats.org/officeDocument/2006/relationships/tags" Target="../tags/tag107.xml"/><Relationship Id="rId5" Type="http://schemas.openxmlformats.org/officeDocument/2006/relationships/image" Target="../media/image155.png"/><Relationship Id="rId4" Type="http://schemas.openxmlformats.org/officeDocument/2006/relationships/image" Target="../media/image154.png"/></Relationships>
</file>

<file path=ppt/slides/_rels/slide11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ags" Target="../tags/tag108.xml"/><Relationship Id="rId5" Type="http://schemas.openxmlformats.org/officeDocument/2006/relationships/image" Target="../media/image159.png"/><Relationship Id="rId4" Type="http://schemas.openxmlformats.org/officeDocument/2006/relationships/image" Target="../media/image158.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142.wmf"/></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9.jpeg"/></Relationships>
</file>

<file path=ppt/slides/_rels/slide1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tags" Target="../tags/tag111.xml"/><Relationship Id="rId4" Type="http://schemas.openxmlformats.org/officeDocument/2006/relationships/image" Target="../media/image161.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12.xml"/><Relationship Id="rId4" Type="http://schemas.openxmlformats.org/officeDocument/2006/relationships/image" Target="../media/image162.wmf"/></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vmlDrawing" Target="../drawings/vmlDrawing4.vml"/><Relationship Id="rId6" Type="http://schemas.openxmlformats.org/officeDocument/2006/relationships/image" Target="../media/image163.emf"/><Relationship Id="rId5" Type="http://schemas.openxmlformats.org/officeDocument/2006/relationships/oleObject" Target="../embeddings/oleObject5.bin"/><Relationship Id="rId4" Type="http://schemas.openxmlformats.org/officeDocument/2006/relationships/notesSlide" Target="../notesSlides/notesSlide8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141.wmf"/></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5.jpeg"/><Relationship Id="rId2" Type="http://schemas.openxmlformats.org/officeDocument/2006/relationships/tags" Target="../tags/tag116.xml"/><Relationship Id="rId1" Type="http://schemas.openxmlformats.org/officeDocument/2006/relationships/vmlDrawing" Target="../drawings/vmlDrawing5.vml"/><Relationship Id="rId6" Type="http://schemas.openxmlformats.org/officeDocument/2006/relationships/image" Target="../media/image164.emf"/><Relationship Id="rId5" Type="http://schemas.openxmlformats.org/officeDocument/2006/relationships/oleObject" Target="../embeddings/oleObject6.bin"/><Relationship Id="rId4" Type="http://schemas.openxmlformats.org/officeDocument/2006/relationships/notesSlide" Target="../notesSlides/notesSlide84.xml"/></Relationships>
</file>

<file path=ppt/slides/_rels/slide12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vmlDrawing" Target="../drawings/vmlDrawing6.vml"/><Relationship Id="rId6" Type="http://schemas.openxmlformats.org/officeDocument/2006/relationships/image" Target="../media/image167.emf"/><Relationship Id="rId5" Type="http://schemas.openxmlformats.org/officeDocument/2006/relationships/oleObject" Target="../embeddings/oleObject7.bin"/><Relationship Id="rId4" Type="http://schemas.openxmlformats.org/officeDocument/2006/relationships/notesSlide" Target="../notesSlides/notesSlide85.xml"/></Relationships>
</file>

<file path=ppt/slides/_rels/slide12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xml"/><Relationship Id="rId1" Type="http://schemas.openxmlformats.org/officeDocument/2006/relationships/themeOverride" Target="../theme/themeOverride1.xml"/><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vmlDrawing" Target="../drawings/vmlDrawing7.vml"/><Relationship Id="rId6" Type="http://schemas.openxmlformats.org/officeDocument/2006/relationships/image" Target="../media/image168.emf"/><Relationship Id="rId5" Type="http://schemas.openxmlformats.org/officeDocument/2006/relationships/oleObject" Target="../embeddings/oleObject8.bin"/><Relationship Id="rId4" Type="http://schemas.openxmlformats.org/officeDocument/2006/relationships/notesSlide" Target="../notesSlides/notesSlide86.xml"/></Relationships>
</file>

<file path=ppt/slides/_rels/slide131.x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170.WMF"/></Relationships>
</file>

<file path=ppt/slides/_rels/slide133.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25.xml"/><Relationship Id="rId6" Type="http://schemas.openxmlformats.org/officeDocument/2006/relationships/image" Target="../media/image172.jpeg"/><Relationship Id="rId5" Type="http://schemas.openxmlformats.org/officeDocument/2006/relationships/image" Target="../media/image21.png"/><Relationship Id="rId4" Type="http://schemas.openxmlformats.org/officeDocument/2006/relationships/image" Target="../media/image50.png"/></Relationships>
</file>

<file path=ppt/slides/_rels/slide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174.WMF"/><Relationship Id="rId4" Type="http://schemas.openxmlformats.org/officeDocument/2006/relationships/image" Target="../media/image173.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vmlDrawing" Target="../drawings/vmlDrawing8.vml"/><Relationship Id="rId6" Type="http://schemas.openxmlformats.org/officeDocument/2006/relationships/image" Target="../media/image175.wmf"/><Relationship Id="rId5" Type="http://schemas.openxmlformats.org/officeDocument/2006/relationships/oleObject" Target="../embeddings/oleObject9.bin"/><Relationship Id="rId4" Type="http://schemas.openxmlformats.org/officeDocument/2006/relationships/image" Target="../media/image173.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179.png"/><Relationship Id="rId2" Type="http://schemas.openxmlformats.org/officeDocument/2006/relationships/slideLayout" Target="../slideLayouts/slideLayout7.xml"/><Relationship Id="rId1" Type="http://schemas.openxmlformats.org/officeDocument/2006/relationships/tags" Target="../tags/tag128.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e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vmlDrawing" Target="../drawings/vmlDrawing9.vml"/><Relationship Id="rId6" Type="http://schemas.openxmlformats.org/officeDocument/2006/relationships/image" Target="../media/image180.emf"/><Relationship Id="rId5" Type="http://schemas.openxmlformats.org/officeDocument/2006/relationships/oleObject" Target="../embeddings/oleObject10.bin"/><Relationship Id="rId4" Type="http://schemas.openxmlformats.org/officeDocument/2006/relationships/notesSlide" Target="../notesSlides/notesSlide90.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30.xml"/><Relationship Id="rId5" Type="http://schemas.openxmlformats.org/officeDocument/2006/relationships/image" Target="../media/image182.png"/><Relationship Id="rId4" Type="http://schemas.openxmlformats.org/officeDocument/2006/relationships/image" Target="../media/image18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23.jpeg"/><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31.xml"/><Relationship Id="rId5" Type="http://schemas.openxmlformats.org/officeDocument/2006/relationships/image" Target="../media/image182.png"/><Relationship Id="rId4" Type="http://schemas.openxmlformats.org/officeDocument/2006/relationships/image" Target="../media/image181.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32.xml"/><Relationship Id="rId5" Type="http://schemas.openxmlformats.org/officeDocument/2006/relationships/image" Target="../media/image182.png"/><Relationship Id="rId4" Type="http://schemas.openxmlformats.org/officeDocument/2006/relationships/image" Target="../media/image181.pn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vmlDrawing" Target="../drawings/vmlDrawing10.vml"/><Relationship Id="rId6" Type="http://schemas.openxmlformats.org/officeDocument/2006/relationships/image" Target="../media/image183.emf"/><Relationship Id="rId5" Type="http://schemas.openxmlformats.org/officeDocument/2006/relationships/oleObject" Target="../embeddings/oleObject11.bin"/><Relationship Id="rId4" Type="http://schemas.openxmlformats.org/officeDocument/2006/relationships/notesSlide" Target="../notesSlides/notesSlide94.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35.xml"/><Relationship Id="rId6" Type="http://schemas.openxmlformats.org/officeDocument/2006/relationships/image" Target="../media/image185.jpeg"/><Relationship Id="rId5" Type="http://schemas.openxmlformats.org/officeDocument/2006/relationships/hyperlink" Target="http://www.ciwmb.ca.gov/HHW/HealthCare/Collection/" TargetMode="External"/><Relationship Id="rId4" Type="http://schemas.openxmlformats.org/officeDocument/2006/relationships/image" Target="../media/image184.jpeg"/></Relationships>
</file>

<file path=ppt/slides/_rels/slide14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88.wmf"/></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8.xml"/></Relationships>
</file>

<file path=ppt/slides/_rels/slide14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4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2.xml"/><Relationship Id="rId1" Type="http://schemas.openxmlformats.org/officeDocument/2006/relationships/tags" Target="../tags/tag140.xml"/><Relationship Id="rId5" Type="http://schemas.openxmlformats.org/officeDocument/2006/relationships/image" Target="../media/image190.png"/><Relationship Id="rId4" Type="http://schemas.openxmlformats.org/officeDocument/2006/relationships/image" Target="../media/image18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41.xml"/><Relationship Id="rId4" Type="http://schemas.openxmlformats.org/officeDocument/2006/relationships/image" Target="../media/image19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5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5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2.xml"/><Relationship Id="rId1" Type="http://schemas.openxmlformats.org/officeDocument/2006/relationships/tags" Target="../tags/tag143.xml"/><Relationship Id="rId5" Type="http://schemas.openxmlformats.org/officeDocument/2006/relationships/image" Target="../media/image200.JPG"/><Relationship Id="rId4" Type="http://schemas.openxmlformats.org/officeDocument/2006/relationships/image" Target="../media/image199.png"/></Relationships>
</file>

<file path=ppt/slides/_rels/slide15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5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46.xml"/><Relationship Id="rId4" Type="http://schemas.openxmlformats.org/officeDocument/2006/relationships/image" Target="../media/image203.pn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4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slideLayout" Target="../slideLayouts/slideLayout5.xml"/><Relationship Id="rId1" Type="http://schemas.openxmlformats.org/officeDocument/2006/relationships/tags" Target="../tags/tag148.xml"/></Relationships>
</file>

<file path=ppt/slides/_rels/slide16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slideLayout" Target="../slideLayouts/slideLayout4.xml"/><Relationship Id="rId1" Type="http://schemas.openxmlformats.org/officeDocument/2006/relationships/tags" Target="../tags/tag149.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50.xml"/><Relationship Id="rId4" Type="http://schemas.openxmlformats.org/officeDocument/2006/relationships/image" Target="../media/image206.wmf"/></Relationships>
</file>

<file path=ppt/slides/_rels/slide16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6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53.xml"/><Relationship Id="rId4" Type="http://schemas.openxmlformats.org/officeDocument/2006/relationships/image" Target="../media/image210.jpeg"/></Relationships>
</file>

<file path=ppt/slides/_rels/slide16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71.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vmlDrawing" Target="../drawings/vmlDrawing11.vml"/><Relationship Id="rId5" Type="http://schemas.openxmlformats.org/officeDocument/2006/relationships/image" Target="../media/image215.emf"/><Relationship Id="rId4" Type="http://schemas.openxmlformats.org/officeDocument/2006/relationships/oleObject" Target="../embeddings/oleObject12.bin"/></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58.xml"/><Relationship Id="rId4" Type="http://schemas.openxmlformats.org/officeDocument/2006/relationships/image" Target="../media/image216.emf"/></Relationships>
</file>

<file path=ppt/slides/_rels/slide174.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jpeg"/><Relationship Id="rId2" Type="http://schemas.openxmlformats.org/officeDocument/2006/relationships/slideLayout" Target="../slideLayouts/slideLayout2.xml"/><Relationship Id="rId1" Type="http://schemas.openxmlformats.org/officeDocument/2006/relationships/tags" Target="../tags/tag159.xml"/><Relationship Id="rId6" Type="http://schemas.openxmlformats.org/officeDocument/2006/relationships/image" Target="../media/image220.jpeg"/><Relationship Id="rId11" Type="http://schemas.openxmlformats.org/officeDocument/2006/relationships/image" Target="../media/image225.jpeg"/><Relationship Id="rId5" Type="http://schemas.openxmlformats.org/officeDocument/2006/relationships/image" Target="../media/image219.png"/><Relationship Id="rId10" Type="http://schemas.openxmlformats.org/officeDocument/2006/relationships/image" Target="../media/image224.jpeg"/><Relationship Id="rId4" Type="http://schemas.openxmlformats.org/officeDocument/2006/relationships/image" Target="../media/image218.png"/><Relationship Id="rId9" Type="http://schemas.openxmlformats.org/officeDocument/2006/relationships/image" Target="../media/image223.jpeg"/></Relationships>
</file>

<file path=ppt/slides/_rels/slide175.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218.png"/><Relationship Id="rId7" Type="http://schemas.openxmlformats.org/officeDocument/2006/relationships/image" Target="../media/image230.jpeg"/><Relationship Id="rId12" Type="http://schemas.openxmlformats.org/officeDocument/2006/relationships/image" Target="../media/image235.png"/><Relationship Id="rId2" Type="http://schemas.openxmlformats.org/officeDocument/2006/relationships/slideLayout" Target="../slideLayouts/slideLayout2.xml"/><Relationship Id="rId1" Type="http://schemas.openxmlformats.org/officeDocument/2006/relationships/tags" Target="../tags/tag160.xml"/><Relationship Id="rId6" Type="http://schemas.openxmlformats.org/officeDocument/2006/relationships/image" Target="../media/image229.jpeg"/><Relationship Id="rId11" Type="http://schemas.openxmlformats.org/officeDocument/2006/relationships/image" Target="../media/image234.png"/><Relationship Id="rId5" Type="http://schemas.openxmlformats.org/officeDocument/2006/relationships/image" Target="../media/image228.jpeg"/><Relationship Id="rId10" Type="http://schemas.openxmlformats.org/officeDocument/2006/relationships/image" Target="../media/image233.png"/><Relationship Id="rId4" Type="http://schemas.openxmlformats.org/officeDocument/2006/relationships/image" Target="../media/image227.jpeg"/><Relationship Id="rId9" Type="http://schemas.openxmlformats.org/officeDocument/2006/relationships/image" Target="../media/image232.jpeg"/></Relationships>
</file>

<file path=ppt/slides/_rels/slide176.xml.rels><?xml version="1.0" encoding="UTF-8" standalone="yes"?>
<Relationships xmlns="http://schemas.openxmlformats.org/package/2006/relationships"><Relationship Id="rId8" Type="http://schemas.openxmlformats.org/officeDocument/2006/relationships/image" Target="../media/image241.jpeg"/><Relationship Id="rId3" Type="http://schemas.openxmlformats.org/officeDocument/2006/relationships/image" Target="../media/image236.jpeg"/><Relationship Id="rId7" Type="http://schemas.openxmlformats.org/officeDocument/2006/relationships/image" Target="../media/image240.jpeg"/><Relationship Id="rId2" Type="http://schemas.openxmlformats.org/officeDocument/2006/relationships/slideLayout" Target="../slideLayouts/slideLayout2.xml"/><Relationship Id="rId1" Type="http://schemas.openxmlformats.org/officeDocument/2006/relationships/tags" Target="../tags/tag161.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 Id="rId9" Type="http://schemas.openxmlformats.org/officeDocument/2006/relationships/image" Target="../media/image242.jpeg"/></Relationships>
</file>

<file path=ppt/slides/_rels/slide177.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18.png"/><Relationship Id="rId7" Type="http://schemas.openxmlformats.org/officeDocument/2006/relationships/image" Target="../media/image246.jpeg"/><Relationship Id="rId12" Type="http://schemas.openxmlformats.org/officeDocument/2006/relationships/image" Target="../media/image251.png"/><Relationship Id="rId2" Type="http://schemas.openxmlformats.org/officeDocument/2006/relationships/slideLayout" Target="../slideLayouts/slideLayout2.xml"/><Relationship Id="rId1" Type="http://schemas.openxmlformats.org/officeDocument/2006/relationships/tags" Target="../tags/tag162.xml"/><Relationship Id="rId6" Type="http://schemas.openxmlformats.org/officeDocument/2006/relationships/image" Target="../media/image245.jpeg"/><Relationship Id="rId11" Type="http://schemas.openxmlformats.org/officeDocument/2006/relationships/image" Target="../media/image250.jpeg"/><Relationship Id="rId5" Type="http://schemas.openxmlformats.org/officeDocument/2006/relationships/image" Target="../media/image244.png"/><Relationship Id="rId10" Type="http://schemas.openxmlformats.org/officeDocument/2006/relationships/image" Target="../media/image249.jpeg"/><Relationship Id="rId4" Type="http://schemas.openxmlformats.org/officeDocument/2006/relationships/image" Target="../media/image243.jpeg"/><Relationship Id="rId9" Type="http://schemas.openxmlformats.org/officeDocument/2006/relationships/image" Target="../media/image248.jpeg"/></Relationships>
</file>

<file path=ppt/slides/_rels/slide17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7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tags" Target="../tags/tag164.xml"/><Relationship Id="rId5" Type="http://schemas.openxmlformats.org/officeDocument/2006/relationships/image" Target="../media/image255.tiff"/><Relationship Id="rId4" Type="http://schemas.openxmlformats.org/officeDocument/2006/relationships/image" Target="../media/image254.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4.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9.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4.jpeg"/><Relationship Id="rId5" Type="http://schemas.openxmlformats.org/officeDocument/2006/relationships/hyperlink" Target="http://www.worlddiabetesday.org/node/4494" TargetMode="Externa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51.png"/><Relationship Id="rId5" Type="http://schemas.openxmlformats.org/officeDocument/2006/relationships/image" Target="../media/image2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6.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tags" Target="../tags/tag35.xml"/><Relationship Id="rId1" Type="http://schemas.openxmlformats.org/officeDocument/2006/relationships/vmlDrawing" Target="../drawings/vmlDrawing2.vml"/><Relationship Id="rId6" Type="http://schemas.openxmlformats.org/officeDocument/2006/relationships/image" Target="../media/image64.png"/><Relationship Id="rId5" Type="http://schemas.openxmlformats.org/officeDocument/2006/relationships/oleObject" Target="../embeddings/oleObject2.bin"/><Relationship Id="rId4" Type="http://schemas.openxmlformats.org/officeDocument/2006/relationships/notesSlide" Target="../notesSlides/notesSlide27.xml"/><Relationship Id="rId9"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51.png"/><Relationship Id="rId5" Type="http://schemas.openxmlformats.org/officeDocument/2006/relationships/image" Target="../media/image2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9.xml"/><Relationship Id="rId1" Type="http://schemas.openxmlformats.org/officeDocument/2006/relationships/tags" Target="../tags/tag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1.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21.png"/><Relationship Id="rId5" Type="http://schemas.openxmlformats.org/officeDocument/2006/relationships/image" Target="../media/image50.pn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71.wmf"/></Relationships>
</file>

<file path=ppt/slides/_rels/slide44.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image" Target="../media/image76.wmf"/><Relationship Id="rId3" Type="http://schemas.openxmlformats.org/officeDocument/2006/relationships/slideLayout" Target="../slideLayouts/slideLayout14.xml"/><Relationship Id="rId7" Type="http://schemas.openxmlformats.org/officeDocument/2006/relationships/image" Target="../media/image74.wmf"/><Relationship Id="rId12" Type="http://schemas.openxmlformats.org/officeDocument/2006/relationships/image" Target="../media/image52.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3.xml"/><Relationship Id="rId6" Type="http://schemas.openxmlformats.org/officeDocument/2006/relationships/image" Target="../media/image73.wmf"/><Relationship Id="rId11" Type="http://schemas.openxmlformats.org/officeDocument/2006/relationships/image" Target="../media/image51.png"/><Relationship Id="rId5" Type="http://schemas.openxmlformats.org/officeDocument/2006/relationships/image" Target="../media/image72.wmf"/><Relationship Id="rId15" Type="http://schemas.openxmlformats.org/officeDocument/2006/relationships/image" Target="../media/image78.jpeg"/><Relationship Id="rId10" Type="http://schemas.openxmlformats.org/officeDocument/2006/relationships/image" Target="../media/image21.png"/><Relationship Id="rId4" Type="http://schemas.openxmlformats.org/officeDocument/2006/relationships/notesSlide" Target="../notesSlides/notesSlide33.xml"/><Relationship Id="rId9" Type="http://schemas.openxmlformats.org/officeDocument/2006/relationships/image" Target="../media/image50.png"/><Relationship Id="rId14" Type="http://schemas.openxmlformats.org/officeDocument/2006/relationships/image" Target="../media/image77.w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83.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54.xml"/><Relationship Id="rId4" Type="http://schemas.openxmlformats.org/officeDocument/2006/relationships/image" Target="../media/image88.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90.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91.wmf"/></Relationships>
</file>

<file path=ppt/slides/_rels/slide61.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93.jp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vmlDrawing" Target="../drawings/vmlDrawing3.vml"/><Relationship Id="rId6" Type="http://schemas.openxmlformats.org/officeDocument/2006/relationships/image" Target="../media/image95.wmf"/><Relationship Id="rId5" Type="http://schemas.openxmlformats.org/officeDocument/2006/relationships/oleObject" Target="../embeddings/oleObject4.bin"/><Relationship Id="rId4" Type="http://schemas.openxmlformats.org/officeDocument/2006/relationships/notesSlide" Target="../notesSlides/notesSlide4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96.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50.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21.png"/><Relationship Id="rId5" Type="http://schemas.openxmlformats.org/officeDocument/2006/relationships/image" Target="../media/image50.png"/><Relationship Id="rId4" Type="http://schemas.openxmlformats.org/officeDocument/2006/relationships/image" Target="../media/image102.jpe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9.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8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tags" Target="../tags/tag80.xml"/><Relationship Id="rId4" Type="http://schemas.openxmlformats.org/officeDocument/2006/relationships/image" Target="../media/image119.wmf"/></Relationships>
</file>

<file path=ppt/slides/_rels/slide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82.xml"/><Relationship Id="rId4" Type="http://schemas.openxmlformats.org/officeDocument/2006/relationships/image" Target="../media/image88.wmf"/></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22.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23.jpeg"/></Relationships>
</file>

<file path=ppt/slides/_rels/slide9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slideLayout" Target="../slideLayouts/slideLayout2.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88.xml"/><Relationship Id="rId6" Type="http://schemas.openxmlformats.org/officeDocument/2006/relationships/image" Target="../media/image124.jpeg"/><Relationship Id="rId11" Type="http://schemas.openxmlformats.org/officeDocument/2006/relationships/image" Target="../media/image128.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27.png"/><Relationship Id="rId4" Type="http://schemas.openxmlformats.org/officeDocument/2006/relationships/notesSlide" Target="../notesSlides/notesSlide63.xml"/><Relationship Id="rId9" Type="http://schemas.openxmlformats.org/officeDocument/2006/relationships/image" Target="../media/image126.w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89.xml"/><Relationship Id="rId4" Type="http://schemas.openxmlformats.org/officeDocument/2006/relationships/image" Target="../media/image129.jpeg"/></Relationships>
</file>

<file path=ppt/slides/_rels/slide9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65.xml"/><Relationship Id="rId7"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90.xml"/><Relationship Id="rId6" Type="http://schemas.openxmlformats.org/officeDocument/2006/relationships/image" Target="../media/image21.png"/><Relationship Id="rId5" Type="http://schemas.openxmlformats.org/officeDocument/2006/relationships/image" Target="../media/image50.png"/><Relationship Id="rId4" Type="http://schemas.openxmlformats.org/officeDocument/2006/relationships/image" Target="../media/image130.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9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9.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notesSlide" Target="../notesSlides/notesSlide67.xml"/><Relationship Id="rId7"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93.xml"/><Relationship Id="rId6" Type="http://schemas.openxmlformats.org/officeDocument/2006/relationships/image" Target="../media/image51.png"/><Relationship Id="rId5" Type="http://schemas.openxmlformats.org/officeDocument/2006/relationships/image" Target="../media/image2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pPr>
              <a:lnSpc>
                <a:spcPts val="2400"/>
              </a:lnSpc>
              <a:spcBef>
                <a:spcPts val="0"/>
              </a:spcBef>
            </a:pPr>
            <a:r>
              <a:rPr lang="en-US" sz="2400" dirty="0"/>
              <a:t>Beverly </a:t>
            </a:r>
            <a:r>
              <a:rPr lang="en-US" sz="2400" dirty="0" err="1"/>
              <a:t>Dyck</a:t>
            </a:r>
            <a:r>
              <a:rPr lang="en-US" sz="2400" dirty="0"/>
              <a:t> Thomassian, RN, MPH, BC-ADM, CDE</a:t>
            </a:r>
          </a:p>
          <a:p>
            <a:pPr>
              <a:lnSpc>
                <a:spcPts val="2400"/>
              </a:lnSpc>
              <a:spcBef>
                <a:spcPts val="0"/>
              </a:spcBef>
            </a:pPr>
            <a:r>
              <a:rPr lang="en-US" sz="2400" dirty="0"/>
              <a:t>President, Diabetes Education Services</a:t>
            </a:r>
          </a:p>
          <a:p>
            <a:pPr>
              <a:lnSpc>
                <a:spcPts val="2400"/>
              </a:lnSpc>
              <a:spcBef>
                <a:spcPts val="0"/>
              </a:spcBef>
            </a:pPr>
            <a:r>
              <a:rPr lang="en-US" sz="2400" dirty="0"/>
              <a:t>www.DiabetesEd.net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302" y="520289"/>
            <a:ext cx="5765800" cy="1894561"/>
          </a:xfrm>
          <a:prstGeom prst="rect">
            <a:avLst/>
          </a:prstGeom>
        </p:spPr>
      </p:pic>
      <p:sp>
        <p:nvSpPr>
          <p:cNvPr id="2" name="Title 1"/>
          <p:cNvSpPr>
            <a:spLocks noGrp="1"/>
          </p:cNvSpPr>
          <p:nvPr>
            <p:ph type="ctrTitle"/>
          </p:nvPr>
        </p:nvSpPr>
        <p:spPr/>
        <p:txBody>
          <a:bodyPr/>
          <a:lstStyle/>
          <a:p>
            <a:r>
              <a:rPr lang="en-US" dirty="0"/>
              <a:t>Welcome to </a:t>
            </a:r>
            <a:br>
              <a:rPr lang="en-US" dirty="0"/>
            </a:br>
            <a:r>
              <a:rPr lang="en-US" dirty="0"/>
              <a:t>Diabetes in 21</a:t>
            </a:r>
            <a:r>
              <a:rPr lang="en-US" baseline="30000" dirty="0"/>
              <a:t>st</a:t>
            </a:r>
            <a:r>
              <a:rPr lang="en-US" dirty="0"/>
              <a:t> Century</a:t>
            </a:r>
          </a:p>
        </p:txBody>
      </p:sp>
      <p:pic>
        <p:nvPicPr>
          <p:cNvPr id="6" name="Picture 5">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102" y="520289"/>
            <a:ext cx="1486698" cy="1095462"/>
          </a:xfrm>
          <a:prstGeom prst="rect">
            <a:avLst/>
          </a:prstGeom>
        </p:spPr>
      </p:pic>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r>
              <a:rPr lang="en-US" sz="3600"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431404"/>
            <a:ext cx="8420100" cy="4532018"/>
          </a:xfrm>
        </p:spPr>
      </p:pic>
      <p:sp>
        <p:nvSpPr>
          <p:cNvPr id="3" name="TextBox 2"/>
          <p:cNvSpPr txBox="1"/>
          <p:nvPr/>
        </p:nvSpPr>
        <p:spPr>
          <a:xfrm>
            <a:off x="2971800" y="5947025"/>
            <a:ext cx="3352800" cy="369332"/>
          </a:xfrm>
          <a:prstGeom prst="rect">
            <a:avLst/>
          </a:prstGeom>
          <a:noFill/>
        </p:spPr>
        <p:txBody>
          <a:bodyPr wrap="square" rtlCol="0">
            <a:spAutoFit/>
          </a:bodyPr>
          <a:lstStyle/>
          <a:p>
            <a:r>
              <a:rPr lang="en-US" b="1" dirty="0">
                <a:solidFill>
                  <a:srgbClr val="C00000"/>
                </a:solidFill>
              </a:rPr>
              <a:t>Measureofamerica.org</a:t>
            </a:r>
          </a:p>
        </p:txBody>
      </p:sp>
    </p:spTree>
    <p:custDataLst>
      <p:tags r:id="rId1"/>
    </p:custDataLst>
    <p:extLst>
      <p:ext uri="{BB962C8B-B14F-4D97-AF65-F5344CB8AC3E}">
        <p14:creationId xmlns:p14="http://schemas.microsoft.com/office/powerpoint/2010/main" val="14468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a:solidFill>
                  <a:schemeClr val="bg1"/>
                </a:solidFill>
              </a:rPr>
              <a:t> </a:t>
            </a:r>
            <a:r>
              <a:rPr lang="en-US" sz="3400" dirty="0">
                <a:latin typeface="Tahoma" pitchFamily="34" charset="0"/>
              </a:rPr>
              <a:t>Insulin Therapy</a:t>
            </a:r>
            <a:br>
              <a:rPr lang="en-US" sz="3400" dirty="0">
                <a:latin typeface="Tahoma" pitchFamily="34" charset="0"/>
              </a:rPr>
            </a:br>
            <a:r>
              <a:rPr lang="en-US" sz="3400" dirty="0">
                <a:latin typeface="Tahoma" pitchFamily="34" charset="0"/>
              </a:rPr>
              <a:t>From Ants to Analogs</a:t>
            </a:r>
            <a:r>
              <a:rPr lang="en-US" sz="4100" dirty="0">
                <a:latin typeface="Tahoma" pitchFamily="34" charset="0"/>
              </a:rPr>
              <a:t>: </a:t>
            </a:r>
            <a:br>
              <a:rPr lang="en-US" sz="4100" dirty="0">
                <a:latin typeface="Tahoma" pitchFamily="34" charset="0"/>
              </a:rPr>
            </a:br>
            <a:endParaRPr lang="en-US" sz="2300" dirty="0"/>
          </a:p>
        </p:txBody>
      </p:sp>
      <p:sp>
        <p:nvSpPr>
          <p:cNvPr id="961539"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790767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5638728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926648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8605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2568515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a:t>50% of providers in study threatened pts “with the needle”.</a:t>
            </a:r>
          </a:p>
          <a:p>
            <a:pPr eaLnBrk="1" hangingPunct="1"/>
            <a:r>
              <a:rPr lang="en-US" sz="2800" dirty="0"/>
              <a:t>Less than 50% of providers realized </a:t>
            </a:r>
            <a:r>
              <a:rPr lang="en-US" sz="2800" dirty="0" err="1"/>
              <a:t>insulins</a:t>
            </a:r>
            <a:r>
              <a:rPr lang="en-US" sz="2800" dirty="0"/>
              <a:t>’ positive effect on type 2 </a:t>
            </a:r>
            <a:r>
              <a:rPr lang="en-US" sz="2800" dirty="0" err="1"/>
              <a:t>dm</a:t>
            </a:r>
            <a:endParaRPr lang="en-US" sz="2800" dirty="0"/>
          </a:p>
          <a:p>
            <a:pPr eaLnBrk="1" hangingPunct="1"/>
            <a:r>
              <a:rPr lang="en-US" sz="2800" dirty="0"/>
              <a:t>Most pts don’t believe that insulin would “better help them manage their diabetes”.</a:t>
            </a:r>
          </a:p>
          <a:p>
            <a:pPr eaLnBrk="1" hangingPunct="1"/>
            <a:r>
              <a:rPr lang="en-US" sz="2800" dirty="0"/>
              <a:t>Solutions: Find the root of PIR and address </a:t>
            </a:r>
          </a:p>
          <a:p>
            <a:pPr eaLnBrk="1" hangingPunct="1"/>
            <a:endParaRPr lang="en-US" sz="2800" dirty="0"/>
          </a:p>
          <a:p>
            <a:pPr algn="r" eaLnBrk="1" hangingPunct="1">
              <a:buFont typeface="Wingdings" panose="05000000000000000000" pitchFamily="2" charset="2"/>
              <a:buNone/>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265852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a:t>Needle Size often a Barrier</a:t>
            </a:r>
            <a:br>
              <a:rPr lang="en-US" sz="3200" dirty="0"/>
            </a:br>
            <a:r>
              <a:rPr lang="en-US" sz="3200" dirty="0"/>
              <a:t>Size </a:t>
            </a:r>
            <a:r>
              <a:rPr lang="en-US" sz="3200" i="1" dirty="0"/>
              <a:t>Does</a:t>
            </a:r>
            <a:r>
              <a:rPr lang="en-US" sz="3200" dirty="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a:t>Use more short needles – 4 mm</a:t>
            </a:r>
          </a:p>
          <a:p>
            <a:r>
              <a:rPr lang="en-US" dirty="0"/>
              <a:t>Effective for </a:t>
            </a:r>
            <a:r>
              <a:rPr lang="en-US" dirty="0" err="1"/>
              <a:t>pts</a:t>
            </a:r>
            <a:r>
              <a:rPr lang="en-US" dirty="0"/>
              <a:t> with BMI of 24- 49</a:t>
            </a:r>
          </a:p>
          <a:p>
            <a:r>
              <a:rPr lang="en-US" dirty="0"/>
              <a:t>Keeps it </a:t>
            </a:r>
            <a:r>
              <a:rPr lang="en-US" dirty="0" err="1"/>
              <a:t>subq</a:t>
            </a:r>
            <a:endParaRPr lang="en-US" dirty="0"/>
          </a:p>
          <a:p>
            <a:r>
              <a:rPr lang="en-US" dirty="0"/>
              <a:t>If </a:t>
            </a:r>
            <a:r>
              <a:rPr lang="en-US" dirty="0" err="1"/>
              <a:t>pt</a:t>
            </a:r>
            <a:r>
              <a:rPr lang="en-US" dirty="0"/>
              <a:t> thin, inject at angle</a:t>
            </a:r>
          </a:p>
          <a:p>
            <a:r>
              <a:rPr lang="en-US" dirty="0"/>
              <a:t>To avoid leakage, count to 10 before withdrawing needle</a:t>
            </a:r>
          </a:p>
          <a:p>
            <a:r>
              <a:rPr lang="en-US" dirty="0"/>
              <a:t>½ the patients who could benefit from insulin are not using it due to needle phobias</a:t>
            </a:r>
          </a:p>
          <a:p>
            <a:endParaRPr lang="en-US" dirty="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146548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a:t>Physiologic Insulin Secretion:   </a:t>
            </a:r>
            <a:br>
              <a:rPr lang="en-US" sz="4000" dirty="0"/>
            </a:br>
            <a:r>
              <a:rPr lang="en-US" sz="4000" dirty="0"/>
              <a:t>24-Hour Profile </a:t>
            </a:r>
            <a:endParaRPr lang="en-US" sz="4800" dirty="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380736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a:effectLst/>
              </a:rPr>
              <a:t>Bolus: lowers after meal glucose levels</a:t>
            </a:r>
          </a:p>
          <a:p>
            <a:pPr lvl="1" eaLnBrk="1" hangingPunct="1">
              <a:lnSpc>
                <a:spcPct val="90000"/>
              </a:lnSpc>
              <a:defRPr/>
            </a:pPr>
            <a:r>
              <a:rPr lang="en-US" sz="2800" dirty="0"/>
              <a:t>Very Rapid Acting – </a:t>
            </a:r>
            <a:r>
              <a:rPr lang="en-US" sz="2800" dirty="0" err="1"/>
              <a:t>Aspart</a:t>
            </a:r>
            <a:r>
              <a:rPr lang="en-US" sz="2800" dirty="0"/>
              <a:t> (</a:t>
            </a:r>
            <a:r>
              <a:rPr lang="en-US" sz="2800" dirty="0" err="1"/>
              <a:t>Fiasp</a:t>
            </a:r>
            <a:r>
              <a:rPr lang="en-US" sz="2800" dirty="0"/>
              <a:t>)</a:t>
            </a:r>
          </a:p>
          <a:p>
            <a:pPr lvl="1" eaLnBrk="1" hangingPunct="1">
              <a:lnSpc>
                <a:spcPct val="90000"/>
              </a:lnSpc>
              <a:defRPr/>
            </a:pPr>
            <a:r>
              <a:rPr lang="en-US" sz="2800" dirty="0"/>
              <a:t>Rapid Acting </a:t>
            </a:r>
          </a:p>
          <a:p>
            <a:pPr lvl="2">
              <a:lnSpc>
                <a:spcPct val="90000"/>
              </a:lnSpc>
              <a:defRPr/>
            </a:pPr>
            <a:r>
              <a:rPr lang="en-US" sz="2800" dirty="0" err="1"/>
              <a:t>Aspart</a:t>
            </a:r>
            <a:r>
              <a:rPr lang="en-US" sz="2800" dirty="0"/>
              <a:t>, </a:t>
            </a:r>
            <a:r>
              <a:rPr lang="en-US" sz="2800" dirty="0" err="1"/>
              <a:t>Lispro</a:t>
            </a:r>
            <a:r>
              <a:rPr lang="en-US" sz="2800" dirty="0"/>
              <a:t>, </a:t>
            </a:r>
            <a:r>
              <a:rPr lang="en-US" sz="2800" dirty="0" err="1"/>
              <a:t>Admelog</a:t>
            </a:r>
            <a:r>
              <a:rPr lang="en-US" sz="2800" dirty="0"/>
              <a:t>, </a:t>
            </a:r>
            <a:r>
              <a:rPr lang="en-US" sz="2800" dirty="0" err="1"/>
              <a:t>Glulisine</a:t>
            </a:r>
            <a:r>
              <a:rPr lang="en-US" sz="2800" dirty="0"/>
              <a:t>, </a:t>
            </a:r>
            <a:r>
              <a:rPr lang="en-US" sz="2800" dirty="0" err="1"/>
              <a:t>Afrezza</a:t>
            </a:r>
            <a:endParaRPr lang="en-US" sz="2800" dirty="0"/>
          </a:p>
          <a:p>
            <a:pPr lvl="1" eaLnBrk="1" hangingPunct="1">
              <a:lnSpc>
                <a:spcPct val="90000"/>
              </a:lnSpc>
              <a:defRPr/>
            </a:pPr>
            <a:r>
              <a:rPr lang="en-US" sz="2800" dirty="0"/>
              <a:t>Short Acting - Regular</a:t>
            </a:r>
          </a:p>
          <a:p>
            <a:pPr eaLnBrk="1" hangingPunct="1">
              <a:lnSpc>
                <a:spcPct val="90000"/>
              </a:lnSpc>
              <a:defRPr/>
            </a:pPr>
            <a:r>
              <a:rPr lang="en-US" sz="2800" u="sng" dirty="0">
                <a:solidFill>
                  <a:schemeClr val="folHlink"/>
                </a:solidFill>
                <a:effectLst/>
              </a:rPr>
              <a:t>Basal: controls glucose between meals, </a:t>
            </a:r>
            <a:r>
              <a:rPr lang="en-US" sz="2800" u="sng" dirty="0" err="1">
                <a:solidFill>
                  <a:schemeClr val="folHlink"/>
                </a:solidFill>
                <a:effectLst/>
              </a:rPr>
              <a:t>hs</a:t>
            </a:r>
            <a:endParaRPr lang="en-US" sz="2800" u="sng" dirty="0">
              <a:solidFill>
                <a:schemeClr val="folHlink"/>
              </a:solidFill>
              <a:effectLst/>
            </a:endParaRPr>
          </a:p>
          <a:p>
            <a:pPr lvl="1" eaLnBrk="1" hangingPunct="1">
              <a:lnSpc>
                <a:spcPct val="90000"/>
              </a:lnSpc>
              <a:defRPr/>
            </a:pPr>
            <a:r>
              <a:rPr lang="en-US" sz="2800" dirty="0"/>
              <a:t>Intermediate  </a:t>
            </a:r>
          </a:p>
          <a:p>
            <a:pPr lvl="2" eaLnBrk="1" hangingPunct="1">
              <a:lnSpc>
                <a:spcPct val="90000"/>
              </a:lnSpc>
              <a:defRPr/>
            </a:pPr>
            <a:r>
              <a:rPr lang="en-US" sz="2800" dirty="0"/>
              <a:t>NPH</a:t>
            </a:r>
          </a:p>
          <a:p>
            <a:pPr lvl="1" eaLnBrk="1" hangingPunct="1">
              <a:lnSpc>
                <a:spcPct val="90000"/>
              </a:lnSpc>
              <a:defRPr/>
            </a:pPr>
            <a:r>
              <a:rPr lang="en-US" sz="2800" dirty="0"/>
              <a:t>Long Acting  </a:t>
            </a:r>
          </a:p>
          <a:p>
            <a:pPr lvl="2" eaLnBrk="1" hangingPunct="1">
              <a:lnSpc>
                <a:spcPct val="90000"/>
              </a:lnSpc>
              <a:defRPr/>
            </a:pPr>
            <a:r>
              <a:rPr lang="en-US" sz="2800" dirty="0" err="1"/>
              <a:t>Detemir</a:t>
            </a:r>
            <a:r>
              <a:rPr lang="en-US" sz="2800" dirty="0"/>
              <a:t> (</a:t>
            </a:r>
            <a:r>
              <a:rPr lang="en-US" sz="2800" dirty="0" err="1"/>
              <a:t>Levemir</a:t>
            </a:r>
            <a:r>
              <a:rPr lang="en-US" sz="2800" dirty="0"/>
              <a:t>)</a:t>
            </a:r>
          </a:p>
          <a:p>
            <a:pPr lvl="2" eaLnBrk="1" hangingPunct="1">
              <a:lnSpc>
                <a:spcPct val="90000"/>
              </a:lnSpc>
              <a:defRPr/>
            </a:pPr>
            <a:r>
              <a:rPr lang="en-US" sz="2800" dirty="0"/>
              <a:t>Glargine (Lantus, </a:t>
            </a:r>
            <a:r>
              <a:rPr lang="en-US" sz="2800" dirty="0" err="1"/>
              <a:t>Basaglar</a:t>
            </a:r>
            <a:r>
              <a:rPr lang="en-US" sz="2800" dirty="0"/>
              <a:t>)</a:t>
            </a:r>
          </a:p>
          <a:p>
            <a:pPr lvl="2" eaLnBrk="1" hangingPunct="1">
              <a:lnSpc>
                <a:spcPct val="90000"/>
              </a:lnSpc>
              <a:defRPr/>
            </a:pPr>
            <a:r>
              <a:rPr lang="en-US" sz="2800" dirty="0" err="1"/>
              <a:t>Degludec</a:t>
            </a:r>
            <a:r>
              <a:rPr lang="en-US" sz="2800" dirty="0"/>
              <a:t> (</a:t>
            </a:r>
            <a:r>
              <a:rPr lang="en-US" sz="2800" dirty="0" err="1"/>
              <a:t>Tresiba</a:t>
            </a:r>
            <a:r>
              <a:rPr lang="en-US" sz="2800" dirty="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2286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91073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a:t>70 </a:t>
            </a:r>
            <a:r>
              <a:rPr lang="en-US" dirty="0" err="1"/>
              <a:t>yr</a:t>
            </a:r>
            <a:r>
              <a:rPr lang="en-US" dirty="0"/>
              <a:t> old,  weighs 100kg</a:t>
            </a:r>
          </a:p>
          <a:p>
            <a:r>
              <a:rPr lang="en-US" dirty="0"/>
              <a:t>History of CABG, tobacco</a:t>
            </a:r>
          </a:p>
          <a:p>
            <a:r>
              <a:rPr lang="en-US" dirty="0"/>
              <a:t>A1c – 11.3%,  BG  400-500 for past weeks</a:t>
            </a:r>
          </a:p>
          <a:p>
            <a:r>
              <a:rPr lang="en-US" dirty="0"/>
              <a:t>Insulin – 100+ units Lantus at </a:t>
            </a:r>
            <a:r>
              <a:rPr lang="en-US" dirty="0" err="1"/>
              <a:t>hs</a:t>
            </a:r>
            <a:r>
              <a:rPr lang="en-US" dirty="0"/>
              <a:t> (</a:t>
            </a:r>
            <a:r>
              <a:rPr lang="en-US" dirty="0" err="1"/>
              <a:t>solostar</a:t>
            </a:r>
            <a:r>
              <a:rPr lang="en-US" dirty="0"/>
              <a:t>)</a:t>
            </a:r>
          </a:p>
          <a:p>
            <a:r>
              <a:rPr lang="en-US" dirty="0"/>
              <a:t>Oral Meds: Metformin, </a:t>
            </a:r>
            <a:r>
              <a:rPr lang="en-US" dirty="0" err="1"/>
              <a:t>Invokana</a:t>
            </a:r>
            <a:endParaRPr lang="en-US" dirty="0"/>
          </a:p>
          <a:p>
            <a:r>
              <a:rPr lang="en-US" dirty="0"/>
              <a:t>What is a better insulin dosing strategy?</a:t>
            </a:r>
          </a:p>
          <a:p>
            <a:r>
              <a:rPr lang="en-US" dirty="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provides practical and affordable strategies to manage hyperglycemia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14844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0732" y="76200"/>
            <a:ext cx="9083268" cy="6172200"/>
          </a:xfrm>
          <a:prstGeom prst="rect">
            <a:avLst/>
          </a:prstGeom>
        </p:spPr>
      </p:pic>
    </p:spTree>
    <p:custDataLst>
      <p:tags r:id="rId1"/>
    </p:custDataLst>
    <p:extLst>
      <p:ext uri="{BB962C8B-B14F-4D97-AF65-F5344CB8AC3E}">
        <p14:creationId xmlns:p14="http://schemas.microsoft.com/office/powerpoint/2010/main" val="852736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Per Vial in Northern 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25143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24656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a:t>Bolus </a:t>
            </a:r>
            <a:r>
              <a:rPr lang="en-US" sz="3600" dirty="0" err="1"/>
              <a:t>Insulins</a:t>
            </a:r>
            <a:r>
              <a:rPr lang="en-US" sz="3600" dirty="0"/>
              <a:t>  </a:t>
            </a:r>
            <a:br>
              <a:rPr lang="en-US" sz="3600" dirty="0"/>
            </a:br>
            <a:r>
              <a:rPr lang="en-US" sz="3600" dirty="0"/>
              <a:t>(½ of total daily dose ÷ meals)</a:t>
            </a:r>
          </a:p>
        </p:txBody>
      </p:sp>
      <p:sp>
        <p:nvSpPr>
          <p:cNvPr id="1397763" name="Rectangle 3"/>
          <p:cNvSpPr>
            <a:spLocks noGrp="1" noChangeArrowheads="1"/>
          </p:cNvSpPr>
          <p:nvPr>
            <p:ph sz="quarter" idx="1"/>
          </p:nvPr>
        </p:nvSpPr>
        <p:spPr>
          <a:xfrm>
            <a:off x="457200" y="1600200"/>
            <a:ext cx="8382000" cy="4556760"/>
          </a:xfrm>
        </p:spPr>
        <p:txBody>
          <a:bodyPr>
            <a:normAutofit fontScale="92500" lnSpcReduction="10000"/>
          </a:bodyPr>
          <a:lstStyle/>
          <a:p>
            <a:pPr eaLnBrk="1" hangingPunct="1">
              <a:buFont typeface="Wingdings" pitchFamily="2" charset="2"/>
              <a:buNone/>
              <a:defRPr/>
            </a:pPr>
            <a:r>
              <a:rPr lang="en-US" b="1" u="sng" dirty="0"/>
              <a:t>Name			Onset	   Peak Action</a:t>
            </a:r>
          </a:p>
          <a:p>
            <a:pPr>
              <a:defRPr/>
            </a:pPr>
            <a:r>
              <a:rPr lang="en-US" dirty="0" err="1"/>
              <a:t>Aspart</a:t>
            </a:r>
            <a:r>
              <a:rPr lang="en-US" dirty="0"/>
              <a:t> (</a:t>
            </a:r>
            <a:r>
              <a:rPr lang="en-US" dirty="0" err="1"/>
              <a:t>Fiasp</a:t>
            </a:r>
            <a:r>
              <a:rPr lang="en-US" dirty="0"/>
              <a:t>)		2.5 min	    1 hour</a:t>
            </a:r>
          </a:p>
          <a:p>
            <a:pPr>
              <a:defRPr/>
            </a:pPr>
            <a:r>
              <a:rPr lang="en-US" dirty="0" err="1"/>
              <a:t>Aspart</a:t>
            </a:r>
            <a:r>
              <a:rPr lang="en-US" dirty="0"/>
              <a:t> (</a:t>
            </a:r>
            <a:r>
              <a:rPr lang="en-US" dirty="0" err="1"/>
              <a:t>NovoLog</a:t>
            </a:r>
            <a:r>
              <a:rPr lang="en-US" dirty="0"/>
              <a:t>) 	15-30 min	   1-1.5 </a:t>
            </a:r>
            <a:r>
              <a:rPr lang="en-US" dirty="0" err="1"/>
              <a:t>hrs</a:t>
            </a:r>
            <a:endParaRPr lang="en-US" dirty="0"/>
          </a:p>
          <a:p>
            <a:pPr eaLnBrk="1" hangingPunct="1">
              <a:defRPr/>
            </a:pPr>
            <a:r>
              <a:rPr lang="en-US" dirty="0" err="1"/>
              <a:t>Lispro</a:t>
            </a:r>
            <a:br>
              <a:rPr lang="en-US" dirty="0"/>
            </a:br>
            <a:r>
              <a:rPr lang="en-US" sz="2800" dirty="0"/>
              <a:t>(Humalog, </a:t>
            </a:r>
            <a:r>
              <a:rPr lang="en-US" sz="2800" dirty="0" err="1"/>
              <a:t>Admelog</a:t>
            </a:r>
            <a:r>
              <a:rPr lang="en-US" sz="2800" dirty="0"/>
              <a:t>)</a:t>
            </a:r>
            <a:r>
              <a:rPr lang="en-US" dirty="0"/>
              <a:t>	 </a:t>
            </a:r>
          </a:p>
          <a:p>
            <a:pPr eaLnBrk="1" hangingPunct="1">
              <a:defRPr/>
            </a:pPr>
            <a:r>
              <a:rPr lang="en-US" dirty="0" err="1"/>
              <a:t>Glulisine</a:t>
            </a:r>
            <a:r>
              <a:rPr lang="en-US" dirty="0"/>
              <a:t> (</a:t>
            </a:r>
            <a:r>
              <a:rPr lang="en-US" dirty="0" err="1"/>
              <a:t>Apidra</a:t>
            </a:r>
            <a:r>
              <a:rPr lang="en-US" dirty="0"/>
              <a:t>)</a:t>
            </a:r>
          </a:p>
          <a:p>
            <a:pPr eaLnBrk="1" hangingPunct="1">
              <a:defRPr/>
            </a:pPr>
            <a:r>
              <a:rPr lang="en-US" dirty="0" err="1"/>
              <a:t>Afrezza</a:t>
            </a:r>
            <a:r>
              <a:rPr lang="en-US" dirty="0"/>
              <a:t> (Inhaled)</a:t>
            </a:r>
          </a:p>
          <a:p>
            <a:pPr eaLnBrk="1" hangingPunct="1">
              <a:defRPr/>
            </a:pPr>
            <a:endParaRPr lang="en-US" dirty="0"/>
          </a:p>
          <a:p>
            <a:pPr eaLnBrk="1" hangingPunct="1">
              <a:defRPr/>
            </a:pPr>
            <a:r>
              <a:rPr lang="en-US" dirty="0"/>
              <a:t>Regular			  30 </a:t>
            </a:r>
            <a:r>
              <a:rPr lang="en-US" dirty="0" err="1"/>
              <a:t>mins</a:t>
            </a:r>
            <a:r>
              <a:rPr lang="en-US" dirty="0"/>
              <a:t>	    2-4 </a:t>
            </a:r>
            <a:r>
              <a:rPr lang="en-US" dirty="0" err="1"/>
              <a:t>hrs</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spTree>
    <p:custDataLst>
      <p:tags r:id="rId1"/>
    </p:custDataLst>
    <p:extLst>
      <p:ext uri="{BB962C8B-B14F-4D97-AF65-F5344CB8AC3E}">
        <p14:creationId xmlns:p14="http://schemas.microsoft.com/office/powerpoint/2010/main" val="367467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Aspart</a:t>
            </a:r>
            <a:r>
              <a:rPr lang="en-US" dirty="0"/>
              <a:t> (</a:t>
            </a:r>
            <a:r>
              <a:rPr lang="en-US" dirty="0" err="1"/>
              <a:t>Fiasp</a:t>
            </a:r>
            <a:r>
              <a:rPr lang="en-US" dirty="0"/>
              <a:t>)</a:t>
            </a:r>
          </a:p>
        </p:txBody>
      </p:sp>
      <p:sp>
        <p:nvSpPr>
          <p:cNvPr id="3" name="Content Placeholder 2"/>
          <p:cNvSpPr>
            <a:spLocks noGrp="1"/>
          </p:cNvSpPr>
          <p:nvPr>
            <p:ph sz="quarter" idx="1"/>
          </p:nvPr>
        </p:nvSpPr>
        <p:spPr>
          <a:xfrm>
            <a:off x="457200" y="1219200"/>
            <a:ext cx="5715000" cy="4937760"/>
          </a:xfrm>
        </p:spPr>
        <p:txBody>
          <a:bodyPr>
            <a:normAutofit fontScale="92500" lnSpcReduction="20000"/>
          </a:bodyPr>
          <a:lstStyle/>
          <a:p>
            <a:r>
              <a:rPr lang="en-US" dirty="0"/>
              <a:t>New </a:t>
            </a:r>
            <a:r>
              <a:rPr lang="en-US" dirty="0" err="1"/>
              <a:t>Aspart</a:t>
            </a:r>
            <a:r>
              <a:rPr lang="en-US" dirty="0"/>
              <a:t> formulation, which includes the addition of </a:t>
            </a:r>
            <a:r>
              <a:rPr lang="en-US" dirty="0" err="1"/>
              <a:t>niacinamide</a:t>
            </a:r>
            <a:r>
              <a:rPr lang="en-US" dirty="0"/>
              <a:t> (vitamin B3) to increase absorption speed</a:t>
            </a:r>
          </a:p>
          <a:p>
            <a:r>
              <a:rPr lang="en-US" dirty="0"/>
              <a:t>Appears in blood in ~ 2.5 mins.</a:t>
            </a:r>
          </a:p>
          <a:p>
            <a:r>
              <a:rPr lang="en-US" dirty="0"/>
              <a:t>Faster onset </a:t>
            </a:r>
            <a:r>
              <a:rPr lang="en-US" i="1" dirty="0"/>
              <a:t>and</a:t>
            </a:r>
            <a:r>
              <a:rPr lang="en-US" dirty="0"/>
              <a:t> offset. </a:t>
            </a:r>
          </a:p>
          <a:p>
            <a:r>
              <a:rPr lang="en-US" dirty="0"/>
              <a:t>Starts working within minutes</a:t>
            </a:r>
          </a:p>
          <a:p>
            <a:r>
              <a:rPr lang="en-US" dirty="0"/>
              <a:t>Can be taken as long as 20 minutes after starting a meal.</a:t>
            </a:r>
          </a:p>
          <a:p>
            <a:r>
              <a:rPr lang="en-US" dirty="0" err="1"/>
              <a:t>Fiasp</a:t>
            </a:r>
            <a:r>
              <a:rPr lang="en-US" dirty="0"/>
              <a:t> available in Flex Touch Pens and 10mL vials.</a:t>
            </a:r>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66319"/>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816" y="3276600"/>
            <a:ext cx="20002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0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4434554"/>
            <a:ext cx="5248274" cy="1679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1295400"/>
          </a:xfrm>
        </p:spPr>
        <p:txBody>
          <a:bodyPr>
            <a:normAutofit fontScale="90000"/>
          </a:bodyPr>
          <a:lstStyle/>
          <a:p>
            <a:r>
              <a:rPr lang="en-US" dirty="0" err="1"/>
              <a:t>BioSimilars</a:t>
            </a:r>
            <a:r>
              <a:rPr lang="en-US" dirty="0"/>
              <a:t> - </a:t>
            </a:r>
            <a:r>
              <a:rPr lang="en-US" dirty="0" err="1"/>
              <a:t>Lispro</a:t>
            </a:r>
            <a:r>
              <a:rPr lang="en-US" dirty="0"/>
              <a:t> (</a:t>
            </a:r>
            <a:r>
              <a:rPr lang="en-US" dirty="0" err="1"/>
              <a:t>Admelog</a:t>
            </a:r>
            <a:r>
              <a:rPr lang="en-US" dirty="0"/>
              <a:t>) - bolus</a:t>
            </a:r>
            <a:br>
              <a:rPr lang="en-US" dirty="0"/>
            </a:br>
            <a:r>
              <a:rPr lang="en-US" dirty="0"/>
              <a:t>Glargine (</a:t>
            </a:r>
            <a:r>
              <a:rPr lang="en-US" dirty="0" err="1"/>
              <a:t>Basaglar</a:t>
            </a:r>
            <a:r>
              <a:rPr lang="en-US" dirty="0"/>
              <a:t>) – basal</a:t>
            </a:r>
          </a:p>
        </p:txBody>
      </p:sp>
      <p:sp>
        <p:nvSpPr>
          <p:cNvPr id="3" name="Content Placeholder 2"/>
          <p:cNvSpPr>
            <a:spLocks noGrp="1"/>
          </p:cNvSpPr>
          <p:nvPr>
            <p:ph sz="quarter" idx="1"/>
          </p:nvPr>
        </p:nvSpPr>
        <p:spPr>
          <a:xfrm>
            <a:off x="457199" y="1600200"/>
            <a:ext cx="6255913" cy="4556760"/>
          </a:xfrm>
        </p:spPr>
        <p:txBody>
          <a:bodyPr>
            <a:normAutofit/>
          </a:bodyPr>
          <a:lstStyle/>
          <a:p>
            <a:r>
              <a:rPr lang="en-US" sz="2400" dirty="0"/>
              <a:t>Can’t use the term generics for </a:t>
            </a:r>
            <a:r>
              <a:rPr lang="en-US" sz="2400" i="1" dirty="0"/>
              <a:t>large</a:t>
            </a:r>
            <a:r>
              <a:rPr lang="en-US" sz="2400" dirty="0"/>
              <a:t> molecule biologicals because they are manufactured in living organisms (bacteria and yeast) </a:t>
            </a:r>
          </a:p>
          <a:p>
            <a:r>
              <a:rPr lang="en-US" sz="2400" dirty="0"/>
              <a:t>Each batch may be slightly different </a:t>
            </a:r>
          </a:p>
          <a:p>
            <a:r>
              <a:rPr lang="en-US" sz="2400" dirty="0"/>
              <a:t>Correct term is “biosimilar” </a:t>
            </a:r>
          </a:p>
          <a:p>
            <a:r>
              <a:rPr lang="en-US" sz="2400" dirty="0"/>
              <a:t>Currently - Pharmacist to contact Provider before switching to biosimilar </a:t>
            </a:r>
          </a:p>
          <a:p>
            <a:pPr lvl="1"/>
            <a:r>
              <a:rPr lang="en-US" sz="2000" dirty="0"/>
              <a:t>Future – may be same as generics</a:t>
            </a:r>
          </a:p>
          <a:p>
            <a:pPr marL="0" indent="0">
              <a:buNone/>
            </a:pPr>
            <a:endParaRPr lang="en-US" sz="2400" dirty="0"/>
          </a:p>
        </p:txBody>
      </p:sp>
      <p:pic>
        <p:nvPicPr>
          <p:cNvPr id="6" name="Picture 5"/>
          <p:cNvPicPr>
            <a:picLocks noChangeAspect="1"/>
          </p:cNvPicPr>
          <p:nvPr/>
        </p:nvPicPr>
        <p:blipFill>
          <a:blip r:embed="rId3"/>
          <a:stretch>
            <a:fillRect/>
          </a:stretch>
        </p:blipFill>
        <p:spPr>
          <a:xfrm>
            <a:off x="304800" y="5892241"/>
            <a:ext cx="5324475" cy="885825"/>
          </a:xfrm>
          <a:prstGeom prst="rect">
            <a:avLst/>
          </a:prstGeom>
        </p:spPr>
      </p:pic>
      <p:pic>
        <p:nvPicPr>
          <p:cNvPr id="7" name="Picture 6"/>
          <p:cNvPicPr>
            <a:picLocks noChangeAspect="1"/>
          </p:cNvPicPr>
          <p:nvPr/>
        </p:nvPicPr>
        <p:blipFill>
          <a:blip r:embed="rId4"/>
          <a:stretch>
            <a:fillRect/>
          </a:stretch>
        </p:blipFill>
        <p:spPr>
          <a:xfrm flipH="1">
            <a:off x="6721280" y="1416377"/>
            <a:ext cx="1861782" cy="1751013"/>
          </a:xfrm>
          <a:prstGeom prst="rect">
            <a:avLst/>
          </a:prstGeom>
        </p:spPr>
      </p:pic>
      <p:pic>
        <p:nvPicPr>
          <p:cNvPr id="8" name="Picture 7"/>
          <p:cNvPicPr>
            <a:picLocks noChangeAspect="1"/>
          </p:cNvPicPr>
          <p:nvPr/>
        </p:nvPicPr>
        <p:blipFill>
          <a:blip r:embed="rId5"/>
          <a:stretch>
            <a:fillRect/>
          </a:stretch>
        </p:blipFill>
        <p:spPr>
          <a:xfrm>
            <a:off x="6553200" y="3429000"/>
            <a:ext cx="2439316" cy="2601936"/>
          </a:xfrm>
          <a:prstGeom prst="rect">
            <a:avLst/>
          </a:prstGeom>
        </p:spPr>
      </p:pic>
      <p:sp>
        <p:nvSpPr>
          <p:cNvPr id="9" name="TextBox 8"/>
          <p:cNvSpPr txBox="1"/>
          <p:nvPr/>
        </p:nvSpPr>
        <p:spPr>
          <a:xfrm>
            <a:off x="6721280" y="3167390"/>
            <a:ext cx="1935375" cy="261610"/>
          </a:xfrm>
          <a:prstGeom prst="rect">
            <a:avLst/>
          </a:prstGeom>
          <a:noFill/>
        </p:spPr>
        <p:txBody>
          <a:bodyPr wrap="square" rtlCol="0">
            <a:spAutoFit/>
          </a:bodyPr>
          <a:lstStyle/>
          <a:p>
            <a:r>
              <a:rPr lang="en-US" sz="1100" dirty="0"/>
              <a:t>Insulin – Large Molecule</a:t>
            </a:r>
          </a:p>
        </p:txBody>
      </p:sp>
      <p:sp>
        <p:nvSpPr>
          <p:cNvPr id="10" name="TextBox 9"/>
          <p:cNvSpPr txBox="1"/>
          <p:nvPr/>
        </p:nvSpPr>
        <p:spPr>
          <a:xfrm>
            <a:off x="6713113" y="5660776"/>
            <a:ext cx="1935375" cy="261610"/>
          </a:xfrm>
          <a:prstGeom prst="rect">
            <a:avLst/>
          </a:prstGeom>
          <a:noFill/>
        </p:spPr>
        <p:txBody>
          <a:bodyPr wrap="square" rtlCol="0">
            <a:spAutoFit/>
          </a:bodyPr>
          <a:lstStyle/>
          <a:p>
            <a:r>
              <a:rPr lang="en-US" sz="1100" dirty="0"/>
              <a:t>Aspirin – Small Molecule</a:t>
            </a:r>
          </a:p>
        </p:txBody>
      </p:sp>
    </p:spTree>
    <p:extLst>
      <p:ext uri="{BB962C8B-B14F-4D97-AF65-F5344CB8AC3E}">
        <p14:creationId xmlns:p14="http://schemas.microsoft.com/office/powerpoint/2010/main" val="30661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than 200 units a day?</a:t>
            </a:r>
          </a:p>
        </p:txBody>
      </p:sp>
      <p:sp>
        <p:nvSpPr>
          <p:cNvPr id="7" name="Content Placeholder 6"/>
          <p:cNvSpPr>
            <a:spLocks noGrp="1"/>
          </p:cNvSpPr>
          <p:nvPr>
            <p:ph sz="quarter" idx="1"/>
          </p:nvPr>
        </p:nvSpPr>
        <p:spPr/>
        <p:txBody>
          <a:bodyPr/>
          <a:lstStyle/>
          <a:p>
            <a:endParaRPr lang="en-US"/>
          </a:p>
        </p:txBody>
      </p:sp>
      <p:pic>
        <p:nvPicPr>
          <p:cNvPr id="4" name="Picture 3"/>
          <p:cNvPicPr>
            <a:picLocks noChangeAspect="1"/>
          </p:cNvPicPr>
          <p:nvPr/>
        </p:nvPicPr>
        <p:blipFill>
          <a:blip r:embed="rId3"/>
          <a:stretch>
            <a:fillRect/>
          </a:stretch>
        </p:blipFill>
        <p:spPr>
          <a:xfrm>
            <a:off x="2106055" y="1084217"/>
            <a:ext cx="7000875" cy="4600575"/>
          </a:xfrm>
          <a:prstGeom prst="rect">
            <a:avLst/>
          </a:prstGeom>
        </p:spPr>
      </p:pic>
      <p:pic>
        <p:nvPicPr>
          <p:cNvPr id="6" name="Picture 5"/>
          <p:cNvPicPr>
            <a:picLocks noChangeAspect="1"/>
          </p:cNvPicPr>
          <p:nvPr/>
        </p:nvPicPr>
        <p:blipFill>
          <a:blip r:embed="rId4"/>
          <a:stretch>
            <a:fillRect/>
          </a:stretch>
        </p:blipFill>
        <p:spPr>
          <a:xfrm>
            <a:off x="1371600" y="2630376"/>
            <a:ext cx="2643188" cy="1869572"/>
          </a:xfrm>
          <a:prstGeom prst="rect">
            <a:avLst/>
          </a:prstGeom>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084217"/>
            <a:ext cx="2416612" cy="175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035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sz="quarter" idx="1"/>
          </p:nvPr>
        </p:nvSpPr>
        <p:spPr/>
        <p:txBody>
          <a:bodyPr/>
          <a:lstStyle/>
          <a:p>
            <a:endParaRPr lang="en-US"/>
          </a:p>
        </p:txBody>
      </p:sp>
      <p:pic>
        <p:nvPicPr>
          <p:cNvPr id="7" name="Picture 6"/>
          <p:cNvPicPr>
            <a:picLocks noChangeAspect="1"/>
          </p:cNvPicPr>
          <p:nvPr/>
        </p:nvPicPr>
        <p:blipFill>
          <a:blip r:embed="rId2"/>
          <a:stretch>
            <a:fillRect/>
          </a:stretch>
        </p:blipFill>
        <p:spPr>
          <a:xfrm>
            <a:off x="161059" y="0"/>
            <a:ext cx="8821882" cy="6283961"/>
          </a:xfrm>
          <a:prstGeom prst="rect">
            <a:avLst/>
          </a:prstGeom>
        </p:spPr>
      </p:pic>
    </p:spTree>
    <p:extLst>
      <p:ext uri="{BB962C8B-B14F-4D97-AF65-F5344CB8AC3E}">
        <p14:creationId xmlns:p14="http://schemas.microsoft.com/office/powerpoint/2010/main" val="59429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Consider U-500 High Potency Insulin</a:t>
            </a:r>
          </a:p>
        </p:txBody>
      </p:sp>
      <p:sp>
        <p:nvSpPr>
          <p:cNvPr id="3" name="Content Placeholder 2"/>
          <p:cNvSpPr>
            <a:spLocks noGrp="1"/>
          </p:cNvSpPr>
          <p:nvPr>
            <p:ph sz="quarter" idx="1"/>
          </p:nvPr>
        </p:nvSpPr>
        <p:spPr/>
        <p:txBody>
          <a:bodyPr>
            <a:normAutofit/>
          </a:bodyPr>
          <a:lstStyle/>
          <a:p>
            <a:pPr marL="0" indent="0">
              <a:buNone/>
              <a:defRPr/>
            </a:pPr>
            <a:r>
              <a:rPr lang="en-US" sz="3600" dirty="0"/>
              <a:t>5 x’s the concentration of u100</a:t>
            </a:r>
          </a:p>
          <a:p>
            <a:pPr>
              <a:defRPr/>
            </a:pPr>
            <a:r>
              <a:rPr lang="en-US" dirty="0"/>
              <a:t>500 units per mL vs 100 units per mL</a:t>
            </a:r>
            <a:endParaRPr lang="en-US" sz="2400" dirty="0"/>
          </a:p>
          <a:p>
            <a:pPr lvl="1">
              <a:defRPr/>
            </a:pPr>
            <a:r>
              <a:rPr lang="en-US" sz="2800" dirty="0"/>
              <a:t>20 mL a vial.  500 units per mL= 10,000 units/vial</a:t>
            </a:r>
          </a:p>
          <a:p>
            <a:pPr lvl="1">
              <a:defRPr/>
            </a:pPr>
            <a:r>
              <a:rPr lang="en-US" sz="2800" dirty="0"/>
              <a:t>Costs ~ </a:t>
            </a:r>
            <a:r>
              <a:rPr lang="en-US" sz="2800" strike="sngStrike" dirty="0"/>
              <a:t>$400 </a:t>
            </a:r>
            <a:r>
              <a:rPr lang="en-US" sz="2800" dirty="0">
                <a:solidFill>
                  <a:srgbClr val="FF0000"/>
                </a:solidFill>
              </a:rPr>
              <a:t>$1,200</a:t>
            </a:r>
            <a:r>
              <a:rPr lang="en-US" sz="2800" dirty="0"/>
              <a:t> per vial</a:t>
            </a:r>
          </a:p>
          <a:p>
            <a:pPr lvl="1">
              <a:defRPr/>
            </a:pPr>
            <a:r>
              <a:rPr lang="en-US" sz="2800" dirty="0"/>
              <a:t>Less volume</a:t>
            </a:r>
          </a:p>
        </p:txBody>
      </p:sp>
      <p:pic>
        <p:nvPicPr>
          <p:cNvPr id="4" name="Picture 3"/>
          <p:cNvPicPr>
            <a:picLocks noChangeAspect="1"/>
          </p:cNvPicPr>
          <p:nvPr/>
        </p:nvPicPr>
        <p:blipFill>
          <a:blip r:embed="rId3"/>
          <a:stretch>
            <a:fillRect/>
          </a:stretch>
        </p:blipFill>
        <p:spPr>
          <a:xfrm>
            <a:off x="7395856" y="1447800"/>
            <a:ext cx="1515088" cy="1524000"/>
          </a:xfrm>
          <a:prstGeom prst="rect">
            <a:avLst/>
          </a:prstGeom>
        </p:spPr>
      </p:pic>
      <p:pic>
        <p:nvPicPr>
          <p:cNvPr id="6" name="Picture 5"/>
          <p:cNvPicPr>
            <a:picLocks noChangeAspect="1"/>
          </p:cNvPicPr>
          <p:nvPr/>
        </p:nvPicPr>
        <p:blipFill>
          <a:blip r:embed="rId4"/>
          <a:stretch>
            <a:fillRect/>
          </a:stretch>
        </p:blipFill>
        <p:spPr>
          <a:xfrm>
            <a:off x="440724" y="4038600"/>
            <a:ext cx="2645893" cy="1871634"/>
          </a:xfrm>
          <a:prstGeom prst="rect">
            <a:avLst/>
          </a:prstGeom>
        </p:spPr>
      </p:pic>
      <p:pic>
        <p:nvPicPr>
          <p:cNvPr id="5" name="Picture 4"/>
          <p:cNvPicPr>
            <a:picLocks noChangeAspect="1"/>
          </p:cNvPicPr>
          <p:nvPr/>
        </p:nvPicPr>
        <p:blipFill>
          <a:blip r:embed="rId5"/>
          <a:stretch>
            <a:fillRect/>
          </a:stretch>
        </p:blipFill>
        <p:spPr>
          <a:xfrm>
            <a:off x="3118878" y="4200044"/>
            <a:ext cx="5664381" cy="1956916"/>
          </a:xfrm>
          <a:prstGeom prst="rect">
            <a:avLst/>
          </a:prstGeom>
        </p:spPr>
      </p:pic>
    </p:spTree>
    <p:custDataLst>
      <p:tags r:id="rId1"/>
    </p:custDataLst>
    <p:extLst>
      <p:ext uri="{BB962C8B-B14F-4D97-AF65-F5344CB8AC3E}">
        <p14:creationId xmlns:p14="http://schemas.microsoft.com/office/powerpoint/2010/main" val="272700922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a:t>Regular, </a:t>
            </a:r>
            <a:r>
              <a:rPr lang="en-US" dirty="0" err="1"/>
              <a:t>aspart</a:t>
            </a:r>
            <a:r>
              <a:rPr lang="en-US" dirty="0"/>
              <a:t>, </a:t>
            </a:r>
            <a:r>
              <a:rPr lang="en-US" dirty="0" err="1"/>
              <a:t>lispro</a:t>
            </a:r>
            <a:r>
              <a:rPr lang="en-US" dirty="0"/>
              <a:t>, </a:t>
            </a:r>
            <a:r>
              <a:rPr lang="en-US" dirty="0" err="1"/>
              <a:t>glulisine</a:t>
            </a:r>
            <a:r>
              <a:rPr lang="en-US" dirty="0"/>
              <a:t>,</a:t>
            </a:r>
          </a:p>
          <a:p>
            <a:pPr eaLnBrk="1" hangingPunct="1">
              <a:defRPr/>
            </a:pPr>
            <a:r>
              <a:rPr lang="en-US" dirty="0"/>
              <a:t>Starts working fast (15-30 </a:t>
            </a:r>
            <a:r>
              <a:rPr lang="en-US" dirty="0" err="1"/>
              <a:t>mins</a:t>
            </a:r>
            <a:r>
              <a:rPr lang="en-US" dirty="0"/>
              <a:t>)</a:t>
            </a:r>
          </a:p>
          <a:p>
            <a:pPr eaLnBrk="1" hangingPunct="1">
              <a:defRPr/>
            </a:pPr>
            <a:r>
              <a:rPr lang="en-US" dirty="0"/>
              <a:t>Gets out fast (3-6 hours)</a:t>
            </a:r>
          </a:p>
          <a:p>
            <a:pPr eaLnBrk="1" hangingPunct="1">
              <a:defRPr/>
            </a:pPr>
            <a:r>
              <a:rPr lang="en-US" dirty="0"/>
              <a:t>Post meal BG reflects effectiveness</a:t>
            </a:r>
          </a:p>
          <a:p>
            <a:pPr eaLnBrk="1" hangingPunct="1">
              <a:defRPr/>
            </a:pPr>
            <a:r>
              <a:rPr lang="en-US" dirty="0"/>
              <a:t>Should comprise about ½ total daily dose</a:t>
            </a:r>
          </a:p>
          <a:p>
            <a:pPr eaLnBrk="1" hangingPunct="1">
              <a:defRPr/>
            </a:pPr>
            <a:r>
              <a:rPr lang="en-US" dirty="0"/>
              <a:t>Covers food or hyperglycemia.</a:t>
            </a:r>
          </a:p>
          <a:p>
            <a:pPr eaLnBrk="1" hangingPunct="1">
              <a:defRPr/>
            </a:pPr>
            <a:r>
              <a:rPr lang="en-US" dirty="0"/>
              <a:t>1 unit </a:t>
            </a:r>
          </a:p>
          <a:p>
            <a:pPr lvl="1" eaLnBrk="1" hangingPunct="1">
              <a:defRPr/>
            </a:pPr>
            <a:r>
              <a:rPr lang="en-US" dirty="0">
                <a:solidFill>
                  <a:schemeClr val="tx1"/>
                </a:solidFill>
              </a:rPr>
              <a:t>Covers ≈ 10 -15 </a:t>
            </a:r>
            <a:r>
              <a:rPr lang="en-US" dirty="0" err="1">
                <a:solidFill>
                  <a:schemeClr val="tx1"/>
                </a:solidFill>
              </a:rPr>
              <a:t>gms</a:t>
            </a:r>
            <a:r>
              <a:rPr lang="en-US" dirty="0">
                <a:solidFill>
                  <a:schemeClr val="tx1"/>
                </a:solidFill>
              </a:rPr>
              <a:t> of carb</a:t>
            </a:r>
          </a:p>
          <a:p>
            <a:pPr lvl="1" eaLnBrk="1" hangingPunct="1">
              <a:defRPr/>
            </a:pPr>
            <a:r>
              <a:rPr lang="en-US" dirty="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709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a:t>How is the effectiveness of bolus insulin determined?</a:t>
            </a:r>
          </a:p>
          <a:p>
            <a:pPr lvl="1" eaLnBrk="1" hangingPunct="1">
              <a:lnSpc>
                <a:spcPct val="90000"/>
              </a:lnSpc>
            </a:pPr>
            <a:r>
              <a:rPr lang="en-US" dirty="0"/>
              <a:t>2 hour post meal (if you can get it)</a:t>
            </a:r>
          </a:p>
          <a:p>
            <a:pPr lvl="1" eaLnBrk="1" hangingPunct="1">
              <a:lnSpc>
                <a:spcPct val="90000"/>
              </a:lnSpc>
            </a:pPr>
            <a:r>
              <a:rPr lang="en-US" dirty="0"/>
              <a:t>Before next meal blood glucose</a:t>
            </a:r>
          </a:p>
          <a:p>
            <a:pPr lvl="1" eaLnBrk="1" hangingPunct="1">
              <a:lnSpc>
                <a:spcPct val="90000"/>
              </a:lnSpc>
              <a:buFont typeface="Wingdings" panose="05000000000000000000" pitchFamily="2" charset="2"/>
              <a:buNone/>
            </a:pPr>
            <a:endParaRPr lang="en-US" dirty="0"/>
          </a:p>
          <a:p>
            <a:pPr eaLnBrk="1" hangingPunct="1">
              <a:lnSpc>
                <a:spcPct val="90000"/>
              </a:lnSpc>
            </a:pPr>
            <a:r>
              <a:rPr lang="en-US" dirty="0"/>
              <a:t>Glucose goals (ADA) – may be modified by provider/</a:t>
            </a:r>
            <a:r>
              <a:rPr lang="en-US" dirty="0" err="1"/>
              <a:t>pt</a:t>
            </a:r>
            <a:endParaRPr lang="en-US" dirty="0"/>
          </a:p>
          <a:p>
            <a:pPr lvl="1" eaLnBrk="1" hangingPunct="1">
              <a:lnSpc>
                <a:spcPct val="90000"/>
              </a:lnSpc>
            </a:pPr>
            <a:r>
              <a:rPr lang="en-US" dirty="0"/>
              <a:t>1-2 hours post meal  &lt;180</a:t>
            </a:r>
          </a:p>
          <a:p>
            <a:pPr lvl="1" eaLnBrk="1" hangingPunct="1">
              <a:lnSpc>
                <a:spcPct val="90000"/>
              </a:lnSpc>
            </a:pPr>
            <a:r>
              <a:rPr lang="en-US" dirty="0"/>
              <a:t>Before next meal – 80 - 130</a:t>
            </a:r>
          </a:p>
        </p:txBody>
      </p:sp>
    </p:spTree>
    <p:custDataLst>
      <p:tags r:id="rId1"/>
    </p:custDataLst>
    <p:extLst>
      <p:ext uri="{BB962C8B-B14F-4D97-AF65-F5344CB8AC3E}">
        <p14:creationId xmlns:p14="http://schemas.microsoft.com/office/powerpoint/2010/main" val="129368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7006208"/>
      </p:ext>
    </p:extLst>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12335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425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a:t>Bolus – Insulin Sliding Scale</a:t>
            </a:r>
            <a:br>
              <a:rPr lang="en-US" sz="3600"/>
            </a:br>
            <a:r>
              <a:rPr lang="en-US" sz="2800"/>
              <a:t> Starts at 150, 2 units for every 50 </a:t>
            </a:r>
            <a:r>
              <a:rPr lang="en-US" sz="2400"/>
              <a:t>mg/dl</a:t>
            </a:r>
            <a:r>
              <a:rPr lang="en-US" sz="2800"/>
              <a:t> &gt;150</a:t>
            </a:r>
          </a:p>
        </p:txBody>
      </p:sp>
      <p:graphicFrame>
        <p:nvGraphicFramePr>
          <p:cNvPr id="129027" name="Object 1024"/>
          <p:cNvGraphicFramePr>
            <a:graphicFrameLocks noGrp="1" noChangeAspect="1"/>
          </p:cNvGraphicFramePr>
          <p:nvPr>
            <p:ph sz="quarter" idx="1"/>
            <p:extLst/>
          </p:nvPr>
        </p:nvGraphicFramePr>
        <p:xfrm>
          <a:off x="609600" y="1371600"/>
          <a:ext cx="8077200" cy="5137442"/>
        </p:xfrm>
        <a:graphic>
          <a:graphicData uri="http://schemas.openxmlformats.org/presentationml/2006/ole">
            <mc:AlternateContent xmlns:mc="http://schemas.openxmlformats.org/markup-compatibility/2006">
              <mc:Choice xmlns:v="urn:schemas-microsoft-com:vml" Requires="v">
                <p:oleObj spid="_x0000_s44041" name="Document" r:id="rId5" imgW="7917099" imgH="5035521" progId="Word.Document.8">
                  <p:embed/>
                </p:oleObj>
              </mc:Choice>
              <mc:Fallback>
                <p:oleObj name="Document" r:id="rId5" imgW="7917099" imgH="5035521" progId="Word.Document.8">
                  <p:embed/>
                  <p:pic>
                    <p:nvPicPr>
                      <p:cNvPr id="129027" name="Object 1024"/>
                      <p:cNvPicPr>
                        <a:picLocks noChangeAspect="1" noChangeArrowheads="1"/>
                      </p:cNvPicPr>
                      <p:nvPr/>
                    </p:nvPicPr>
                    <p:blipFill>
                      <a:blip r:embed="rId6"/>
                      <a:srcRect/>
                      <a:stretch>
                        <a:fillRect/>
                      </a:stretch>
                    </p:blipFill>
                    <p:spPr bwMode="auto">
                      <a:xfrm>
                        <a:off x="609600" y="1371600"/>
                        <a:ext cx="8077200" cy="5137442"/>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26104081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a:t>Basal </a:t>
            </a:r>
            <a:r>
              <a:rPr lang="en-US" sz="3600" dirty="0" err="1"/>
              <a:t>Insulins</a:t>
            </a:r>
            <a:r>
              <a:rPr lang="en-US" sz="3600" dirty="0"/>
              <a:t> </a:t>
            </a:r>
            <a:br>
              <a:rPr lang="en-US" sz="3600" dirty="0"/>
            </a:br>
            <a:r>
              <a:rPr lang="en-US" sz="3200" dirty="0"/>
              <a:t>(½ of total daily dose</a:t>
            </a:r>
            <a:r>
              <a:rPr lang="en-US" sz="3600" dirty="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a:solidFill>
                  <a:schemeClr val="accent1">
                    <a:lumMod val="50000"/>
                  </a:schemeClr>
                </a:solidFill>
              </a:rPr>
              <a:t>Intermediate Acting	  Peak Action   Duration</a:t>
            </a:r>
          </a:p>
          <a:p>
            <a:pPr eaLnBrk="1" hangingPunct="1">
              <a:defRPr/>
            </a:pPr>
            <a:r>
              <a:rPr lang="en-US" dirty="0"/>
              <a:t>NPH	  		  4-12 </a:t>
            </a:r>
            <a:r>
              <a:rPr lang="en-US" dirty="0" err="1"/>
              <a:t>hrs</a:t>
            </a:r>
            <a:r>
              <a:rPr lang="en-US" dirty="0"/>
              <a:t>		12-24</a:t>
            </a:r>
          </a:p>
          <a:p>
            <a:pPr eaLnBrk="1" hangingPunct="1">
              <a:defRPr/>
            </a:pPr>
            <a:endParaRPr lang="en-US" dirty="0"/>
          </a:p>
          <a:p>
            <a:pPr eaLnBrk="1" hangingPunct="1">
              <a:buFont typeface="Wingdings" pitchFamily="2" charset="2"/>
              <a:buNone/>
              <a:defRPr/>
            </a:pPr>
            <a:r>
              <a:rPr lang="en-US" u="sng" dirty="0">
                <a:solidFill>
                  <a:schemeClr val="accent1">
                    <a:lumMod val="50000"/>
                  </a:schemeClr>
                </a:solidFill>
              </a:rPr>
              <a:t>Long Acting	  		Peak Action       Duration</a:t>
            </a:r>
          </a:p>
          <a:p>
            <a:pPr eaLnBrk="1" hangingPunct="1">
              <a:defRPr/>
            </a:pPr>
            <a:r>
              <a:rPr lang="en-US" dirty="0" err="1"/>
              <a:t>Detemir</a:t>
            </a:r>
            <a:r>
              <a:rPr lang="en-US" dirty="0"/>
              <a:t> (</a:t>
            </a:r>
            <a:r>
              <a:rPr lang="en-US" dirty="0" err="1"/>
              <a:t>Levemir</a:t>
            </a:r>
            <a:r>
              <a:rPr lang="en-US" dirty="0"/>
              <a:t>)	  No Peak		20 </a:t>
            </a:r>
            <a:r>
              <a:rPr lang="en-US" dirty="0" err="1"/>
              <a:t>hrs</a:t>
            </a:r>
            <a:endParaRPr lang="en-US" dirty="0"/>
          </a:p>
          <a:p>
            <a:pPr eaLnBrk="1" hangingPunct="1">
              <a:defRPr/>
            </a:pPr>
            <a:r>
              <a:rPr lang="en-US" dirty="0"/>
              <a:t>Glargine (Lantus)	  			24 </a:t>
            </a:r>
            <a:r>
              <a:rPr lang="en-US" dirty="0" err="1"/>
              <a:t>hrs</a:t>
            </a:r>
            <a:endParaRPr lang="en-US" dirty="0"/>
          </a:p>
          <a:p>
            <a:pPr eaLnBrk="1" hangingPunct="1">
              <a:defRPr/>
            </a:pPr>
            <a:r>
              <a:rPr lang="en-US" dirty="0"/>
              <a:t>Glargine (</a:t>
            </a:r>
            <a:r>
              <a:rPr lang="en-US" dirty="0" err="1"/>
              <a:t>Basaglar</a:t>
            </a:r>
            <a:r>
              <a:rPr lang="en-US" dirty="0"/>
              <a:t>)				24 </a:t>
            </a:r>
            <a:r>
              <a:rPr lang="en-US" dirty="0" err="1"/>
              <a:t>hrs</a:t>
            </a:r>
            <a:endParaRPr lang="en-US" dirty="0"/>
          </a:p>
          <a:p>
            <a:pPr eaLnBrk="1" hangingPunct="1">
              <a:defRPr/>
            </a:pPr>
            <a:r>
              <a:rPr lang="en-US" dirty="0" err="1"/>
              <a:t>Degludec</a:t>
            </a:r>
            <a:r>
              <a:rPr lang="en-US" dirty="0"/>
              <a:t> (</a:t>
            </a:r>
            <a:r>
              <a:rPr lang="en-US" dirty="0" err="1"/>
              <a:t>Tresiba</a:t>
            </a:r>
            <a:r>
              <a:rPr lang="en-US" dirty="0"/>
              <a:t>)				42 </a:t>
            </a:r>
            <a:r>
              <a:rPr lang="en-US" dirty="0" err="1"/>
              <a:t>hrs</a:t>
            </a:r>
            <a:endParaRPr lang="en-US" dirty="0"/>
          </a:p>
          <a:p>
            <a:pPr eaLnBrk="1" hangingPunct="1">
              <a:defRPr/>
            </a:pPr>
            <a:endParaRPr lang="en-US" dirty="0"/>
          </a:p>
          <a:p>
            <a:pPr eaLnBrk="1" hangingPunct="1">
              <a:buFont typeface="Wingdings" pitchFamily="2" charset="2"/>
              <a:buNone/>
              <a:defRPr/>
            </a:pPr>
            <a:r>
              <a:rPr lang="en-US" i="1" dirty="0"/>
              <a:t>Fasting BG reflects efficacy of basal</a:t>
            </a:r>
          </a:p>
        </p:txBody>
      </p:sp>
    </p:spTree>
    <p:custDataLst>
      <p:tags r:id="rId1"/>
    </p:custDataLst>
    <p:extLst>
      <p:ext uri="{BB962C8B-B14F-4D97-AF65-F5344CB8AC3E}">
        <p14:creationId xmlns:p14="http://schemas.microsoft.com/office/powerpoint/2010/main" val="15204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295400"/>
            <a:ext cx="8229600" cy="5181600"/>
          </a:xfrm>
        </p:spPr>
        <p:txBody>
          <a:bodyPr/>
          <a:lstStyle/>
          <a:p>
            <a:pPr eaLnBrk="1" hangingPunct="1">
              <a:defRPr/>
            </a:pPr>
            <a:r>
              <a:rPr lang="en-US" dirty="0"/>
              <a:t>NPH, </a:t>
            </a:r>
            <a:r>
              <a:rPr lang="en-US" dirty="0" err="1"/>
              <a:t>Levemir</a:t>
            </a:r>
            <a:r>
              <a:rPr lang="en-US" dirty="0"/>
              <a:t>, Lantus, </a:t>
            </a:r>
            <a:r>
              <a:rPr lang="en-US" dirty="0" err="1"/>
              <a:t>Degludec</a:t>
            </a:r>
            <a:endParaRPr lang="en-US" dirty="0"/>
          </a:p>
          <a:p>
            <a:pPr eaLnBrk="1" hangingPunct="1">
              <a:defRPr/>
            </a:pPr>
            <a:r>
              <a:rPr lang="en-US" dirty="0"/>
              <a:t>Covers in between meals, through night</a:t>
            </a:r>
          </a:p>
          <a:p>
            <a:pPr eaLnBrk="1" hangingPunct="1">
              <a:defRPr/>
            </a:pPr>
            <a:r>
              <a:rPr lang="en-US" dirty="0"/>
              <a:t>Starts working slow (4 hours)</a:t>
            </a:r>
          </a:p>
          <a:p>
            <a:pPr eaLnBrk="1" hangingPunct="1">
              <a:defRPr/>
            </a:pPr>
            <a:r>
              <a:rPr lang="en-US" dirty="0"/>
              <a:t>Stays in long (12-24 hours)</a:t>
            </a:r>
          </a:p>
          <a:p>
            <a:pPr lvl="1" eaLnBrk="1" hangingPunct="1">
              <a:defRPr/>
            </a:pPr>
            <a:r>
              <a:rPr lang="en-US" dirty="0">
                <a:solidFill>
                  <a:schemeClr val="tx1"/>
                </a:solidFill>
              </a:rPr>
              <a:t>NPH 12 </a:t>
            </a:r>
            <a:r>
              <a:rPr lang="en-US" dirty="0" err="1">
                <a:solidFill>
                  <a:schemeClr val="tx1"/>
                </a:solidFill>
              </a:rPr>
              <a:t>hrs</a:t>
            </a:r>
            <a:endParaRPr lang="en-US" dirty="0">
              <a:solidFill>
                <a:schemeClr val="tx1"/>
              </a:solidFill>
            </a:endParaRPr>
          </a:p>
          <a:p>
            <a:pPr lvl="1" eaLnBrk="1" hangingPunct="1">
              <a:defRPr/>
            </a:pPr>
            <a:r>
              <a:rPr lang="en-US" dirty="0" err="1">
                <a:solidFill>
                  <a:schemeClr val="tx1"/>
                </a:solidFill>
              </a:rPr>
              <a:t>Levemir</a:t>
            </a:r>
            <a:r>
              <a:rPr lang="en-US" dirty="0">
                <a:solidFill>
                  <a:schemeClr val="tx1"/>
                </a:solidFill>
              </a:rPr>
              <a:t>, Lantus 20-24 </a:t>
            </a:r>
            <a:r>
              <a:rPr lang="en-US" dirty="0" err="1">
                <a:solidFill>
                  <a:schemeClr val="tx1"/>
                </a:solidFill>
              </a:rPr>
              <a:t>hrs</a:t>
            </a:r>
            <a:endParaRPr lang="en-US" dirty="0">
              <a:solidFill>
                <a:schemeClr val="tx1"/>
              </a:solidFill>
            </a:endParaRPr>
          </a:p>
          <a:p>
            <a:pPr lvl="1" eaLnBrk="1" hangingPunct="1">
              <a:defRPr/>
            </a:pPr>
            <a:r>
              <a:rPr lang="en-US" dirty="0" err="1"/>
              <a:t>Degludec</a:t>
            </a:r>
            <a:r>
              <a:rPr lang="en-US" dirty="0"/>
              <a:t> – 42 hours</a:t>
            </a:r>
            <a:endParaRPr lang="en-US" dirty="0">
              <a:solidFill>
                <a:schemeClr val="tx1"/>
              </a:solidFill>
            </a:endParaRPr>
          </a:p>
          <a:p>
            <a:pPr eaLnBrk="1" hangingPunct="1">
              <a:defRPr/>
            </a:pPr>
            <a:r>
              <a:rPr lang="en-US" dirty="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260363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a:t>Basal + Metformin</a:t>
            </a:r>
            <a:br>
              <a:rPr lang="en-US" sz="3600" dirty="0"/>
            </a:br>
            <a:r>
              <a:rPr lang="en-US" sz="3600" dirty="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2891489658"/>
              </p:ext>
            </p:extLst>
          </p:nvPr>
        </p:nvGraphicFramePr>
        <p:xfrm>
          <a:off x="228600" y="1600200"/>
          <a:ext cx="9029700" cy="6057900"/>
        </p:xfrm>
        <a:graphic>
          <a:graphicData uri="http://schemas.openxmlformats.org/presentationml/2006/ole">
            <mc:AlternateContent xmlns:mc="http://schemas.openxmlformats.org/markup-compatibility/2006">
              <mc:Choice xmlns:v="urn:schemas-microsoft-com:vml" Requires="v">
                <p:oleObj spid="_x0000_s45065" name="Document" r:id="rId5" imgW="8408022" imgH="5640635" progId="Word.Document.8">
                  <p:embed/>
                </p:oleObj>
              </mc:Choice>
              <mc:Fallback>
                <p:oleObj name="Document" r:id="rId5" imgW="8408022" imgH="5640635" progId="Word.Document.8">
                  <p:embed/>
                  <p:pic>
                    <p:nvPicPr>
                      <p:cNvPr id="132099" name="Object 1024"/>
                      <p:cNvPicPr>
                        <a:picLocks noChangeAspect="1" noChangeArrowheads="1"/>
                      </p:cNvPicPr>
                      <p:nvPr/>
                    </p:nvPicPr>
                    <p:blipFill>
                      <a:blip r:embed="rId6"/>
                      <a:srcRect/>
                      <a:stretch>
                        <a:fillRect/>
                      </a:stretch>
                    </p:blipFill>
                    <p:spPr bwMode="auto">
                      <a:xfrm>
                        <a:off x="228600" y="1600200"/>
                        <a:ext cx="9029700" cy="6057900"/>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2286000"/>
            <a:ext cx="2527570" cy="1677117"/>
          </a:xfrm>
          <a:prstGeom prst="rect">
            <a:avLst/>
          </a:prstGeom>
        </p:spPr>
      </p:pic>
    </p:spTree>
    <p:custDataLst>
      <p:tags r:id="rId2"/>
    </p:custDataLst>
    <p:extLst>
      <p:ext uri="{BB962C8B-B14F-4D97-AF65-F5344CB8AC3E}">
        <p14:creationId xmlns:p14="http://schemas.microsoft.com/office/powerpoint/2010/main" val="352542798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
          </p:nvPr>
        </p:nvSpPr>
        <p:spPr>
          <a:xfrm>
            <a:off x="457200" y="1219200"/>
            <a:ext cx="5715000" cy="4937760"/>
          </a:xfrm>
        </p:spPr>
        <p:txBody>
          <a:bodyPr>
            <a:normAutofit/>
          </a:bodyPr>
          <a:lstStyle/>
          <a:p>
            <a:r>
              <a:rPr lang="en-US" dirty="0"/>
              <a:t>When is it too much basal insulin?</a:t>
            </a:r>
          </a:p>
          <a:p>
            <a:pPr lvl="1"/>
            <a:r>
              <a:rPr lang="en-US" dirty="0"/>
              <a:t>If basal insulin is &gt;0.5 units/kg day, advance to combination injectable therapy</a:t>
            </a:r>
          </a:p>
          <a:p>
            <a:pPr lvl="2"/>
            <a:r>
              <a:rPr lang="en-US" dirty="0"/>
              <a:t>Add bolus, switch premixed 70/30 or to Basal + GLP-RA</a:t>
            </a:r>
          </a:p>
          <a:p>
            <a:r>
              <a:rPr lang="en-US" sz="3000" dirty="0"/>
              <a:t>Pt is at max basal dose </a:t>
            </a:r>
          </a:p>
          <a:p>
            <a:pPr lvl="1"/>
            <a:r>
              <a:rPr lang="en-US" sz="2800" dirty="0"/>
              <a:t>80 x 0.5 = 40 units</a:t>
            </a:r>
          </a:p>
          <a:p>
            <a:pPr marL="0" indent="0">
              <a:buNone/>
            </a:pPr>
            <a:endParaRPr lang="en-US" sz="3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71600"/>
            <a:ext cx="2756170" cy="1828800"/>
          </a:xfrm>
          <a:prstGeom prst="rect">
            <a:avLst/>
          </a:prstGeom>
        </p:spPr>
      </p:pic>
    </p:spTree>
    <p:custDataLst>
      <p:tags r:id="rId1"/>
    </p:custDataLst>
    <p:extLst>
      <p:ext uri="{BB962C8B-B14F-4D97-AF65-F5344CB8AC3E}">
        <p14:creationId xmlns:p14="http://schemas.microsoft.com/office/powerpoint/2010/main" val="148463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quarter" idx="1"/>
          </p:nvPr>
        </p:nvPicPr>
        <p:blipFill>
          <a:blip r:embed="rId2"/>
          <a:stretch>
            <a:fillRect/>
          </a:stretch>
        </p:blipFill>
        <p:spPr>
          <a:xfrm>
            <a:off x="1371600" y="118282"/>
            <a:ext cx="5906193" cy="6587318"/>
          </a:xfrm>
          <a:prstGeom prst="rect">
            <a:avLst/>
          </a:prstGeom>
        </p:spPr>
      </p:pic>
    </p:spTree>
    <p:extLst>
      <p:ext uri="{BB962C8B-B14F-4D97-AF65-F5344CB8AC3E}">
        <p14:creationId xmlns:p14="http://schemas.microsoft.com/office/powerpoint/2010/main" val="226201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46089" name="Document" r:id="rId5" imgW="8619486" imgH="6026450" progId="Word.Document.8">
                  <p:embed/>
                </p:oleObj>
              </mc:Choice>
              <mc:Fallback>
                <p:oleObj name="Document" r:id="rId5" imgW="8619486" imgH="6026450" progId="Word.Document.8">
                  <p:embed/>
                  <p:pic>
                    <p:nvPicPr>
                      <p:cNvPr id="134147" name="Object 1024">
                        <a:hlinkClick r:id="" action="ppaction://ole?verb=0"/>
                      </p:cNvPr>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a:t>Combo Sub-Q Insulin</a:t>
            </a:r>
          </a:p>
        </p:txBody>
      </p:sp>
    </p:spTree>
    <p:custDataLst>
      <p:tags r:id="rId2"/>
    </p:custDataLst>
    <p:extLst>
      <p:ext uri="{BB962C8B-B14F-4D97-AF65-F5344CB8AC3E}">
        <p14:creationId xmlns:p14="http://schemas.microsoft.com/office/powerpoint/2010/main" val="197779063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Next Steps – Switch from 40 units basal to 70/30 Insulin</a:t>
            </a:r>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a:p>
          <a:p>
            <a:r>
              <a:rPr lang="en-US" dirty="0"/>
              <a:t>Switch to 70/30 Insulin</a:t>
            </a:r>
          </a:p>
          <a:p>
            <a:r>
              <a:rPr lang="en-US" dirty="0"/>
              <a:t>Take current dose and give 2/3 in am and 1/3 in pm. </a:t>
            </a:r>
          </a:p>
          <a:p>
            <a:pPr lvl="1"/>
            <a:r>
              <a:rPr lang="en-US" sz="2800" dirty="0"/>
              <a:t>2/3 of basal in am</a:t>
            </a:r>
          </a:p>
          <a:p>
            <a:pPr lvl="2"/>
            <a:r>
              <a:rPr lang="en-US" sz="2800" dirty="0"/>
              <a:t>40 units x 0.6 = 24 units 70/30</a:t>
            </a:r>
          </a:p>
          <a:p>
            <a:pPr lvl="1"/>
            <a:r>
              <a:rPr lang="en-US" sz="2800" dirty="0"/>
              <a:t>1/3 of basal in *pm</a:t>
            </a:r>
          </a:p>
          <a:p>
            <a:pPr lvl="2"/>
            <a:r>
              <a:rPr lang="en-US" sz="2400" dirty="0"/>
              <a:t> </a:t>
            </a:r>
            <a:r>
              <a:rPr lang="en-US" sz="2800" dirty="0"/>
              <a:t>40 units x 0.4 = 16 units 70/30</a:t>
            </a:r>
            <a:endParaRPr lang="en-US" sz="2400" dirty="0"/>
          </a:p>
          <a:p>
            <a:pPr lvl="1"/>
            <a:r>
              <a:rPr lang="en-US" sz="2800" dirty="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410935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a:t>Role of the Pancreas</a:t>
            </a:r>
            <a:br>
              <a:rPr lang="en-US" sz="4000" dirty="0"/>
            </a:br>
            <a:r>
              <a:rPr lang="en-US" sz="4000" dirty="0"/>
              <a:t>Endocrine Functions</a:t>
            </a:r>
            <a:endParaRPr lang="en-US" sz="4000" dirty="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a:t>Beta Cells - Insulin</a:t>
            </a:r>
            <a:endParaRPr lang="en-US" dirty="0"/>
          </a:p>
          <a:p>
            <a:pPr lvl="1" eaLnBrk="1" hangingPunct="1">
              <a:buSzPct val="75000"/>
              <a:buFont typeface="Monotype Sorts" pitchFamily="2" charset="2"/>
              <a:buNone/>
            </a:pPr>
            <a:r>
              <a:rPr lang="en-US" dirty="0"/>
              <a:t>Anabolic hormone - helps store glucose as glycogen in muscle, liver  </a:t>
            </a:r>
          </a:p>
          <a:p>
            <a:pPr lvl="1" eaLnBrk="1" hangingPunct="1">
              <a:buSzPct val="75000"/>
              <a:buFont typeface="Wingdings" panose="05000000000000000000" pitchFamily="2" charset="2"/>
              <a:buChar char="–"/>
            </a:pPr>
            <a:r>
              <a:rPr lang="en-US" dirty="0"/>
              <a:t>secreted in response to elevated glucose</a:t>
            </a:r>
          </a:p>
          <a:p>
            <a:pPr lvl="1" eaLnBrk="1" hangingPunct="1">
              <a:buSzPct val="75000"/>
              <a:buFont typeface="Wingdings" panose="05000000000000000000" pitchFamily="2" charset="2"/>
              <a:buChar char="–"/>
            </a:pPr>
            <a:r>
              <a:rPr lang="en-US" dirty="0"/>
              <a:t>halts breakdown of glycogen in liver</a:t>
            </a:r>
          </a:p>
          <a:p>
            <a:pPr lvl="1" eaLnBrk="1" hangingPunct="1">
              <a:buSzPct val="75000"/>
              <a:buFont typeface="Wingdings" panose="05000000000000000000" pitchFamily="2" charset="2"/>
              <a:buChar char="–"/>
            </a:pPr>
            <a:r>
              <a:rPr lang="en-US" dirty="0"/>
              <a:t>increases protein synthesis, fat storage</a:t>
            </a:r>
          </a:p>
          <a:p>
            <a:pPr lvl="1" eaLnBrk="1" hangingPunct="1">
              <a:buSzPct val="75000"/>
              <a:buFont typeface="Wingdings" panose="05000000000000000000" pitchFamily="2" charset="2"/>
              <a:buChar char="–"/>
            </a:pPr>
            <a:r>
              <a:rPr lang="en-US" dirty="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a:solidFill>
                  <a:schemeClr val="tx2"/>
                </a:solidFill>
              </a:rPr>
              <a:t> </a:t>
            </a:r>
            <a:endParaRPr lang="en-US" sz="2400" dirty="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2"/>
    </p:custDataLst>
    <p:extLst>
      <p:ext uri="{BB962C8B-B14F-4D97-AF65-F5344CB8AC3E}">
        <p14:creationId xmlns:p14="http://schemas.microsoft.com/office/powerpoint/2010/main" val="34586626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a:t>24u 70/30 am,  16 u 70/30 pm</a:t>
            </a:r>
            <a:br>
              <a:rPr lang="en-US" sz="3600" dirty="0"/>
            </a:br>
            <a:r>
              <a:rPr lang="en-US" sz="3600" dirty="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47113" name="Document" r:id="rId5" imgW="7906998" imgH="5440781" progId="Word.Document.8">
                  <p:embed/>
                </p:oleObj>
              </mc:Choice>
              <mc:Fallback>
                <p:oleObj name="Document" r:id="rId5" imgW="7906998" imgH="5440781" progId="Word.Document.8">
                  <p:embed/>
                  <p:pic>
                    <p:nvPicPr>
                      <p:cNvPr id="136195" name="Object 1024"/>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336872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a:t>Insulin</a:t>
            </a:r>
          </a:p>
          <a:p>
            <a:pPr>
              <a:defRPr/>
            </a:pPr>
            <a:r>
              <a:rPr lang="en-US" sz="4400" dirty="0"/>
              <a:t>Sulfonylureas</a:t>
            </a:r>
          </a:p>
          <a:p>
            <a:pPr>
              <a:defRPr/>
            </a:pPr>
            <a:r>
              <a:rPr lang="en-US" sz="4400" dirty="0" err="1"/>
              <a:t>Meglitinides</a:t>
            </a:r>
            <a:endParaRPr lang="en-US" sz="4400" dirty="0"/>
          </a:p>
          <a:p>
            <a:pPr>
              <a:defRPr/>
            </a:pPr>
            <a:r>
              <a:rPr lang="en-US" dirty="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323460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a:t>Sulfonylureas</a:t>
            </a:r>
            <a:r>
              <a:rPr lang="en-US" dirty="0">
                <a:solidFill>
                  <a:schemeClr val="accent1">
                    <a:lumMod val="20000"/>
                    <a:lumOff val="80000"/>
                  </a:schemeClr>
                </a:solidFill>
              </a:rPr>
              <a:t> </a:t>
            </a:r>
            <a:r>
              <a:rPr lang="en-US" dirty="0"/>
              <a:t>- Squirts</a:t>
            </a:r>
          </a:p>
        </p:txBody>
      </p:sp>
      <p:sp>
        <p:nvSpPr>
          <p:cNvPr id="1495043" name="Rectangle 3"/>
          <p:cNvSpPr>
            <a:spLocks noGrp="1" noChangeArrowheads="1"/>
          </p:cNvSpPr>
          <p:nvPr>
            <p:ph sz="quarter" idx="1"/>
          </p:nvPr>
        </p:nvSpPr>
        <p:spPr>
          <a:xfrm>
            <a:off x="457200" y="1219200"/>
            <a:ext cx="6019800" cy="4800600"/>
          </a:xfrm>
        </p:spPr>
        <p:txBody>
          <a:bodyPr>
            <a:normAutofit/>
          </a:bodyPr>
          <a:lstStyle/>
          <a:p>
            <a:pPr eaLnBrk="1" hangingPunct="1">
              <a:defRPr/>
            </a:pPr>
            <a:r>
              <a:rPr lang="en-US" dirty="0"/>
              <a:t>Action: Increase endogenous insulin secretion throughout day</a:t>
            </a:r>
          </a:p>
          <a:p>
            <a:pPr eaLnBrk="1" hangingPunct="1">
              <a:defRPr/>
            </a:pPr>
            <a:r>
              <a:rPr lang="en-US" dirty="0"/>
              <a:t>Efficacy:</a:t>
            </a:r>
          </a:p>
          <a:p>
            <a:pPr lvl="1" eaLnBrk="1" hangingPunct="1">
              <a:defRPr/>
            </a:pPr>
            <a:r>
              <a:rPr lang="en-US" sz="2800" dirty="0"/>
              <a:t>Decrease FPG 60-70 mg/dl </a:t>
            </a:r>
          </a:p>
          <a:p>
            <a:pPr lvl="1" eaLnBrk="1" hangingPunct="1">
              <a:defRPr/>
            </a:pPr>
            <a:r>
              <a:rPr lang="en-US" sz="2800" dirty="0"/>
              <a:t>Reduce A1C by 1.0-2.0%</a:t>
            </a:r>
          </a:p>
          <a:p>
            <a:pPr>
              <a:defRPr/>
            </a:pPr>
            <a:r>
              <a:rPr lang="en-US" dirty="0"/>
              <a:t>Side Effects:</a:t>
            </a:r>
          </a:p>
          <a:p>
            <a:pPr lvl="1">
              <a:defRPr/>
            </a:pPr>
            <a:r>
              <a:rPr lang="en-US" sz="2800" dirty="0"/>
              <a:t>Weight gain, hypoglycemia</a:t>
            </a:r>
          </a:p>
          <a:p>
            <a:pPr>
              <a:defRPr/>
            </a:pPr>
            <a:r>
              <a:rPr lang="en-US" dirty="0"/>
              <a:t>Benefits:</a:t>
            </a:r>
          </a:p>
          <a:p>
            <a:pPr lvl="1">
              <a:defRPr/>
            </a:pPr>
            <a:r>
              <a:rPr lang="en-US" sz="2800" dirty="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74789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a:t>Defined as glucose of 70</a:t>
            </a:r>
            <a:r>
              <a:rPr lang="en-US" sz="2400" dirty="0"/>
              <a:t>mg/dl </a:t>
            </a:r>
            <a:r>
              <a:rPr lang="en-US" dirty="0"/>
              <a:t>or below  </a:t>
            </a:r>
          </a:p>
          <a:p>
            <a:pPr eaLnBrk="1" hangingPunct="1">
              <a:defRPr/>
            </a:pPr>
            <a:r>
              <a:rPr lang="en-US" dirty="0"/>
              <a:t>50% of episodes occur during the night</a:t>
            </a:r>
          </a:p>
          <a:p>
            <a:pPr eaLnBrk="1" hangingPunct="1">
              <a:defRPr/>
            </a:pPr>
            <a:r>
              <a:rPr lang="en-US" dirty="0"/>
              <a:t>Higher mortality rate with severe hypoglycemia secondary to sulfonylureas</a:t>
            </a:r>
          </a:p>
          <a:p>
            <a:pPr lvl="1" eaLnBrk="1" hangingPunct="1">
              <a:defRPr/>
            </a:pPr>
            <a:r>
              <a:rPr lang="en-US" dirty="0"/>
              <a:t>Especially (glyburide) </a:t>
            </a:r>
            <a:r>
              <a:rPr lang="en-US" dirty="0" err="1"/>
              <a:t>Micronase</a:t>
            </a:r>
            <a:r>
              <a:rPr lang="en-US" sz="2000" baseline="40000" dirty="0"/>
              <a:t>®</a:t>
            </a:r>
            <a:r>
              <a:rPr lang="en-US" dirty="0"/>
              <a:t>, </a:t>
            </a:r>
            <a:r>
              <a:rPr lang="en-US" dirty="0" err="1"/>
              <a:t>Diabeta</a:t>
            </a:r>
            <a:r>
              <a:rPr lang="en-US" sz="2000" baseline="40000" dirty="0"/>
              <a:t>®</a:t>
            </a:r>
            <a:endParaRPr lang="en-US" baseline="40000" dirty="0"/>
          </a:p>
          <a:p>
            <a:pPr eaLnBrk="1" hangingPunct="1">
              <a:defRPr/>
            </a:pPr>
            <a:r>
              <a:rPr lang="en-US" dirty="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a:t>Hypoglycemia = “Limiting Factor”</a:t>
            </a:r>
          </a:p>
        </p:txBody>
      </p:sp>
    </p:spTree>
    <p:custDataLst>
      <p:tags r:id="rId1"/>
    </p:custDataLst>
    <p:extLst>
      <p:ext uri="{BB962C8B-B14F-4D97-AF65-F5344CB8AC3E}">
        <p14:creationId xmlns:p14="http://schemas.microsoft.com/office/powerpoint/2010/main" val="363055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a:t>Autonomic</a:t>
            </a:r>
          </a:p>
          <a:p>
            <a:pPr lvl="1" eaLnBrk="1" hangingPunct="1">
              <a:defRPr/>
            </a:pPr>
            <a:r>
              <a:rPr lang="en-US" sz="2800" dirty="0"/>
              <a:t>Anxiety</a:t>
            </a:r>
          </a:p>
          <a:p>
            <a:pPr lvl="1" eaLnBrk="1" hangingPunct="1">
              <a:defRPr/>
            </a:pPr>
            <a:r>
              <a:rPr lang="en-US" sz="2800" dirty="0"/>
              <a:t>Palpitations</a:t>
            </a:r>
          </a:p>
          <a:p>
            <a:pPr lvl="1" eaLnBrk="1" hangingPunct="1">
              <a:defRPr/>
            </a:pPr>
            <a:r>
              <a:rPr lang="en-US" sz="2800" dirty="0"/>
              <a:t>Sweating</a:t>
            </a:r>
          </a:p>
          <a:p>
            <a:pPr lvl="1" eaLnBrk="1" hangingPunct="1">
              <a:defRPr/>
            </a:pPr>
            <a:r>
              <a:rPr lang="en-US" sz="2800" dirty="0"/>
              <a:t>Tingling</a:t>
            </a:r>
          </a:p>
          <a:p>
            <a:pPr lvl="1" eaLnBrk="1" hangingPunct="1">
              <a:defRPr/>
            </a:pPr>
            <a:r>
              <a:rPr lang="en-US" sz="2800" dirty="0"/>
              <a:t>Trembling</a:t>
            </a:r>
          </a:p>
          <a:p>
            <a:pPr lvl="1" eaLnBrk="1" hangingPunct="1">
              <a:defRPr/>
            </a:pPr>
            <a:r>
              <a:rPr lang="en-US" sz="2800" dirty="0"/>
              <a:t>Hypoglycemic Unawareness</a:t>
            </a:r>
          </a:p>
          <a:p>
            <a:pPr lvl="1" eaLnBrk="1" hangingPunct="1">
              <a:defRPr/>
            </a:pPr>
            <a:endParaRPr lang="en-US" sz="2800" dirty="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5"/>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Hypoglycemic Symptoms</a:t>
            </a:r>
          </a:p>
        </p:txBody>
      </p:sp>
    </p:spTree>
    <p:custDataLst>
      <p:tags r:id="rId1"/>
    </p:custDataLst>
    <p:extLst>
      <p:ext uri="{BB962C8B-B14F-4D97-AF65-F5344CB8AC3E}">
        <p14:creationId xmlns:p14="http://schemas.microsoft.com/office/powerpoint/2010/main" val="206336355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3"/>
              </a:buBlip>
              <a:defRPr/>
            </a:pPr>
            <a:r>
              <a:rPr lang="en-US" sz="2400" dirty="0"/>
              <a:t>10-15 </a:t>
            </a:r>
            <a:r>
              <a:rPr lang="en-US" sz="2400" dirty="0" err="1"/>
              <a:t>gms</a:t>
            </a:r>
            <a:r>
              <a:rPr lang="en-US" sz="2400" dirty="0"/>
              <a:t> of carb to raise BG 30 - 45</a:t>
            </a:r>
            <a:r>
              <a:rPr lang="en-US" sz="3200" dirty="0"/>
              <a:t>mg/dl</a:t>
            </a:r>
            <a:endParaRPr lang="en-US" sz="2400" dirty="0"/>
          </a:p>
          <a:p>
            <a:pPr eaLnBrk="1" hangingPunct="1">
              <a:buFont typeface="Monotype Sorts" pitchFamily="2" charset="2"/>
              <a:buBlip>
                <a:blip r:embed="rId4"/>
              </a:buBlip>
              <a:defRPr/>
            </a:pPr>
            <a:r>
              <a:rPr lang="en-US" dirty="0"/>
              <a:t>Retest in 15 minutes, if still low, treat again, even without symptoms</a:t>
            </a:r>
          </a:p>
          <a:p>
            <a:pPr eaLnBrk="1" hangingPunct="1">
              <a:buFont typeface="Monotype Sorts" pitchFamily="2" charset="2"/>
              <a:buBlip>
                <a:blip r:embed="rId4"/>
              </a:buBlip>
              <a:defRPr/>
            </a:pPr>
            <a:r>
              <a:rPr lang="en-US" dirty="0"/>
              <a:t>Follow with usual meal or snack</a:t>
            </a:r>
          </a:p>
          <a:p>
            <a:pPr eaLnBrk="1" hangingPunct="1">
              <a:buFont typeface="Monotype Sorts" pitchFamily="2" charset="2"/>
              <a:buBlip>
                <a:blip r:embed="rId4"/>
              </a:buBlip>
              <a:defRPr/>
            </a:pPr>
            <a:r>
              <a:rPr lang="en-US" dirty="0"/>
              <a:t>If non responsive, give D50 IV or glucagon Emergency Kit</a:t>
            </a:r>
          </a:p>
          <a:p>
            <a:pPr eaLnBrk="1" hangingPunct="1">
              <a:buFont typeface="Monotype Sorts" pitchFamily="2" charset="2"/>
              <a:buBlip>
                <a:blip r:embed="rId4"/>
              </a:buBlip>
              <a:defRPr/>
            </a:pPr>
            <a:r>
              <a:rPr lang="en-US" dirty="0"/>
              <a:t>Figure out how to prevent in future</a:t>
            </a:r>
          </a:p>
          <a:p>
            <a:pPr eaLnBrk="1" hangingPunct="1">
              <a:buFont typeface="Monotype Sorts" pitchFamily="2" charset="2"/>
              <a:buNone/>
              <a:defRPr/>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a:t>Treatment of Hypoglycemia</a:t>
            </a:r>
          </a:p>
        </p:txBody>
      </p:sp>
    </p:spTree>
    <p:custDataLst>
      <p:tags r:id="rId1"/>
    </p:custDataLst>
    <p:extLst>
      <p:ext uri="{BB962C8B-B14F-4D97-AF65-F5344CB8AC3E}">
        <p14:creationId xmlns:p14="http://schemas.microsoft.com/office/powerpoint/2010/main" val="228171552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a:t> 4 ounces apple juice </a:t>
            </a:r>
          </a:p>
          <a:p>
            <a:pPr eaLnBrk="1" hangingPunct="1">
              <a:buFont typeface="Wingdings" pitchFamily="2" charset="2"/>
              <a:buBlip>
                <a:blip r:embed="rId4"/>
              </a:buBlip>
              <a:defRPr/>
            </a:pPr>
            <a:r>
              <a:rPr lang="en-US" dirty="0"/>
              <a:t>3 - 4 Glucose Tablets</a:t>
            </a:r>
          </a:p>
          <a:p>
            <a:pPr eaLnBrk="1" hangingPunct="1">
              <a:buFont typeface="Wingdings" pitchFamily="2" charset="2"/>
              <a:buBlip>
                <a:blip r:embed="rId4"/>
              </a:buBlip>
              <a:defRPr/>
            </a:pPr>
            <a:r>
              <a:rPr lang="en-US" dirty="0"/>
              <a:t> 8 - 10 Lifesavers candy</a:t>
            </a:r>
          </a:p>
          <a:p>
            <a:pPr eaLnBrk="1" hangingPunct="1">
              <a:buFont typeface="Wingdings" pitchFamily="2" charset="2"/>
              <a:buBlip>
                <a:blip r:embed="rId4"/>
              </a:buBlip>
              <a:defRPr/>
            </a:pPr>
            <a:r>
              <a:rPr lang="en-US" dirty="0"/>
              <a:t> 8 - 10 Hard candies</a:t>
            </a:r>
          </a:p>
          <a:p>
            <a:pPr eaLnBrk="1" hangingPunct="1">
              <a:buFont typeface="Wingdings" pitchFamily="2" charset="2"/>
              <a:buBlip>
                <a:blip r:embed="rId4"/>
              </a:buBlip>
              <a:defRPr/>
            </a:pPr>
            <a:r>
              <a:rPr lang="en-US" dirty="0"/>
              <a:t> 2 Tablespoons Raisins</a:t>
            </a:r>
          </a:p>
          <a:p>
            <a:pPr eaLnBrk="1" hangingPunct="1">
              <a:buFont typeface="Wingdings" pitchFamily="2" charset="2"/>
              <a:buBlip>
                <a:blip r:embed="rId4"/>
              </a:buBlip>
              <a:defRPr/>
            </a:pPr>
            <a:r>
              <a:rPr lang="en-US" dirty="0"/>
              <a:t> 4 - 6 </a:t>
            </a:r>
            <a:r>
              <a:rPr lang="en-US" dirty="0" err="1"/>
              <a:t>oz’s</a:t>
            </a:r>
            <a:r>
              <a:rPr lang="en-US" dirty="0"/>
              <a:t> </a:t>
            </a:r>
            <a:r>
              <a:rPr lang="en-US" dirty="0" err="1"/>
              <a:t>Nondiet</a:t>
            </a:r>
            <a:r>
              <a:rPr lang="en-US" dirty="0"/>
              <a:t> soda</a:t>
            </a:r>
          </a:p>
          <a:p>
            <a:pPr eaLnBrk="1" hangingPunct="1">
              <a:buFont typeface="Wingdings" pitchFamily="2" charset="2"/>
              <a:buBlip>
                <a:blip r:embed="rId4"/>
              </a:buBlip>
              <a:defRPr/>
            </a:pPr>
            <a:r>
              <a:rPr lang="en-US" dirty="0"/>
              <a:t> 4 - 6 </a:t>
            </a:r>
            <a:r>
              <a:rPr lang="en-US" dirty="0" err="1"/>
              <a:t>oz’s</a:t>
            </a:r>
            <a:r>
              <a:rPr lang="en-US" dirty="0"/>
              <a:t> Fruit Juice</a:t>
            </a:r>
          </a:p>
          <a:p>
            <a:pPr eaLnBrk="1" hangingPunct="1">
              <a:buFont typeface="Wingdings" pitchFamily="2" charset="2"/>
              <a:buBlip>
                <a:blip r:embed="rId4"/>
              </a:buBlip>
              <a:defRPr/>
            </a:pPr>
            <a:r>
              <a:rPr lang="en-US" dirty="0"/>
              <a:t> 8 </a:t>
            </a:r>
            <a:r>
              <a:rPr lang="en-US" dirty="0" err="1"/>
              <a:t>oz</a:t>
            </a:r>
            <a:r>
              <a:rPr lang="en-US" dirty="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48137" name="Clip" r:id="rId5" imgW="2622260" imgH="2598524" progId="MS_ClipArt_Gallery.5">
                  <p:embed/>
                </p:oleObj>
              </mc:Choice>
              <mc:Fallback>
                <p:oleObj name="Clip" r:id="rId5" imgW="2622260" imgH="2598524" progId="MS_ClipArt_Gallery.5">
                  <p:embed/>
                  <p:pic>
                    <p:nvPicPr>
                      <p:cNvPr id="1898496" name="Object 10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42980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194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3400" y="214313"/>
            <a:ext cx="1905000" cy="1981200"/>
          </a:xfrm>
          <a:prstGeom prst="rect">
            <a:avLst/>
          </a:prstGeom>
        </p:spPr>
      </p:pic>
    </p:spTree>
    <p:custDataLst>
      <p:tags r:id="rId1"/>
    </p:custDataLst>
    <p:extLst>
      <p:ext uri="{BB962C8B-B14F-4D97-AF65-F5344CB8AC3E}">
        <p14:creationId xmlns:p14="http://schemas.microsoft.com/office/powerpoint/2010/main" val="35541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a:t>Basal Bolus – What Adjustments?  </a:t>
            </a:r>
            <a:br>
              <a:rPr lang="en-US" dirty="0"/>
            </a:br>
            <a:r>
              <a:rPr lang="en-US" dirty="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525535652"/>
              </p:ext>
            </p:extLst>
          </p:nvPr>
        </p:nvGraphicFramePr>
        <p:xfrm>
          <a:off x="466725" y="1565275"/>
          <a:ext cx="7588250" cy="5214938"/>
        </p:xfrm>
        <a:graphic>
          <a:graphicData uri="http://schemas.openxmlformats.org/presentationml/2006/ole">
            <mc:AlternateContent xmlns:mc="http://schemas.openxmlformats.org/markup-compatibility/2006">
              <mc:Choice xmlns:v="urn:schemas-microsoft-com:vml" Requires="v">
                <p:oleObj spid="_x0000_s33840" name="Document" r:id="rId5" imgW="7935497" imgH="5453378" progId="Word.Document.8">
                  <p:embed/>
                </p:oleObj>
              </mc:Choice>
              <mc:Fallback>
                <p:oleObj name="Document" r:id="rId5" imgW="7935497" imgH="5453378" progId="Word.Document.8">
                  <p:embed/>
                  <p:pic>
                    <p:nvPicPr>
                      <p:cNvPr id="0" name=""/>
                      <p:cNvPicPr>
                        <a:picLocks noChangeAspect="1" noChangeArrowheads="1"/>
                      </p:cNvPicPr>
                      <p:nvPr/>
                    </p:nvPicPr>
                    <p:blipFill>
                      <a:blip r:embed="rId6"/>
                      <a:srcRect/>
                      <a:stretch>
                        <a:fillRect/>
                      </a:stretch>
                    </p:blipFill>
                    <p:spPr bwMode="auto">
                      <a:xfrm>
                        <a:off x="466725" y="1565275"/>
                        <a:ext cx="7588250" cy="52149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911170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a:t>Intensive Diabetes Therapy</a:t>
            </a:r>
            <a:br>
              <a:rPr lang="en-US" sz="3600" dirty="0"/>
            </a:br>
            <a:r>
              <a:rPr lang="en-US" sz="3600" dirty="0"/>
              <a:t>Insulin Dosing Strategy</a:t>
            </a:r>
            <a:r>
              <a:rPr lang="en-US" dirty="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defRPr/>
            </a:pPr>
            <a:endParaRPr lang="en-US" sz="1200" dirty="0"/>
          </a:p>
          <a:p>
            <a:pPr eaLnBrk="1" hangingPunct="1">
              <a:defRPr/>
            </a:pPr>
            <a:endParaRPr lang="en-US" sz="1200" dirty="0"/>
          </a:p>
          <a:p>
            <a:pPr eaLnBrk="1" hangingPunct="1">
              <a:defRPr/>
            </a:pPr>
            <a:r>
              <a:rPr lang="en-US" dirty="0"/>
              <a:t>Basal = 50% of total  </a:t>
            </a:r>
            <a:endParaRPr lang="en-US" sz="3200" dirty="0"/>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QD</a:t>
            </a:r>
          </a:p>
          <a:p>
            <a:pPr lvl="1" eaLnBrk="1" hangingPunct="1">
              <a:buFont typeface="Monotype Sorts" pitchFamily="2" charset="2"/>
              <a:buBlip>
                <a:blip r:embed="rId4"/>
              </a:buBlip>
              <a:defRPr/>
            </a:pPr>
            <a:r>
              <a:rPr lang="en-US" dirty="0">
                <a:solidFill>
                  <a:schemeClr val="tx1"/>
                </a:solidFill>
              </a:rPr>
              <a:t>NPH or </a:t>
            </a:r>
            <a:r>
              <a:rPr lang="en-US" dirty="0" err="1">
                <a:solidFill>
                  <a:schemeClr val="tx1"/>
                </a:solidFill>
              </a:rPr>
              <a:t>Detemir</a:t>
            </a:r>
            <a:r>
              <a:rPr lang="en-US" dirty="0">
                <a:solidFill>
                  <a:schemeClr val="tx1"/>
                </a:solidFill>
              </a:rPr>
              <a:t> BID</a:t>
            </a:r>
            <a:endParaRPr lang="en-US" sz="1200" dirty="0">
              <a:solidFill>
                <a:schemeClr val="tx1"/>
              </a:solidFill>
            </a:endParaRPr>
          </a:p>
          <a:p>
            <a:pPr eaLnBrk="1" hangingPunct="1">
              <a:buFont typeface="Monotype Sorts" pitchFamily="2" charset="2"/>
              <a:buBlip>
                <a:blip r:embed="rId5"/>
              </a:buBlip>
              <a:defRPr/>
            </a:pPr>
            <a:endParaRPr lang="en-US" sz="900" dirty="0"/>
          </a:p>
          <a:p>
            <a:pPr eaLnBrk="1" hangingPunct="1">
              <a:buFont typeface="Monotype Sorts" pitchFamily="2" charset="2"/>
              <a:buNone/>
              <a:defRPr/>
            </a:pPr>
            <a:endParaRPr lang="en-US" sz="1800" dirty="0"/>
          </a:p>
          <a:p>
            <a:pPr eaLnBrk="1" hangingPunct="1">
              <a:buFont typeface="Monotype Sorts" pitchFamily="2" charset="2"/>
              <a:buBlip>
                <a:blip r:embed="rId5"/>
              </a:buBlip>
              <a:defRPr/>
            </a:pPr>
            <a:r>
              <a:rPr lang="en-US" sz="2400" dirty="0"/>
              <a:t>Bolus = 50% of total</a:t>
            </a:r>
          </a:p>
          <a:p>
            <a:pPr lvl="1" eaLnBrk="1" hangingPunct="1">
              <a:buFont typeface="Monotype Sorts" pitchFamily="2" charset="2"/>
              <a:buBlip>
                <a:blip r:embed="rId4"/>
              </a:buBlip>
              <a:defRPr/>
            </a:pPr>
            <a:r>
              <a:rPr lang="en-US" dirty="0">
                <a:solidFill>
                  <a:schemeClr val="tx1"/>
                </a:solidFill>
              </a:rPr>
              <a:t>usually divided into 3 meals</a:t>
            </a:r>
            <a:endParaRPr lang="en-US" sz="2000" dirty="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a:t>Example </a:t>
            </a:r>
          </a:p>
          <a:p>
            <a:pPr eaLnBrk="1" hangingPunct="1">
              <a:defRPr/>
            </a:pPr>
            <a:r>
              <a:rPr lang="en-US" sz="2400" dirty="0" err="1"/>
              <a:t>Wt</a:t>
            </a:r>
            <a:r>
              <a:rPr lang="en-US" sz="2400" dirty="0"/>
              <a:t> 50kg x 0.5 = 25 units of insulin/day</a:t>
            </a:r>
          </a:p>
          <a:p>
            <a:pPr eaLnBrk="1" hangingPunct="1">
              <a:defRPr/>
            </a:pPr>
            <a:endParaRPr lang="en-US" sz="800" dirty="0"/>
          </a:p>
          <a:p>
            <a:pPr eaLnBrk="1" hangingPunct="1">
              <a:defRPr/>
            </a:pPr>
            <a:r>
              <a:rPr lang="en-US" sz="2400" dirty="0"/>
              <a:t>Basal dose:  13 units</a:t>
            </a:r>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13 units QD</a:t>
            </a:r>
          </a:p>
          <a:p>
            <a:pPr lvl="1" eaLnBrk="1" hangingPunct="1">
              <a:buFont typeface="Monotype Sorts" pitchFamily="2" charset="2"/>
              <a:buBlip>
                <a:blip r:embed="rId4"/>
              </a:buBlip>
              <a:defRPr/>
            </a:pPr>
            <a:r>
              <a:rPr lang="en-US" dirty="0">
                <a:solidFill>
                  <a:schemeClr val="tx1"/>
                </a:solidFill>
              </a:rPr>
              <a:t>NPH/</a:t>
            </a:r>
            <a:r>
              <a:rPr lang="en-US" dirty="0" err="1">
                <a:solidFill>
                  <a:schemeClr val="tx1"/>
                </a:solidFill>
              </a:rPr>
              <a:t>Detemir</a:t>
            </a:r>
            <a:r>
              <a:rPr lang="en-US" dirty="0">
                <a:solidFill>
                  <a:schemeClr val="tx1"/>
                </a:solidFill>
              </a:rPr>
              <a:t> 6u BID</a:t>
            </a:r>
          </a:p>
          <a:p>
            <a:pPr eaLnBrk="1" hangingPunct="1">
              <a:buFont typeface="Wingdings" pitchFamily="2" charset="2"/>
              <a:buNone/>
              <a:defRPr/>
            </a:pPr>
            <a:endParaRPr lang="en-US" sz="2400" dirty="0"/>
          </a:p>
          <a:p>
            <a:pPr eaLnBrk="1" hangingPunct="1">
              <a:defRPr/>
            </a:pPr>
            <a:r>
              <a:rPr lang="en-US" sz="2400" dirty="0"/>
              <a:t>Bolus dose: 12 units</a:t>
            </a:r>
          </a:p>
          <a:p>
            <a:pPr lvl="1" eaLnBrk="1" hangingPunct="1">
              <a:defRPr/>
            </a:pPr>
            <a:r>
              <a:rPr lang="en-US" dirty="0">
                <a:solidFill>
                  <a:schemeClr val="tx1"/>
                </a:solidFill>
              </a:rPr>
              <a:t>4 units </a:t>
            </a:r>
            <a:r>
              <a:rPr lang="en-US" dirty="0" err="1">
                <a:solidFill>
                  <a:schemeClr val="tx1"/>
                </a:solidFill>
              </a:rPr>
              <a:t>NovoLog</a:t>
            </a:r>
            <a:r>
              <a:rPr lang="en-US" dirty="0">
                <a:solidFill>
                  <a:schemeClr val="tx1"/>
                </a:solidFill>
              </a:rPr>
              <a:t>, </a:t>
            </a:r>
            <a:r>
              <a:rPr lang="en-US" dirty="0" err="1">
                <a:solidFill>
                  <a:schemeClr val="tx1"/>
                </a:solidFill>
              </a:rPr>
              <a:t>Apidra</a:t>
            </a:r>
            <a:r>
              <a:rPr lang="en-US" dirty="0">
                <a:solidFill>
                  <a:schemeClr val="tx1"/>
                </a:solidFill>
              </a:rPr>
              <a:t> Humalog, Regular each meal</a:t>
            </a:r>
          </a:p>
          <a:p>
            <a:pPr eaLnBrk="1" hangingPunct="1">
              <a:buFont typeface="Wingdings" pitchFamily="2" charset="2"/>
              <a:buNone/>
              <a:defRPr/>
            </a:pPr>
            <a:endParaRPr lang="en-US" sz="2200" dirty="0"/>
          </a:p>
        </p:txBody>
      </p:sp>
    </p:spTree>
    <p:custDataLst>
      <p:tags r:id="rId1"/>
    </p:custDataLst>
    <p:extLst>
      <p:ext uri="{BB962C8B-B14F-4D97-AF65-F5344CB8AC3E}">
        <p14:creationId xmlns:p14="http://schemas.microsoft.com/office/powerpoint/2010/main" val="1736361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a:t>Role of the Pancreas</a:t>
            </a:r>
            <a:br>
              <a:rPr lang="en-US" sz="3700" dirty="0"/>
            </a:br>
            <a:r>
              <a:rPr lang="en-US" sz="3700" dirty="0"/>
              <a:t>Endocrine Functions</a:t>
            </a:r>
            <a:endParaRPr lang="en-US" sz="3700" dirty="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a:solidFill>
                  <a:schemeClr val="tx2"/>
                </a:solidFill>
              </a:rPr>
              <a:t>Alpha cells - Glucagon</a:t>
            </a:r>
            <a:endParaRPr lang="en-US" sz="2800" b="1"/>
          </a:p>
          <a:p>
            <a:pPr lvl="1" eaLnBrk="1" hangingPunct="1">
              <a:buSzPct val="75000"/>
              <a:buFont typeface="Monotype Sorts" pitchFamily="2" charset="2"/>
              <a:buNone/>
            </a:pPr>
            <a:r>
              <a:rPr lang="en-US" sz="2800"/>
              <a:t>Opposes action of insulin at the liver</a:t>
            </a:r>
          </a:p>
          <a:p>
            <a:pPr lvl="1" eaLnBrk="1" hangingPunct="1">
              <a:buSzPct val="75000"/>
              <a:buFont typeface="Monotype Sorts" pitchFamily="2" charset="2"/>
              <a:buBlip>
                <a:blip r:embed="rId4"/>
              </a:buBlip>
            </a:pPr>
            <a:r>
              <a:rPr lang="en-US" sz="2800"/>
              <a:t>stimulated in response to low glucose levels</a:t>
            </a:r>
          </a:p>
          <a:p>
            <a:pPr lvl="1" eaLnBrk="1" hangingPunct="1">
              <a:buSzPct val="75000"/>
              <a:buFont typeface="Monotype Sorts" pitchFamily="2" charset="2"/>
              <a:buBlip>
                <a:blip r:embed="rId4"/>
              </a:buBlip>
            </a:pPr>
            <a:r>
              <a:rPr lang="en-US" sz="2800"/>
              <a:t>stimulates liver to convert glycogen to glucose</a:t>
            </a:r>
          </a:p>
          <a:p>
            <a:pPr lvl="1" eaLnBrk="1" hangingPunct="1">
              <a:buSzPct val="75000"/>
              <a:buFont typeface="Monotype Sorts" pitchFamily="2" charset="2"/>
              <a:buBlip>
                <a:blip r:embed="rId4"/>
              </a:buBlip>
            </a:pPr>
            <a:r>
              <a:rPr lang="en-US" sz="2800"/>
              <a:t>inhibits liver from glucose uptake</a:t>
            </a:r>
          </a:p>
          <a:p>
            <a:pPr lvl="1" eaLnBrk="1" hangingPunct="1">
              <a:buSzPct val="75000"/>
              <a:buFont typeface="Monotype Sorts" pitchFamily="2" charset="2"/>
              <a:buBlip>
                <a:blip r:embed="rId4"/>
              </a:buBlip>
            </a:pPr>
            <a:r>
              <a:rPr lang="en-US" sz="2800"/>
              <a:t>causes hyperglycemia</a:t>
            </a:r>
            <a:endParaRPr lang="en-US" sz="240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3064993848"/>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a:t>Intensive Diabetes Therapy</a:t>
            </a:r>
            <a:br>
              <a:rPr lang="en-US" sz="3600"/>
            </a:br>
            <a:r>
              <a:rPr lang="en-US" sz="360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QD</a:t>
            </a:r>
          </a:p>
          <a:p>
            <a:pPr lvl="1" eaLnBrk="1" hangingPunct="1">
              <a:buFont typeface="Monotype Sorts" pitchFamily="2" charset="2"/>
              <a:buBlip>
                <a:blip r:embed="rId4"/>
              </a:buBlip>
              <a:defRPr/>
            </a:pPr>
            <a:r>
              <a:rPr lang="en-US" sz="2800" dirty="0">
                <a:solidFill>
                  <a:schemeClr val="tx1"/>
                </a:solidFill>
              </a:rPr>
              <a:t>NPH or </a:t>
            </a:r>
            <a:r>
              <a:rPr lang="en-US" sz="2800" dirty="0" err="1">
                <a:solidFill>
                  <a:schemeClr val="tx1"/>
                </a:solidFill>
              </a:rPr>
              <a:t>Detemir</a:t>
            </a:r>
            <a:r>
              <a:rPr lang="en-US" sz="2800" dirty="0">
                <a:solidFill>
                  <a:schemeClr val="tx1"/>
                </a:solidFill>
              </a:rPr>
              <a:t> BID</a:t>
            </a:r>
            <a:endParaRPr lang="en-US" sz="2000" dirty="0">
              <a:solidFill>
                <a:schemeClr val="tx1"/>
              </a:solidFill>
            </a:endParaRPr>
          </a:p>
          <a:p>
            <a:pPr eaLnBrk="1" hangingPunct="1">
              <a:buFont typeface="Monotype Sorts" pitchFamily="2" charset="2"/>
              <a:buBlip>
                <a:blip r:embed="rId5"/>
              </a:buBlip>
              <a:defRPr/>
            </a:pPr>
            <a:r>
              <a:rPr lang="en-US" dirty="0"/>
              <a:t>Bolus = 50% of total</a:t>
            </a:r>
          </a:p>
          <a:p>
            <a:pPr lvl="1" eaLnBrk="1" hangingPunct="1">
              <a:buFont typeface="Monotype Sorts" pitchFamily="2" charset="2"/>
              <a:buBlip>
                <a:blip r:embed="rId4"/>
              </a:buBlip>
              <a:defRPr/>
            </a:pPr>
            <a:r>
              <a:rPr lang="en-US" sz="2800" dirty="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 kg x 0.5 = ___ units of insulin/day</a:t>
            </a:r>
          </a:p>
          <a:p>
            <a:pPr eaLnBrk="1" hangingPunct="1">
              <a:defRPr/>
            </a:pPr>
            <a:endParaRPr lang="en-US" sz="900" dirty="0"/>
          </a:p>
          <a:p>
            <a:pPr eaLnBrk="1" hangingPunct="1">
              <a:defRPr/>
            </a:pPr>
            <a:r>
              <a:rPr lang="en-US" dirty="0"/>
              <a:t>Basal dose: ____ units</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____ QD</a:t>
            </a:r>
          </a:p>
          <a:p>
            <a:pPr lvl="1" eaLnBrk="1" hangingPunct="1">
              <a:buFont typeface="Monotype Sorts" pitchFamily="2" charset="2"/>
              <a:buBlip>
                <a:blip r:embed="rId4"/>
              </a:buBlip>
              <a:defRPr/>
            </a:pPr>
            <a:r>
              <a:rPr lang="en-US" sz="2800" dirty="0">
                <a:solidFill>
                  <a:schemeClr val="tx1"/>
                </a:solidFill>
              </a:rPr>
              <a:t>NPH/</a:t>
            </a:r>
            <a:r>
              <a:rPr lang="en-US" sz="2800" dirty="0" err="1">
                <a:solidFill>
                  <a:schemeClr val="tx1"/>
                </a:solidFill>
              </a:rPr>
              <a:t>Detemir</a:t>
            </a:r>
            <a:r>
              <a:rPr lang="en-US" sz="2800" dirty="0">
                <a:solidFill>
                  <a:schemeClr val="tx1"/>
                </a:solidFill>
              </a:rPr>
              <a:t> __ BID</a:t>
            </a:r>
          </a:p>
          <a:p>
            <a:pPr lvl="1" eaLnBrk="1" hangingPunct="1">
              <a:buFont typeface="Wingdings" pitchFamily="2" charset="2"/>
              <a:buNone/>
              <a:defRPr/>
            </a:pPr>
            <a:endParaRPr lang="en-US" dirty="0">
              <a:solidFill>
                <a:schemeClr val="tx1"/>
              </a:solidFill>
            </a:endParaRPr>
          </a:p>
          <a:p>
            <a:pPr eaLnBrk="1" hangingPunct="1">
              <a:defRPr/>
            </a:pPr>
            <a:r>
              <a:rPr lang="en-US" dirty="0"/>
              <a:t>Bolus dose: ____ units</a:t>
            </a:r>
          </a:p>
          <a:p>
            <a:pPr>
              <a:spcBef>
                <a:spcPct val="0"/>
              </a:spcBef>
              <a:buClrTx/>
              <a:buSzTx/>
              <a:buFontTx/>
              <a:buNone/>
              <a:defRPr/>
            </a:pPr>
            <a:r>
              <a:rPr lang="en-US" dirty="0"/>
              <a:t>    ___</a:t>
            </a:r>
            <a:r>
              <a:rPr lang="en-US" sz="2400" dirty="0"/>
              <a:t>units </a:t>
            </a:r>
            <a:r>
              <a:rPr lang="en-US" sz="2400" dirty="0" err="1"/>
              <a:t>NovoLog</a:t>
            </a:r>
            <a:r>
              <a:rPr lang="en-US" sz="2400" dirty="0"/>
              <a:t>, </a:t>
            </a:r>
            <a:r>
              <a:rPr lang="en-US" sz="2400" dirty="0" err="1"/>
              <a:t>Apidra</a:t>
            </a:r>
            <a:r>
              <a:rPr lang="en-US" sz="2400" dirty="0"/>
              <a:t> Humalog, </a:t>
            </a:r>
            <a:r>
              <a:rPr lang="en-US" sz="2400" dirty="0" err="1"/>
              <a:t>Reg</a:t>
            </a:r>
            <a:r>
              <a:rPr lang="en-US" sz="2400" dirty="0"/>
              <a:t> each meal</a:t>
            </a:r>
          </a:p>
        </p:txBody>
      </p:sp>
    </p:spTree>
    <p:custDataLst>
      <p:tags r:id="rId1"/>
    </p:custDataLst>
    <p:extLst>
      <p:ext uri="{BB962C8B-B14F-4D97-AF65-F5344CB8AC3E}">
        <p14:creationId xmlns:p14="http://schemas.microsoft.com/office/powerpoint/2010/main" val="2961524344"/>
      </p:ext>
    </p:extLst>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Intensive Diabetes Therapy</a:t>
            </a:r>
            <a:br>
              <a:rPr lang="en-US" dirty="0"/>
            </a:br>
            <a:r>
              <a:rPr lang="en-US" dirty="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3000" dirty="0" err="1">
                <a:solidFill>
                  <a:schemeClr val="tx1"/>
                </a:solidFill>
              </a:rPr>
              <a:t>Glargine</a:t>
            </a:r>
            <a:r>
              <a:rPr lang="en-US" sz="3000" dirty="0">
                <a:solidFill>
                  <a:schemeClr val="tx1"/>
                </a:solidFill>
              </a:rPr>
              <a:t> QD</a:t>
            </a:r>
          </a:p>
          <a:p>
            <a:pPr lvl="1" eaLnBrk="1" hangingPunct="1">
              <a:buFont typeface="Monotype Sorts" pitchFamily="2" charset="2"/>
              <a:buBlip>
                <a:blip r:embed="rId4"/>
              </a:buBlip>
              <a:defRPr/>
            </a:pPr>
            <a:r>
              <a:rPr lang="en-US" sz="3000" dirty="0">
                <a:solidFill>
                  <a:schemeClr val="tx1"/>
                </a:solidFill>
              </a:rPr>
              <a:t>NPH or </a:t>
            </a:r>
            <a:r>
              <a:rPr lang="en-US" sz="3000" dirty="0" err="1">
                <a:solidFill>
                  <a:schemeClr val="tx1"/>
                </a:solidFill>
              </a:rPr>
              <a:t>Detemir</a:t>
            </a:r>
            <a:r>
              <a:rPr lang="en-US" sz="3000" dirty="0">
                <a:solidFill>
                  <a:schemeClr val="tx1"/>
                </a:solidFill>
              </a:rPr>
              <a:t> BID</a:t>
            </a:r>
            <a:endParaRPr lang="en-US" sz="2600" dirty="0">
              <a:solidFill>
                <a:schemeClr val="tx1"/>
              </a:solidFill>
            </a:endParaRPr>
          </a:p>
          <a:p>
            <a:pPr eaLnBrk="1" hangingPunct="1">
              <a:buFont typeface="Monotype Sorts" pitchFamily="2" charset="2"/>
              <a:buBlip>
                <a:blip r:embed="rId5"/>
              </a:buBlip>
              <a:defRPr/>
            </a:pPr>
            <a:r>
              <a:rPr lang="en-US" sz="3000" dirty="0"/>
              <a:t>Bolus = 50% of total</a:t>
            </a:r>
          </a:p>
          <a:p>
            <a:pPr lvl="1" eaLnBrk="1" hangingPunct="1">
              <a:buFont typeface="Monotype Sorts" pitchFamily="2" charset="2"/>
              <a:buBlip>
                <a:blip r:embed="rId4"/>
              </a:buBlip>
              <a:defRPr/>
            </a:pPr>
            <a:r>
              <a:rPr lang="en-US" sz="3000" dirty="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60kg x 0.5 =</a:t>
            </a:r>
            <a:r>
              <a:rPr lang="en-US" dirty="0">
                <a:solidFill>
                  <a:srgbClr val="DC0081"/>
                </a:solidFill>
              </a:rPr>
              <a:t> </a:t>
            </a:r>
            <a:r>
              <a:rPr lang="en-US" u="sng" dirty="0">
                <a:solidFill>
                  <a:schemeClr val="folHlink"/>
                </a:solidFill>
              </a:rPr>
              <a:t>30</a:t>
            </a:r>
            <a:r>
              <a:rPr lang="en-US" dirty="0">
                <a:solidFill>
                  <a:schemeClr val="folHlink"/>
                </a:solidFill>
              </a:rPr>
              <a:t> </a:t>
            </a:r>
            <a:r>
              <a:rPr lang="en-US" dirty="0"/>
              <a:t>units    of insulin/day</a:t>
            </a:r>
          </a:p>
          <a:p>
            <a:pPr eaLnBrk="1" hangingPunct="1">
              <a:defRPr/>
            </a:pPr>
            <a:endParaRPr lang="en-US" sz="900" dirty="0"/>
          </a:p>
          <a:p>
            <a:pPr eaLnBrk="1" hangingPunct="1">
              <a:defRPr/>
            </a:pPr>
            <a:r>
              <a:rPr lang="en-US" dirty="0"/>
              <a:t>Basal dose: </a:t>
            </a:r>
            <a:r>
              <a:rPr lang="en-US" u="sng" dirty="0">
                <a:solidFill>
                  <a:schemeClr val="folHlink"/>
                </a:solidFill>
              </a:rPr>
              <a:t>15</a:t>
            </a:r>
            <a:r>
              <a:rPr lang="en-US" dirty="0">
                <a:solidFill>
                  <a:schemeClr val="folHlink"/>
                </a:solidFill>
              </a:rPr>
              <a:t> units</a:t>
            </a:r>
          </a:p>
          <a:p>
            <a:pPr lvl="1" eaLnBrk="1" hangingPunct="1">
              <a:buFont typeface="Monotype Sorts" pitchFamily="2" charset="2"/>
              <a:buBlip>
                <a:blip r:embed="rId4"/>
              </a:buBlip>
              <a:defRPr/>
            </a:pPr>
            <a:r>
              <a:rPr lang="en-US" sz="2800" dirty="0" err="1">
                <a:solidFill>
                  <a:schemeClr val="folHlink"/>
                </a:solidFill>
              </a:rPr>
              <a:t>Glargine</a:t>
            </a:r>
            <a:r>
              <a:rPr lang="en-US" sz="2800" dirty="0">
                <a:solidFill>
                  <a:schemeClr val="folHlink"/>
                </a:solidFill>
              </a:rPr>
              <a:t> </a:t>
            </a:r>
            <a:r>
              <a:rPr lang="en-US" sz="2800" b="1" u="sng" dirty="0">
                <a:solidFill>
                  <a:schemeClr val="folHlink"/>
                </a:solidFill>
              </a:rPr>
              <a:t>15</a:t>
            </a:r>
            <a:r>
              <a:rPr lang="en-US" sz="2800" dirty="0">
                <a:solidFill>
                  <a:schemeClr val="folHlink"/>
                </a:solidFill>
              </a:rPr>
              <a:t> QD or</a:t>
            </a:r>
          </a:p>
          <a:p>
            <a:pPr lvl="1" eaLnBrk="1" hangingPunct="1">
              <a:buFont typeface="Monotype Sorts" pitchFamily="2" charset="2"/>
              <a:buBlip>
                <a:blip r:embed="rId4"/>
              </a:buBlip>
              <a:defRPr/>
            </a:pPr>
            <a:r>
              <a:rPr lang="en-US" sz="2800" dirty="0">
                <a:solidFill>
                  <a:schemeClr val="folHlink"/>
                </a:solidFill>
              </a:rPr>
              <a:t>NPH/</a:t>
            </a:r>
            <a:r>
              <a:rPr lang="en-US" sz="2800" dirty="0" err="1">
                <a:solidFill>
                  <a:schemeClr val="folHlink"/>
                </a:solidFill>
              </a:rPr>
              <a:t>Detemir</a:t>
            </a:r>
            <a:r>
              <a:rPr lang="en-US" sz="2800" dirty="0">
                <a:solidFill>
                  <a:schemeClr val="folHlink"/>
                </a:solidFill>
              </a:rPr>
              <a:t> </a:t>
            </a:r>
            <a:r>
              <a:rPr lang="en-US" sz="2800" b="1" u="sng" dirty="0">
                <a:solidFill>
                  <a:schemeClr val="folHlink"/>
                </a:solidFill>
              </a:rPr>
              <a:t>7</a:t>
            </a:r>
            <a:r>
              <a:rPr lang="en-US" sz="2800" b="1" dirty="0">
                <a:solidFill>
                  <a:schemeClr val="folHlink"/>
                </a:solidFill>
              </a:rPr>
              <a:t>u </a:t>
            </a:r>
            <a:r>
              <a:rPr lang="en-US" sz="2800" dirty="0">
                <a:solidFill>
                  <a:schemeClr val="folHlink"/>
                </a:solidFill>
              </a:rPr>
              <a:t>BID</a:t>
            </a:r>
          </a:p>
          <a:p>
            <a:pPr lvl="1" eaLnBrk="1" hangingPunct="1">
              <a:buFont typeface="Wingdings" pitchFamily="2" charset="2"/>
              <a:buNone/>
              <a:defRPr/>
            </a:pPr>
            <a:endParaRPr lang="en-US" sz="2000" dirty="0">
              <a:solidFill>
                <a:srgbClr val="DC0081"/>
              </a:solidFill>
            </a:endParaRPr>
          </a:p>
          <a:p>
            <a:pPr eaLnBrk="1" hangingPunct="1">
              <a:defRPr/>
            </a:pPr>
            <a:r>
              <a:rPr lang="en-US" dirty="0"/>
              <a:t>Bolus dose: </a:t>
            </a:r>
            <a:r>
              <a:rPr lang="en-US" u="sng" dirty="0">
                <a:solidFill>
                  <a:schemeClr val="folHlink"/>
                </a:solidFill>
              </a:rPr>
              <a:t>15</a:t>
            </a:r>
            <a:r>
              <a:rPr lang="en-US" dirty="0">
                <a:solidFill>
                  <a:schemeClr val="folHlink"/>
                </a:solidFill>
              </a:rPr>
              <a:t> units</a:t>
            </a:r>
          </a:p>
          <a:p>
            <a:pPr lvl="1" eaLnBrk="1" hangingPunct="1">
              <a:defRPr/>
            </a:pPr>
            <a:r>
              <a:rPr lang="en-US" sz="2800" b="1" u="sng" dirty="0">
                <a:solidFill>
                  <a:schemeClr val="folHlink"/>
                </a:solidFill>
              </a:rPr>
              <a:t>5</a:t>
            </a:r>
            <a:r>
              <a:rPr lang="en-US" sz="2800" dirty="0">
                <a:solidFill>
                  <a:schemeClr val="folHlink"/>
                </a:solidFill>
              </a:rPr>
              <a:t> </a:t>
            </a:r>
            <a:r>
              <a:rPr lang="en-US" sz="2800" dirty="0" err="1">
                <a:solidFill>
                  <a:schemeClr val="folHlink"/>
                </a:solidFill>
              </a:rPr>
              <a:t>NovoLog</a:t>
            </a:r>
            <a:r>
              <a:rPr lang="en-US" sz="2800" dirty="0">
                <a:solidFill>
                  <a:schemeClr val="folHlink"/>
                </a:solidFill>
              </a:rPr>
              <a:t>, </a:t>
            </a:r>
            <a:r>
              <a:rPr lang="en-US" sz="2800" dirty="0" err="1">
                <a:solidFill>
                  <a:schemeClr val="folHlink"/>
                </a:solidFill>
              </a:rPr>
              <a:t>Apidra</a:t>
            </a:r>
            <a:r>
              <a:rPr lang="en-US" sz="2800" dirty="0">
                <a:solidFill>
                  <a:schemeClr val="folHlink"/>
                </a:solidFill>
              </a:rPr>
              <a:t>, Humalog, </a:t>
            </a:r>
            <a:r>
              <a:rPr lang="en-US" sz="2800" dirty="0" err="1">
                <a:solidFill>
                  <a:schemeClr val="folHlink"/>
                </a:solidFill>
              </a:rPr>
              <a:t>Reg</a:t>
            </a:r>
            <a:r>
              <a:rPr lang="en-US" sz="2800" dirty="0">
                <a:solidFill>
                  <a:schemeClr val="folHlink"/>
                </a:solidFill>
              </a:rPr>
              <a:t> each meal</a:t>
            </a:r>
            <a:endParaRPr lang="en-US" sz="3200" dirty="0">
              <a:solidFill>
                <a:schemeClr val="folHlink"/>
              </a:solidFill>
            </a:endParaRPr>
          </a:p>
          <a:p>
            <a:pPr eaLnBrk="1" hangingPunct="1">
              <a:buFont typeface="Wingdings" pitchFamily="2" charset="2"/>
              <a:buNone/>
              <a:defRPr/>
            </a:pPr>
            <a:endParaRPr lang="en-US" sz="3000" dirty="0">
              <a:solidFill>
                <a:srgbClr val="FF3399"/>
              </a:solidFill>
            </a:endParaRPr>
          </a:p>
        </p:txBody>
      </p:sp>
    </p:spTree>
    <p:custDataLst>
      <p:tags r:id="rId1"/>
    </p:custDataLst>
    <p:extLst>
      <p:ext uri="{BB962C8B-B14F-4D97-AF65-F5344CB8AC3E}">
        <p14:creationId xmlns:p14="http://schemas.microsoft.com/office/powerpoint/2010/main" val="2811656162"/>
      </p:ext>
    </p:extLst>
  </p:cSld>
  <p:clrMapOvr>
    <a:masterClrMapping/>
  </p:clrMapOvr>
  <p:transition>
    <p:random/>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a:t>Basal Bolus – </a:t>
            </a:r>
            <a:r>
              <a:rPr lang="en-US" u="sng" dirty="0"/>
              <a:t>Using 50/50 Rule </a:t>
            </a:r>
            <a:r>
              <a:rPr lang="en-US" dirty="0"/>
              <a:t>- </a:t>
            </a:r>
            <a:r>
              <a:rPr lang="en-US" dirty="0" err="1"/>
              <a:t>Pt</a:t>
            </a:r>
            <a:r>
              <a:rPr lang="en-US" dirty="0"/>
              <a:t> weighs 80kg</a:t>
            </a:r>
          </a:p>
        </p:txBody>
      </p:sp>
      <p:graphicFrame>
        <p:nvGraphicFramePr>
          <p:cNvPr id="146435" name="Object 1024"/>
          <p:cNvGraphicFramePr>
            <a:graphicFrameLocks noGrp="1" noChangeAspect="1"/>
          </p:cNvGraphicFramePr>
          <p:nvPr>
            <p:ph sz="quarter" idx="1"/>
            <p:extLst/>
          </p:nvPr>
        </p:nvGraphicFramePr>
        <p:xfrm>
          <a:off x="836613" y="1538288"/>
          <a:ext cx="7607300" cy="5229225"/>
        </p:xfrm>
        <a:graphic>
          <a:graphicData uri="http://schemas.openxmlformats.org/presentationml/2006/ole">
            <mc:AlternateContent xmlns:mc="http://schemas.openxmlformats.org/markup-compatibility/2006">
              <mc:Choice xmlns:v="urn:schemas-microsoft-com:vml" Requires="v">
                <p:oleObj spid="_x0000_s43031" name="Document" r:id="rId5" imgW="7945238" imgH="5461296" progId="Word.Document.8">
                  <p:embed/>
                </p:oleObj>
              </mc:Choice>
              <mc:Fallback>
                <p:oleObj name="Document" r:id="rId5" imgW="7945238" imgH="5461296" progId="Word.Document.8">
                  <p:embed/>
                  <p:pic>
                    <p:nvPicPr>
                      <p:cNvPr id="146435" name="Object 1024"/>
                      <p:cNvPicPr>
                        <a:picLocks noChangeAspect="1" noChangeArrowheads="1"/>
                      </p:cNvPicPr>
                      <p:nvPr/>
                    </p:nvPicPr>
                    <p:blipFill>
                      <a:blip r:embed="rId6"/>
                      <a:srcRect/>
                      <a:stretch>
                        <a:fillRect/>
                      </a:stretch>
                    </p:blipFill>
                    <p:spPr bwMode="auto">
                      <a:xfrm>
                        <a:off x="836613" y="1538288"/>
                        <a:ext cx="7607300" cy="52292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854154561"/>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a:t>Bolus insulin with meals</a:t>
            </a:r>
          </a:p>
          <a:p>
            <a:pPr eaLnBrk="1" hangingPunct="1">
              <a:defRPr/>
            </a:pPr>
            <a:r>
              <a:rPr lang="en-US" sz="2400" dirty="0"/>
              <a:t>Basal 1-2xs daily</a:t>
            </a:r>
          </a:p>
          <a:p>
            <a:pPr eaLnBrk="1" hangingPunct="1">
              <a:defRPr/>
            </a:pPr>
            <a:r>
              <a:rPr lang="en-US" sz="2400" dirty="0"/>
              <a:t>Abdomen preferred injection site</a:t>
            </a:r>
          </a:p>
          <a:p>
            <a:pPr eaLnBrk="1" hangingPunct="1">
              <a:defRPr/>
            </a:pPr>
            <a:r>
              <a:rPr lang="en-US" sz="2400" dirty="0"/>
              <a:t>Stay 1” away from previous site</a:t>
            </a:r>
          </a:p>
          <a:p>
            <a:pPr eaLnBrk="1" hangingPunct="1">
              <a:defRPr/>
            </a:pPr>
            <a:r>
              <a:rPr lang="en-US" sz="2400" dirty="0"/>
              <a:t>Don’t re-use ultra fine syringes</a:t>
            </a:r>
          </a:p>
          <a:p>
            <a:pPr eaLnBrk="1" hangingPunct="1">
              <a:defRPr/>
            </a:pPr>
            <a:r>
              <a:rPr lang="en-US" sz="2400" dirty="0"/>
              <a:t>Keep unopened insulin in refrigerator</a:t>
            </a:r>
          </a:p>
          <a:p>
            <a:pPr eaLnBrk="1" hangingPunct="1">
              <a:defRPr/>
            </a:pPr>
            <a:endParaRPr lang="en-US" sz="2400" dirty="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a:solidFill>
                  <a:schemeClr val="tx2">
                    <a:lumMod val="75000"/>
                  </a:schemeClr>
                </a:solidFill>
              </a:rPr>
              <a:t>Toss opened insulin vial after 28 days</a:t>
            </a:r>
          </a:p>
          <a:p>
            <a:pPr eaLnBrk="1" hangingPunct="1">
              <a:lnSpc>
                <a:spcPct val="90000"/>
              </a:lnSpc>
              <a:defRPr/>
            </a:pPr>
            <a:r>
              <a:rPr lang="en-US" sz="2400" dirty="0">
                <a:solidFill>
                  <a:schemeClr val="tx2">
                    <a:lumMod val="75000"/>
                  </a:schemeClr>
                </a:solidFill>
              </a:rPr>
              <a:t>Proper disposal</a:t>
            </a:r>
          </a:p>
          <a:p>
            <a:pPr eaLnBrk="1" hangingPunct="1">
              <a:lnSpc>
                <a:spcPct val="90000"/>
              </a:lnSpc>
              <a:defRPr/>
            </a:pPr>
            <a:r>
              <a:rPr lang="en-US" sz="2400" dirty="0"/>
              <a:t>Review patients ability to withdraw and inject.</a:t>
            </a:r>
          </a:p>
          <a:p>
            <a:pPr eaLnBrk="1" hangingPunct="1">
              <a:lnSpc>
                <a:spcPct val="90000"/>
              </a:lnSpc>
              <a:defRPr/>
            </a:pPr>
            <a:r>
              <a:rPr lang="en-US" sz="2400" dirty="0"/>
              <a:t>Side effects include hypoglycemia/</a:t>
            </a:r>
            <a:r>
              <a:rPr lang="en-US" sz="2400" dirty="0" err="1"/>
              <a:t>wt</a:t>
            </a:r>
            <a:r>
              <a:rPr lang="en-US" sz="2400" dirty="0"/>
              <a:t> gain</a:t>
            </a:r>
          </a:p>
          <a:p>
            <a:pPr eaLnBrk="1" hangingPunct="1">
              <a:lnSpc>
                <a:spcPct val="90000"/>
              </a:lnSpc>
              <a:defRPr/>
            </a:pPr>
            <a:r>
              <a:rPr lang="en-US" sz="2400" dirty="0"/>
              <a:t>Insulin pens –</a:t>
            </a:r>
            <a:endParaRPr lang="en-US" sz="1800" dirty="0"/>
          </a:p>
          <a:p>
            <a:pPr lvl="2" eaLnBrk="1" hangingPunct="1">
              <a:lnSpc>
                <a:spcPct val="90000"/>
              </a:lnSpc>
              <a:defRPr/>
            </a:pPr>
            <a:r>
              <a:rPr lang="en-US" sz="1800" dirty="0"/>
              <a:t>Prime needle to assure accurate insulin dose given</a:t>
            </a:r>
          </a:p>
          <a:p>
            <a:pPr lvl="2" eaLnBrk="1" hangingPunct="1">
              <a:lnSpc>
                <a:spcPct val="90000"/>
              </a:lnSpc>
              <a:defRPr/>
            </a:pPr>
            <a:r>
              <a:rPr lang="en-US" sz="1800" dirty="0"/>
              <a:t>Hold needle in for 5 seconds after injection</a:t>
            </a:r>
          </a:p>
          <a:p>
            <a:pPr lvl="2" eaLnBrk="1" hangingPunct="1">
              <a:lnSpc>
                <a:spcPct val="90000"/>
              </a:lnSpc>
              <a:defRPr/>
            </a:pPr>
            <a:r>
              <a:rPr lang="en-US" sz="1800" dirty="0"/>
              <a:t>Roll 70/30 pens</a:t>
            </a:r>
          </a:p>
          <a:p>
            <a:pPr lvl="2" eaLnBrk="1" hangingPunct="1">
              <a:lnSpc>
                <a:spcPct val="90000"/>
              </a:lnSpc>
              <a:defRPr/>
            </a:pPr>
            <a:endParaRPr lang="en-US" sz="1600" dirty="0"/>
          </a:p>
          <a:p>
            <a:pPr lvl="2" eaLnBrk="1" hangingPunct="1">
              <a:lnSpc>
                <a:spcPct val="90000"/>
              </a:lnSpc>
              <a:defRPr/>
            </a:pPr>
            <a:endParaRPr lang="en-US" sz="1600" dirty="0"/>
          </a:p>
        </p:txBody>
      </p:sp>
      <p:sp>
        <p:nvSpPr>
          <p:cNvPr id="2" name="Title 1"/>
          <p:cNvSpPr>
            <a:spLocks noGrp="1"/>
          </p:cNvSpPr>
          <p:nvPr>
            <p:ph type="title"/>
          </p:nvPr>
        </p:nvSpPr>
        <p:spPr/>
        <p:txBody>
          <a:bodyPr/>
          <a:lstStyle/>
          <a:p>
            <a:r>
              <a:rPr lang="en-US" dirty="0"/>
              <a:t>Insulin Teaching Keys</a:t>
            </a:r>
          </a:p>
        </p:txBody>
      </p:sp>
    </p:spTree>
    <p:custDataLst>
      <p:tags r:id="rId1"/>
    </p:custDataLst>
    <p:extLst>
      <p:ext uri="{BB962C8B-B14F-4D97-AF65-F5344CB8AC3E}">
        <p14:creationId xmlns:p14="http://schemas.microsoft.com/office/powerpoint/2010/main" val="1558486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a:t>Look in the Government section white pages for a household hazardous waste listing for your city or county. </a:t>
            </a:r>
          </a:p>
          <a:p>
            <a:pPr>
              <a:defRPr/>
            </a:pPr>
            <a:r>
              <a:rPr lang="en-US" sz="2400" dirty="0"/>
              <a:t>Call 1-800-CLEANUP (1-800-253-2687) </a:t>
            </a:r>
          </a:p>
          <a:p>
            <a:pPr>
              <a:defRPr/>
            </a:pPr>
            <a:r>
              <a:rPr lang="en-US" sz="2400" dirty="0"/>
              <a:t>Search for collection centers on the California Integrated Waste Management Board (CIWMB) Web site: </a:t>
            </a:r>
            <a:r>
              <a:rPr lang="en-US" sz="2400" u="sng" dirty="0">
                <a:hlinkClick r:id="rId5"/>
              </a:rPr>
              <a:t>http://www.ciwmb.ca.gov/HHW/HealthCare/Collection/</a:t>
            </a:r>
            <a:endParaRPr lang="en-US" sz="2400" dirty="0"/>
          </a:p>
          <a:p>
            <a:pPr>
              <a:defRPr/>
            </a:pPr>
            <a:br>
              <a:rPr lang="en-US" sz="2400" dirty="0"/>
            </a:br>
            <a:endParaRPr lang="en-US" dirty="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58985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76674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21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304800" y="1219200"/>
            <a:ext cx="8839200" cy="6705600"/>
          </a:xfrm>
        </p:spPr>
        <p:txBody>
          <a:bodyPr>
            <a:noAutofit/>
          </a:bodyPr>
          <a:lstStyle/>
          <a:p>
            <a:pPr marL="609600" indent="-609600" eaLnBrk="1" hangingPunct="1">
              <a:lnSpc>
                <a:spcPct val="80000"/>
              </a:lnSpc>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lnSpc>
                <a:spcPct val="80000"/>
              </a:lnSpc>
              <a:buNone/>
              <a:defRPr/>
            </a:pPr>
            <a:r>
              <a:rPr lang="en-US" sz="2300" dirty="0"/>
              <a:t>N Average A1c of 7% = </a:t>
            </a:r>
            <a:r>
              <a:rPr lang="en-US" sz="2300" dirty="0" err="1"/>
              <a:t>Avg</a:t>
            </a:r>
            <a:r>
              <a:rPr lang="en-US" sz="2300" dirty="0"/>
              <a:t> BG of ____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An _____a day can help prevent heart attack and stroke		</a:t>
            </a:r>
          </a:p>
          <a:p>
            <a:pPr marL="609600" indent="-609600" eaLnBrk="1" hangingPunct="1">
              <a:lnSpc>
                <a:spcPct val="80000"/>
              </a:lnSpc>
              <a:buFont typeface="Wingdings" pitchFamily="2" charset="2"/>
              <a:buNone/>
              <a:defRPr/>
            </a:pPr>
            <a:r>
              <a:rPr lang="en-US" sz="2300" b="1" dirty="0"/>
              <a:t>N</a:t>
            </a:r>
            <a:r>
              <a:rPr lang="en-US" sz="2300" dirty="0"/>
              <a:t> Rebound hyperglycemia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Scare tactics are effective at motivating patients to change </a:t>
            </a:r>
            <a:r>
              <a:rPr lang="en-US" sz="2300" dirty="0" err="1"/>
              <a:t>behavio</a:t>
            </a:r>
            <a:r>
              <a:rPr lang="en-US" sz="2300" dirty="0"/>
              <a:t>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Losing ___ % of body weight, can improve blood glucose, BP, lipids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1 gm of fat equal _____kilo/calories</a:t>
            </a:r>
          </a:p>
          <a:p>
            <a:pPr marL="609600" indent="-609600" eaLnBrk="1" hangingPunct="1">
              <a:lnSpc>
                <a:spcPct val="80000"/>
              </a:lnSpc>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lnSpc>
                <a:spcPct val="80000"/>
              </a:lnSpc>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lnSpc>
                <a:spcPct val="80000"/>
              </a:lnSpc>
              <a:spcBef>
                <a:spcPct val="0"/>
              </a:spcBef>
              <a:buFont typeface="Wingdings" pitchFamily="2" charset="2"/>
              <a:buNone/>
              <a:defRPr/>
            </a:pPr>
            <a:r>
              <a:rPr lang="en-US" sz="2300" b="1" dirty="0"/>
              <a:t>N</a:t>
            </a:r>
            <a:r>
              <a:rPr lang="en-US" sz="2300" dirty="0"/>
              <a:t> Medication that was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071587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5636174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a:t>U.S. Weight - </a:t>
            </a:r>
            <a:r>
              <a:rPr lang="en-US" sz="4000" dirty="0"/>
              <a:t>68%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a:t>34% BMI 25-29</a:t>
            </a:r>
          </a:p>
          <a:p>
            <a:pPr>
              <a:defRPr/>
            </a:pPr>
            <a:r>
              <a:rPr lang="en-US" dirty="0"/>
              <a:t>34% BMI 30 +</a:t>
            </a:r>
          </a:p>
          <a:p>
            <a:pPr>
              <a:buFont typeface="Wingdings 3" panose="05040102010807070707" pitchFamily="18" charset="2"/>
              <a:buChar char="}"/>
              <a:defRPr/>
            </a:pPr>
            <a:r>
              <a:rPr lang="en-US" sz="2000" dirty="0"/>
              <a:t>1/3 of all </a:t>
            </a:r>
            <a:r>
              <a:rPr lang="en-US" sz="2000" dirty="0" err="1"/>
              <a:t>overwt</a:t>
            </a:r>
            <a:r>
              <a:rPr lang="en-US" sz="2000" dirty="0"/>
              <a:t> people don’t get diabetes</a:t>
            </a:r>
          </a:p>
          <a:p>
            <a:pPr>
              <a:buFont typeface="Wingdings 3" panose="05040102010807070707" pitchFamily="18" charset="2"/>
              <a:buChar char="}"/>
              <a:defRPr/>
            </a:pPr>
            <a:r>
              <a:rPr lang="en-US" sz="2000" dirty="0"/>
              <a:t>We burn 100 </a:t>
            </a:r>
            <a:r>
              <a:rPr lang="en-US" sz="2000" dirty="0" err="1"/>
              <a:t>cals</a:t>
            </a:r>
            <a:r>
              <a:rPr lang="en-US" sz="2000" dirty="0"/>
              <a:t> less a day at work</a:t>
            </a:r>
          </a:p>
          <a:p>
            <a:pPr fontAlgn="auto">
              <a:spcAft>
                <a:spcPts val="0"/>
              </a:spcAft>
              <a:buFont typeface="Wingdings 3" panose="05040102010807070707" pitchFamily="18" charset="2"/>
              <a:buChar char="}"/>
              <a:defRPr/>
            </a:pPr>
            <a:r>
              <a:rPr lang="en-US" sz="2000" dirty="0"/>
              <a:t>Overall, food costs ~ </a:t>
            </a:r>
            <a:r>
              <a:rPr lang="en-US" sz="1800" dirty="0"/>
              <a:t>10-15% of income</a:t>
            </a:r>
          </a:p>
          <a:p>
            <a:pPr>
              <a:buFont typeface="Wingdings 3" panose="05040102010807070707" pitchFamily="18" charset="2"/>
              <a:buChar char="}"/>
              <a:defRPr/>
            </a:pPr>
            <a:r>
              <a:rPr lang="en-US" sz="2400" dirty="0"/>
              <a:t>Calorie Intake is on the rise</a:t>
            </a:r>
          </a:p>
        </p:txBody>
      </p:sp>
      <p:pic>
        <p:nvPicPr>
          <p:cNvPr id="6" name="Picture 5"/>
          <p:cNvPicPr>
            <a:picLocks noChangeAspect="1"/>
          </p:cNvPicPr>
          <p:nvPr/>
        </p:nvPicPr>
        <p:blipFill>
          <a:blip r:embed="rId5"/>
          <a:stretch>
            <a:fillRect/>
          </a:stretch>
        </p:blipFill>
        <p:spPr>
          <a:xfrm>
            <a:off x="460612" y="838200"/>
            <a:ext cx="4635832" cy="5439906"/>
          </a:xfrm>
          <a:prstGeom prst="rect">
            <a:avLst/>
          </a:prstGeom>
        </p:spPr>
      </p:pic>
    </p:spTree>
    <p:custDataLst>
      <p:tags r:id="rId1"/>
    </p:custDataLst>
    <p:extLst>
      <p:ext uri="{BB962C8B-B14F-4D97-AF65-F5344CB8AC3E}">
        <p14:creationId xmlns:p14="http://schemas.microsoft.com/office/powerpoint/2010/main" val="41515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a:t>Hormones Effect on Glucose</a:t>
            </a:r>
          </a:p>
        </p:txBody>
      </p:sp>
      <p:sp>
        <p:nvSpPr>
          <p:cNvPr id="1336323" name="Rectangle 3"/>
          <p:cNvSpPr>
            <a:spLocks noGrp="1" noChangeArrowheads="1"/>
          </p:cNvSpPr>
          <p:nvPr>
            <p:ph sz="half" idx="1"/>
          </p:nvPr>
        </p:nvSpPr>
        <p:spPr>
          <a:xfrm>
            <a:off x="609600" y="13716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248400" y="1113692"/>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5796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a:t>Bigger Meals, Bigger Kids</a:t>
            </a:r>
          </a:p>
        </p:txBody>
      </p:sp>
    </p:spTree>
    <p:custDataLst>
      <p:tags r:id="rId1"/>
    </p:custDataLst>
    <p:extLst>
      <p:ext uri="{BB962C8B-B14F-4D97-AF65-F5344CB8AC3E}">
        <p14:creationId xmlns:p14="http://schemas.microsoft.com/office/powerpoint/2010/main" val="8169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22 teaspoons of added sugar a day</a:t>
            </a:r>
          </a:p>
        </p:txBody>
      </p:sp>
      <p:sp>
        <p:nvSpPr>
          <p:cNvPr id="3" name="Content Placeholder 2"/>
          <p:cNvSpPr>
            <a:spLocks noGrp="1"/>
          </p:cNvSpPr>
          <p:nvPr>
            <p:ph idx="1"/>
          </p:nvPr>
        </p:nvSpPr>
        <p:spPr>
          <a:xfrm>
            <a:off x="609600" y="1600200"/>
            <a:ext cx="5791200" cy="4953000"/>
          </a:xfrm>
        </p:spPr>
        <p:txBody>
          <a:bodyPr>
            <a:normAutofit/>
          </a:bodyPr>
          <a:lstStyle/>
          <a:p>
            <a:r>
              <a:rPr lang="en-US" dirty="0"/>
              <a:t>WHO and AHA – Goal 6 teaspoons a Day</a:t>
            </a:r>
            <a:endParaRPr lang="en-US" dirty="0">
              <a:effectLst/>
            </a:endParaRPr>
          </a:p>
          <a:p>
            <a:r>
              <a:rPr lang="en-US" dirty="0">
                <a:effectLst/>
              </a:rPr>
              <a:t>1 tsp = 4 </a:t>
            </a:r>
            <a:r>
              <a:rPr lang="en-US" dirty="0" err="1">
                <a:effectLst/>
              </a:rPr>
              <a:t>gms</a:t>
            </a:r>
            <a:r>
              <a:rPr lang="en-US" dirty="0">
                <a:effectLst/>
              </a:rPr>
              <a:t> sugar (15 </a:t>
            </a:r>
            <a:r>
              <a:rPr lang="en-US" dirty="0" err="1">
                <a:effectLst/>
              </a:rPr>
              <a:t>cals</a:t>
            </a:r>
            <a:r>
              <a:rPr lang="en-US" dirty="0">
                <a:effectLst/>
              </a:rPr>
              <a:t>)</a:t>
            </a:r>
          </a:p>
          <a:p>
            <a:r>
              <a:rPr lang="en-US" dirty="0"/>
              <a:t>15cals x 22 teaspoons a day = </a:t>
            </a:r>
          </a:p>
          <a:p>
            <a:pPr lvl="1"/>
            <a:r>
              <a:rPr lang="en-US" dirty="0"/>
              <a:t>330 </a:t>
            </a:r>
            <a:r>
              <a:rPr lang="en-US" dirty="0" err="1"/>
              <a:t>cals</a:t>
            </a:r>
            <a:r>
              <a:rPr lang="en-US" dirty="0"/>
              <a:t> a day just from added sugars</a:t>
            </a:r>
            <a:br>
              <a:rPr lang="en-US" dirty="0">
                <a:effectLst/>
              </a:rPr>
            </a:br>
            <a:endParaRPr lang="en-US" dirty="0">
              <a:effectLst/>
            </a:endParaRPr>
          </a:p>
          <a:p>
            <a:r>
              <a:rPr lang="en-US" dirty="0">
                <a:effectLst/>
              </a:rPr>
              <a:t> One soda has 12 </a:t>
            </a:r>
            <a:r>
              <a:rPr lang="en-US" dirty="0" err="1">
                <a:effectLst/>
              </a:rPr>
              <a:t>tsps</a:t>
            </a:r>
            <a:r>
              <a:rPr lang="en-US" dirty="0">
                <a:effectLst/>
              </a:rPr>
              <a:t> sugar</a:t>
            </a:r>
          </a:p>
          <a:p>
            <a:r>
              <a:rPr lang="en-US" dirty="0"/>
              <a:t>New labels will list added sugar</a:t>
            </a:r>
            <a:endParaRPr lang="en-US" dirty="0">
              <a:effectLst/>
            </a:endParaRPr>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417568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2" y="304800"/>
            <a:ext cx="8458200" cy="869373"/>
          </a:xfrm>
        </p:spPr>
        <p:txBody>
          <a:bodyPr>
            <a:noAutofit/>
          </a:bodyPr>
          <a:lstStyle/>
          <a:p>
            <a:r>
              <a:rPr lang="en-US" sz="3600" dirty="0"/>
              <a:t>Reduce refined Carbs, Added Sugars - ADA</a:t>
            </a:r>
          </a:p>
        </p:txBody>
      </p:sp>
      <p:sp>
        <p:nvSpPr>
          <p:cNvPr id="3" name="Content Placeholder 2"/>
          <p:cNvSpPr>
            <a:spLocks noGrp="1"/>
          </p:cNvSpPr>
          <p:nvPr>
            <p:ph sz="quarter" idx="1"/>
          </p:nvPr>
        </p:nvSpPr>
        <p:spPr>
          <a:xfrm>
            <a:off x="381000" y="1295400"/>
            <a:ext cx="4495800" cy="5029200"/>
          </a:xfrm>
        </p:spPr>
        <p:txBody>
          <a:bodyPr>
            <a:normAutofit lnSpcReduction="10000"/>
          </a:bodyPr>
          <a:lstStyle/>
          <a:p>
            <a:r>
              <a:rPr lang="en-US" dirty="0"/>
              <a:t>To control </a:t>
            </a:r>
            <a:r>
              <a:rPr lang="en-US" dirty="0" err="1"/>
              <a:t>wt</a:t>
            </a:r>
            <a:r>
              <a:rPr lang="en-US" dirty="0"/>
              <a:t>, reduce risk of CVD and fatty liver disease</a:t>
            </a:r>
          </a:p>
          <a:p>
            <a:r>
              <a:rPr lang="en-US" dirty="0"/>
              <a:t> ADA strongly discourages consumption of:</a:t>
            </a:r>
          </a:p>
          <a:p>
            <a:pPr lvl="1"/>
            <a:r>
              <a:rPr lang="en-US" dirty="0"/>
              <a:t>Sugar sweetened beverages</a:t>
            </a:r>
          </a:p>
          <a:p>
            <a:pPr lvl="1"/>
            <a:r>
              <a:rPr lang="en-US" dirty="0"/>
              <a:t>Processed “low-fat” or “non-fat” foods with high amounts of refined grains &amp; added sugar</a:t>
            </a:r>
          </a:p>
          <a:p>
            <a:pPr lvl="1"/>
            <a:endParaRPr lang="en-US" dirty="0"/>
          </a:p>
          <a:p>
            <a:pPr lvl="1"/>
            <a:endParaRPr lang="en-US" dirty="0"/>
          </a:p>
          <a:p>
            <a:pPr lvl="1"/>
            <a:endParaRPr lang="en-US" dirty="0"/>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74057"/>
            <a:ext cx="3747553" cy="284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81600" y="4169095"/>
            <a:ext cx="3442753" cy="1015663"/>
          </a:xfrm>
          <a:prstGeom prst="rect">
            <a:avLst/>
          </a:prstGeom>
          <a:noFill/>
        </p:spPr>
        <p:txBody>
          <a:bodyPr wrap="square" rtlCol="0">
            <a:spAutoFit/>
          </a:bodyPr>
          <a:lstStyle/>
          <a:p>
            <a:r>
              <a:rPr lang="en-US" sz="2000" i="1" dirty="0"/>
              <a:t>Sugary and processed foods can displace healthier, more nutrient dense food choices</a:t>
            </a:r>
          </a:p>
        </p:txBody>
      </p:sp>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684213"/>
            <a:ext cx="8474075"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31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500" fill="hold"/>
                                        <p:tgtEl>
                                          <p:spTgt spid="117762"/>
                                        </p:tgtEl>
                                        <p:attrNameLst>
                                          <p:attrName>ppt_w</p:attrName>
                                        </p:attrNameLst>
                                      </p:cBhvr>
                                      <p:tavLst>
                                        <p:tav tm="0">
                                          <p:val>
                                            <p:fltVal val="0"/>
                                          </p:val>
                                        </p:tav>
                                        <p:tav tm="100000">
                                          <p:val>
                                            <p:strVal val="#ppt_w"/>
                                          </p:val>
                                        </p:tav>
                                      </p:tavLst>
                                    </p:anim>
                                    <p:anim calcmode="lin" valueType="num">
                                      <p:cBhvr>
                                        <p:cTn id="8" dur="500" fill="hold"/>
                                        <p:tgtEl>
                                          <p:spTgt spid="117762"/>
                                        </p:tgtEl>
                                        <p:attrNameLst>
                                          <p:attrName>ppt_h</p:attrName>
                                        </p:attrNameLst>
                                      </p:cBhvr>
                                      <p:tavLst>
                                        <p:tav tm="0">
                                          <p:val>
                                            <p:fltVal val="0"/>
                                          </p:val>
                                        </p:tav>
                                        <p:tav tm="100000">
                                          <p:val>
                                            <p:strVal val="#ppt_h"/>
                                          </p:val>
                                        </p:tav>
                                      </p:tavLst>
                                    </p:anim>
                                    <p:animEffect transition="in" filter="fade">
                                      <p:cBhvr>
                                        <p:cTn id="9" dur="5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health can only get better</a:t>
            </a:r>
          </a:p>
        </p:txBody>
      </p:sp>
      <p:pic>
        <p:nvPicPr>
          <p:cNvPr id="4" name="Content Placeholder 3"/>
          <p:cNvPicPr>
            <a:picLocks noGrp="1" noChangeAspect="1"/>
          </p:cNvPicPr>
          <p:nvPr>
            <p:ph sz="quarter" idx="1"/>
          </p:nvPr>
        </p:nvPicPr>
        <p:blipFill>
          <a:blip r:embed="rId2"/>
          <a:stretch>
            <a:fillRect/>
          </a:stretch>
        </p:blipFill>
        <p:spPr>
          <a:xfrm>
            <a:off x="604837" y="1371600"/>
            <a:ext cx="7934325" cy="3181350"/>
          </a:xfrm>
          <a:prstGeom prst="rect">
            <a:avLst/>
          </a:prstGeom>
        </p:spPr>
      </p:pic>
    </p:spTree>
    <p:extLst>
      <p:ext uri="{BB962C8B-B14F-4D97-AF65-F5344CB8AC3E}">
        <p14:creationId xmlns:p14="http://schemas.microsoft.com/office/powerpoint/2010/main" val="95426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Beginning </a:t>
            </a:r>
          </a:p>
        </p:txBody>
      </p:sp>
      <p:sp>
        <p:nvSpPr>
          <p:cNvPr id="3" name="Content Placeholder 2"/>
          <p:cNvSpPr>
            <a:spLocks noGrp="1"/>
          </p:cNvSpPr>
          <p:nvPr>
            <p:ph sz="quarter" idx="1"/>
          </p:nvPr>
        </p:nvSpPr>
        <p:spPr/>
        <p:txBody>
          <a:bodyPr/>
          <a:lstStyle/>
          <a:p>
            <a:r>
              <a:rPr lang="en-US" dirty="0"/>
              <a:t>Earth</a:t>
            </a:r>
          </a:p>
          <a:p>
            <a:r>
              <a:rPr lang="en-US" dirty="0"/>
              <a:t>Human</a:t>
            </a:r>
          </a:p>
          <a:p>
            <a:r>
              <a:rPr lang="en-US" dirty="0"/>
              <a:t>Spirit</a:t>
            </a:r>
          </a:p>
          <a:p>
            <a:pPr marL="0" indent="0">
              <a:buNone/>
            </a:pPr>
            <a:endParaRPr lang="en-US" dirty="0"/>
          </a:p>
        </p:txBody>
      </p:sp>
      <p:pic>
        <p:nvPicPr>
          <p:cNvPr id="4" name="Picture 3"/>
          <p:cNvPicPr>
            <a:picLocks noChangeAspect="1"/>
          </p:cNvPicPr>
          <p:nvPr/>
        </p:nvPicPr>
        <p:blipFill>
          <a:blip r:embed="rId2"/>
          <a:stretch>
            <a:fillRect/>
          </a:stretch>
        </p:blipFill>
        <p:spPr>
          <a:xfrm>
            <a:off x="2133600" y="1295400"/>
            <a:ext cx="6286971" cy="4709160"/>
          </a:xfrm>
          <a:prstGeom prst="rect">
            <a:avLst/>
          </a:prstGeom>
        </p:spPr>
      </p:pic>
      <p:pic>
        <p:nvPicPr>
          <p:cNvPr id="5" name="Picture 4"/>
          <p:cNvPicPr>
            <a:picLocks noChangeAspect="1"/>
          </p:cNvPicPr>
          <p:nvPr/>
        </p:nvPicPr>
        <p:blipFill>
          <a:blip r:embed="rId3"/>
          <a:stretch>
            <a:fillRect/>
          </a:stretch>
        </p:blipFill>
        <p:spPr>
          <a:xfrm>
            <a:off x="5394132" y="1295400"/>
            <a:ext cx="3026439" cy="4660829"/>
          </a:xfrm>
          <a:prstGeom prst="rect">
            <a:avLst/>
          </a:prstGeom>
        </p:spPr>
      </p:pic>
    </p:spTree>
    <p:extLst>
      <p:ext uri="{BB962C8B-B14F-4D97-AF65-F5344CB8AC3E}">
        <p14:creationId xmlns:p14="http://schemas.microsoft.com/office/powerpoint/2010/main" val="112515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467" y="745787"/>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392" y="3200400"/>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3850" y="4881383"/>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rPr>
              <a:t>10 trillion human cells</a:t>
            </a:r>
          </a:p>
          <a:p>
            <a:pPr marL="342900" indent="-342900">
              <a:buFont typeface="Arial" panose="020B0604020202020204" pitchFamily="34" charset="0"/>
              <a:buChar char="•"/>
            </a:pPr>
            <a:r>
              <a:rPr lang="en-US" sz="2400" dirty="0">
                <a:solidFill>
                  <a:schemeClr val="bg1"/>
                </a:solidFill>
                <a:latin typeface="Calibri" panose="020F0502020204030204" pitchFamily="34" charset="0"/>
              </a:rPr>
              <a:t>Host 100 trillion bacterial and fungal cells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59" y="1371600"/>
            <a:ext cx="3305175" cy="4743450"/>
          </a:xfrm>
          <a:prstGeom prst="rect">
            <a:avLst/>
          </a:prstGeom>
        </p:spPr>
      </p:pic>
    </p:spTree>
    <p:custDataLst>
      <p:tags r:id="rId1"/>
    </p:custDataLst>
    <p:extLst>
      <p:ext uri="{BB962C8B-B14F-4D97-AF65-F5344CB8AC3E}">
        <p14:creationId xmlns:p14="http://schemas.microsoft.com/office/powerpoint/2010/main" val="292345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264001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"microbiome". </a:t>
            </a:r>
          </a:p>
          <a:p>
            <a:r>
              <a:rPr lang="en-US" dirty="0"/>
              <a:t>We have 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273115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791200" cy="4937760"/>
          </a:xfrm>
        </p:spPr>
        <p:txBody>
          <a:bodyPr>
            <a:normAutofit lnSpcReduction="10000"/>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lvl="1">
              <a:defRPr/>
            </a:pPr>
            <a:r>
              <a:rPr lang="en-US" dirty="0"/>
              <a:t>Gut bacteria less efficient at converting food to calories</a:t>
            </a:r>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lvl="1">
              <a:defRPr/>
            </a:pPr>
            <a:r>
              <a:rPr lang="en-US" dirty="0"/>
              <a:t>Gut bacteria very efficient at calorie extraction</a:t>
            </a:r>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400264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361533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1053787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15991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Take Home Message</a:t>
            </a:r>
          </a:p>
        </p:txBody>
      </p:sp>
      <p:sp>
        <p:nvSpPr>
          <p:cNvPr id="3" name="Content Placeholder 2"/>
          <p:cNvSpPr>
            <a:spLocks noGrp="1"/>
          </p:cNvSpPr>
          <p:nvPr>
            <p:ph sz="half" idx="1"/>
          </p:nvPr>
        </p:nvSpPr>
        <p:spPr>
          <a:xfrm>
            <a:off x="838200" y="1273610"/>
            <a:ext cx="3657600" cy="4800600"/>
          </a:xfrm>
        </p:spPr>
        <p:txBody>
          <a:bodyPr>
            <a:normAutofit/>
          </a:bodyPr>
          <a:lstStyle/>
          <a:p>
            <a:pPr>
              <a:defRPr/>
            </a:pPr>
            <a:r>
              <a:rPr lang="en-US" dirty="0"/>
              <a:t>Get Dirty</a:t>
            </a:r>
          </a:p>
          <a:p>
            <a:pPr>
              <a:defRPr/>
            </a:pPr>
            <a:r>
              <a:rPr lang="en-US" dirty="0"/>
              <a:t>Limit Unnecessary C-Sections</a:t>
            </a:r>
          </a:p>
          <a:p>
            <a:pPr>
              <a:defRPr/>
            </a:pPr>
            <a:r>
              <a:rPr lang="en-US" dirty="0"/>
              <a:t>Breastfeed if possible</a:t>
            </a:r>
          </a:p>
          <a:p>
            <a:pPr>
              <a:defRPr/>
            </a:pPr>
            <a:r>
              <a:rPr lang="en-US" dirty="0"/>
              <a:t>Limit early antibiotics</a:t>
            </a:r>
          </a:p>
          <a:p>
            <a:pPr>
              <a:defRPr/>
            </a:pPr>
            <a:r>
              <a:rPr lang="en-US" dirty="0"/>
              <a:t>Eat a wide variety of fiber foods</a:t>
            </a:r>
          </a:p>
          <a:p>
            <a:pPr>
              <a:defRPr/>
            </a:pPr>
            <a:endParaRPr lang="en-US" dirty="0"/>
          </a:p>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5194"/>
            <a:ext cx="3429000" cy="5017433"/>
          </a:xfrm>
          <a:prstGeom prst="rect">
            <a:avLst/>
          </a:prstGeom>
        </p:spPr>
      </p:pic>
    </p:spTree>
    <p:custDataLst>
      <p:tags r:id="rId1"/>
    </p:custDataLst>
    <p:extLst>
      <p:ext uri="{BB962C8B-B14F-4D97-AF65-F5344CB8AC3E}">
        <p14:creationId xmlns:p14="http://schemas.microsoft.com/office/powerpoint/2010/main" val="284099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a:t>Focus on the Individual</a:t>
            </a:r>
          </a:p>
          <a:p>
            <a:pPr eaLnBrk="1" hangingPunct="1">
              <a:defRPr/>
            </a:pPr>
            <a:r>
              <a:rPr lang="en-US" dirty="0"/>
              <a:t>Maintain pleasure of eating</a:t>
            </a:r>
          </a:p>
          <a:p>
            <a:pPr eaLnBrk="1" hangingPunct="1">
              <a:defRPr/>
            </a:pPr>
            <a:r>
              <a:rPr lang="en-US" dirty="0"/>
              <a:t>Provide positive messages about food</a:t>
            </a:r>
          </a:p>
          <a:p>
            <a:pPr eaLnBrk="1" hangingPunct="1">
              <a:defRPr/>
            </a:pPr>
            <a:r>
              <a:rPr lang="en-US" dirty="0"/>
              <a:t>Limit food choices only when backed by science</a:t>
            </a:r>
          </a:p>
          <a:p>
            <a:pPr eaLnBrk="1" hangingPunct="1">
              <a:defRPr/>
            </a:pPr>
            <a:r>
              <a:rPr lang="en-US" dirty="0"/>
              <a:t>Provide practical tools</a:t>
            </a:r>
          </a:p>
          <a:p>
            <a:pPr eaLnBrk="1" hangingPunct="1">
              <a:defRPr/>
            </a:pPr>
            <a:r>
              <a:rPr lang="en-US" dirty="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Medical Nutrition Therapy – ADA</a:t>
            </a:r>
          </a:p>
        </p:txBody>
      </p:sp>
    </p:spTree>
    <p:custDataLst>
      <p:tags r:id="rId1"/>
    </p:custDataLst>
    <p:extLst>
      <p:ext uri="{BB962C8B-B14F-4D97-AF65-F5344CB8AC3E}">
        <p14:creationId xmlns:p14="http://schemas.microsoft.com/office/powerpoint/2010/main" val="320110780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115186" y="152400"/>
            <a:ext cx="8913628" cy="6003925"/>
          </a:xfrm>
          <a:prstGeom prst="rect">
            <a:avLst/>
          </a:prstGeom>
        </p:spPr>
      </p:pic>
    </p:spTree>
    <p:extLst>
      <p:ext uri="{BB962C8B-B14F-4D97-AF65-F5344CB8AC3E}">
        <p14:creationId xmlns:p14="http://schemas.microsoft.com/office/powerpoint/2010/main" val="72287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57200" y="-22698"/>
            <a:ext cx="8232843" cy="6358255"/>
          </a:xfrm>
          <a:prstGeom prst="rect">
            <a:avLst/>
          </a:prstGeom>
        </p:spPr>
      </p:pic>
    </p:spTree>
    <p:extLst>
      <p:ext uri="{BB962C8B-B14F-4D97-AF65-F5344CB8AC3E}">
        <p14:creationId xmlns:p14="http://schemas.microsoft.com/office/powerpoint/2010/main" val="160778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 Depends on Patient</a:t>
            </a:r>
          </a:p>
        </p:txBody>
      </p:sp>
      <p:sp>
        <p:nvSpPr>
          <p:cNvPr id="3" name="Content Placeholder 2"/>
          <p:cNvSpPr>
            <a:spLocks noGrp="1"/>
          </p:cNvSpPr>
          <p:nvPr>
            <p:ph sz="quarter" idx="1"/>
          </p:nvPr>
        </p:nvSpPr>
        <p:spPr/>
        <p:txBody>
          <a:bodyPr numCol="2"/>
          <a:lstStyle/>
          <a:p>
            <a:pPr>
              <a:buFont typeface="Arial" pitchFamily="34" charset="0"/>
              <a:buChar char="•"/>
            </a:pPr>
            <a:r>
              <a:rPr lang="en-US" sz="4000" dirty="0"/>
              <a:t>New Type 2</a:t>
            </a:r>
          </a:p>
          <a:p>
            <a:pPr lvl="1">
              <a:buFont typeface="Arial" pitchFamily="34" charset="0"/>
              <a:buChar char="•"/>
            </a:pPr>
            <a:r>
              <a:rPr lang="en-US" sz="3200" dirty="0"/>
              <a:t>Portion Control</a:t>
            </a:r>
          </a:p>
          <a:p>
            <a:pPr lvl="1">
              <a:buFont typeface="Arial" pitchFamily="34" charset="0"/>
              <a:buChar char="•"/>
            </a:pPr>
            <a:r>
              <a:rPr lang="en-US" sz="3200" dirty="0"/>
              <a:t>Plate Method</a:t>
            </a:r>
          </a:p>
          <a:p>
            <a:pPr lvl="1">
              <a:buFont typeface="Arial" pitchFamily="34" charset="0"/>
              <a:buChar char="•"/>
            </a:pPr>
            <a:r>
              <a:rPr lang="en-US" sz="3200" dirty="0"/>
              <a:t>Record Keeping</a:t>
            </a:r>
          </a:p>
          <a:p>
            <a:pPr lvl="1">
              <a:buFont typeface="Arial" pitchFamily="34" charset="0"/>
              <a:buChar char="•"/>
            </a:pPr>
            <a:r>
              <a:rPr lang="en-US" sz="3200" dirty="0"/>
              <a:t>Education</a:t>
            </a:r>
          </a:p>
          <a:p>
            <a:pPr>
              <a:buFont typeface="Arial" pitchFamily="34" charset="0"/>
              <a:buChar char="•"/>
            </a:pPr>
            <a:r>
              <a:rPr lang="en-US" sz="4000" dirty="0"/>
              <a:t>On Insulin? </a:t>
            </a:r>
          </a:p>
          <a:p>
            <a:pPr lvl="1">
              <a:buFont typeface="Arial" pitchFamily="34" charset="0"/>
              <a:buChar char="•"/>
            </a:pPr>
            <a:r>
              <a:rPr lang="en-US" sz="3200" dirty="0"/>
              <a:t>Carb counting</a:t>
            </a:r>
          </a:p>
          <a:p>
            <a:pPr lvl="1">
              <a:buFont typeface="Arial" pitchFamily="34" charset="0"/>
              <a:buChar char="•"/>
            </a:pPr>
            <a:r>
              <a:rPr lang="en-US" sz="3200" dirty="0"/>
              <a:t>Post prandial checks</a:t>
            </a:r>
            <a:endParaRPr lang="en-US" sz="2400" dirty="0"/>
          </a:p>
          <a:p>
            <a:pPr lvl="2"/>
            <a:endParaRPr lang="en-US" dirty="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11056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normAutofit fontScale="92500" lnSpcReduction="10000"/>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r>
              <a:rPr lang="en-US" dirty="0"/>
              <a:t>Drink Water</a:t>
            </a:r>
          </a:p>
          <a:p>
            <a:r>
              <a:rPr lang="en-US" dirty="0"/>
              <a:t>Sleep</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693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a:bodyPr>
          <a:lstStyle/>
          <a:p>
            <a:pPr eaLnBrk="1" hangingPunct="1"/>
            <a:r>
              <a:rPr lang="en-US" sz="4000" dirty="0"/>
              <a:t>Healthy Eating Patterns</a:t>
            </a:r>
          </a:p>
        </p:txBody>
      </p:sp>
      <p:sp>
        <p:nvSpPr>
          <p:cNvPr id="378883" name="Rectangle 3"/>
          <p:cNvSpPr>
            <a:spLocks noGrp="1" noChangeArrowheads="1"/>
          </p:cNvSpPr>
          <p:nvPr>
            <p:ph type="body" sz="half" idx="4294967295"/>
          </p:nvPr>
        </p:nvSpPr>
        <p:spPr>
          <a:xfrm>
            <a:off x="685800" y="1349375"/>
            <a:ext cx="4037013" cy="4497387"/>
          </a:xfrm>
        </p:spPr>
        <p:txBody>
          <a:bodyPr/>
          <a:lstStyle/>
          <a:p>
            <a:pPr eaLnBrk="1" hangingPunct="1"/>
            <a:r>
              <a:rPr lang="en-US" sz="2800" dirty="0"/>
              <a:t>Mediterranean Diet</a:t>
            </a:r>
          </a:p>
          <a:p>
            <a:pPr eaLnBrk="1" hangingPunct="1"/>
            <a:r>
              <a:rPr lang="en-US" sz="2800" dirty="0"/>
              <a:t>DASH Diet</a:t>
            </a:r>
          </a:p>
          <a:p>
            <a:pPr eaLnBrk="1" hangingPunct="1"/>
            <a:r>
              <a:rPr lang="en-US" sz="2800" dirty="0"/>
              <a:t>Plant based eating</a:t>
            </a:r>
          </a:p>
          <a:p>
            <a:pPr eaLnBrk="1" hangingPunct="1"/>
            <a:r>
              <a:rPr lang="en-US" sz="2800" dirty="0"/>
              <a:t>Diabetes Plate Method</a:t>
            </a:r>
          </a:p>
          <a:p>
            <a:pPr eaLnBrk="1" hangingPunct="1"/>
            <a:r>
              <a:rPr lang="en-US" sz="2800" dirty="0"/>
              <a:t>Weight Watchers or other groups</a:t>
            </a:r>
          </a:p>
          <a:p>
            <a:pPr eaLnBrk="1" hangingPunct="1"/>
            <a:endParaRPr lang="en-US" sz="2800" dirty="0"/>
          </a:p>
        </p:txBody>
      </p:sp>
      <p:pic>
        <p:nvPicPr>
          <p:cNvPr id="378886" name="Picture 2" descr="MyPl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138" y="1315847"/>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820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76200"/>
            <a:ext cx="5479184"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Mediterranean Diet Pyramid</a:t>
            </a:r>
          </a:p>
        </p:txBody>
      </p:sp>
    </p:spTree>
    <p:extLst>
      <p:ext uri="{BB962C8B-B14F-4D97-AF65-F5344CB8AC3E}">
        <p14:creationId xmlns:p14="http://schemas.microsoft.com/office/powerpoint/2010/main" val="172438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SuperFoods</a:t>
            </a:r>
          </a:p>
        </p:txBody>
      </p:sp>
      <p:sp>
        <p:nvSpPr>
          <p:cNvPr id="4" name="Content Placeholder 3"/>
          <p:cNvSpPr>
            <a:spLocks noGrp="1"/>
          </p:cNvSpPr>
          <p:nvPr>
            <p:ph sz="quarter" idx="1"/>
          </p:nvPr>
        </p:nvSpPr>
        <p:spPr/>
        <p:txBody>
          <a:bodyPr/>
          <a:lstStyle/>
          <a:p>
            <a:r>
              <a:rPr lang="en-US" dirty="0"/>
              <a:t>Beans</a:t>
            </a:r>
          </a:p>
          <a:p>
            <a:r>
              <a:rPr lang="en-US" dirty="0"/>
              <a:t>Dark Green Leafy Vegs</a:t>
            </a:r>
          </a:p>
          <a:p>
            <a:r>
              <a:rPr lang="en-US" dirty="0"/>
              <a:t>Citrus Fruit</a:t>
            </a:r>
          </a:p>
          <a:p>
            <a:r>
              <a:rPr lang="en-US" dirty="0"/>
              <a:t>Sweet Potatoes</a:t>
            </a:r>
          </a:p>
          <a:p>
            <a:r>
              <a:rPr lang="en-US" dirty="0"/>
              <a:t>Berries</a:t>
            </a:r>
          </a:p>
        </p:txBody>
      </p:sp>
      <p:sp>
        <p:nvSpPr>
          <p:cNvPr id="5" name="Text Placeholder 4"/>
          <p:cNvSpPr>
            <a:spLocks noGrp="1"/>
          </p:cNvSpPr>
          <p:nvPr>
            <p:ph type="body" sz="half" idx="4294967295"/>
          </p:nvPr>
        </p:nvSpPr>
        <p:spPr>
          <a:xfrm>
            <a:off x="4876800" y="1394460"/>
            <a:ext cx="4038600" cy="4762500"/>
          </a:xfrm>
        </p:spPr>
        <p:txBody>
          <a:bodyPr>
            <a:normAutofit/>
          </a:bodyPr>
          <a:lstStyle/>
          <a:p>
            <a:r>
              <a:rPr lang="en-US" dirty="0"/>
              <a:t>Tomatoes</a:t>
            </a:r>
          </a:p>
          <a:p>
            <a:r>
              <a:rPr lang="en-US" dirty="0"/>
              <a:t>Fish High in Omega-3 Fatty Acids</a:t>
            </a:r>
          </a:p>
          <a:p>
            <a:r>
              <a:rPr lang="en-US" dirty="0"/>
              <a:t>Whole Grains</a:t>
            </a:r>
          </a:p>
          <a:p>
            <a:r>
              <a:rPr lang="en-US" dirty="0"/>
              <a:t>Nuts</a:t>
            </a:r>
          </a:p>
          <a:p>
            <a:r>
              <a:rPr lang="en-US" dirty="0"/>
              <a:t>Fat-Free Milk and Yogurt</a:t>
            </a:r>
            <a:br>
              <a:rPr lang="en-US" dirty="0"/>
            </a:br>
            <a:endParaRPr lang="en-US" dirty="0"/>
          </a:p>
          <a:p>
            <a:pPr marL="0" indent="0">
              <a:buNone/>
            </a:pPr>
            <a:r>
              <a:rPr lang="en-US" sz="2000" dirty="0"/>
              <a:t>As posted on diabetes.org website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27856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a:t>Incretin Mimetics</a:t>
            </a:r>
            <a:br>
              <a:rPr lang="en-US" sz="5500" dirty="0">
                <a:solidFill>
                  <a:schemeClr val="tx1"/>
                </a:solidFill>
              </a:rPr>
            </a:br>
            <a:r>
              <a:rPr lang="en-US" sz="3200" dirty="0" err="1">
                <a:solidFill>
                  <a:schemeClr val="tx1"/>
                </a:solidFill>
              </a:rPr>
              <a:t>Byetta</a:t>
            </a:r>
            <a:r>
              <a:rPr lang="en-US" sz="3200" dirty="0">
                <a:solidFill>
                  <a:schemeClr val="tx1"/>
                </a:solidFill>
              </a:rPr>
              <a:t>, Bydureon</a:t>
            </a:r>
            <a:r>
              <a:rPr lang="en-US" sz="3200" dirty="0"/>
              <a:t>, </a:t>
            </a:r>
            <a:r>
              <a:rPr lang="en-US" sz="3200" dirty="0" err="1"/>
              <a:t>Trulicity</a:t>
            </a:r>
            <a:r>
              <a:rPr lang="en-US" sz="3200" dirty="0"/>
              <a:t>, </a:t>
            </a:r>
            <a:r>
              <a:rPr lang="en-US" sz="3200" dirty="0" err="1"/>
              <a:t>Ozempic</a:t>
            </a:r>
            <a:r>
              <a:rPr lang="en-US" sz="3200" dirty="0"/>
              <a:t>, </a:t>
            </a:r>
            <a:r>
              <a:rPr lang="en-US" sz="3200" dirty="0" err="1"/>
              <a:t>Victoza</a:t>
            </a:r>
            <a:endParaRPr lang="en-US" sz="3800" dirty="0">
              <a:solidFill>
                <a:schemeClr val="tx1"/>
              </a:solidFill>
            </a:endParaRPr>
          </a:p>
        </p:txBody>
      </p:sp>
      <p:pic>
        <p:nvPicPr>
          <p:cNvPr id="2" name="Picture 1"/>
          <p:cNvPicPr>
            <a:picLocks noChangeAspect="1"/>
          </p:cNvPicPr>
          <p:nvPr/>
        </p:nvPicPr>
        <p:blipFill>
          <a:blip r:embed="rId4"/>
          <a:stretch>
            <a:fillRect/>
          </a:stretch>
        </p:blipFill>
        <p:spPr>
          <a:xfrm>
            <a:off x="3442636" y="4572000"/>
            <a:ext cx="2590800" cy="1740836"/>
          </a:xfrm>
          <a:prstGeom prst="rect">
            <a:avLst/>
          </a:prstGeom>
        </p:spPr>
      </p:pic>
      <p:pic>
        <p:nvPicPr>
          <p:cNvPr id="1177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8896089" cy="435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893437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Another 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197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for </a:t>
            </a:r>
            <a:br>
              <a:rPr lang="en-US" dirty="0">
                <a:latin typeface="Tahoma" pitchFamily="34" charset="0"/>
              </a:rPr>
            </a:br>
            <a:r>
              <a:rPr lang="en-US" dirty="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ctr">
              <a:buNone/>
              <a:defRPr/>
            </a:pPr>
            <a:r>
              <a:rPr lang="en-US" sz="2400" dirty="0"/>
              <a:t>		           </a:t>
            </a:r>
            <a:r>
              <a:rPr lang="en-US" sz="2400" dirty="0">
                <a:solidFill>
                  <a:schemeClr val="tx2">
                    <a:lumMod val="75000"/>
                  </a:schemeClr>
                </a:solidFill>
              </a:rPr>
              <a:t>Carbs affect Post Meal Blood Glucose</a:t>
            </a:r>
            <a:r>
              <a:rPr lang="en-US" sz="1400" dirty="0">
                <a:solidFill>
                  <a:schemeClr val="tx2">
                    <a:lumMod val="75000"/>
                  </a:schemeClr>
                </a:solidFill>
              </a:rPr>
              <a:t> </a:t>
            </a:r>
            <a:endParaRPr lang="en-US" sz="2400" dirty="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6399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49161" name="Document" r:id="rId4" imgW="7979509" imgH="5280261" progId="Word.Document.8">
                  <p:embed/>
                </p:oleObj>
              </mc:Choice>
              <mc:Fallback>
                <p:oleObj name="Document" r:id="rId4" imgW="7979509" imgH="5280261" progId="Word.Document.8">
                  <p:embed/>
                  <p:pic>
                    <p:nvPicPr>
                      <p:cNvPr id="190467" name="Object 3"/>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a:t>Ms. Gonzales’ Daily Meal plan</a:t>
            </a:r>
          </a:p>
        </p:txBody>
      </p:sp>
    </p:spTree>
    <p:custDataLst>
      <p:tags r:id="rId2"/>
    </p:custDataLst>
    <p:extLst>
      <p:ext uri="{BB962C8B-B14F-4D97-AF65-F5344CB8AC3E}">
        <p14:creationId xmlns:p14="http://schemas.microsoft.com/office/powerpoint/2010/main" val="108422192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 5 </a:t>
            </a:r>
            <a:r>
              <a:rPr lang="en-US" dirty="0" err="1"/>
              <a:t>oz</a:t>
            </a:r>
            <a:r>
              <a:rPr lang="en-US" dirty="0"/>
              <a:t> glass of wine, or  1.5 </a:t>
            </a:r>
            <a:r>
              <a:rPr lang="en-US" dirty="0" err="1"/>
              <a:t>oz</a:t>
            </a:r>
            <a:r>
              <a:rPr lang="en-US" dirty="0"/>
              <a:t> distilled spirits (vodka, gin </a:t>
            </a:r>
            <a:r>
              <a:rPr lang="en-US" dirty="0" err="1"/>
              <a:t>etc</a:t>
            </a:r>
            <a:r>
              <a:rPr lang="en-US" dirty="0"/>
              <a:t>)</a:t>
            </a:r>
          </a:p>
          <a:p>
            <a:r>
              <a:rPr lang="en-US" dirty="0"/>
              <a:t>If drink, limit amount and drink w/ food. </a:t>
            </a:r>
          </a:p>
          <a:p>
            <a:r>
              <a:rPr lang="en-US" dirty="0"/>
              <a:t>Ask HCP if safe for you to drink. Tell them your usual quantity and frequency.  </a:t>
            </a:r>
          </a:p>
          <a:p>
            <a:pPr eaLnBrk="1" hangingPunct="1"/>
            <a:r>
              <a:rPr lang="en-US" dirty="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01927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109422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257237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425760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152566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366306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308" y="1143000"/>
            <a:ext cx="1296848" cy="121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3269" y="228600"/>
            <a:ext cx="8229600" cy="914400"/>
          </a:xfrm>
        </p:spPr>
        <p:txBody>
          <a:bodyPr>
            <a:normAutofit fontScale="90000"/>
          </a:bodyPr>
          <a:lstStyle/>
          <a:p>
            <a:r>
              <a:rPr lang="en-US" dirty="0"/>
              <a:t>100 Trillion Friends to Call Your Own </a:t>
            </a:r>
          </a:p>
        </p:txBody>
      </p:sp>
      <p:sp>
        <p:nvSpPr>
          <p:cNvPr id="7" name="Content Placeholder 6"/>
          <p:cNvSpPr>
            <a:spLocks noGrp="1"/>
          </p:cNvSpPr>
          <p:nvPr>
            <p:ph sz="quarter" idx="1"/>
          </p:nvPr>
        </p:nvSpPr>
        <p:spPr>
          <a:xfrm>
            <a:off x="463269" y="1143000"/>
            <a:ext cx="4041648" cy="5105400"/>
          </a:xfrm>
        </p:spPr>
        <p:txBody>
          <a:bodyPr>
            <a:noAutofit/>
          </a:bodyPr>
          <a:lstStyle/>
          <a:p>
            <a:pPr marL="0" indent="0">
              <a:buNone/>
            </a:pPr>
            <a:r>
              <a:rPr lang="en-US" sz="1600" dirty="0"/>
              <a:t>From the way back when, to current time </a:t>
            </a:r>
            <a:br>
              <a:rPr lang="en-US" sz="1600" dirty="0"/>
            </a:br>
            <a:r>
              <a:rPr lang="en-US" sz="1600" dirty="0"/>
              <a:t>man and bacteria have been intertwined.</a:t>
            </a:r>
            <a:br>
              <a:rPr lang="en-US" sz="1600" dirty="0"/>
            </a:br>
            <a:br>
              <a:rPr lang="en-US" sz="1400" dirty="0"/>
            </a:br>
            <a:r>
              <a:rPr lang="en-US" sz="1600" dirty="0"/>
              <a:t>Start with your head, it's a happening place, </a:t>
            </a:r>
            <a:br>
              <a:rPr lang="en-US" sz="1600" dirty="0"/>
            </a:br>
            <a:r>
              <a:rPr lang="en-US" sz="1600" dirty="0"/>
              <a:t>there's staphylococcus all over your face. </a:t>
            </a:r>
            <a:br>
              <a:rPr lang="en-US" sz="1600" dirty="0"/>
            </a:br>
            <a:br>
              <a:rPr lang="en-US" sz="1600" dirty="0"/>
            </a:br>
            <a:r>
              <a:rPr lang="en-US" sz="1600" dirty="0"/>
              <a:t>Next up is gums, teeth and mouth,  </a:t>
            </a:r>
            <a:br>
              <a:rPr lang="en-US" sz="1600" dirty="0"/>
            </a:br>
            <a:r>
              <a:rPr lang="en-US" sz="1600" dirty="0"/>
              <a:t>You'll find streptococcus inside and out! </a:t>
            </a:r>
            <a:br>
              <a:rPr lang="en-US" sz="1600" dirty="0"/>
            </a:br>
            <a:br>
              <a:rPr lang="en-US" sz="1400" dirty="0"/>
            </a:br>
            <a:r>
              <a:rPr lang="en-US" sz="1600" dirty="0"/>
              <a:t>Now to your stomach, to keep the pH,</a:t>
            </a:r>
            <a:br>
              <a:rPr lang="en-US" sz="1600" dirty="0"/>
            </a:br>
            <a:r>
              <a:rPr lang="en-US" sz="1600" dirty="0"/>
              <a:t>H. pylori is on the case!</a:t>
            </a:r>
            <a:br>
              <a:rPr lang="en-US" sz="1600" dirty="0"/>
            </a:br>
            <a:br>
              <a:rPr lang="en-US" sz="1400" dirty="0"/>
            </a:br>
            <a:r>
              <a:rPr lang="en-US" sz="1600" dirty="0"/>
              <a:t>Inside the intestines, 30 feet of tube,</a:t>
            </a:r>
            <a:br>
              <a:rPr lang="en-US" sz="1600" dirty="0"/>
            </a:br>
            <a:r>
              <a:rPr lang="en-US" sz="1600" dirty="0"/>
              <a:t>3 pounds of bacteria digesting your food. </a:t>
            </a:r>
            <a:br>
              <a:rPr lang="en-US" sz="1600" dirty="0"/>
            </a:br>
            <a:br>
              <a:rPr lang="en-US" sz="1400" dirty="0"/>
            </a:br>
            <a:r>
              <a:rPr lang="en-US" sz="1600" dirty="0"/>
              <a:t>From Bacteroidetes to keep you lean,</a:t>
            </a:r>
            <a:br>
              <a:rPr lang="en-US" sz="1600" dirty="0"/>
            </a:br>
            <a:r>
              <a:rPr lang="en-US" sz="1600" dirty="0"/>
              <a:t>to Firmicutes, a junk food digesting machine!</a:t>
            </a:r>
            <a:br>
              <a:rPr lang="en-US" sz="1600" dirty="0"/>
            </a:br>
            <a:br>
              <a:rPr lang="en-US" sz="1600" dirty="0"/>
            </a:br>
            <a:r>
              <a:rPr lang="en-US" sz="1600" dirty="0"/>
              <a:t>Prevotella another bug on the scene, </a:t>
            </a:r>
            <a:br>
              <a:rPr lang="en-US" sz="1600" dirty="0"/>
            </a:br>
            <a:r>
              <a:rPr lang="en-US" sz="1600" dirty="0"/>
              <a:t>breaks down fiber, veggies and beans! </a:t>
            </a:r>
            <a:br>
              <a:rPr lang="en-US" sz="1600" dirty="0"/>
            </a:br>
            <a:endParaRPr lang="en-US" sz="1400" dirty="0"/>
          </a:p>
        </p:txBody>
      </p:sp>
      <p:sp>
        <p:nvSpPr>
          <p:cNvPr id="8" name="Content Placeholder 7"/>
          <p:cNvSpPr>
            <a:spLocks noGrp="1"/>
          </p:cNvSpPr>
          <p:nvPr>
            <p:ph sz="quarter" idx="2"/>
          </p:nvPr>
        </p:nvSpPr>
        <p:spPr>
          <a:xfrm>
            <a:off x="4419600" y="1219200"/>
            <a:ext cx="4419600" cy="5489448"/>
          </a:xfrm>
        </p:spPr>
        <p:txBody>
          <a:bodyPr>
            <a:normAutofit fontScale="32500" lnSpcReduction="20000"/>
          </a:bodyPr>
          <a:lstStyle/>
          <a:p>
            <a:pPr marL="0" indent="0">
              <a:buNone/>
            </a:pPr>
            <a:r>
              <a:rPr lang="en-US" sz="5400" dirty="0"/>
              <a:t>Lactobacillus is a newborn's friend, </a:t>
            </a:r>
            <a:br>
              <a:rPr lang="en-US" sz="5400" dirty="0"/>
            </a:br>
            <a:r>
              <a:rPr lang="en-US" sz="5400" dirty="0"/>
              <a:t>lining birth canal from tip to end. </a:t>
            </a:r>
          </a:p>
          <a:p>
            <a:pPr marL="0" indent="0">
              <a:buNone/>
            </a:pPr>
            <a:r>
              <a:rPr lang="en-US" sz="4900" dirty="0"/>
              <a:t>Down to your feet, in-between the toes, </a:t>
            </a:r>
            <a:br>
              <a:rPr lang="en-US" sz="4900" dirty="0"/>
            </a:br>
            <a:r>
              <a:rPr lang="en-US" sz="4900" dirty="0"/>
              <a:t>that's where lots of pseudomonas grows!</a:t>
            </a:r>
          </a:p>
          <a:p>
            <a:pPr marL="0" indent="0">
              <a:buNone/>
            </a:pPr>
            <a:br>
              <a:rPr lang="en-US" sz="4900" dirty="0"/>
            </a:br>
            <a:r>
              <a:rPr lang="en-US" sz="4900" dirty="0"/>
              <a:t>Short chain fatty acids, you wanna keep them around</a:t>
            </a:r>
          </a:p>
          <a:p>
            <a:pPr marL="0" indent="0">
              <a:buNone/>
            </a:pPr>
            <a:r>
              <a:rPr lang="en-US" sz="4900" dirty="0"/>
              <a:t>Protects gut mucous lining from breakin’ down</a:t>
            </a:r>
            <a:br>
              <a:rPr lang="en-US" sz="4900" dirty="0"/>
            </a:br>
            <a:endParaRPr lang="en-US" sz="4900" dirty="0"/>
          </a:p>
          <a:p>
            <a:pPr marL="0" indent="0">
              <a:buNone/>
            </a:pPr>
            <a:r>
              <a:rPr lang="en-US" sz="4900" dirty="0"/>
              <a:t>So here’s my message, always nourish your gut</a:t>
            </a:r>
          </a:p>
          <a:p>
            <a:pPr marL="0" indent="0">
              <a:buNone/>
            </a:pPr>
            <a:r>
              <a:rPr lang="en-US" sz="4900" dirty="0"/>
              <a:t>With fresh fruit, </a:t>
            </a:r>
            <a:r>
              <a:rPr lang="en-US" sz="5400" dirty="0"/>
              <a:t>grains, veggies</a:t>
            </a:r>
            <a:r>
              <a:rPr lang="en-US" sz="4900" dirty="0"/>
              <a:t>, beans and nuts</a:t>
            </a:r>
            <a:br>
              <a:rPr lang="en-US" sz="4900" dirty="0"/>
            </a:br>
            <a:endParaRPr lang="en-US" sz="4900" dirty="0"/>
          </a:p>
          <a:p>
            <a:pPr marL="0" indent="0">
              <a:buNone/>
            </a:pPr>
            <a:r>
              <a:rPr lang="en-US" sz="4900" dirty="0"/>
              <a:t>More kefir, miso, sauerkraut, kimchi</a:t>
            </a:r>
          </a:p>
          <a:p>
            <a:pPr marL="0" indent="0">
              <a:buNone/>
            </a:pPr>
            <a:r>
              <a:rPr lang="en-US" sz="4900" dirty="0"/>
              <a:t>Less sugar and fast foods to keep away disease</a:t>
            </a:r>
            <a:br>
              <a:rPr lang="en-US" sz="4900" dirty="0"/>
            </a:br>
            <a:endParaRPr lang="en-US" sz="4900" dirty="0"/>
          </a:p>
          <a:p>
            <a:pPr marL="0" indent="0">
              <a:buNone/>
            </a:pPr>
            <a:r>
              <a:rPr lang="en-US" sz="4900" dirty="0"/>
              <a:t>Breast feed, get dirty, limit antibiotic use</a:t>
            </a:r>
          </a:p>
          <a:p>
            <a:pPr marL="0" indent="0">
              <a:buNone/>
            </a:pPr>
            <a:r>
              <a:rPr lang="en-US" sz="4900" dirty="0"/>
              <a:t>Let newborns come out through the natural shoot</a:t>
            </a:r>
          </a:p>
          <a:p>
            <a:pPr marL="0" indent="0">
              <a:buNone/>
            </a:pPr>
            <a:br>
              <a:rPr lang="en-US" sz="4900" dirty="0"/>
            </a:br>
            <a:r>
              <a:rPr lang="en-US" sz="4900" dirty="0"/>
              <a:t>Be reassured that you're never alone</a:t>
            </a:r>
          </a:p>
          <a:p>
            <a:pPr marL="0" indent="0">
              <a:buNone/>
            </a:pPr>
            <a:r>
              <a:rPr lang="en-US" sz="4900" dirty="0"/>
              <a:t>You've got 100 trillion friends to call your own!</a:t>
            </a:r>
            <a:br>
              <a:rPr lang="en-US" sz="4900" dirty="0"/>
            </a:br>
            <a:br>
              <a:rPr lang="en-US" dirty="0"/>
            </a:br>
            <a:endParaRPr lang="en-US" sz="1200" dirty="0"/>
          </a:p>
        </p:txBody>
      </p:sp>
      <p:sp>
        <p:nvSpPr>
          <p:cNvPr id="9" name="TextBox 8"/>
          <p:cNvSpPr txBox="1"/>
          <p:nvPr/>
        </p:nvSpPr>
        <p:spPr>
          <a:xfrm>
            <a:off x="463269" y="6324600"/>
            <a:ext cx="8534400" cy="461665"/>
          </a:xfrm>
          <a:prstGeom prst="rect">
            <a:avLst/>
          </a:prstGeom>
          <a:solidFill>
            <a:schemeClr val="bg1"/>
          </a:solidFill>
        </p:spPr>
        <p:txBody>
          <a:bodyPr wrap="square" rtlCol="0">
            <a:spAutoFit/>
          </a:bodyPr>
          <a:lstStyle/>
          <a:p>
            <a:pPr algn="ctr"/>
            <a:r>
              <a:rPr lang="en-US" sz="1100" dirty="0"/>
              <a:t>Copyright Diabetes Education Services</a:t>
            </a:r>
            <a:r>
              <a:rPr lang="en-US" sz="1100"/>
              <a:t>©  May </a:t>
            </a:r>
            <a:r>
              <a:rPr lang="en-US" sz="1100" dirty="0"/>
              <a:t>not be used without written permission. </a:t>
            </a:r>
            <a:r>
              <a:rPr lang="en-US" sz="1100" b="1" dirty="0"/>
              <a:t>www.DiabetesEd.net</a:t>
            </a:r>
            <a:endParaRPr lang="en-US" sz="1100" dirty="0"/>
          </a:p>
          <a:p>
            <a:pPr algn="ctr"/>
            <a:r>
              <a:rPr lang="en-US" sz="1100" i="1" dirty="0"/>
              <a:t>100 Trillion Friends to Call Your Own by Beverly Thomassian, RN, MPH, CDE, BC-ADM to the tune “Yeah” in the style of Usher</a:t>
            </a:r>
            <a:r>
              <a:rPr lang="en-US" sz="1200" i="1" dirty="0"/>
              <a:t>.</a:t>
            </a:r>
            <a:endParaRPr lang="en-US" sz="1200" dirty="0"/>
          </a:p>
        </p:txBody>
      </p:sp>
    </p:spTree>
    <p:extLst>
      <p:ext uri="{BB962C8B-B14F-4D97-AF65-F5344CB8AC3E}">
        <p14:creationId xmlns:p14="http://schemas.microsoft.com/office/powerpoint/2010/main" val="21695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19800" y="1066800"/>
            <a:ext cx="2885090" cy="2514600"/>
          </a:xfrm>
          <a:prstGeom prst="rect">
            <a:avLst/>
          </a:prstGeom>
        </p:spPr>
      </p:pic>
      <p:sp>
        <p:nvSpPr>
          <p:cNvPr id="2" name="Title 1"/>
          <p:cNvSpPr>
            <a:spLocks noGrp="1"/>
          </p:cNvSpPr>
          <p:nvPr>
            <p:ph type="title"/>
          </p:nvPr>
        </p:nvSpPr>
        <p:spPr>
          <a:xfrm>
            <a:off x="457200" y="152400"/>
            <a:ext cx="8447690" cy="990600"/>
          </a:xfrm>
        </p:spPr>
        <p:txBody>
          <a:bodyPr/>
          <a:lstStyle/>
          <a:p>
            <a:r>
              <a:rPr lang="en-US" dirty="0"/>
              <a:t>Metabolic Surgery Benefits </a:t>
            </a:r>
          </a:p>
        </p:txBody>
      </p:sp>
      <p:sp>
        <p:nvSpPr>
          <p:cNvPr id="3" name="Content Placeholder 2"/>
          <p:cNvSpPr>
            <a:spLocks noGrp="1"/>
          </p:cNvSpPr>
          <p:nvPr>
            <p:ph sz="quarter" idx="1"/>
          </p:nvPr>
        </p:nvSpPr>
        <p:spPr>
          <a:xfrm>
            <a:off x="457200" y="1219200"/>
            <a:ext cx="6172200" cy="5334000"/>
          </a:xfrm>
        </p:spPr>
        <p:txBody>
          <a:bodyPr>
            <a:normAutofit fontScale="77500" lnSpcReduction="20000"/>
          </a:bodyPr>
          <a:lstStyle/>
          <a:p>
            <a:r>
              <a:rPr lang="en-US" sz="3000" dirty="0"/>
              <a:t>Increases gut hormone availability</a:t>
            </a:r>
          </a:p>
          <a:p>
            <a:r>
              <a:rPr lang="en-US" sz="3000" dirty="0"/>
              <a:t>More likely to cause remission* with recently diagnosed diabetes (more beta cell mass)</a:t>
            </a:r>
          </a:p>
          <a:p>
            <a:pPr lvl="1"/>
            <a:r>
              <a:rPr lang="en-US" dirty="0"/>
              <a:t>30 - 63% remission over 1-5 years</a:t>
            </a:r>
          </a:p>
          <a:p>
            <a:pPr lvl="1"/>
            <a:r>
              <a:rPr lang="en-US" dirty="0"/>
              <a:t>35 – 50% redeveloped diabetes</a:t>
            </a:r>
          </a:p>
          <a:p>
            <a:pPr lvl="2"/>
            <a:r>
              <a:rPr lang="en-US" dirty="0" err="1"/>
              <a:t>Avg</a:t>
            </a:r>
            <a:r>
              <a:rPr lang="en-US" dirty="0"/>
              <a:t> remission time 8.3 years</a:t>
            </a:r>
          </a:p>
          <a:p>
            <a:pPr lvl="1"/>
            <a:r>
              <a:rPr lang="en-US" dirty="0"/>
              <a:t>Most pts who undergo surgery maintain substantial improvement of BG control from baseline for ~5 </a:t>
            </a:r>
            <a:r>
              <a:rPr lang="en-US" dirty="0" err="1"/>
              <a:t>yrs</a:t>
            </a:r>
            <a:endParaRPr lang="en-US" dirty="0"/>
          </a:p>
          <a:p>
            <a:r>
              <a:rPr lang="en-US" sz="3000" dirty="0"/>
              <a:t>Trials demonstrate metabolic surgery achieves superior BG control and reduction of CV risk factors in obese pts with type 2 compared to lifestyle/medical intervention</a:t>
            </a:r>
          </a:p>
          <a:p>
            <a:r>
              <a:rPr lang="en-US" sz="3000" dirty="0"/>
              <a:t>Improvements  in micro and macro disease and cancer have been observed.</a:t>
            </a:r>
          </a:p>
          <a:p>
            <a:r>
              <a:rPr lang="en-US" sz="3000" dirty="0"/>
              <a:t>Procedure may reduce long term mortality</a:t>
            </a:r>
            <a:endParaRPr lang="en-US" dirty="0"/>
          </a:p>
          <a:p>
            <a:pPr marL="274320" lvl="1" indent="0" algn="r">
              <a:buNone/>
            </a:pPr>
            <a:r>
              <a:rPr lang="en-US" dirty="0"/>
              <a:t>*remission = BG levels normal without meds</a:t>
            </a:r>
          </a:p>
        </p:txBody>
      </p:sp>
      <p:pic>
        <p:nvPicPr>
          <p:cNvPr id="5" name="Picture 4"/>
          <p:cNvPicPr>
            <a:picLocks noChangeAspect="1"/>
          </p:cNvPicPr>
          <p:nvPr/>
        </p:nvPicPr>
        <p:blipFill>
          <a:blip r:embed="rId3"/>
          <a:stretch>
            <a:fillRect/>
          </a:stretch>
        </p:blipFill>
        <p:spPr>
          <a:xfrm>
            <a:off x="6076101" y="1260253"/>
            <a:ext cx="2828789" cy="2188654"/>
          </a:xfrm>
          <a:prstGeom prst="rect">
            <a:avLst/>
          </a:prstGeom>
        </p:spPr>
      </p:pic>
    </p:spTree>
    <p:extLst>
      <p:ext uri="{BB962C8B-B14F-4D97-AF65-F5344CB8AC3E}">
        <p14:creationId xmlns:p14="http://schemas.microsoft.com/office/powerpoint/2010/main" val="46810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t>Email bev@diabetesed.net</a:t>
            </a:r>
          </a:p>
          <a:p>
            <a:r>
              <a:rPr lang="fr-FR" dirty="0"/>
              <a:t>Web  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379735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6426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br>
              <a:rPr lang="en-US" sz="3200" dirty="0">
                <a:latin typeface="Tahoma" pitchFamily="34" charset="0"/>
              </a:rPr>
            </a:br>
            <a:r>
              <a:rPr lang="en-US" sz="2800" dirty="0"/>
              <a:t>A Clinical and Educational Update</a:t>
            </a:r>
            <a:endParaRPr lang="en-US" sz="4400" dirty="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a:t>Describe impact of diabetes  </a:t>
            </a:r>
          </a:p>
          <a:p>
            <a:pPr marL="514350" indent="-514350" eaLnBrk="1" hangingPunct="1">
              <a:buFont typeface="Wingdings" pitchFamily="2" charset="2"/>
              <a:buAutoNum type="arabicPeriod"/>
              <a:defRPr/>
            </a:pPr>
            <a:r>
              <a:rPr lang="en-US" sz="3400" dirty="0"/>
              <a:t>Discuss prevention, management strategies</a:t>
            </a:r>
          </a:p>
          <a:p>
            <a:pPr marL="514350" indent="-514350" eaLnBrk="1" hangingPunct="1">
              <a:buFont typeface="Wingdings" pitchFamily="2" charset="2"/>
              <a:buAutoNum type="arabicPeriod"/>
              <a:defRPr/>
            </a:pPr>
            <a:r>
              <a:rPr lang="en-US" sz="3400" dirty="0"/>
              <a:t>Discuss different types of diabetes</a:t>
            </a:r>
          </a:p>
          <a:p>
            <a:pPr marL="514350" indent="-514350">
              <a:buFont typeface="Wingdings" pitchFamily="2" charset="2"/>
              <a:buAutoNum type="arabicPeriod"/>
              <a:defRPr/>
            </a:pPr>
            <a:r>
              <a:rPr lang="en-US" sz="3400" dirty="0"/>
              <a:t>Describe insulin therapy </a:t>
            </a:r>
          </a:p>
          <a:p>
            <a:pPr marL="514350" indent="-514350">
              <a:buFont typeface="Wingdings" pitchFamily="2" charset="2"/>
              <a:buAutoNum type="arabicPeriod"/>
              <a:defRPr/>
            </a:pPr>
            <a:r>
              <a:rPr lang="en-US" sz="3200" dirty="0"/>
              <a:t>Review glucose patterns and determine how to adjust therapy to improve glucose.</a:t>
            </a:r>
            <a:endParaRPr lang="en-US" sz="3400" dirty="0"/>
          </a:p>
          <a:p>
            <a:pPr marL="514350" indent="-514350">
              <a:buFont typeface="Wingdings" pitchFamily="2" charset="2"/>
              <a:buAutoNum type="arabicPeriod"/>
              <a:defRPr/>
            </a:pPr>
            <a:r>
              <a:rPr lang="en-US" sz="3400" dirty="0"/>
              <a:t>Gain understanding of Type 2 Meds.</a:t>
            </a:r>
          </a:p>
          <a:p>
            <a:pPr marL="514350" indent="-514350" eaLnBrk="1" hangingPunct="1">
              <a:buFont typeface="Wingdings" pitchFamily="2" charset="2"/>
              <a:buAutoNum type="arabicPeriod"/>
              <a:defRPr/>
            </a:pPr>
            <a:r>
              <a:rPr lang="en-US" sz="3400" dirty="0"/>
              <a:t>Discuss how the gut influences health</a:t>
            </a:r>
          </a:p>
          <a:p>
            <a:pPr marL="514350" indent="-514350">
              <a:buFont typeface="Wingdings" pitchFamily="2" charset="2"/>
              <a:buAutoNum type="arabicPeriod"/>
              <a:defRPr/>
            </a:pPr>
            <a:r>
              <a:rPr lang="en-US" sz="3400" dirty="0"/>
              <a:t>Demonstrate successful teaching strategies</a:t>
            </a:r>
          </a:p>
          <a:p>
            <a:pPr marL="514350" indent="-514350" eaLnBrk="1" hangingPunct="1">
              <a:buFont typeface="Wingdings" pitchFamily="2" charset="2"/>
              <a:buAutoNum type="arabicPeriod"/>
              <a:defRPr/>
            </a:pPr>
            <a:endParaRPr lang="en-US" sz="3400" dirty="0"/>
          </a:p>
        </p:txBody>
      </p:sp>
    </p:spTree>
    <p:custDataLst>
      <p:tags r:id="rId1"/>
    </p:custDataLst>
    <p:extLst>
      <p:ext uri="{BB962C8B-B14F-4D97-AF65-F5344CB8AC3E}">
        <p14:creationId xmlns:p14="http://schemas.microsoft.com/office/powerpoint/2010/main" val="39618017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a:t>Signs of Diabetes</a:t>
            </a:r>
            <a:endParaRPr lang="en-US" sz="4000" dirty="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a:t>Polyuria</a:t>
            </a:r>
          </a:p>
          <a:p>
            <a:pPr eaLnBrk="1" hangingPunct="1">
              <a:defRPr/>
            </a:pPr>
            <a:r>
              <a:rPr lang="en-US" dirty="0"/>
              <a:t>Polydipsia	</a:t>
            </a:r>
          </a:p>
          <a:p>
            <a:pPr eaLnBrk="1" hangingPunct="1">
              <a:defRPr/>
            </a:pPr>
            <a:r>
              <a:rPr lang="en-US" dirty="0" err="1"/>
              <a:t>Polyphasia</a:t>
            </a:r>
            <a:endParaRPr lang="en-US" dirty="0"/>
          </a:p>
          <a:p>
            <a:pPr eaLnBrk="1" hangingPunct="1">
              <a:defRPr/>
            </a:pPr>
            <a:r>
              <a:rPr lang="en-US" dirty="0"/>
              <a:t>Weight loss</a:t>
            </a:r>
          </a:p>
          <a:p>
            <a:pPr eaLnBrk="1" hangingPunct="1">
              <a:defRPr/>
            </a:pPr>
            <a:r>
              <a:rPr lang="en-US" dirty="0"/>
              <a:t>Fatigue</a:t>
            </a:r>
          </a:p>
          <a:p>
            <a:pPr eaLnBrk="1" hangingPunct="1">
              <a:defRPr/>
            </a:pPr>
            <a:r>
              <a:rPr lang="en-US" dirty="0"/>
              <a:t>Skin and other </a:t>
            </a:r>
          </a:p>
          <a:p>
            <a:pPr marL="0" indent="0" eaLnBrk="1" hangingPunct="1">
              <a:buNone/>
              <a:defRPr/>
            </a:pPr>
            <a:r>
              <a:rPr lang="en-US" dirty="0"/>
              <a:t>infections</a:t>
            </a:r>
          </a:p>
          <a:p>
            <a:pPr eaLnBrk="1" hangingPunct="1">
              <a:defRPr/>
            </a:pPr>
            <a:r>
              <a:rPr lang="en-US" dirty="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a:t>Glycosuria, H</a:t>
            </a:r>
            <a:r>
              <a:rPr lang="en-US" baseline="-25000" dirty="0"/>
              <a:t>2</a:t>
            </a:r>
            <a:r>
              <a:rPr lang="en-US" dirty="0"/>
              <a:t>O losses</a:t>
            </a:r>
          </a:p>
          <a:p>
            <a:pPr eaLnBrk="1" hangingPunct="1">
              <a:buFont typeface="Wingdings" pitchFamily="2" charset="2"/>
              <a:buBlip>
                <a:blip r:embed="rId4"/>
              </a:buBlip>
              <a:defRPr/>
            </a:pPr>
            <a:r>
              <a:rPr lang="en-US" dirty="0"/>
              <a:t>Dehydration</a:t>
            </a:r>
          </a:p>
          <a:p>
            <a:pPr eaLnBrk="1" hangingPunct="1">
              <a:buFont typeface="Wingdings" pitchFamily="2" charset="2"/>
              <a:buBlip>
                <a:blip r:embed="rId4"/>
              </a:buBlip>
              <a:defRPr/>
            </a:pPr>
            <a:r>
              <a:rPr lang="en-US" dirty="0"/>
              <a:t>Fuel Depletion</a:t>
            </a:r>
          </a:p>
          <a:p>
            <a:pPr eaLnBrk="1" hangingPunct="1">
              <a:buFont typeface="Wingdings" pitchFamily="2" charset="2"/>
              <a:buBlip>
                <a:blip r:embed="rId4"/>
              </a:buBlip>
              <a:defRPr/>
            </a:pPr>
            <a:r>
              <a:rPr lang="en-US" dirty="0"/>
              <a:t>Loss of body tissue, H</a:t>
            </a:r>
            <a:r>
              <a:rPr lang="en-US" baseline="-25000" dirty="0"/>
              <a:t>2</a:t>
            </a:r>
            <a:r>
              <a:rPr lang="en-US" dirty="0"/>
              <a:t>O</a:t>
            </a:r>
          </a:p>
          <a:p>
            <a:pPr eaLnBrk="1" hangingPunct="1">
              <a:buFont typeface="Wingdings" pitchFamily="2" charset="2"/>
              <a:buBlip>
                <a:blip r:embed="rId4"/>
              </a:buBlip>
              <a:defRPr/>
            </a:pPr>
            <a:r>
              <a:rPr lang="en-US" dirty="0"/>
              <a:t>Poor energy utilization</a:t>
            </a:r>
          </a:p>
          <a:p>
            <a:pPr eaLnBrk="1" hangingPunct="1">
              <a:buFont typeface="Wingdings" pitchFamily="2" charset="2"/>
              <a:buBlip>
                <a:blip r:embed="rId4"/>
              </a:buBlip>
              <a:defRPr/>
            </a:pPr>
            <a:r>
              <a:rPr lang="en-US" dirty="0"/>
              <a:t>Hyperglycemia increases incidence of infection</a:t>
            </a:r>
          </a:p>
          <a:p>
            <a:pPr eaLnBrk="1" hangingPunct="1">
              <a:buFont typeface="Wingdings" pitchFamily="2" charset="2"/>
              <a:buBlip>
                <a:blip r:embed="rId4"/>
              </a:buBlip>
              <a:defRPr/>
            </a:pPr>
            <a:r>
              <a:rPr lang="en-US" dirty="0"/>
              <a:t>Osmotic changes</a:t>
            </a:r>
          </a:p>
          <a:p>
            <a:pPr eaLnBrk="1" hangingPunct="1">
              <a:buFont typeface="Wingdings" pitchFamily="2" charset="2"/>
              <a:buNone/>
              <a:defRPr/>
            </a:pPr>
            <a:endParaRPr lang="en-US" dirty="0"/>
          </a:p>
          <a:p>
            <a:pPr eaLnBrk="1" hangingPunct="1">
              <a:defRPr/>
            </a:pPr>
            <a:endParaRPr lang="en-US" sz="2400" dirty="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619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t>Diabetes Classifications</a:t>
            </a:r>
          </a:p>
        </p:txBody>
      </p:sp>
      <p:sp>
        <p:nvSpPr>
          <p:cNvPr id="45059" name="Rectangle 3"/>
          <p:cNvSpPr>
            <a:spLocks noGrp="1" noChangeArrowheads="1"/>
          </p:cNvSpPr>
          <p:nvPr>
            <p:ph sz="quarter" idx="1"/>
          </p:nvPr>
        </p:nvSpPr>
        <p:spPr/>
        <p:txBody>
          <a:bodyPr/>
          <a:lstStyle/>
          <a:p>
            <a:pPr eaLnBrk="1" hangingPunct="1"/>
            <a:r>
              <a:rPr lang="en-US"/>
              <a:t>Type 1</a:t>
            </a:r>
          </a:p>
          <a:p>
            <a:pPr eaLnBrk="1" hangingPunct="1"/>
            <a:r>
              <a:rPr lang="en-US"/>
              <a:t>Type 2</a:t>
            </a:r>
          </a:p>
          <a:p>
            <a:pPr eaLnBrk="1" hangingPunct="1"/>
            <a:r>
              <a:rPr lang="en-US"/>
              <a:t>Gestational</a:t>
            </a:r>
          </a:p>
          <a:p>
            <a:pPr eaLnBrk="1" hangingPunct="1"/>
            <a:r>
              <a:rPr lang="en-US"/>
              <a:t>Secondary</a:t>
            </a:r>
          </a:p>
          <a:p>
            <a:pPr eaLnBrk="1" hangingPunct="1"/>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3576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a:t> </a:t>
            </a:r>
            <a:r>
              <a:rPr lang="en-US" b="1" dirty="0"/>
              <a:t>1. Pt profile: 5’8”, 192 </a:t>
            </a:r>
            <a:r>
              <a:rPr lang="en-US" b="1" dirty="0" err="1"/>
              <a:t>lb</a:t>
            </a:r>
            <a:r>
              <a:rPr lang="en-US" b="1" dirty="0"/>
              <a:t> male</a:t>
            </a:r>
          </a:p>
          <a:p>
            <a:pPr eaLnBrk="1" hangingPunct="1">
              <a:buFont typeface="Wingdings" panose="05000000000000000000" pitchFamily="2" charset="2"/>
              <a:buNone/>
            </a:pPr>
            <a:r>
              <a:rPr lang="en-US" dirty="0"/>
              <a:t>Diabetes 12 years, on insulin 3 </a:t>
            </a:r>
            <a:r>
              <a:rPr lang="en-US" dirty="0" err="1"/>
              <a:t>yrs</a:t>
            </a:r>
            <a:endParaRPr lang="en-US" dirty="0"/>
          </a:p>
          <a:p>
            <a:pPr eaLnBrk="1" hangingPunct="1">
              <a:buFont typeface="Wingdings" panose="05000000000000000000" pitchFamily="2" charset="2"/>
              <a:buNone/>
            </a:pPr>
            <a:r>
              <a:rPr lang="en-US" i="1" dirty="0"/>
              <a:t>What type of DM and how do you know</a:t>
            </a:r>
            <a:r>
              <a:rPr lang="en-US" dirty="0"/>
              <a:t>?</a:t>
            </a:r>
          </a:p>
          <a:p>
            <a:pPr eaLnBrk="1" hangingPunct="1">
              <a:buFont typeface="Wingdings" panose="05000000000000000000" pitchFamily="2" charset="2"/>
              <a:buNone/>
            </a:pPr>
            <a:endParaRPr lang="en-US" sz="2400" dirty="0"/>
          </a:p>
          <a:p>
            <a:pPr eaLnBrk="1" hangingPunct="1">
              <a:buFont typeface="Wingdings" panose="05000000000000000000" pitchFamily="2" charset="2"/>
              <a:buNone/>
            </a:pPr>
            <a:r>
              <a:rPr lang="en-US" b="1" dirty="0"/>
              <a:t>2. 5’6”, 108 </a:t>
            </a:r>
            <a:r>
              <a:rPr lang="en-US" b="1" dirty="0" err="1"/>
              <a:t>lb</a:t>
            </a:r>
            <a:r>
              <a:rPr lang="en-US" b="1" dirty="0"/>
              <a:t> female</a:t>
            </a:r>
          </a:p>
          <a:p>
            <a:pPr eaLnBrk="1" hangingPunct="1">
              <a:buFont typeface="Wingdings" panose="05000000000000000000" pitchFamily="2" charset="2"/>
              <a:buNone/>
            </a:pPr>
            <a:r>
              <a:rPr lang="en-US" dirty="0"/>
              <a:t>On insulin 3u Regular before meals, 10u NPH at bedtime</a:t>
            </a:r>
          </a:p>
          <a:p>
            <a:pPr eaLnBrk="1" hangingPunct="1">
              <a:buFont typeface="Wingdings" panose="05000000000000000000" pitchFamily="2" charset="2"/>
              <a:buNone/>
            </a:pPr>
            <a:r>
              <a:rPr lang="en-US" i="1" dirty="0">
                <a:solidFill>
                  <a:srgbClr val="7030A0"/>
                </a:solidFill>
              </a:rPr>
              <a:t>What type of DM and how do you know?</a:t>
            </a:r>
            <a:endParaRPr lang="en-US" dirty="0">
              <a:solidFill>
                <a:srgbClr val="7030A0"/>
              </a:solidFill>
            </a:endParaRPr>
          </a:p>
          <a:p>
            <a:pPr eaLnBrk="1" hangingPunct="1">
              <a:buFont typeface="Wingdings" panose="05000000000000000000" pitchFamily="2" charset="2"/>
              <a:buNone/>
            </a:pPr>
            <a:endParaRPr lang="en-US" dirty="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10952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992662"/>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1949149"/>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35887"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0379698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a:t>Type 1 – 10% of all Diabetes</a:t>
            </a:r>
            <a:br>
              <a:rPr lang="en-US" sz="3600" dirty="0"/>
            </a:br>
            <a:r>
              <a:rPr lang="en-US" sz="3600" dirty="0"/>
              <a:t>Genetics and Risk Factors</a:t>
            </a:r>
          </a:p>
        </p:txBody>
      </p:sp>
    </p:spTree>
    <p:custDataLst>
      <p:tags r:id="rId1"/>
    </p:custDataLst>
    <p:extLst>
      <p:ext uri="{BB962C8B-B14F-4D97-AF65-F5344CB8AC3E}">
        <p14:creationId xmlns:p14="http://schemas.microsoft.com/office/powerpoint/2010/main" val="82021926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29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a:t>Ms. Idaho and </a:t>
            </a:r>
            <a:r>
              <a:rPr lang="en-US" dirty="0" err="1"/>
              <a:t>Ms</a:t>
            </a:r>
            <a:r>
              <a:rPr lang="en-US" dirty="0"/>
              <a:t> America – </a:t>
            </a:r>
            <a:r>
              <a:rPr lang="en-US" dirty="0" err="1"/>
              <a:t>Pumpin</a:t>
            </a:r>
            <a:r>
              <a:rPr lang="en-US" dirty="0"/>
              <a:t>’ It</a:t>
            </a:r>
          </a:p>
        </p:txBody>
      </p:sp>
    </p:spTree>
    <p:custDataLst>
      <p:tags r:id="rId1"/>
    </p:custDataLst>
    <p:extLst>
      <p:ext uri="{BB962C8B-B14F-4D97-AF65-F5344CB8AC3E}">
        <p14:creationId xmlns:p14="http://schemas.microsoft.com/office/powerpoint/2010/main" val="812298932"/>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37" name="TextBox 16"/>
          <p:cNvSpPr txBox="1">
            <a:spLocks noChangeArrowheads="1"/>
          </p:cNvSpPr>
          <p:nvPr/>
        </p:nvSpPr>
        <p:spPr bwMode="auto">
          <a:xfrm>
            <a:off x="4438879" y="5936942"/>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119004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343400" y="1217762"/>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032610"/>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726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Medalist Study – Harvard</a:t>
            </a:r>
            <a:br>
              <a:rPr lang="en-US" dirty="0"/>
            </a:br>
            <a:r>
              <a:rPr lang="en-US" dirty="0" err="1"/>
              <a:t>Joslin</a:t>
            </a:r>
            <a:r>
              <a:rPr lang="en-US" dirty="0"/>
              <a:t> Diabetes Center	</a:t>
            </a:r>
          </a:p>
        </p:txBody>
      </p:sp>
      <p:sp>
        <p:nvSpPr>
          <p:cNvPr id="3" name="Content Placeholder 2"/>
          <p:cNvSpPr>
            <a:spLocks noGrp="1"/>
          </p:cNvSpPr>
          <p:nvPr>
            <p:ph sz="quarter" idx="1"/>
          </p:nvPr>
        </p:nvSpPr>
        <p:spPr>
          <a:xfrm>
            <a:off x="457200" y="1600200"/>
            <a:ext cx="8229600" cy="455676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4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a:t>Celiac disease (gluten intolerance)</a:t>
            </a:r>
          </a:p>
          <a:p>
            <a:pPr eaLnBrk="1" hangingPunct="1"/>
            <a:r>
              <a:rPr lang="en-US" dirty="0"/>
              <a:t>Thyroid disease</a:t>
            </a:r>
          </a:p>
          <a:p>
            <a:pPr eaLnBrk="1" hangingPunct="1"/>
            <a:r>
              <a:rPr lang="en-US" dirty="0"/>
              <a:t>Addison’s Disease</a:t>
            </a:r>
          </a:p>
          <a:p>
            <a:pPr eaLnBrk="1" hangingPunct="1"/>
            <a:r>
              <a:rPr lang="en-US" dirty="0"/>
              <a:t>Rheumatoid arthritis</a:t>
            </a:r>
          </a:p>
          <a:p>
            <a:pPr eaLnBrk="1" hangingPunct="1"/>
            <a:r>
              <a:rPr lang="en-US" dirty="0"/>
              <a:t>Other</a:t>
            </a:r>
          </a:p>
          <a:p>
            <a:pPr eaLnBrk="1" hangingPunct="1"/>
            <a:endParaRPr lang="en-US" dirty="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0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355801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a:t>43 </a:t>
            </a:r>
            <a:r>
              <a:rPr lang="en-US" dirty="0" err="1"/>
              <a:t>yr</a:t>
            </a:r>
            <a:r>
              <a:rPr lang="en-US" dirty="0"/>
              <a:t> old admitted to evaluate angina.</a:t>
            </a:r>
          </a:p>
          <a:p>
            <a:r>
              <a:rPr lang="en-US" dirty="0"/>
              <a:t>Morning blood sugar is 92.</a:t>
            </a:r>
          </a:p>
          <a:p>
            <a:r>
              <a:rPr lang="en-US" dirty="0"/>
              <a:t>Based on Regular insulin sliding scale, no insulin required. </a:t>
            </a:r>
          </a:p>
          <a:p>
            <a:r>
              <a:rPr lang="en-US" dirty="0"/>
              <a:t>Breakfast tray shows up and patient says, I need my insulin shot before I eat.</a:t>
            </a:r>
          </a:p>
          <a:p>
            <a:pPr marL="0" indent="0">
              <a:buNone/>
            </a:pPr>
            <a:endParaRPr lang="en-US" dirty="0"/>
          </a:p>
          <a:p>
            <a:pPr marL="0" indent="0">
              <a:buNone/>
            </a:pPr>
            <a:r>
              <a:rPr lang="en-US" dirty="0"/>
              <a:t> 		</a:t>
            </a:r>
            <a:r>
              <a:rPr lang="en-US" sz="4000" b="1" dirty="0">
                <a:solidFill>
                  <a:schemeClr val="accent5">
                    <a:lumMod val="50000"/>
                  </a:schemeClr>
                </a:solidFill>
              </a:rPr>
              <a:t>What do you say?</a:t>
            </a:r>
            <a:endParaRPr lang="en-US" b="1" dirty="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4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a:solidFill>
                  <a:srgbClr val="7030A0"/>
                </a:solidFill>
                <a:latin typeface="Gill Sans MT"/>
              </a:rPr>
              <a:t>Patti 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a:solidFill>
                  <a:prstClr val="black"/>
                </a:solidFill>
                <a:latin typeface="Calibri" panose="020F0502020204030204" pitchFamily="34" charset="0"/>
              </a:rPr>
              <a:t>divabetic</a:t>
            </a:r>
            <a:r>
              <a:rPr lang="en-US" sz="3911" b="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2914361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398515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164"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165"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195596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13032177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a:t>Cardio Metabolic Risk  - </a:t>
            </a:r>
            <a:br>
              <a:rPr lang="en-US" sz="4000" dirty="0"/>
            </a:br>
            <a:r>
              <a:rPr lang="en-US" sz="4000" dirty="0"/>
              <a:t>5 </a:t>
            </a:r>
            <a:r>
              <a:rPr lang="en-US" sz="4000" dirty="0" err="1"/>
              <a:t>Hypers</a:t>
            </a:r>
            <a:r>
              <a:rPr lang="en-US" sz="4000" dirty="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a:t>Hyperinsulinemia</a:t>
            </a:r>
            <a:r>
              <a:rPr lang="en-US" dirty="0"/>
              <a:t> (resistance)</a:t>
            </a:r>
          </a:p>
          <a:p>
            <a:pPr eaLnBrk="1" hangingPunct="1"/>
            <a:r>
              <a:rPr lang="en-US" dirty="0"/>
              <a:t>Hyperglycemia</a:t>
            </a:r>
          </a:p>
          <a:p>
            <a:pPr eaLnBrk="1" hangingPunct="1"/>
            <a:r>
              <a:rPr lang="en-US" dirty="0"/>
              <a:t>Hyperlipidemia</a:t>
            </a:r>
          </a:p>
          <a:p>
            <a:pPr eaLnBrk="1" hangingPunct="1"/>
            <a:r>
              <a:rPr lang="en-US" dirty="0"/>
              <a:t>Hypertension</a:t>
            </a:r>
          </a:p>
          <a:p>
            <a:pPr eaLnBrk="1" hangingPunct="1"/>
            <a:r>
              <a:rPr lang="en-US" dirty="0" err="1"/>
              <a:t>Hyper”waistline”emia</a:t>
            </a:r>
            <a:r>
              <a:rPr lang="en-US" dirty="0"/>
              <a:t> (35” women, 40” men)</a:t>
            </a:r>
          </a:p>
          <a:p>
            <a:pPr eaLnBrk="1" hangingPunct="1">
              <a:buFont typeface="Wingdings" panose="05000000000000000000" pitchFamily="2" charset="2"/>
              <a:buNone/>
            </a:pPr>
            <a:endParaRPr lang="en-US" i="1" dirty="0"/>
          </a:p>
          <a:p>
            <a:pPr algn="ctr" eaLnBrk="1" hangingPunct="1">
              <a:buFont typeface="Wingdings" panose="05000000000000000000" pitchFamily="2" charset="2"/>
              <a:buNone/>
            </a:pPr>
            <a:r>
              <a:rPr lang="en-US" i="1" dirty="0">
                <a:solidFill>
                  <a:schemeClr val="folHlink"/>
                </a:solidFill>
              </a:rPr>
              <a:t>Manifestations of Insulin Resistance</a:t>
            </a:r>
            <a:endParaRPr lang="en-US" dirty="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631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solidFill>
                  <a:srgbClr val="C00000"/>
                </a:solidFill>
              </a:rPr>
              <a:t>Start screening at age 45 </a:t>
            </a:r>
            <a:r>
              <a:rPr lang="en-US" dirty="0"/>
              <a:t>or for anyone who is overweight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57168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2018</a:t>
            </a:r>
          </a:p>
        </p:txBody>
      </p:sp>
      <p:sp>
        <p:nvSpPr>
          <p:cNvPr id="3" name="Content Placeholder 2"/>
          <p:cNvSpPr>
            <a:spLocks noGrp="1"/>
          </p:cNvSpPr>
          <p:nvPr>
            <p:ph sz="quarter" idx="1"/>
          </p:nvPr>
        </p:nvSpPr>
        <p:spPr>
          <a:xfrm>
            <a:off x="457200" y="1219200"/>
            <a:ext cx="6553200" cy="4937760"/>
          </a:xfrm>
        </p:spPr>
        <p:txBody>
          <a:bodyPr/>
          <a:lstStyle/>
          <a:p>
            <a:r>
              <a:rPr lang="en-US" dirty="0"/>
              <a:t>30.3 million or  &gt; 9.4%</a:t>
            </a:r>
          </a:p>
          <a:p>
            <a:r>
              <a:rPr lang="en-US" dirty="0"/>
              <a:t>24% don’t know they have it</a:t>
            </a:r>
          </a:p>
          <a:p>
            <a:r>
              <a:rPr lang="en-US" dirty="0"/>
              <a:t>34 % of US adults have pre diabetes (84 mil</a:t>
            </a:r>
          </a:p>
          <a:p>
            <a:r>
              <a:rPr lang="en-US" dirty="0"/>
              <a:t>Increasing rates 3 key factors</a:t>
            </a:r>
          </a:p>
          <a:p>
            <a:pPr lvl="1"/>
            <a:r>
              <a:rPr lang="en-US" dirty="0"/>
              <a:t>Aging of U.S. Population</a:t>
            </a:r>
          </a:p>
          <a:p>
            <a:pPr lvl="1"/>
            <a:r>
              <a:rPr lang="en-US" dirty="0"/>
              <a:t>Increasing size of higher-risk minority populations</a:t>
            </a:r>
          </a:p>
          <a:p>
            <a:pPr lvl="1"/>
            <a:r>
              <a:rPr lang="en-US" dirty="0"/>
              <a:t>Declining mortality among those with diabetes</a:t>
            </a:r>
          </a:p>
          <a:p>
            <a:pPr marL="0" indent="0">
              <a:buNone/>
            </a:pPr>
            <a:endParaRPr lang="en-US" dirty="0"/>
          </a:p>
        </p:txBody>
      </p:sp>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072" y="3352800"/>
            <a:ext cx="2438400" cy="182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59" y="1066800"/>
            <a:ext cx="8609013"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2517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901229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111515253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37705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000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46046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sz="quarter" idx="1"/>
          </p:nvPr>
        </p:nvSpPr>
        <p:spPr>
          <a:xfrm>
            <a:off x="439615" y="1344103"/>
            <a:ext cx="8229600" cy="5267274"/>
          </a:xfrm>
        </p:spPr>
        <p:txBody>
          <a:bodyPr>
            <a:normAutofit/>
          </a:bodyPr>
          <a:lstStyle/>
          <a:p>
            <a:pPr eaLnBrk="1" hangingPunct="1">
              <a:lnSpc>
                <a:spcPct val="80000"/>
              </a:lnSpc>
              <a:defRPr/>
            </a:pPr>
            <a:r>
              <a:rPr lang="en-US" sz="2800" b="1" dirty="0"/>
              <a:t>Action</a:t>
            </a:r>
            <a:r>
              <a:rPr lang="en-US" sz="2800" dirty="0"/>
              <a:t>: “</a:t>
            </a:r>
            <a:r>
              <a:rPr lang="en-US" sz="2400" dirty="0" err="1"/>
              <a:t>Glucoretic</a:t>
            </a:r>
            <a:r>
              <a:rPr lang="en-US" sz="2400" dirty="0"/>
              <a:t>” decreases renal glucose reabsorption (resets renal threshold and increases </a:t>
            </a:r>
            <a:r>
              <a:rPr lang="en-US" sz="2400" dirty="0" err="1"/>
              <a:t>glucosuria</a:t>
            </a:r>
            <a:r>
              <a:rPr lang="en-US" sz="2400" dirty="0"/>
              <a:t>)</a:t>
            </a:r>
            <a:endParaRPr lang="en-US" sz="2800" dirty="0">
              <a:solidFill>
                <a:srgbClr val="C00000"/>
              </a:solidFill>
            </a:endParaRPr>
          </a:p>
          <a:p>
            <a:pPr eaLnBrk="1" hangingPunct="1">
              <a:lnSpc>
                <a:spcPct val="80000"/>
              </a:lnSpc>
              <a:defRPr/>
            </a:pPr>
            <a:r>
              <a:rPr lang="en-US" sz="2800" dirty="0"/>
              <a:t>Expensive</a:t>
            </a:r>
          </a:p>
          <a:p>
            <a:pPr lvl="2">
              <a:lnSpc>
                <a:spcPct val="80000"/>
              </a:lnSpc>
              <a:defRPr/>
            </a:pPr>
            <a:endParaRPr lang="en-US"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eaLnBrk="1" hangingPunct="1">
              <a:lnSpc>
                <a:spcPct val="80000"/>
              </a:lnSpc>
              <a:defRPr/>
            </a:pPr>
            <a:endParaRPr lang="en-US" sz="2400" dirty="0">
              <a:solidFill>
                <a:srgbClr val="FFFFFF"/>
              </a:solidFill>
            </a:endParaRP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78373"/>
            <a:ext cx="2057400" cy="93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526631"/>
            <a:ext cx="8534400" cy="292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3271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1" end="1"/>
                                            </p:txEl>
                                          </p:spTgt>
                                        </p:tgtEl>
                                        <p:attrNameLst>
                                          <p:attrName>style.visibility</p:attrName>
                                        </p:attrNameLst>
                                      </p:cBhvr>
                                      <p:to>
                                        <p:strVal val="visible"/>
                                      </p:to>
                                    </p:set>
                                    <p:animEffect transition="in" filter="wipe(up)">
                                      <p:cBhvr>
                                        <p:cTn id="12" dur="500"/>
                                        <p:tgtEl>
                                          <p:spTgt spid="15206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Jardiance gets special FDA CV approval</a:t>
            </a:r>
          </a:p>
        </p:txBody>
      </p:sp>
      <p:pic>
        <p:nvPicPr>
          <p:cNvPr id="4" name="Content Placeholder 3"/>
          <p:cNvPicPr>
            <a:picLocks noGrp="1" noChangeAspect="1"/>
          </p:cNvPicPr>
          <p:nvPr>
            <p:ph sz="quarter" idx="1"/>
          </p:nvPr>
        </p:nvPicPr>
        <p:blipFill>
          <a:blip r:embed="rId2"/>
          <a:stretch>
            <a:fillRect/>
          </a:stretch>
        </p:blipFill>
        <p:spPr>
          <a:xfrm>
            <a:off x="1905000" y="1143000"/>
            <a:ext cx="5268321" cy="5181600"/>
          </a:xfrm>
          <a:prstGeom prst="rect">
            <a:avLst/>
          </a:prstGeom>
        </p:spPr>
      </p:pic>
    </p:spTree>
    <p:extLst>
      <p:ext uri="{BB962C8B-B14F-4D97-AF65-F5344CB8AC3E}">
        <p14:creationId xmlns:p14="http://schemas.microsoft.com/office/powerpoint/2010/main" val="300996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a:t>Comparison of</a:t>
            </a:r>
            <a:br>
              <a:rPr lang="en-US" sz="4000" dirty="0"/>
            </a:br>
            <a:r>
              <a:rPr lang="en-US" sz="4000" dirty="0"/>
              <a:t> Type 1 and Type 2</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31852151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6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a:t>Postnatal Health: </a:t>
            </a:r>
            <a:br>
              <a:rPr lang="en-US" dirty="0"/>
            </a:br>
            <a:r>
              <a:rPr lang="en-US" dirty="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a:t>Encourage breastfeeding for one year </a:t>
            </a:r>
          </a:p>
          <a:p>
            <a:pPr lvl="1">
              <a:defRPr/>
            </a:pPr>
            <a:r>
              <a:rPr lang="en-US" dirty="0"/>
              <a:t>(25% of women achieving this goal)</a:t>
            </a:r>
          </a:p>
          <a:p>
            <a:pPr>
              <a:defRPr/>
            </a:pPr>
            <a:r>
              <a:rPr lang="en-US" dirty="0"/>
              <a:t>Screening 6-12 weeks post partum using non-pregnant OGTT criteria (50%)</a:t>
            </a:r>
          </a:p>
          <a:p>
            <a:pPr>
              <a:defRPr/>
            </a:pPr>
            <a:r>
              <a:rPr lang="en-US" dirty="0"/>
              <a:t>Repeat at 3 </a:t>
            </a:r>
            <a:r>
              <a:rPr lang="en-US" dirty="0" err="1"/>
              <a:t>yr</a:t>
            </a:r>
            <a:r>
              <a:rPr lang="en-US" dirty="0"/>
              <a:t> intervals or signs of DM</a:t>
            </a:r>
          </a:p>
          <a:p>
            <a:pPr>
              <a:defRPr/>
            </a:pPr>
            <a:r>
              <a:rPr lang="en-US" dirty="0"/>
              <a:t>Encourage weight control and exercise</a:t>
            </a:r>
          </a:p>
          <a:p>
            <a:pPr>
              <a:defRPr/>
            </a:pPr>
            <a:r>
              <a:rPr lang="en-US" dirty="0"/>
              <a:t>Make sure connected with health care </a:t>
            </a:r>
          </a:p>
          <a:p>
            <a:pPr>
              <a:defRPr/>
            </a:pPr>
            <a:r>
              <a:rPr lang="en-US" dirty="0"/>
              <a:t>Preconception 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121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5602" name="Group 500"/>
          <p:cNvGrpSpPr>
            <a:grpSpLocks/>
          </p:cNvGrpSpPr>
          <p:nvPr/>
        </p:nvGrpSpPr>
        <p:grpSpPr bwMode="auto">
          <a:xfrm>
            <a:off x="0" y="1828800"/>
            <a:ext cx="4495800" cy="3590925"/>
            <a:chOff x="0" y="1152"/>
            <a:chExt cx="2832" cy="2262"/>
          </a:xfrm>
        </p:grpSpPr>
        <p:sp>
          <p:nvSpPr>
            <p:cNvPr id="25728" name="AutoShape 377"/>
            <p:cNvSpPr>
              <a:spLocks noChangeAspect="1" noChangeArrowheads="1" noTextEdit="1"/>
            </p:cNvSpPr>
            <p:nvPr/>
          </p:nvSpPr>
          <p:spPr bwMode="auto">
            <a:xfrm>
              <a:off x="0"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9" name="Rectangle 379"/>
            <p:cNvSpPr>
              <a:spLocks noChangeArrowheads="1"/>
            </p:cNvSpPr>
            <p:nvPr/>
          </p:nvSpPr>
          <p:spPr bwMode="auto">
            <a:xfrm>
              <a:off x="0"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730" name="Rectangle 380"/>
            <p:cNvSpPr>
              <a:spLocks noChangeArrowheads="1"/>
            </p:cNvSpPr>
            <p:nvPr/>
          </p:nvSpPr>
          <p:spPr bwMode="auto">
            <a:xfrm>
              <a:off x="36"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731" name="Freeform 381"/>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2" name="Freeform 382"/>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3" name="Freeform 383"/>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4" name="Freeform 384"/>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5" name="Freeform 385"/>
            <p:cNvSpPr>
              <a:spLocks/>
            </p:cNvSpPr>
            <p:nvPr/>
          </p:nvSpPr>
          <p:spPr bwMode="auto">
            <a:xfrm>
              <a:off x="432"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6" name="Freeform 386"/>
            <p:cNvSpPr>
              <a:spLocks/>
            </p:cNvSpPr>
            <p:nvPr/>
          </p:nvSpPr>
          <p:spPr bwMode="auto">
            <a:xfrm>
              <a:off x="432"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7" name="Freeform 387"/>
            <p:cNvSpPr>
              <a:spLocks/>
            </p:cNvSpPr>
            <p:nvPr/>
          </p:nvSpPr>
          <p:spPr bwMode="auto">
            <a:xfrm>
              <a:off x="1512"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8" name="Freeform 388"/>
            <p:cNvSpPr>
              <a:spLocks/>
            </p:cNvSpPr>
            <p:nvPr/>
          </p:nvSpPr>
          <p:spPr bwMode="auto">
            <a:xfrm>
              <a:off x="1512"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9" name="Freeform 389"/>
            <p:cNvSpPr>
              <a:spLocks/>
            </p:cNvSpPr>
            <p:nvPr/>
          </p:nvSpPr>
          <p:spPr bwMode="auto">
            <a:xfrm>
              <a:off x="84"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0" name="Freeform 390"/>
            <p:cNvSpPr>
              <a:spLocks/>
            </p:cNvSpPr>
            <p:nvPr/>
          </p:nvSpPr>
          <p:spPr bwMode="auto">
            <a:xfrm>
              <a:off x="84"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1" name="Freeform 391"/>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2" name="Freeform 392"/>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3" name="Freeform 393"/>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4" name="Freeform 394"/>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5" name="Freeform 395"/>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6" name="Freeform 396"/>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7" name="Freeform 397"/>
            <p:cNvSpPr>
              <a:spLocks/>
            </p:cNvSpPr>
            <p:nvPr/>
          </p:nvSpPr>
          <p:spPr bwMode="auto">
            <a:xfrm>
              <a:off x="2370"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8" name="Freeform 398"/>
            <p:cNvSpPr>
              <a:spLocks/>
            </p:cNvSpPr>
            <p:nvPr/>
          </p:nvSpPr>
          <p:spPr bwMode="auto">
            <a:xfrm>
              <a:off x="2370"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9" name="Freeform 399"/>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0" name="Freeform 400"/>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1" name="Freeform 401"/>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2" name="Freeform 402"/>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3" name="Freeform 403"/>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4" name="Freeform 404"/>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5" name="Freeform 405"/>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6" name="Freeform 406"/>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7" name="Freeform 407"/>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8" name="Freeform 408"/>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9" name="Freeform 409"/>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0" name="Freeform 410"/>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1" name="Freeform 411"/>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2" name="Freeform 412"/>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3" name="Freeform 413"/>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4" name="Freeform 414"/>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5" name="Freeform 415"/>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6" name="Freeform 416"/>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7" name="Freeform 417"/>
            <p:cNvSpPr>
              <a:spLocks/>
            </p:cNvSpPr>
            <p:nvPr/>
          </p:nvSpPr>
          <p:spPr bwMode="auto">
            <a:xfrm>
              <a:off x="1662"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8" name="Freeform 418"/>
            <p:cNvSpPr>
              <a:spLocks/>
            </p:cNvSpPr>
            <p:nvPr/>
          </p:nvSpPr>
          <p:spPr bwMode="auto">
            <a:xfrm>
              <a:off x="1662"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9" name="Freeform 419"/>
            <p:cNvSpPr>
              <a:spLocks/>
            </p:cNvSpPr>
            <p:nvPr/>
          </p:nvSpPr>
          <p:spPr bwMode="auto">
            <a:xfrm>
              <a:off x="1842"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0" name="Freeform 420"/>
            <p:cNvSpPr>
              <a:spLocks/>
            </p:cNvSpPr>
            <p:nvPr/>
          </p:nvSpPr>
          <p:spPr bwMode="auto">
            <a:xfrm>
              <a:off x="1842"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1" name="Freeform 421"/>
            <p:cNvSpPr>
              <a:spLocks/>
            </p:cNvSpPr>
            <p:nvPr/>
          </p:nvSpPr>
          <p:spPr bwMode="auto">
            <a:xfrm>
              <a:off x="1410"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2" name="Freeform 422"/>
            <p:cNvSpPr>
              <a:spLocks/>
            </p:cNvSpPr>
            <p:nvPr/>
          </p:nvSpPr>
          <p:spPr bwMode="auto">
            <a:xfrm>
              <a:off x="1410"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3" name="Freeform 423"/>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4" name="Freeform 424"/>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5" name="Freeform 425"/>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6" name="Freeform 426"/>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7" name="Freeform 427"/>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8" name="Freeform 428"/>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9" name="Freeform 429"/>
            <p:cNvSpPr>
              <a:spLocks/>
            </p:cNvSpPr>
            <p:nvPr/>
          </p:nvSpPr>
          <p:spPr bwMode="auto">
            <a:xfrm>
              <a:off x="2556"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0" name="Freeform 430"/>
            <p:cNvSpPr>
              <a:spLocks/>
            </p:cNvSpPr>
            <p:nvPr/>
          </p:nvSpPr>
          <p:spPr bwMode="auto">
            <a:xfrm>
              <a:off x="2556"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1" name="Freeform 431"/>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2" name="Freeform 432"/>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3" name="Freeform 433"/>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4" name="Freeform 434"/>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5" name="Freeform 435"/>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6" name="Freeform 436"/>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7" name="Freeform 437"/>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8" name="Freeform 438"/>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9" name="Freeform 439"/>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0" name="Freeform 440"/>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1" name="Freeform 441"/>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2" name="Freeform 442"/>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3" name="Freeform 443"/>
            <p:cNvSpPr>
              <a:spLocks/>
            </p:cNvSpPr>
            <p:nvPr/>
          </p:nvSpPr>
          <p:spPr bwMode="auto">
            <a:xfrm>
              <a:off x="1452"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4" name="Freeform 444"/>
            <p:cNvSpPr>
              <a:spLocks/>
            </p:cNvSpPr>
            <p:nvPr/>
          </p:nvSpPr>
          <p:spPr bwMode="auto">
            <a:xfrm>
              <a:off x="1452"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5" name="Freeform 445"/>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6" name="Freeform 446"/>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7" name="Freeform 447"/>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8" name="Freeform 448"/>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9" name="Freeform 449"/>
            <p:cNvSpPr>
              <a:spLocks/>
            </p:cNvSpPr>
            <p:nvPr/>
          </p:nvSpPr>
          <p:spPr bwMode="auto">
            <a:xfrm>
              <a:off x="264"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0" name="Freeform 450"/>
            <p:cNvSpPr>
              <a:spLocks/>
            </p:cNvSpPr>
            <p:nvPr/>
          </p:nvSpPr>
          <p:spPr bwMode="auto">
            <a:xfrm>
              <a:off x="264"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1" name="Freeform 451"/>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2" name="Freeform 452"/>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3" name="Freeform 453"/>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4" name="Freeform 454"/>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5" name="Freeform 455"/>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6" name="Freeform 456"/>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7" name="Freeform 457"/>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8" name="Freeform 458"/>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9" name="Freeform 459"/>
            <p:cNvSpPr>
              <a:spLocks/>
            </p:cNvSpPr>
            <p:nvPr/>
          </p:nvSpPr>
          <p:spPr bwMode="auto">
            <a:xfrm>
              <a:off x="2460"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0" name="Freeform 460"/>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1" name="Freeform 461"/>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2" name="Freeform 462"/>
            <p:cNvSpPr>
              <a:spLocks/>
            </p:cNvSpPr>
            <p:nvPr/>
          </p:nvSpPr>
          <p:spPr bwMode="auto">
            <a:xfrm>
              <a:off x="2454"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3" name="Freeform 463"/>
            <p:cNvSpPr>
              <a:spLocks/>
            </p:cNvSpPr>
            <p:nvPr/>
          </p:nvSpPr>
          <p:spPr bwMode="auto">
            <a:xfrm>
              <a:off x="1080"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4" name="Freeform 464"/>
            <p:cNvSpPr>
              <a:spLocks/>
            </p:cNvSpPr>
            <p:nvPr/>
          </p:nvSpPr>
          <p:spPr bwMode="auto">
            <a:xfrm>
              <a:off x="1080"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5" name="Freeform 465"/>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6" name="Freeform 466"/>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7" name="Freeform 467"/>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8" name="Freeform 468"/>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9" name="Freeform 469"/>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0" name="Freeform 470"/>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1" name="Freeform 471"/>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2" name="Freeform 472"/>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3" name="Freeform 473"/>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4" name="Freeform 474"/>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5" name="Freeform 475"/>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6" name="Freeform 476"/>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7" name="Freeform 477"/>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8" name="Freeform 478"/>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9" name="Freeform 479"/>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0" name="Freeform 480"/>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1" name="Freeform 481"/>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2" name="Freeform 482"/>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3" name="Freeform 483"/>
            <p:cNvSpPr>
              <a:spLocks/>
            </p:cNvSpPr>
            <p:nvPr/>
          </p:nvSpPr>
          <p:spPr bwMode="auto">
            <a:xfrm>
              <a:off x="528"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4" name="Freeform 484"/>
            <p:cNvSpPr>
              <a:spLocks/>
            </p:cNvSpPr>
            <p:nvPr/>
          </p:nvSpPr>
          <p:spPr bwMode="auto">
            <a:xfrm>
              <a:off x="528"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5" name="Freeform 485"/>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6" name="Freeform 486"/>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7" name="Freeform 487"/>
            <p:cNvSpPr>
              <a:spLocks/>
            </p:cNvSpPr>
            <p:nvPr/>
          </p:nvSpPr>
          <p:spPr bwMode="auto">
            <a:xfrm>
              <a:off x="2472"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8" name="Freeform 488"/>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9" name="Freeform 489"/>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0" name="Freeform 490"/>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1" name="Freeform 491"/>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2" name="Freeform 492"/>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3" name="Freeform 493"/>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4" name="Freeform 494"/>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5" name="Freeform 495"/>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6" name="Freeform 496"/>
            <p:cNvSpPr>
              <a:spLocks/>
            </p:cNvSpPr>
            <p:nvPr/>
          </p:nvSpPr>
          <p:spPr bwMode="auto">
            <a:xfrm>
              <a:off x="1578"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7" name="Freeform 497"/>
            <p:cNvSpPr>
              <a:spLocks/>
            </p:cNvSpPr>
            <p:nvPr/>
          </p:nvSpPr>
          <p:spPr bwMode="auto">
            <a:xfrm>
              <a:off x="1578"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8" name="Freeform 498"/>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9" name="Freeform 499"/>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5603" name="Group 2"/>
          <p:cNvGrpSpPr>
            <a:grpSpLocks/>
          </p:cNvGrpSpPr>
          <p:nvPr/>
        </p:nvGrpSpPr>
        <p:grpSpPr bwMode="auto">
          <a:xfrm>
            <a:off x="4648200" y="1828800"/>
            <a:ext cx="4495800" cy="3590925"/>
            <a:chOff x="2928" y="1152"/>
            <a:chExt cx="2832" cy="2262"/>
          </a:xfrm>
        </p:grpSpPr>
        <p:sp>
          <p:nvSpPr>
            <p:cNvPr id="25606" name="AutoShape 3"/>
            <p:cNvSpPr>
              <a:spLocks noChangeAspect="1" noChangeArrowheads="1" noTextEdit="1"/>
            </p:cNvSpPr>
            <p:nvPr/>
          </p:nvSpPr>
          <p:spPr bwMode="auto">
            <a:xfrm>
              <a:off x="2928"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07" name="Rectangle 4"/>
            <p:cNvSpPr>
              <a:spLocks noChangeArrowheads="1"/>
            </p:cNvSpPr>
            <p:nvPr/>
          </p:nvSpPr>
          <p:spPr bwMode="auto">
            <a:xfrm>
              <a:off x="2928"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608" name="Rectangle 5"/>
            <p:cNvSpPr>
              <a:spLocks noChangeArrowheads="1"/>
            </p:cNvSpPr>
            <p:nvPr/>
          </p:nvSpPr>
          <p:spPr bwMode="auto">
            <a:xfrm>
              <a:off x="2964"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609" name="Freeform 6"/>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0" name="Freeform 7"/>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1" name="Freeform 8"/>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2" name="Freeform 9"/>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3" name="Freeform 10"/>
            <p:cNvSpPr>
              <a:spLocks/>
            </p:cNvSpPr>
            <p:nvPr/>
          </p:nvSpPr>
          <p:spPr bwMode="auto">
            <a:xfrm>
              <a:off x="3360"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4" name="Freeform 11"/>
            <p:cNvSpPr>
              <a:spLocks/>
            </p:cNvSpPr>
            <p:nvPr/>
          </p:nvSpPr>
          <p:spPr bwMode="auto">
            <a:xfrm>
              <a:off x="3360"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5" name="Freeform 12"/>
            <p:cNvSpPr>
              <a:spLocks/>
            </p:cNvSpPr>
            <p:nvPr/>
          </p:nvSpPr>
          <p:spPr bwMode="auto">
            <a:xfrm>
              <a:off x="4440"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6" name="Freeform 13"/>
            <p:cNvSpPr>
              <a:spLocks/>
            </p:cNvSpPr>
            <p:nvPr/>
          </p:nvSpPr>
          <p:spPr bwMode="auto">
            <a:xfrm>
              <a:off x="4440"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7" name="Freeform 14"/>
            <p:cNvSpPr>
              <a:spLocks/>
            </p:cNvSpPr>
            <p:nvPr/>
          </p:nvSpPr>
          <p:spPr bwMode="auto">
            <a:xfrm>
              <a:off x="3012"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8" name="Freeform 15"/>
            <p:cNvSpPr>
              <a:spLocks/>
            </p:cNvSpPr>
            <p:nvPr/>
          </p:nvSpPr>
          <p:spPr bwMode="auto">
            <a:xfrm>
              <a:off x="3012"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9" name="Freeform 16"/>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0" name="Freeform 17"/>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1" name="Freeform 18"/>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2" name="Freeform 19"/>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3" name="Freeform 20"/>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4" name="Freeform 21"/>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5" name="Freeform 22"/>
            <p:cNvSpPr>
              <a:spLocks/>
            </p:cNvSpPr>
            <p:nvPr/>
          </p:nvSpPr>
          <p:spPr bwMode="auto">
            <a:xfrm>
              <a:off x="5298"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6" name="Freeform 23"/>
            <p:cNvSpPr>
              <a:spLocks/>
            </p:cNvSpPr>
            <p:nvPr/>
          </p:nvSpPr>
          <p:spPr bwMode="auto">
            <a:xfrm>
              <a:off x="5298"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7" name="Freeform 24"/>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8" name="Freeform 25"/>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9" name="Freeform 26"/>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0" name="Freeform 27"/>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1" name="Freeform 28"/>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2" name="Freeform 29"/>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3" name="Freeform 30"/>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4" name="Freeform 31"/>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5" name="Freeform 32"/>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6" name="Freeform 33"/>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7" name="Freeform 34"/>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8" name="Freeform 35"/>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9" name="Freeform 36"/>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0" name="Freeform 37"/>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1" name="Freeform 38"/>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2" name="Freeform 39"/>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3" name="Freeform 40"/>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4" name="Freeform 41"/>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5" name="Freeform 42"/>
            <p:cNvSpPr>
              <a:spLocks/>
            </p:cNvSpPr>
            <p:nvPr/>
          </p:nvSpPr>
          <p:spPr bwMode="auto">
            <a:xfrm>
              <a:off x="4590"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6" name="Freeform 43"/>
            <p:cNvSpPr>
              <a:spLocks/>
            </p:cNvSpPr>
            <p:nvPr/>
          </p:nvSpPr>
          <p:spPr bwMode="auto">
            <a:xfrm>
              <a:off x="4590"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7" name="Freeform 44"/>
            <p:cNvSpPr>
              <a:spLocks/>
            </p:cNvSpPr>
            <p:nvPr/>
          </p:nvSpPr>
          <p:spPr bwMode="auto">
            <a:xfrm>
              <a:off x="4770"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8" name="Freeform 45"/>
            <p:cNvSpPr>
              <a:spLocks/>
            </p:cNvSpPr>
            <p:nvPr/>
          </p:nvSpPr>
          <p:spPr bwMode="auto">
            <a:xfrm>
              <a:off x="4770"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9" name="Freeform 46"/>
            <p:cNvSpPr>
              <a:spLocks/>
            </p:cNvSpPr>
            <p:nvPr/>
          </p:nvSpPr>
          <p:spPr bwMode="auto">
            <a:xfrm>
              <a:off x="4338"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0" name="Freeform 47"/>
            <p:cNvSpPr>
              <a:spLocks/>
            </p:cNvSpPr>
            <p:nvPr/>
          </p:nvSpPr>
          <p:spPr bwMode="auto">
            <a:xfrm>
              <a:off x="4338"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1" name="Freeform 48"/>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2" name="Freeform 49"/>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3" name="Freeform 50"/>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4" name="Freeform 51"/>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5" name="Freeform 52"/>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6" name="Freeform 53"/>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7" name="Freeform 54"/>
            <p:cNvSpPr>
              <a:spLocks/>
            </p:cNvSpPr>
            <p:nvPr/>
          </p:nvSpPr>
          <p:spPr bwMode="auto">
            <a:xfrm>
              <a:off x="5484"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8" name="Freeform 55"/>
            <p:cNvSpPr>
              <a:spLocks/>
            </p:cNvSpPr>
            <p:nvPr/>
          </p:nvSpPr>
          <p:spPr bwMode="auto">
            <a:xfrm>
              <a:off x="5484"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9" name="Freeform 56"/>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0" name="Freeform 57"/>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1" name="Freeform 58"/>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2" name="Freeform 59"/>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3" name="Freeform 60"/>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4" name="Freeform 61"/>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5" name="Freeform 62"/>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6" name="Freeform 63"/>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7" name="Freeform 64"/>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8" name="Freeform 65"/>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9" name="Freeform 66"/>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0" name="Freeform 67"/>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1" name="Freeform 68"/>
            <p:cNvSpPr>
              <a:spLocks/>
            </p:cNvSpPr>
            <p:nvPr/>
          </p:nvSpPr>
          <p:spPr bwMode="auto">
            <a:xfrm>
              <a:off x="4380"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2" name="Freeform 69"/>
            <p:cNvSpPr>
              <a:spLocks/>
            </p:cNvSpPr>
            <p:nvPr/>
          </p:nvSpPr>
          <p:spPr bwMode="auto">
            <a:xfrm>
              <a:off x="4380"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3" name="Freeform 70"/>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4" name="Freeform 71"/>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5" name="Freeform 72"/>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6" name="Freeform 73"/>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7" name="Freeform 74"/>
            <p:cNvSpPr>
              <a:spLocks/>
            </p:cNvSpPr>
            <p:nvPr/>
          </p:nvSpPr>
          <p:spPr bwMode="auto">
            <a:xfrm>
              <a:off x="3192"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8" name="Freeform 75"/>
            <p:cNvSpPr>
              <a:spLocks/>
            </p:cNvSpPr>
            <p:nvPr/>
          </p:nvSpPr>
          <p:spPr bwMode="auto">
            <a:xfrm>
              <a:off x="3192"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9" name="Freeform 76"/>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0" name="Freeform 77"/>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1" name="Freeform 78"/>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2" name="Freeform 79"/>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3" name="Freeform 80"/>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4" name="Freeform 81"/>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5" name="Freeform 82"/>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6" name="Freeform 83"/>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7" name="Freeform 84"/>
            <p:cNvSpPr>
              <a:spLocks/>
            </p:cNvSpPr>
            <p:nvPr/>
          </p:nvSpPr>
          <p:spPr bwMode="auto">
            <a:xfrm>
              <a:off x="5388"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8" name="Freeform 85"/>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9" name="Freeform 86"/>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0" name="Freeform 87"/>
            <p:cNvSpPr>
              <a:spLocks/>
            </p:cNvSpPr>
            <p:nvPr/>
          </p:nvSpPr>
          <p:spPr bwMode="auto">
            <a:xfrm>
              <a:off x="5382"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1" name="Freeform 88"/>
            <p:cNvSpPr>
              <a:spLocks/>
            </p:cNvSpPr>
            <p:nvPr/>
          </p:nvSpPr>
          <p:spPr bwMode="auto">
            <a:xfrm>
              <a:off x="4008"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2" name="Freeform 89"/>
            <p:cNvSpPr>
              <a:spLocks/>
            </p:cNvSpPr>
            <p:nvPr/>
          </p:nvSpPr>
          <p:spPr bwMode="auto">
            <a:xfrm>
              <a:off x="4008"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3" name="Freeform 90"/>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4" name="Freeform 91"/>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5" name="Freeform 92"/>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6" name="Freeform 93"/>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7" name="Freeform 94"/>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8" name="Freeform 95"/>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9" name="Freeform 96"/>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0" name="Freeform 97"/>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1" name="Freeform 98"/>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2" name="Freeform 99"/>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3" name="Freeform 100"/>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4" name="Freeform 101"/>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5" name="Freeform 102"/>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6" name="Freeform 103"/>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7" name="Freeform 104"/>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8" name="Freeform 105"/>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9" name="Freeform 106"/>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0" name="Freeform 107"/>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1" name="Freeform 108"/>
            <p:cNvSpPr>
              <a:spLocks/>
            </p:cNvSpPr>
            <p:nvPr/>
          </p:nvSpPr>
          <p:spPr bwMode="auto">
            <a:xfrm>
              <a:off x="3456"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2" name="Freeform 109"/>
            <p:cNvSpPr>
              <a:spLocks/>
            </p:cNvSpPr>
            <p:nvPr/>
          </p:nvSpPr>
          <p:spPr bwMode="auto">
            <a:xfrm>
              <a:off x="3456"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3" name="Freeform 110"/>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4" name="Freeform 111"/>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5" name="Freeform 112"/>
            <p:cNvSpPr>
              <a:spLocks/>
            </p:cNvSpPr>
            <p:nvPr/>
          </p:nvSpPr>
          <p:spPr bwMode="auto">
            <a:xfrm>
              <a:off x="5400"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6" name="Freeform 113"/>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7" name="Freeform 114"/>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8" name="Freeform 115"/>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9" name="Freeform 116"/>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0" name="Freeform 117"/>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1" name="Freeform 118"/>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2" name="Freeform 119"/>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3" name="Freeform 120"/>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4" name="Freeform 121"/>
            <p:cNvSpPr>
              <a:spLocks/>
            </p:cNvSpPr>
            <p:nvPr/>
          </p:nvSpPr>
          <p:spPr bwMode="auto">
            <a:xfrm>
              <a:off x="4506"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5" name="Freeform 122"/>
            <p:cNvSpPr>
              <a:spLocks/>
            </p:cNvSpPr>
            <p:nvPr/>
          </p:nvSpPr>
          <p:spPr bwMode="auto">
            <a:xfrm>
              <a:off x="4506"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6" name="Freeform 123"/>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7" name="Freeform 124"/>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5604" name="Text Box 504"/>
          <p:cNvSpPr txBox="1">
            <a:spLocks noChangeArrowheads="1"/>
          </p:cNvSpPr>
          <p:nvPr/>
        </p:nvSpPr>
        <p:spPr bwMode="auto">
          <a:xfrm>
            <a:off x="4038600" y="1143000"/>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9900"/>
                </a:solidFill>
                <a:effectLst/>
                <a:uLnTx/>
                <a:uFillTx/>
                <a:latin typeface="Verdana" panose="020B0604030504040204" pitchFamily="34" charset="0"/>
                <a:cs typeface="Arial" panose="020B0604020202020204" pitchFamily="34" charset="0"/>
              </a:rPr>
              <a:t>1994</a:t>
            </a:r>
          </a:p>
        </p:txBody>
      </p:sp>
      <p:sp>
        <p:nvSpPr>
          <p:cNvPr id="15365" name="Text Box 499"/>
          <p:cNvSpPr txBox="1">
            <a:spLocks noChangeArrowheads="1"/>
          </p:cNvSpPr>
          <p:nvPr/>
        </p:nvSpPr>
        <p:spPr bwMode="auto">
          <a:xfrm>
            <a:off x="0" y="0"/>
            <a:ext cx="91440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ts val="32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Age-Adjusted Prevalence of Obesity and </a:t>
            </a:r>
            <a:b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b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Diagnosed Diabetes Among US Adults</a:t>
            </a:r>
          </a:p>
        </p:txBody>
      </p:sp>
    </p:spTree>
    <p:extLst>
      <p:ext uri="{BB962C8B-B14F-4D97-AF65-F5344CB8AC3E}">
        <p14:creationId xmlns:p14="http://schemas.microsoft.com/office/powerpoint/2010/main" val="4216024628"/>
      </p:ext>
    </p:extLst>
  </p:cSld>
  <p:clrMapOvr>
    <a:masterClrMapping/>
  </p:clrMapOvr>
  <p:transition spd="slow" advClick="0" advTm="1000">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Metformin therapy</a:t>
            </a:r>
          </a:p>
        </p:txBody>
      </p:sp>
      <p:sp>
        <p:nvSpPr>
          <p:cNvPr id="3" name="Content Placeholder 2"/>
          <p:cNvSpPr>
            <a:spLocks noGrp="1"/>
          </p:cNvSpPr>
          <p:nvPr>
            <p:ph idx="1"/>
          </p:nvPr>
        </p:nvSpPr>
        <p:spPr>
          <a:xfrm>
            <a:off x="457200" y="1295400"/>
            <a:ext cx="4953000" cy="4937760"/>
          </a:xfrm>
        </p:spPr>
        <p:txBody>
          <a:bodyPr/>
          <a:lstStyle/>
          <a:p>
            <a:r>
              <a:rPr lang="en-US" dirty="0"/>
              <a:t>For women with </a:t>
            </a:r>
            <a:r>
              <a:rPr lang="en-US" dirty="0" err="1"/>
              <a:t>PreDiabetes</a:t>
            </a:r>
            <a:r>
              <a:rPr lang="en-US" dirty="0"/>
              <a:t> and History of GDM</a:t>
            </a:r>
          </a:p>
          <a:p>
            <a:r>
              <a:rPr lang="en-US" dirty="0"/>
              <a:t>Patient has </a:t>
            </a:r>
            <a:r>
              <a:rPr lang="en-US" dirty="0" err="1"/>
              <a:t>PreDiabetes</a:t>
            </a:r>
            <a:r>
              <a:rPr lang="en-US" dirty="0"/>
              <a:t> and is obese</a:t>
            </a: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71600"/>
            <a:ext cx="1905000" cy="259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886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Metformin – New GFR Guidelines</a:t>
            </a:r>
          </a:p>
        </p:txBody>
      </p:sp>
      <p:pic>
        <p:nvPicPr>
          <p:cNvPr id="6" name="Content Placeholder 5"/>
          <p:cNvPicPr>
            <a:picLocks noGrp="1" noChangeAspect="1"/>
          </p:cNvPicPr>
          <p:nvPr>
            <p:ph sz="quarter" idx="1"/>
          </p:nvPr>
        </p:nvPicPr>
        <p:blipFill>
          <a:blip r:embed="rId2"/>
          <a:stretch>
            <a:fillRect/>
          </a:stretch>
        </p:blipFill>
        <p:spPr>
          <a:xfrm>
            <a:off x="457200" y="1108364"/>
            <a:ext cx="8229600" cy="3257692"/>
          </a:xfrm>
          <a:prstGeom prst="rect">
            <a:avLst/>
          </a:prstGeom>
        </p:spPr>
      </p:pic>
      <p:pic>
        <p:nvPicPr>
          <p:cNvPr id="8" name="Picture 7"/>
          <p:cNvPicPr>
            <a:picLocks noChangeAspect="1"/>
          </p:cNvPicPr>
          <p:nvPr/>
        </p:nvPicPr>
        <p:blipFill>
          <a:blip r:embed="rId3"/>
          <a:stretch>
            <a:fillRect/>
          </a:stretch>
        </p:blipFill>
        <p:spPr>
          <a:xfrm>
            <a:off x="325395" y="3657600"/>
            <a:ext cx="5006236" cy="2585768"/>
          </a:xfrm>
          <a:prstGeom prst="rect">
            <a:avLst/>
          </a:prstGeom>
        </p:spPr>
      </p:pic>
      <p:sp>
        <p:nvSpPr>
          <p:cNvPr id="3" name="TextBox 2"/>
          <p:cNvSpPr txBox="1"/>
          <p:nvPr/>
        </p:nvSpPr>
        <p:spPr>
          <a:xfrm>
            <a:off x="5410200" y="4724400"/>
            <a:ext cx="3429000" cy="923330"/>
          </a:xfrm>
          <a:prstGeom prst="rect">
            <a:avLst/>
          </a:prstGeom>
          <a:noFill/>
        </p:spPr>
        <p:txBody>
          <a:bodyPr wrap="square" rtlCol="0">
            <a:spAutoFit/>
          </a:bodyPr>
          <a:lstStyle/>
          <a:p>
            <a:r>
              <a:rPr lang="en-US" dirty="0" err="1"/>
              <a:t>Biguanide</a:t>
            </a:r>
            <a:r>
              <a:rPr lang="en-US" dirty="0"/>
              <a:t> derived from:</a:t>
            </a:r>
          </a:p>
          <a:p>
            <a:r>
              <a:rPr lang="en-US" dirty="0"/>
              <a:t>Goat’s Rue </a:t>
            </a:r>
            <a:r>
              <a:rPr lang="en-US" i="1" dirty="0" err="1"/>
              <a:t>Galega</a:t>
            </a:r>
            <a:r>
              <a:rPr lang="en-US" i="1" dirty="0"/>
              <a:t> officinalis</a:t>
            </a:r>
            <a:r>
              <a:rPr lang="en-US" dirty="0"/>
              <a:t>,</a:t>
            </a:r>
          </a:p>
          <a:p>
            <a:r>
              <a:rPr lang="en-US" dirty="0"/>
              <a:t>French Lilac</a:t>
            </a:r>
          </a:p>
        </p:txBody>
      </p:sp>
    </p:spTree>
    <p:extLst>
      <p:ext uri="{BB962C8B-B14F-4D97-AF65-F5344CB8AC3E}">
        <p14:creationId xmlns:p14="http://schemas.microsoft.com/office/powerpoint/2010/main" val="29207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228600" y="228600"/>
            <a:ext cx="8229600" cy="979488"/>
          </a:xfrm>
        </p:spPr>
        <p:txBody>
          <a:bodyPr>
            <a:normAutofit fontScale="90000"/>
          </a:bodyPr>
          <a:lstStyle/>
          <a:p>
            <a:pPr eaLnBrk="1" hangingPunct="1">
              <a:defRPr/>
            </a:pPr>
            <a:r>
              <a:rPr lang="en-US" dirty="0" err="1"/>
              <a:t>Biguanides</a:t>
            </a:r>
            <a:r>
              <a:rPr lang="en-US" dirty="0"/>
              <a:t> – Metformin (Glucophage)</a:t>
            </a:r>
          </a:p>
        </p:txBody>
      </p:sp>
      <p:sp>
        <p:nvSpPr>
          <p:cNvPr id="1514499" name="Rectangle 3"/>
          <p:cNvSpPr>
            <a:spLocks noGrp="1" noChangeArrowheads="1"/>
          </p:cNvSpPr>
          <p:nvPr>
            <p:ph type="body" idx="1"/>
          </p:nvPr>
        </p:nvSpPr>
        <p:spPr>
          <a:xfrm>
            <a:off x="419100" y="1208088"/>
            <a:ext cx="7848600" cy="5562600"/>
          </a:xfrm>
        </p:spPr>
        <p:txBody>
          <a:bodyPr/>
          <a:lstStyle/>
          <a:p>
            <a:pPr eaLnBrk="1" hangingPunct="1">
              <a:defRPr/>
            </a:pPr>
            <a:r>
              <a:rPr lang="en-US" b="1" dirty="0"/>
              <a:t>Action:</a:t>
            </a:r>
            <a:r>
              <a:rPr lang="en-US" dirty="0"/>
              <a:t> decrease hepatic glucose (glycogen)</a:t>
            </a:r>
          </a:p>
          <a:p>
            <a:pPr eaLnBrk="1" hangingPunct="1">
              <a:defRPr/>
            </a:pPr>
            <a:r>
              <a:rPr lang="en-US" b="1" dirty="0"/>
              <a:t>Names:</a:t>
            </a:r>
          </a:p>
          <a:p>
            <a:pPr lvl="1" eaLnBrk="1" hangingPunct="1">
              <a:defRPr/>
            </a:pPr>
            <a:r>
              <a:rPr lang="en-US" sz="3200" dirty="0"/>
              <a:t>Metformin (Glucophage)</a:t>
            </a:r>
          </a:p>
          <a:p>
            <a:pPr lvl="2" eaLnBrk="1" hangingPunct="1">
              <a:defRPr/>
            </a:pPr>
            <a:r>
              <a:rPr lang="en-US" sz="2800" dirty="0"/>
              <a:t>Starting dose: 500 BID, max 2500mg daily</a:t>
            </a:r>
          </a:p>
          <a:p>
            <a:pPr lvl="1" eaLnBrk="1" hangingPunct="1">
              <a:defRPr/>
            </a:pPr>
            <a:r>
              <a:rPr lang="en-US" dirty="0"/>
              <a:t>Metformin extended release (3 different versions) </a:t>
            </a:r>
          </a:p>
          <a:p>
            <a:pPr lvl="2" eaLnBrk="1" hangingPunct="1">
              <a:defRPr/>
            </a:pPr>
            <a:r>
              <a:rPr lang="en-US" sz="2800" dirty="0"/>
              <a:t>Starting dose 500mg at dinner, max dose 2000 to 2500 mg daily </a:t>
            </a:r>
          </a:p>
          <a:p>
            <a:pPr lvl="1" eaLnBrk="1" hangingPunct="1">
              <a:defRPr/>
            </a:pPr>
            <a:r>
              <a:rPr lang="en-US" b="1" dirty="0"/>
              <a:t>Efficacy:</a:t>
            </a:r>
          </a:p>
          <a:p>
            <a:pPr lvl="2" eaLnBrk="1" hangingPunct="1">
              <a:defRPr/>
            </a:pPr>
            <a:r>
              <a:rPr lang="en-US" sz="2600" dirty="0"/>
              <a:t>Decrease fasting plasma glucose 60-70 mg/dl  </a:t>
            </a:r>
          </a:p>
          <a:p>
            <a:pPr lvl="2" eaLnBrk="1" hangingPunct="1">
              <a:defRPr/>
            </a:pPr>
            <a:r>
              <a:rPr lang="en-US" sz="2600" dirty="0"/>
              <a:t>Reduce A1C 1.0-2.0%</a:t>
            </a:r>
          </a:p>
        </p:txBody>
      </p:sp>
    </p:spTree>
    <p:custDataLst>
      <p:tags r:id="rId1"/>
    </p:custDataLst>
    <p:extLst>
      <p:ext uri="{BB962C8B-B14F-4D97-AF65-F5344CB8AC3E}">
        <p14:creationId xmlns:p14="http://schemas.microsoft.com/office/powerpoint/2010/main" val="221649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a:t>Steroids</a:t>
            </a:r>
          </a:p>
          <a:p>
            <a:pPr lvl="1">
              <a:defRPr/>
            </a:pPr>
            <a:r>
              <a:rPr lang="en-US" sz="3200" dirty="0"/>
              <a:t>Agent Orange</a:t>
            </a:r>
          </a:p>
          <a:p>
            <a:pPr lvl="1">
              <a:defRPr/>
            </a:pPr>
            <a:r>
              <a:rPr lang="en-US" sz="3200" dirty="0"/>
              <a:t>Tube feedings / TPN</a:t>
            </a:r>
          </a:p>
          <a:p>
            <a:pPr lvl="1">
              <a:defRPr/>
            </a:pPr>
            <a:r>
              <a:rPr lang="en-US" sz="3200" dirty="0"/>
              <a:t>Transplant medications</a:t>
            </a:r>
          </a:p>
          <a:p>
            <a:pPr lvl="1">
              <a:defRPr/>
            </a:pPr>
            <a:r>
              <a:rPr lang="en-US" sz="3200" dirty="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treatment</a:t>
            </a:r>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9974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513813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905000"/>
            <a:ext cx="5116513" cy="39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a:t>DiaBingo</a:t>
            </a:r>
            <a:endParaRPr lang="en-US" sz="4000" dirty="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643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1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a:solidFill>
                  <a:srgbClr val="FF0000"/>
                </a:solidFill>
              </a:rPr>
              <a:t>Look for </a:t>
            </a:r>
            <a:br>
              <a:rPr lang="en-US" sz="2800" dirty="0">
                <a:solidFill>
                  <a:srgbClr val="FF0000"/>
                </a:solidFill>
              </a:rPr>
            </a:br>
            <a:r>
              <a:rPr lang="en-US" sz="2800" dirty="0">
                <a:solidFill>
                  <a:srgbClr val="FF0000"/>
                </a:solidFill>
              </a:rPr>
              <a:t>“teaching moment” opportunities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83650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2106680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623"/>
          <p:cNvGrpSpPr>
            <a:grpSpLocks/>
          </p:cNvGrpSpPr>
          <p:nvPr/>
        </p:nvGrpSpPr>
        <p:grpSpPr bwMode="auto">
          <a:xfrm>
            <a:off x="0" y="1828800"/>
            <a:ext cx="4495800" cy="3590925"/>
            <a:chOff x="0" y="1152"/>
            <a:chExt cx="2832" cy="2262"/>
          </a:xfrm>
        </p:grpSpPr>
        <p:sp>
          <p:nvSpPr>
            <p:cNvPr id="27776" name="AutoShape 1500"/>
            <p:cNvSpPr>
              <a:spLocks noChangeAspect="1" noChangeArrowheads="1" noTextEdit="1"/>
            </p:cNvSpPr>
            <p:nvPr/>
          </p:nvSpPr>
          <p:spPr bwMode="auto">
            <a:xfrm>
              <a:off x="0"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7" name="Rectangle 1502"/>
            <p:cNvSpPr>
              <a:spLocks noChangeArrowheads="1"/>
            </p:cNvSpPr>
            <p:nvPr/>
          </p:nvSpPr>
          <p:spPr bwMode="auto">
            <a:xfrm>
              <a:off x="0"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778" name="Rectangle 1503"/>
            <p:cNvSpPr>
              <a:spLocks noChangeArrowheads="1"/>
            </p:cNvSpPr>
            <p:nvPr/>
          </p:nvSpPr>
          <p:spPr bwMode="auto">
            <a:xfrm>
              <a:off x="36"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779" name="Freeform 1504"/>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0" name="Freeform 1505"/>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1" name="Freeform 1506"/>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2" name="Freeform 1507"/>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3" name="Freeform 1508"/>
            <p:cNvSpPr>
              <a:spLocks/>
            </p:cNvSpPr>
            <p:nvPr/>
          </p:nvSpPr>
          <p:spPr bwMode="auto">
            <a:xfrm>
              <a:off x="432"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4" name="Freeform 1509"/>
            <p:cNvSpPr>
              <a:spLocks/>
            </p:cNvSpPr>
            <p:nvPr/>
          </p:nvSpPr>
          <p:spPr bwMode="auto">
            <a:xfrm>
              <a:off x="432"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5" name="Freeform 1510"/>
            <p:cNvSpPr>
              <a:spLocks/>
            </p:cNvSpPr>
            <p:nvPr/>
          </p:nvSpPr>
          <p:spPr bwMode="auto">
            <a:xfrm>
              <a:off x="1512"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6" name="Freeform 1511"/>
            <p:cNvSpPr>
              <a:spLocks/>
            </p:cNvSpPr>
            <p:nvPr/>
          </p:nvSpPr>
          <p:spPr bwMode="auto">
            <a:xfrm>
              <a:off x="1512"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7" name="Freeform 1512"/>
            <p:cNvSpPr>
              <a:spLocks/>
            </p:cNvSpPr>
            <p:nvPr/>
          </p:nvSpPr>
          <p:spPr bwMode="auto">
            <a:xfrm>
              <a:off x="84"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8" name="Freeform 1513"/>
            <p:cNvSpPr>
              <a:spLocks/>
            </p:cNvSpPr>
            <p:nvPr/>
          </p:nvSpPr>
          <p:spPr bwMode="auto">
            <a:xfrm>
              <a:off x="84"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9" name="Freeform 1514"/>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0" name="Freeform 1515"/>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1" name="Freeform 1516"/>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2" name="Freeform 1517"/>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3" name="Freeform 1518"/>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4" name="Freeform 1519"/>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5" name="Freeform 1520"/>
            <p:cNvSpPr>
              <a:spLocks/>
            </p:cNvSpPr>
            <p:nvPr/>
          </p:nvSpPr>
          <p:spPr bwMode="auto">
            <a:xfrm>
              <a:off x="2370"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6" name="Freeform 1521"/>
            <p:cNvSpPr>
              <a:spLocks/>
            </p:cNvSpPr>
            <p:nvPr/>
          </p:nvSpPr>
          <p:spPr bwMode="auto">
            <a:xfrm>
              <a:off x="2370"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7" name="Freeform 1522"/>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8" name="Freeform 1523"/>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9" name="Freeform 1524"/>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0" name="Freeform 1525"/>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1" name="Freeform 1526"/>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2" name="Freeform 1527"/>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3" name="Freeform 1528"/>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4" name="Freeform 1529"/>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5" name="Freeform 1530"/>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6" name="Freeform 1531"/>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7" name="Freeform 1532"/>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8" name="Freeform 1533"/>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9" name="Freeform 1534"/>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0" name="Freeform 1535"/>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1" name="Freeform 1536"/>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2" name="Freeform 1537"/>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3" name="Freeform 1538"/>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4" name="Freeform 1539"/>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5" name="Freeform 1540"/>
            <p:cNvSpPr>
              <a:spLocks/>
            </p:cNvSpPr>
            <p:nvPr/>
          </p:nvSpPr>
          <p:spPr bwMode="auto">
            <a:xfrm>
              <a:off x="1662"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6" name="Freeform 1541"/>
            <p:cNvSpPr>
              <a:spLocks/>
            </p:cNvSpPr>
            <p:nvPr/>
          </p:nvSpPr>
          <p:spPr bwMode="auto">
            <a:xfrm>
              <a:off x="1662"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7" name="Freeform 1542"/>
            <p:cNvSpPr>
              <a:spLocks/>
            </p:cNvSpPr>
            <p:nvPr/>
          </p:nvSpPr>
          <p:spPr bwMode="auto">
            <a:xfrm>
              <a:off x="1842"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8" name="Freeform 1543"/>
            <p:cNvSpPr>
              <a:spLocks/>
            </p:cNvSpPr>
            <p:nvPr/>
          </p:nvSpPr>
          <p:spPr bwMode="auto">
            <a:xfrm>
              <a:off x="1842"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9" name="Freeform 1544"/>
            <p:cNvSpPr>
              <a:spLocks/>
            </p:cNvSpPr>
            <p:nvPr/>
          </p:nvSpPr>
          <p:spPr bwMode="auto">
            <a:xfrm>
              <a:off x="1410"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0" name="Freeform 1545"/>
            <p:cNvSpPr>
              <a:spLocks/>
            </p:cNvSpPr>
            <p:nvPr/>
          </p:nvSpPr>
          <p:spPr bwMode="auto">
            <a:xfrm>
              <a:off x="1410"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1" name="Freeform 1546"/>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2" name="Freeform 1547"/>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3" name="Freeform 1548"/>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4" name="Freeform 1549"/>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5" name="Freeform 1550"/>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6" name="Freeform 1551"/>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7" name="Freeform 1552"/>
            <p:cNvSpPr>
              <a:spLocks/>
            </p:cNvSpPr>
            <p:nvPr/>
          </p:nvSpPr>
          <p:spPr bwMode="auto">
            <a:xfrm>
              <a:off x="2556"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8" name="Freeform 1553"/>
            <p:cNvSpPr>
              <a:spLocks/>
            </p:cNvSpPr>
            <p:nvPr/>
          </p:nvSpPr>
          <p:spPr bwMode="auto">
            <a:xfrm>
              <a:off x="2556"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9" name="Freeform 1554"/>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0" name="Freeform 1555"/>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1" name="Freeform 1556"/>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2" name="Freeform 1557"/>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3" name="Freeform 1558"/>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4" name="Freeform 1559"/>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5" name="Freeform 1560"/>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6" name="Freeform 1561"/>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7" name="Freeform 1562"/>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8" name="Freeform 1563"/>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9" name="Freeform 1564"/>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0" name="Freeform 1565"/>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1" name="Freeform 1566"/>
            <p:cNvSpPr>
              <a:spLocks/>
            </p:cNvSpPr>
            <p:nvPr/>
          </p:nvSpPr>
          <p:spPr bwMode="auto">
            <a:xfrm>
              <a:off x="1452"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2" name="Freeform 1567"/>
            <p:cNvSpPr>
              <a:spLocks/>
            </p:cNvSpPr>
            <p:nvPr/>
          </p:nvSpPr>
          <p:spPr bwMode="auto">
            <a:xfrm>
              <a:off x="1452"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3" name="Freeform 1568"/>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4" name="Freeform 1569"/>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5" name="Freeform 1570"/>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6" name="Freeform 1571"/>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7" name="Freeform 1572"/>
            <p:cNvSpPr>
              <a:spLocks/>
            </p:cNvSpPr>
            <p:nvPr/>
          </p:nvSpPr>
          <p:spPr bwMode="auto">
            <a:xfrm>
              <a:off x="264"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8" name="Freeform 1573"/>
            <p:cNvSpPr>
              <a:spLocks/>
            </p:cNvSpPr>
            <p:nvPr/>
          </p:nvSpPr>
          <p:spPr bwMode="auto">
            <a:xfrm>
              <a:off x="264"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9" name="Freeform 1574"/>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0" name="Freeform 1575"/>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1" name="Freeform 1576"/>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2" name="Freeform 1577"/>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3" name="Freeform 1578"/>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4" name="Freeform 1579"/>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5" name="Freeform 1580"/>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6" name="Freeform 1581"/>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7" name="Freeform 1582"/>
            <p:cNvSpPr>
              <a:spLocks/>
            </p:cNvSpPr>
            <p:nvPr/>
          </p:nvSpPr>
          <p:spPr bwMode="auto">
            <a:xfrm>
              <a:off x="2460"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8" name="Freeform 1583"/>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9" name="Freeform 1584"/>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0" name="Freeform 1585"/>
            <p:cNvSpPr>
              <a:spLocks/>
            </p:cNvSpPr>
            <p:nvPr/>
          </p:nvSpPr>
          <p:spPr bwMode="auto">
            <a:xfrm>
              <a:off x="2454"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1" name="Freeform 1586"/>
            <p:cNvSpPr>
              <a:spLocks/>
            </p:cNvSpPr>
            <p:nvPr/>
          </p:nvSpPr>
          <p:spPr bwMode="auto">
            <a:xfrm>
              <a:off x="1080"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2" name="Freeform 1587"/>
            <p:cNvSpPr>
              <a:spLocks/>
            </p:cNvSpPr>
            <p:nvPr/>
          </p:nvSpPr>
          <p:spPr bwMode="auto">
            <a:xfrm>
              <a:off x="1080"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3" name="Freeform 1588"/>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4" name="Freeform 1589"/>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5" name="Freeform 1590"/>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6" name="Freeform 1591"/>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7" name="Freeform 1592"/>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8" name="Freeform 1593"/>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9" name="Freeform 1594"/>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0" name="Freeform 1595"/>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1" name="Freeform 1596"/>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2" name="Freeform 1597"/>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3" name="Freeform 1598"/>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4" name="Freeform 1599"/>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5" name="Freeform 1600"/>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6" name="Freeform 1601"/>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7" name="Freeform 1602"/>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8" name="Freeform 1603"/>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9" name="Freeform 1604"/>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0" name="Freeform 1605"/>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1" name="Freeform 1606"/>
            <p:cNvSpPr>
              <a:spLocks/>
            </p:cNvSpPr>
            <p:nvPr/>
          </p:nvSpPr>
          <p:spPr bwMode="auto">
            <a:xfrm>
              <a:off x="528"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2" name="Freeform 1607"/>
            <p:cNvSpPr>
              <a:spLocks/>
            </p:cNvSpPr>
            <p:nvPr/>
          </p:nvSpPr>
          <p:spPr bwMode="auto">
            <a:xfrm>
              <a:off x="528"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3" name="Freeform 1608"/>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4" name="Freeform 1609"/>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5" name="Freeform 1610"/>
            <p:cNvSpPr>
              <a:spLocks/>
            </p:cNvSpPr>
            <p:nvPr/>
          </p:nvSpPr>
          <p:spPr bwMode="auto">
            <a:xfrm>
              <a:off x="2472"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6" name="Freeform 1611"/>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7" name="Freeform 1612"/>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8" name="Freeform 1613"/>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9" name="Freeform 1614"/>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0" name="Freeform 1615"/>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1" name="Freeform 1616"/>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2" name="Freeform 1617"/>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3" name="Freeform 1618"/>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4" name="Freeform 1619"/>
            <p:cNvSpPr>
              <a:spLocks/>
            </p:cNvSpPr>
            <p:nvPr/>
          </p:nvSpPr>
          <p:spPr bwMode="auto">
            <a:xfrm>
              <a:off x="1578"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5" name="Freeform 1620"/>
            <p:cNvSpPr>
              <a:spLocks/>
            </p:cNvSpPr>
            <p:nvPr/>
          </p:nvSpPr>
          <p:spPr bwMode="auto">
            <a:xfrm>
              <a:off x="1578"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6" name="Freeform 1621"/>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7" name="Freeform 1622"/>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7651" name="Group 1498"/>
          <p:cNvGrpSpPr>
            <a:grpSpLocks/>
          </p:cNvGrpSpPr>
          <p:nvPr/>
        </p:nvGrpSpPr>
        <p:grpSpPr bwMode="auto">
          <a:xfrm>
            <a:off x="4648200" y="1828800"/>
            <a:ext cx="4495800" cy="3810000"/>
            <a:chOff x="2928" y="1152"/>
            <a:chExt cx="2832" cy="2400"/>
          </a:xfrm>
        </p:grpSpPr>
        <p:sp>
          <p:nvSpPr>
            <p:cNvPr id="27654" name="AutoShape 1375"/>
            <p:cNvSpPr>
              <a:spLocks noChangeAspect="1" noChangeArrowheads="1" noTextEdit="1"/>
            </p:cNvSpPr>
            <p:nvPr/>
          </p:nvSpPr>
          <p:spPr bwMode="auto">
            <a:xfrm>
              <a:off x="2928"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55" name="Rectangle 1377"/>
            <p:cNvSpPr>
              <a:spLocks noChangeArrowheads="1"/>
            </p:cNvSpPr>
            <p:nvPr/>
          </p:nvSpPr>
          <p:spPr bwMode="auto">
            <a:xfrm>
              <a:off x="2928"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656" name="Rectangle 1378"/>
            <p:cNvSpPr>
              <a:spLocks noChangeArrowheads="1"/>
            </p:cNvSpPr>
            <p:nvPr/>
          </p:nvSpPr>
          <p:spPr bwMode="auto">
            <a:xfrm>
              <a:off x="2997" y="136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657" name="Freeform 1379"/>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58" name="Freeform 1380"/>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59" name="Freeform 1381"/>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0" name="Freeform 1382"/>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1" name="Freeform 1383"/>
            <p:cNvSpPr>
              <a:spLocks/>
            </p:cNvSpPr>
            <p:nvPr/>
          </p:nvSpPr>
          <p:spPr bwMode="auto">
            <a:xfrm>
              <a:off x="3360"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2" name="Freeform 1384"/>
            <p:cNvSpPr>
              <a:spLocks/>
            </p:cNvSpPr>
            <p:nvPr/>
          </p:nvSpPr>
          <p:spPr bwMode="auto">
            <a:xfrm>
              <a:off x="3360"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3" name="Freeform 1385"/>
            <p:cNvSpPr>
              <a:spLocks/>
            </p:cNvSpPr>
            <p:nvPr/>
          </p:nvSpPr>
          <p:spPr bwMode="auto">
            <a:xfrm>
              <a:off x="4440"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4" name="Freeform 1386"/>
            <p:cNvSpPr>
              <a:spLocks/>
            </p:cNvSpPr>
            <p:nvPr/>
          </p:nvSpPr>
          <p:spPr bwMode="auto">
            <a:xfrm>
              <a:off x="4440"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5" name="Freeform 1387"/>
            <p:cNvSpPr>
              <a:spLocks/>
            </p:cNvSpPr>
            <p:nvPr/>
          </p:nvSpPr>
          <p:spPr bwMode="auto">
            <a:xfrm>
              <a:off x="3012"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6" name="Freeform 1388"/>
            <p:cNvSpPr>
              <a:spLocks/>
            </p:cNvSpPr>
            <p:nvPr/>
          </p:nvSpPr>
          <p:spPr bwMode="auto">
            <a:xfrm>
              <a:off x="3012"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7" name="Freeform 1389"/>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8" name="Freeform 1390"/>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9" name="Freeform 1391"/>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0" name="Freeform 1392"/>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1" name="Freeform 1393"/>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2" name="Freeform 1394"/>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3" name="Freeform 1395"/>
            <p:cNvSpPr>
              <a:spLocks/>
            </p:cNvSpPr>
            <p:nvPr/>
          </p:nvSpPr>
          <p:spPr bwMode="auto">
            <a:xfrm>
              <a:off x="5298"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4" name="Freeform 1396"/>
            <p:cNvSpPr>
              <a:spLocks/>
            </p:cNvSpPr>
            <p:nvPr/>
          </p:nvSpPr>
          <p:spPr bwMode="auto">
            <a:xfrm>
              <a:off x="5298"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5" name="Freeform 1397"/>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6" name="Freeform 1398"/>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7" name="Freeform 1399"/>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8" name="Freeform 1400"/>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9" name="Freeform 1401"/>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0" name="Freeform 1402"/>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1" name="Freeform 1403"/>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2" name="Freeform 1404"/>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3" name="Freeform 1405"/>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4" name="Freeform 1406"/>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5" name="Freeform 1407"/>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6" name="Freeform 1408"/>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7" name="Freeform 1409"/>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8" name="Freeform 1410"/>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9" name="Freeform 1411"/>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0" name="Freeform 1412"/>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1" name="Freeform 1413"/>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2" name="Freeform 1414"/>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3" name="Freeform 1415"/>
            <p:cNvSpPr>
              <a:spLocks/>
            </p:cNvSpPr>
            <p:nvPr/>
          </p:nvSpPr>
          <p:spPr bwMode="auto">
            <a:xfrm>
              <a:off x="4590"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4" name="Freeform 1416"/>
            <p:cNvSpPr>
              <a:spLocks/>
            </p:cNvSpPr>
            <p:nvPr/>
          </p:nvSpPr>
          <p:spPr bwMode="auto">
            <a:xfrm>
              <a:off x="4590"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5" name="Freeform 1417"/>
            <p:cNvSpPr>
              <a:spLocks/>
            </p:cNvSpPr>
            <p:nvPr/>
          </p:nvSpPr>
          <p:spPr bwMode="auto">
            <a:xfrm>
              <a:off x="4770"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6" name="Freeform 1418"/>
            <p:cNvSpPr>
              <a:spLocks/>
            </p:cNvSpPr>
            <p:nvPr/>
          </p:nvSpPr>
          <p:spPr bwMode="auto">
            <a:xfrm>
              <a:off x="4770"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7" name="Freeform 1419"/>
            <p:cNvSpPr>
              <a:spLocks/>
            </p:cNvSpPr>
            <p:nvPr/>
          </p:nvSpPr>
          <p:spPr bwMode="auto">
            <a:xfrm>
              <a:off x="4338"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8" name="Freeform 1420"/>
            <p:cNvSpPr>
              <a:spLocks/>
            </p:cNvSpPr>
            <p:nvPr/>
          </p:nvSpPr>
          <p:spPr bwMode="auto">
            <a:xfrm>
              <a:off x="4338"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9" name="Freeform 1421"/>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0" name="Freeform 1422"/>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1" name="Freeform 1423"/>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2" name="Freeform 1424"/>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3" name="Freeform 1425"/>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4" name="Freeform 1426"/>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5" name="Freeform 1427"/>
            <p:cNvSpPr>
              <a:spLocks/>
            </p:cNvSpPr>
            <p:nvPr/>
          </p:nvSpPr>
          <p:spPr bwMode="auto">
            <a:xfrm>
              <a:off x="5484"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6" name="Freeform 1428"/>
            <p:cNvSpPr>
              <a:spLocks/>
            </p:cNvSpPr>
            <p:nvPr/>
          </p:nvSpPr>
          <p:spPr bwMode="auto">
            <a:xfrm>
              <a:off x="5484"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7" name="Freeform 1429"/>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8" name="Freeform 1430"/>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9" name="Freeform 1431"/>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0" name="Freeform 1432"/>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1" name="Freeform 1433"/>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2" name="Freeform 1434"/>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3" name="Freeform 1435"/>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4" name="Freeform 1436"/>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5" name="Freeform 1437"/>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6" name="Freeform 1438"/>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7" name="Freeform 1439"/>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8" name="Freeform 1440"/>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9" name="Freeform 1441"/>
            <p:cNvSpPr>
              <a:spLocks/>
            </p:cNvSpPr>
            <p:nvPr/>
          </p:nvSpPr>
          <p:spPr bwMode="auto">
            <a:xfrm>
              <a:off x="4380"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0" name="Freeform 1442"/>
            <p:cNvSpPr>
              <a:spLocks/>
            </p:cNvSpPr>
            <p:nvPr/>
          </p:nvSpPr>
          <p:spPr bwMode="auto">
            <a:xfrm>
              <a:off x="4380"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1" name="Freeform 1443"/>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2" name="Freeform 1444"/>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3" name="Freeform 1445"/>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4" name="Freeform 1446"/>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5" name="Freeform 1447"/>
            <p:cNvSpPr>
              <a:spLocks/>
            </p:cNvSpPr>
            <p:nvPr/>
          </p:nvSpPr>
          <p:spPr bwMode="auto">
            <a:xfrm>
              <a:off x="3192"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6" name="Freeform 1448"/>
            <p:cNvSpPr>
              <a:spLocks/>
            </p:cNvSpPr>
            <p:nvPr/>
          </p:nvSpPr>
          <p:spPr bwMode="auto">
            <a:xfrm>
              <a:off x="3192"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7" name="Freeform 1449"/>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8" name="Freeform 1450"/>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9" name="Freeform 1451"/>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0" name="Freeform 1452"/>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1" name="Freeform 1453"/>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2" name="Freeform 1454"/>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3" name="Freeform 1455"/>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4" name="Freeform 1456"/>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5" name="Freeform 1457"/>
            <p:cNvSpPr>
              <a:spLocks/>
            </p:cNvSpPr>
            <p:nvPr/>
          </p:nvSpPr>
          <p:spPr bwMode="auto">
            <a:xfrm>
              <a:off x="5388"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6" name="Freeform 1458"/>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7" name="Freeform 1459"/>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8" name="Freeform 1460"/>
            <p:cNvSpPr>
              <a:spLocks/>
            </p:cNvSpPr>
            <p:nvPr/>
          </p:nvSpPr>
          <p:spPr bwMode="auto">
            <a:xfrm>
              <a:off x="5382"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9" name="Freeform 1461"/>
            <p:cNvSpPr>
              <a:spLocks/>
            </p:cNvSpPr>
            <p:nvPr/>
          </p:nvSpPr>
          <p:spPr bwMode="auto">
            <a:xfrm>
              <a:off x="4008"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0" name="Freeform 1462"/>
            <p:cNvSpPr>
              <a:spLocks/>
            </p:cNvSpPr>
            <p:nvPr/>
          </p:nvSpPr>
          <p:spPr bwMode="auto">
            <a:xfrm>
              <a:off x="4008"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1" name="Freeform 1463"/>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2" name="Freeform 1464"/>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3" name="Freeform 1465"/>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4" name="Freeform 1466"/>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5" name="Freeform 1467"/>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6" name="Freeform 1468"/>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7" name="Freeform 1469"/>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8" name="Freeform 1470"/>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9" name="Freeform 1471"/>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0" name="Freeform 1472"/>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1" name="Freeform 1473"/>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2" name="Freeform 1474"/>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3" name="Freeform 1475"/>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4" name="Freeform 1476"/>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5" name="Freeform 1477"/>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6" name="Freeform 1478"/>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7" name="Freeform 1479"/>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8" name="Freeform 1480"/>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9" name="Freeform 1481"/>
            <p:cNvSpPr>
              <a:spLocks/>
            </p:cNvSpPr>
            <p:nvPr/>
          </p:nvSpPr>
          <p:spPr bwMode="auto">
            <a:xfrm>
              <a:off x="3456"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0" name="Freeform 1482"/>
            <p:cNvSpPr>
              <a:spLocks/>
            </p:cNvSpPr>
            <p:nvPr/>
          </p:nvSpPr>
          <p:spPr bwMode="auto">
            <a:xfrm>
              <a:off x="3456"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1" name="Freeform 1483"/>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2" name="Freeform 1484"/>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3" name="Freeform 1485"/>
            <p:cNvSpPr>
              <a:spLocks/>
            </p:cNvSpPr>
            <p:nvPr/>
          </p:nvSpPr>
          <p:spPr bwMode="auto">
            <a:xfrm>
              <a:off x="5400"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4" name="Freeform 1486"/>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5" name="Freeform 1487"/>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6" name="Freeform 1488"/>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7" name="Freeform 1489"/>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8" name="Freeform 1490"/>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9" name="Freeform 1491"/>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0" name="Freeform 1492"/>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1" name="Freeform 1493"/>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2" name="Freeform 1494"/>
            <p:cNvSpPr>
              <a:spLocks/>
            </p:cNvSpPr>
            <p:nvPr/>
          </p:nvSpPr>
          <p:spPr bwMode="auto">
            <a:xfrm>
              <a:off x="4506"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3" name="Freeform 1495"/>
            <p:cNvSpPr>
              <a:spLocks/>
            </p:cNvSpPr>
            <p:nvPr/>
          </p:nvSpPr>
          <p:spPr bwMode="auto">
            <a:xfrm>
              <a:off x="4506"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4" name="Freeform 1496"/>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5" name="Freeform 1497"/>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7652" name="Text Box 125"/>
          <p:cNvSpPr txBox="1">
            <a:spLocks noChangeArrowheads="1"/>
          </p:cNvSpPr>
          <p:nvPr/>
        </p:nvSpPr>
        <p:spPr bwMode="auto">
          <a:xfrm>
            <a:off x="4038600" y="1143000"/>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9900"/>
                </a:solidFill>
                <a:effectLst/>
                <a:uLnTx/>
                <a:uFillTx/>
                <a:latin typeface="Verdana" panose="020B0604030504040204" pitchFamily="34" charset="0"/>
                <a:cs typeface="Arial" panose="020B0604020202020204" pitchFamily="34" charset="0"/>
              </a:rPr>
              <a:t>2004</a:t>
            </a:r>
          </a:p>
        </p:txBody>
      </p:sp>
      <p:sp>
        <p:nvSpPr>
          <p:cNvPr id="16389" name="Text Box 499"/>
          <p:cNvSpPr txBox="1">
            <a:spLocks noChangeArrowheads="1"/>
          </p:cNvSpPr>
          <p:nvPr/>
        </p:nvSpPr>
        <p:spPr bwMode="auto">
          <a:xfrm>
            <a:off x="0" y="0"/>
            <a:ext cx="91440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ts val="32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Age-Adjusted Prevalence of Obesity and </a:t>
            </a:r>
            <a:b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b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Diagnosed Diabetes Among US Adults</a:t>
            </a:r>
          </a:p>
        </p:txBody>
      </p:sp>
    </p:spTree>
    <p:extLst>
      <p:ext uri="{BB962C8B-B14F-4D97-AF65-F5344CB8AC3E}">
        <p14:creationId xmlns:p14="http://schemas.microsoft.com/office/powerpoint/2010/main" val="3324848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8900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5930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52543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disheartened?</a:t>
            </a:r>
          </a:p>
          <a:p>
            <a:endParaRPr lang="en-US" sz="2400" dirty="0"/>
          </a:p>
          <a:p>
            <a:r>
              <a:rPr lang="en-US" sz="2400" dirty="0"/>
              <a:t>This moment of discouragement and despair provides us an opportunity.</a:t>
            </a:r>
          </a:p>
          <a:p>
            <a:endParaRPr lang="en-US" sz="2400" dirty="0"/>
          </a:p>
          <a:p>
            <a:r>
              <a:rPr lang="en-US" sz="2400" dirty="0"/>
              <a:t>By 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5195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4167"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4999441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a:t>Heart disease leading cause of death. </a:t>
            </a:r>
          </a:p>
          <a:p>
            <a:pPr eaLnBrk="1" hangingPunct="1"/>
            <a:r>
              <a:rPr lang="en-US" sz="2800" dirty="0"/>
              <a:t>CAD death rates are about 2 -4x’s as high as adults without diabetes (it’s not getting better)</a:t>
            </a:r>
          </a:p>
          <a:p>
            <a:pPr eaLnBrk="1" hangingPunct="1"/>
            <a:r>
              <a:rPr lang="en-US" sz="2800" dirty="0"/>
              <a:t>Risk of stroke is 2 - 4 times higher</a:t>
            </a:r>
          </a:p>
          <a:p>
            <a:pPr eaLnBrk="1" hangingPunct="1"/>
            <a:r>
              <a:rPr lang="en-US" sz="2800" dirty="0"/>
              <a:t>60% - 65% of people with DM have HTN.</a:t>
            </a:r>
          </a:p>
          <a:p>
            <a:pPr eaLnBrk="1" hangingPunct="1"/>
            <a:r>
              <a:rPr lang="en-US" sz="2800" dirty="0"/>
              <a:t>DM accounts for 40% of new cases of ESRD</a:t>
            </a:r>
          </a:p>
          <a:p>
            <a:pPr eaLnBrk="1" hangingPunct="1"/>
            <a:r>
              <a:rPr lang="en-US" sz="2800" dirty="0"/>
              <a:t>60 - 70% have mild - severe forms of neuropathy</a:t>
            </a:r>
          </a:p>
          <a:p>
            <a:pPr eaLnBrk="1" hangingPunct="1"/>
            <a:r>
              <a:rPr lang="en-US" sz="2800" dirty="0"/>
              <a:t>Diabetes is the leading cause of blindness</a:t>
            </a:r>
          </a:p>
          <a:p>
            <a:pPr eaLnBrk="1" hangingPunct="1"/>
            <a:r>
              <a:rPr lang="en-US" sz="2800" dirty="0"/>
              <a:t>Accounts for 50% of lower limb amputations</a:t>
            </a:r>
            <a:endParaRPr lang="en-US" sz="2400" dirty="0"/>
          </a:p>
        </p:txBody>
      </p:sp>
    </p:spTree>
    <p:custDataLst>
      <p:tags r:id="rId1"/>
    </p:custDataLst>
    <p:extLst>
      <p:ext uri="{BB962C8B-B14F-4D97-AF65-F5344CB8AC3E}">
        <p14:creationId xmlns:p14="http://schemas.microsoft.com/office/powerpoint/2010/main" val="20214212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72964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8911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698" name="Group 4"/>
          <p:cNvGrpSpPr>
            <a:grpSpLocks noChangeAspect="1"/>
          </p:cNvGrpSpPr>
          <p:nvPr/>
        </p:nvGrpSpPr>
        <p:grpSpPr bwMode="auto">
          <a:xfrm>
            <a:off x="-9525" y="1905000"/>
            <a:ext cx="4505325" cy="3429000"/>
            <a:chOff x="-6" y="1200"/>
            <a:chExt cx="2838" cy="2160"/>
          </a:xfrm>
        </p:grpSpPr>
        <p:sp>
          <p:nvSpPr>
            <p:cNvPr id="29833" name="AutoShape 3"/>
            <p:cNvSpPr>
              <a:spLocks noChangeAspect="1" noChangeArrowheads="1" noTextEdit="1"/>
            </p:cNvSpPr>
            <p:nvPr/>
          </p:nvSpPr>
          <p:spPr bwMode="auto">
            <a:xfrm>
              <a:off x="-6" y="1200"/>
              <a:ext cx="2838"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4" name="Rectangle 5"/>
            <p:cNvSpPr>
              <a:spLocks noChangeArrowheads="1"/>
            </p:cNvSpPr>
            <p:nvPr/>
          </p:nvSpPr>
          <p:spPr bwMode="auto">
            <a:xfrm>
              <a:off x="-6" y="1200"/>
              <a:ext cx="2846"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835" name="Rectangle 6"/>
            <p:cNvSpPr>
              <a:spLocks noChangeArrowheads="1"/>
            </p:cNvSpPr>
            <p:nvPr/>
          </p:nvSpPr>
          <p:spPr bwMode="auto">
            <a:xfrm>
              <a:off x="39" y="1268"/>
              <a:ext cx="2755" cy="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836" name="Freeform 7"/>
            <p:cNvSpPr>
              <a:spLocks/>
            </p:cNvSpPr>
            <p:nvPr/>
          </p:nvSpPr>
          <p:spPr bwMode="auto">
            <a:xfrm>
              <a:off x="1841" y="2473"/>
              <a:ext cx="189" cy="311"/>
            </a:xfrm>
            <a:custGeom>
              <a:avLst/>
              <a:gdLst>
                <a:gd name="T0" fmla="*/ 181 w 189"/>
                <a:gd name="T1" fmla="*/ 197 h 311"/>
                <a:gd name="T2" fmla="*/ 189 w 189"/>
                <a:gd name="T3" fmla="*/ 250 h 311"/>
                <a:gd name="T4" fmla="*/ 53 w 189"/>
                <a:gd name="T5" fmla="*/ 265 h 311"/>
                <a:gd name="T6" fmla="*/ 60 w 189"/>
                <a:gd name="T7" fmla="*/ 296 h 311"/>
                <a:gd name="T8" fmla="*/ 60 w 189"/>
                <a:gd name="T9" fmla="*/ 303 h 311"/>
                <a:gd name="T10" fmla="*/ 30 w 189"/>
                <a:gd name="T11" fmla="*/ 311 h 311"/>
                <a:gd name="T12" fmla="*/ 45 w 189"/>
                <a:gd name="T13" fmla="*/ 311 h 311"/>
                <a:gd name="T14" fmla="*/ 30 w 189"/>
                <a:gd name="T15" fmla="*/ 281 h 311"/>
                <a:gd name="T16" fmla="*/ 22 w 189"/>
                <a:gd name="T17" fmla="*/ 311 h 311"/>
                <a:gd name="T18" fmla="*/ 15 w 189"/>
                <a:gd name="T19" fmla="*/ 303 h 311"/>
                <a:gd name="T20" fmla="*/ 0 w 189"/>
                <a:gd name="T21" fmla="*/ 212 h 311"/>
                <a:gd name="T22" fmla="*/ 7 w 189"/>
                <a:gd name="T23" fmla="*/ 15 h 311"/>
                <a:gd name="T24" fmla="*/ 0 w 189"/>
                <a:gd name="T25" fmla="*/ 15 h 311"/>
                <a:gd name="T26" fmla="*/ 128 w 189"/>
                <a:gd name="T27" fmla="*/ 0 h 311"/>
                <a:gd name="T28" fmla="*/ 166 w 189"/>
                <a:gd name="T29" fmla="*/ 129 h 311"/>
                <a:gd name="T30" fmla="*/ 189 w 189"/>
                <a:gd name="T31" fmla="*/ 167 h 311"/>
                <a:gd name="T32" fmla="*/ 181 w 189"/>
                <a:gd name="T33" fmla="*/ 197 h 3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9" h="311">
                  <a:moveTo>
                    <a:pt x="181" y="197"/>
                  </a:moveTo>
                  <a:lnTo>
                    <a:pt x="189" y="250"/>
                  </a:lnTo>
                  <a:lnTo>
                    <a:pt x="53" y="265"/>
                  </a:lnTo>
                  <a:lnTo>
                    <a:pt x="60" y="296"/>
                  </a:lnTo>
                  <a:lnTo>
                    <a:pt x="60" y="303"/>
                  </a:lnTo>
                  <a:lnTo>
                    <a:pt x="30" y="311"/>
                  </a:lnTo>
                  <a:lnTo>
                    <a:pt x="45" y="311"/>
                  </a:lnTo>
                  <a:lnTo>
                    <a:pt x="30" y="281"/>
                  </a:lnTo>
                  <a:lnTo>
                    <a:pt x="22" y="311"/>
                  </a:lnTo>
                  <a:lnTo>
                    <a:pt x="15" y="303"/>
                  </a:lnTo>
                  <a:lnTo>
                    <a:pt x="0" y="212"/>
                  </a:lnTo>
                  <a:lnTo>
                    <a:pt x="7" y="15"/>
                  </a:lnTo>
                  <a:lnTo>
                    <a:pt x="0" y="15"/>
                  </a:lnTo>
                  <a:lnTo>
                    <a:pt x="128" y="0"/>
                  </a:lnTo>
                  <a:lnTo>
                    <a:pt x="166" y="129"/>
                  </a:lnTo>
                  <a:lnTo>
                    <a:pt x="189" y="167"/>
                  </a:lnTo>
                  <a:lnTo>
                    <a:pt x="181"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7" name="Freeform 8"/>
            <p:cNvSpPr>
              <a:spLocks/>
            </p:cNvSpPr>
            <p:nvPr/>
          </p:nvSpPr>
          <p:spPr bwMode="auto">
            <a:xfrm>
              <a:off x="1841" y="2473"/>
              <a:ext cx="189" cy="311"/>
            </a:xfrm>
            <a:custGeom>
              <a:avLst/>
              <a:gdLst>
                <a:gd name="T0" fmla="*/ 181 w 189"/>
                <a:gd name="T1" fmla="*/ 197 h 311"/>
                <a:gd name="T2" fmla="*/ 189 w 189"/>
                <a:gd name="T3" fmla="*/ 250 h 311"/>
                <a:gd name="T4" fmla="*/ 53 w 189"/>
                <a:gd name="T5" fmla="*/ 265 h 311"/>
                <a:gd name="T6" fmla="*/ 60 w 189"/>
                <a:gd name="T7" fmla="*/ 296 h 311"/>
                <a:gd name="T8" fmla="*/ 60 w 189"/>
                <a:gd name="T9" fmla="*/ 303 h 311"/>
                <a:gd name="T10" fmla="*/ 30 w 189"/>
                <a:gd name="T11" fmla="*/ 311 h 311"/>
                <a:gd name="T12" fmla="*/ 45 w 189"/>
                <a:gd name="T13" fmla="*/ 311 h 311"/>
                <a:gd name="T14" fmla="*/ 30 w 189"/>
                <a:gd name="T15" fmla="*/ 281 h 311"/>
                <a:gd name="T16" fmla="*/ 22 w 189"/>
                <a:gd name="T17" fmla="*/ 311 h 311"/>
                <a:gd name="T18" fmla="*/ 15 w 189"/>
                <a:gd name="T19" fmla="*/ 303 h 311"/>
                <a:gd name="T20" fmla="*/ 0 w 189"/>
                <a:gd name="T21" fmla="*/ 212 h 311"/>
                <a:gd name="T22" fmla="*/ 7 w 189"/>
                <a:gd name="T23" fmla="*/ 15 h 311"/>
                <a:gd name="T24" fmla="*/ 0 w 189"/>
                <a:gd name="T25" fmla="*/ 15 h 311"/>
                <a:gd name="T26" fmla="*/ 128 w 189"/>
                <a:gd name="T27" fmla="*/ 0 h 311"/>
                <a:gd name="T28" fmla="*/ 166 w 189"/>
                <a:gd name="T29" fmla="*/ 129 h 311"/>
                <a:gd name="T30" fmla="*/ 189 w 189"/>
                <a:gd name="T31" fmla="*/ 167 h 311"/>
                <a:gd name="T32" fmla="*/ 181 w 189"/>
                <a:gd name="T33" fmla="*/ 197 h 311"/>
                <a:gd name="T34" fmla="*/ 181 w 189"/>
                <a:gd name="T35" fmla="*/ 205 h 3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9" h="311">
                  <a:moveTo>
                    <a:pt x="181" y="197"/>
                  </a:moveTo>
                  <a:lnTo>
                    <a:pt x="189" y="250"/>
                  </a:lnTo>
                  <a:lnTo>
                    <a:pt x="53" y="265"/>
                  </a:lnTo>
                  <a:lnTo>
                    <a:pt x="60" y="296"/>
                  </a:lnTo>
                  <a:lnTo>
                    <a:pt x="60" y="303"/>
                  </a:lnTo>
                  <a:lnTo>
                    <a:pt x="30" y="311"/>
                  </a:lnTo>
                  <a:lnTo>
                    <a:pt x="45" y="311"/>
                  </a:lnTo>
                  <a:lnTo>
                    <a:pt x="30" y="281"/>
                  </a:lnTo>
                  <a:lnTo>
                    <a:pt x="22" y="311"/>
                  </a:lnTo>
                  <a:lnTo>
                    <a:pt x="15" y="303"/>
                  </a:lnTo>
                  <a:lnTo>
                    <a:pt x="0" y="212"/>
                  </a:lnTo>
                  <a:lnTo>
                    <a:pt x="7" y="15"/>
                  </a:lnTo>
                  <a:lnTo>
                    <a:pt x="0" y="15"/>
                  </a:lnTo>
                  <a:lnTo>
                    <a:pt x="128" y="0"/>
                  </a:lnTo>
                  <a:lnTo>
                    <a:pt x="166" y="129"/>
                  </a:lnTo>
                  <a:lnTo>
                    <a:pt x="189" y="167"/>
                  </a:lnTo>
                  <a:lnTo>
                    <a:pt x="181" y="197"/>
                  </a:lnTo>
                  <a:lnTo>
                    <a:pt x="181"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8" name="Freeform 9"/>
            <p:cNvSpPr>
              <a:spLocks/>
            </p:cNvSpPr>
            <p:nvPr/>
          </p:nvSpPr>
          <p:spPr bwMode="auto">
            <a:xfrm>
              <a:off x="100" y="2632"/>
              <a:ext cx="522" cy="470"/>
            </a:xfrm>
            <a:custGeom>
              <a:avLst/>
              <a:gdLst>
                <a:gd name="T0" fmla="*/ 0 w 522"/>
                <a:gd name="T1" fmla="*/ 266 h 470"/>
                <a:gd name="T2" fmla="*/ 8 w 522"/>
                <a:gd name="T3" fmla="*/ 273 h 470"/>
                <a:gd name="T4" fmla="*/ 30 w 522"/>
                <a:gd name="T5" fmla="*/ 296 h 470"/>
                <a:gd name="T6" fmla="*/ 23 w 522"/>
                <a:gd name="T7" fmla="*/ 326 h 470"/>
                <a:gd name="T8" fmla="*/ 45 w 522"/>
                <a:gd name="T9" fmla="*/ 311 h 470"/>
                <a:gd name="T10" fmla="*/ 45 w 522"/>
                <a:gd name="T11" fmla="*/ 364 h 470"/>
                <a:gd name="T12" fmla="*/ 83 w 522"/>
                <a:gd name="T13" fmla="*/ 372 h 470"/>
                <a:gd name="T14" fmla="*/ 98 w 522"/>
                <a:gd name="T15" fmla="*/ 364 h 470"/>
                <a:gd name="T16" fmla="*/ 98 w 522"/>
                <a:gd name="T17" fmla="*/ 410 h 470"/>
                <a:gd name="T18" fmla="*/ 61 w 522"/>
                <a:gd name="T19" fmla="*/ 448 h 470"/>
                <a:gd name="T20" fmla="*/ 8 w 522"/>
                <a:gd name="T21" fmla="*/ 470 h 470"/>
                <a:gd name="T22" fmla="*/ 68 w 522"/>
                <a:gd name="T23" fmla="*/ 455 h 470"/>
                <a:gd name="T24" fmla="*/ 76 w 522"/>
                <a:gd name="T25" fmla="*/ 425 h 470"/>
                <a:gd name="T26" fmla="*/ 159 w 522"/>
                <a:gd name="T27" fmla="*/ 387 h 470"/>
                <a:gd name="T28" fmla="*/ 159 w 522"/>
                <a:gd name="T29" fmla="*/ 349 h 470"/>
                <a:gd name="T30" fmla="*/ 204 w 522"/>
                <a:gd name="T31" fmla="*/ 266 h 470"/>
                <a:gd name="T32" fmla="*/ 219 w 522"/>
                <a:gd name="T33" fmla="*/ 288 h 470"/>
                <a:gd name="T34" fmla="*/ 227 w 522"/>
                <a:gd name="T35" fmla="*/ 304 h 470"/>
                <a:gd name="T36" fmla="*/ 189 w 522"/>
                <a:gd name="T37" fmla="*/ 357 h 470"/>
                <a:gd name="T38" fmla="*/ 242 w 522"/>
                <a:gd name="T39" fmla="*/ 288 h 470"/>
                <a:gd name="T40" fmla="*/ 257 w 522"/>
                <a:gd name="T41" fmla="*/ 296 h 470"/>
                <a:gd name="T42" fmla="*/ 295 w 522"/>
                <a:gd name="T43" fmla="*/ 319 h 470"/>
                <a:gd name="T44" fmla="*/ 356 w 522"/>
                <a:gd name="T45" fmla="*/ 311 h 470"/>
                <a:gd name="T46" fmla="*/ 356 w 522"/>
                <a:gd name="T47" fmla="*/ 326 h 470"/>
                <a:gd name="T48" fmla="*/ 378 w 522"/>
                <a:gd name="T49" fmla="*/ 319 h 470"/>
                <a:gd name="T50" fmla="*/ 401 w 522"/>
                <a:gd name="T51" fmla="*/ 349 h 470"/>
                <a:gd name="T52" fmla="*/ 394 w 522"/>
                <a:gd name="T53" fmla="*/ 326 h 470"/>
                <a:gd name="T54" fmla="*/ 416 w 522"/>
                <a:gd name="T55" fmla="*/ 311 h 470"/>
                <a:gd name="T56" fmla="*/ 454 w 522"/>
                <a:gd name="T57" fmla="*/ 364 h 470"/>
                <a:gd name="T58" fmla="*/ 492 w 522"/>
                <a:gd name="T59" fmla="*/ 402 h 470"/>
                <a:gd name="T60" fmla="*/ 515 w 522"/>
                <a:gd name="T61" fmla="*/ 417 h 470"/>
                <a:gd name="T62" fmla="*/ 522 w 522"/>
                <a:gd name="T63" fmla="*/ 379 h 470"/>
                <a:gd name="T64" fmla="*/ 409 w 522"/>
                <a:gd name="T65" fmla="*/ 304 h 470"/>
                <a:gd name="T66" fmla="*/ 378 w 522"/>
                <a:gd name="T67" fmla="*/ 311 h 470"/>
                <a:gd name="T68" fmla="*/ 356 w 522"/>
                <a:gd name="T69" fmla="*/ 304 h 470"/>
                <a:gd name="T70" fmla="*/ 288 w 522"/>
                <a:gd name="T71" fmla="*/ 38 h 470"/>
                <a:gd name="T72" fmla="*/ 151 w 522"/>
                <a:gd name="T73" fmla="*/ 8 h 470"/>
                <a:gd name="T74" fmla="*/ 136 w 522"/>
                <a:gd name="T75" fmla="*/ 0 h 470"/>
                <a:gd name="T76" fmla="*/ 106 w 522"/>
                <a:gd name="T77" fmla="*/ 31 h 470"/>
                <a:gd name="T78" fmla="*/ 91 w 522"/>
                <a:gd name="T79" fmla="*/ 23 h 470"/>
                <a:gd name="T80" fmla="*/ 83 w 522"/>
                <a:gd name="T81" fmla="*/ 31 h 470"/>
                <a:gd name="T82" fmla="*/ 38 w 522"/>
                <a:gd name="T83" fmla="*/ 61 h 470"/>
                <a:gd name="T84" fmla="*/ 61 w 522"/>
                <a:gd name="T85" fmla="*/ 114 h 470"/>
                <a:gd name="T86" fmla="*/ 76 w 522"/>
                <a:gd name="T87" fmla="*/ 129 h 470"/>
                <a:gd name="T88" fmla="*/ 76 w 522"/>
                <a:gd name="T89" fmla="*/ 152 h 470"/>
                <a:gd name="T90" fmla="*/ 0 w 522"/>
                <a:gd name="T91" fmla="*/ 144 h 470"/>
                <a:gd name="T92" fmla="*/ 15 w 522"/>
                <a:gd name="T93" fmla="*/ 160 h 470"/>
                <a:gd name="T94" fmla="*/ 53 w 522"/>
                <a:gd name="T95" fmla="*/ 190 h 470"/>
                <a:gd name="T96" fmla="*/ 83 w 522"/>
                <a:gd name="T97" fmla="*/ 190 h 470"/>
                <a:gd name="T98" fmla="*/ 38 w 522"/>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2" h="470">
                  <a:moveTo>
                    <a:pt x="38" y="235"/>
                  </a:moveTo>
                  <a:lnTo>
                    <a:pt x="0" y="266"/>
                  </a:lnTo>
                  <a:lnTo>
                    <a:pt x="15" y="266"/>
                  </a:lnTo>
                  <a:lnTo>
                    <a:pt x="8" y="273"/>
                  </a:lnTo>
                  <a:lnTo>
                    <a:pt x="8" y="288"/>
                  </a:lnTo>
                  <a:lnTo>
                    <a:pt x="30" y="296"/>
                  </a:lnTo>
                  <a:lnTo>
                    <a:pt x="15" y="311"/>
                  </a:lnTo>
                  <a:lnTo>
                    <a:pt x="23" y="326"/>
                  </a:lnTo>
                  <a:lnTo>
                    <a:pt x="30" y="334"/>
                  </a:lnTo>
                  <a:lnTo>
                    <a:pt x="45" y="311"/>
                  </a:lnTo>
                  <a:lnTo>
                    <a:pt x="53" y="349"/>
                  </a:lnTo>
                  <a:lnTo>
                    <a:pt x="45" y="364"/>
                  </a:lnTo>
                  <a:lnTo>
                    <a:pt x="68" y="349"/>
                  </a:lnTo>
                  <a:lnTo>
                    <a:pt x="83" y="372"/>
                  </a:lnTo>
                  <a:lnTo>
                    <a:pt x="91" y="357"/>
                  </a:lnTo>
                  <a:lnTo>
                    <a:pt x="98" y="364"/>
                  </a:lnTo>
                  <a:lnTo>
                    <a:pt x="121" y="357"/>
                  </a:lnTo>
                  <a:lnTo>
                    <a:pt x="98" y="410"/>
                  </a:lnTo>
                  <a:lnTo>
                    <a:pt x="61" y="432"/>
                  </a:lnTo>
                  <a:lnTo>
                    <a:pt x="61" y="448"/>
                  </a:lnTo>
                  <a:lnTo>
                    <a:pt x="38" y="440"/>
                  </a:lnTo>
                  <a:lnTo>
                    <a:pt x="8" y="470"/>
                  </a:lnTo>
                  <a:lnTo>
                    <a:pt x="38" y="448"/>
                  </a:lnTo>
                  <a:lnTo>
                    <a:pt x="68" y="455"/>
                  </a:lnTo>
                  <a:lnTo>
                    <a:pt x="83" y="440"/>
                  </a:lnTo>
                  <a:lnTo>
                    <a:pt x="76" y="425"/>
                  </a:lnTo>
                  <a:lnTo>
                    <a:pt x="98" y="432"/>
                  </a:lnTo>
                  <a:lnTo>
                    <a:pt x="159" y="387"/>
                  </a:lnTo>
                  <a:lnTo>
                    <a:pt x="166" y="364"/>
                  </a:lnTo>
                  <a:lnTo>
                    <a:pt x="159" y="349"/>
                  </a:lnTo>
                  <a:lnTo>
                    <a:pt x="204" y="296"/>
                  </a:lnTo>
                  <a:lnTo>
                    <a:pt x="204" y="266"/>
                  </a:lnTo>
                  <a:lnTo>
                    <a:pt x="204" y="296"/>
                  </a:lnTo>
                  <a:lnTo>
                    <a:pt x="219" y="288"/>
                  </a:lnTo>
                  <a:lnTo>
                    <a:pt x="212" y="296"/>
                  </a:lnTo>
                  <a:lnTo>
                    <a:pt x="227" y="304"/>
                  </a:lnTo>
                  <a:lnTo>
                    <a:pt x="197" y="311"/>
                  </a:lnTo>
                  <a:lnTo>
                    <a:pt x="189" y="357"/>
                  </a:lnTo>
                  <a:lnTo>
                    <a:pt x="235" y="326"/>
                  </a:lnTo>
                  <a:lnTo>
                    <a:pt x="242" y="288"/>
                  </a:lnTo>
                  <a:lnTo>
                    <a:pt x="235" y="304"/>
                  </a:lnTo>
                  <a:lnTo>
                    <a:pt x="257" y="296"/>
                  </a:lnTo>
                  <a:lnTo>
                    <a:pt x="257" y="304"/>
                  </a:lnTo>
                  <a:lnTo>
                    <a:pt x="295" y="319"/>
                  </a:lnTo>
                  <a:lnTo>
                    <a:pt x="348" y="319"/>
                  </a:lnTo>
                  <a:lnTo>
                    <a:pt x="356" y="311"/>
                  </a:lnTo>
                  <a:lnTo>
                    <a:pt x="363" y="311"/>
                  </a:lnTo>
                  <a:lnTo>
                    <a:pt x="356" y="326"/>
                  </a:lnTo>
                  <a:lnTo>
                    <a:pt x="371" y="334"/>
                  </a:lnTo>
                  <a:lnTo>
                    <a:pt x="378" y="319"/>
                  </a:lnTo>
                  <a:lnTo>
                    <a:pt x="378" y="334"/>
                  </a:lnTo>
                  <a:lnTo>
                    <a:pt x="401" y="349"/>
                  </a:lnTo>
                  <a:lnTo>
                    <a:pt x="409" y="341"/>
                  </a:lnTo>
                  <a:lnTo>
                    <a:pt x="394" y="326"/>
                  </a:lnTo>
                  <a:lnTo>
                    <a:pt x="424" y="341"/>
                  </a:lnTo>
                  <a:lnTo>
                    <a:pt x="416" y="311"/>
                  </a:lnTo>
                  <a:lnTo>
                    <a:pt x="431" y="341"/>
                  </a:lnTo>
                  <a:lnTo>
                    <a:pt x="454" y="364"/>
                  </a:lnTo>
                  <a:lnTo>
                    <a:pt x="492" y="379"/>
                  </a:lnTo>
                  <a:lnTo>
                    <a:pt x="492" y="402"/>
                  </a:lnTo>
                  <a:lnTo>
                    <a:pt x="499" y="387"/>
                  </a:lnTo>
                  <a:lnTo>
                    <a:pt x="515" y="417"/>
                  </a:lnTo>
                  <a:lnTo>
                    <a:pt x="522" y="410"/>
                  </a:lnTo>
                  <a:lnTo>
                    <a:pt x="522" y="379"/>
                  </a:lnTo>
                  <a:lnTo>
                    <a:pt x="484" y="372"/>
                  </a:lnTo>
                  <a:lnTo>
                    <a:pt x="409" y="304"/>
                  </a:lnTo>
                  <a:lnTo>
                    <a:pt x="386" y="334"/>
                  </a:lnTo>
                  <a:lnTo>
                    <a:pt x="378" y="311"/>
                  </a:lnTo>
                  <a:lnTo>
                    <a:pt x="371" y="319"/>
                  </a:lnTo>
                  <a:lnTo>
                    <a:pt x="356" y="304"/>
                  </a:lnTo>
                  <a:lnTo>
                    <a:pt x="333" y="304"/>
                  </a:lnTo>
                  <a:lnTo>
                    <a:pt x="288" y="38"/>
                  </a:lnTo>
                  <a:lnTo>
                    <a:pt x="182" y="23"/>
                  </a:lnTo>
                  <a:lnTo>
                    <a:pt x="151" y="8"/>
                  </a:lnTo>
                  <a:lnTo>
                    <a:pt x="151" y="16"/>
                  </a:lnTo>
                  <a:lnTo>
                    <a:pt x="136" y="0"/>
                  </a:lnTo>
                  <a:lnTo>
                    <a:pt x="106" y="16"/>
                  </a:lnTo>
                  <a:lnTo>
                    <a:pt x="106" y="31"/>
                  </a:lnTo>
                  <a:lnTo>
                    <a:pt x="106" y="16"/>
                  </a:lnTo>
                  <a:lnTo>
                    <a:pt x="91" y="23"/>
                  </a:lnTo>
                  <a:lnTo>
                    <a:pt x="91" y="38"/>
                  </a:lnTo>
                  <a:lnTo>
                    <a:pt x="83" y="31"/>
                  </a:lnTo>
                  <a:lnTo>
                    <a:pt x="61" y="61"/>
                  </a:lnTo>
                  <a:lnTo>
                    <a:pt x="38" y="61"/>
                  </a:lnTo>
                  <a:lnTo>
                    <a:pt x="30" y="69"/>
                  </a:lnTo>
                  <a:lnTo>
                    <a:pt x="61" y="114"/>
                  </a:lnTo>
                  <a:lnTo>
                    <a:pt x="98" y="137"/>
                  </a:lnTo>
                  <a:lnTo>
                    <a:pt x="76" y="129"/>
                  </a:lnTo>
                  <a:lnTo>
                    <a:pt x="83" y="144"/>
                  </a:lnTo>
                  <a:lnTo>
                    <a:pt x="76" y="152"/>
                  </a:lnTo>
                  <a:lnTo>
                    <a:pt x="45" y="129"/>
                  </a:lnTo>
                  <a:lnTo>
                    <a:pt x="0" y="144"/>
                  </a:lnTo>
                  <a:lnTo>
                    <a:pt x="23" y="160"/>
                  </a:lnTo>
                  <a:lnTo>
                    <a:pt x="15" y="160"/>
                  </a:lnTo>
                  <a:lnTo>
                    <a:pt x="15" y="182"/>
                  </a:lnTo>
                  <a:lnTo>
                    <a:pt x="53" y="190"/>
                  </a:lnTo>
                  <a:lnTo>
                    <a:pt x="61" y="197"/>
                  </a:lnTo>
                  <a:lnTo>
                    <a:pt x="83" y="190"/>
                  </a:lnTo>
                  <a:lnTo>
                    <a:pt x="76" y="220"/>
                  </a:lnTo>
                  <a:lnTo>
                    <a:pt x="38" y="23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9" name="Freeform 10"/>
            <p:cNvSpPr>
              <a:spLocks/>
            </p:cNvSpPr>
            <p:nvPr/>
          </p:nvSpPr>
          <p:spPr bwMode="auto">
            <a:xfrm>
              <a:off x="100" y="2632"/>
              <a:ext cx="522" cy="470"/>
            </a:xfrm>
            <a:custGeom>
              <a:avLst/>
              <a:gdLst>
                <a:gd name="T0" fmla="*/ 0 w 522"/>
                <a:gd name="T1" fmla="*/ 266 h 470"/>
                <a:gd name="T2" fmla="*/ 8 w 522"/>
                <a:gd name="T3" fmla="*/ 273 h 470"/>
                <a:gd name="T4" fmla="*/ 30 w 522"/>
                <a:gd name="T5" fmla="*/ 296 h 470"/>
                <a:gd name="T6" fmla="*/ 23 w 522"/>
                <a:gd name="T7" fmla="*/ 326 h 470"/>
                <a:gd name="T8" fmla="*/ 45 w 522"/>
                <a:gd name="T9" fmla="*/ 311 h 470"/>
                <a:gd name="T10" fmla="*/ 45 w 522"/>
                <a:gd name="T11" fmla="*/ 364 h 470"/>
                <a:gd name="T12" fmla="*/ 83 w 522"/>
                <a:gd name="T13" fmla="*/ 372 h 470"/>
                <a:gd name="T14" fmla="*/ 98 w 522"/>
                <a:gd name="T15" fmla="*/ 364 h 470"/>
                <a:gd name="T16" fmla="*/ 98 w 522"/>
                <a:gd name="T17" fmla="*/ 410 h 470"/>
                <a:gd name="T18" fmla="*/ 61 w 522"/>
                <a:gd name="T19" fmla="*/ 448 h 470"/>
                <a:gd name="T20" fmla="*/ 8 w 522"/>
                <a:gd name="T21" fmla="*/ 470 h 470"/>
                <a:gd name="T22" fmla="*/ 68 w 522"/>
                <a:gd name="T23" fmla="*/ 455 h 470"/>
                <a:gd name="T24" fmla="*/ 76 w 522"/>
                <a:gd name="T25" fmla="*/ 425 h 470"/>
                <a:gd name="T26" fmla="*/ 159 w 522"/>
                <a:gd name="T27" fmla="*/ 387 h 470"/>
                <a:gd name="T28" fmla="*/ 159 w 522"/>
                <a:gd name="T29" fmla="*/ 349 h 470"/>
                <a:gd name="T30" fmla="*/ 204 w 522"/>
                <a:gd name="T31" fmla="*/ 266 h 470"/>
                <a:gd name="T32" fmla="*/ 219 w 522"/>
                <a:gd name="T33" fmla="*/ 288 h 470"/>
                <a:gd name="T34" fmla="*/ 227 w 522"/>
                <a:gd name="T35" fmla="*/ 304 h 470"/>
                <a:gd name="T36" fmla="*/ 189 w 522"/>
                <a:gd name="T37" fmla="*/ 357 h 470"/>
                <a:gd name="T38" fmla="*/ 242 w 522"/>
                <a:gd name="T39" fmla="*/ 288 h 470"/>
                <a:gd name="T40" fmla="*/ 257 w 522"/>
                <a:gd name="T41" fmla="*/ 296 h 470"/>
                <a:gd name="T42" fmla="*/ 295 w 522"/>
                <a:gd name="T43" fmla="*/ 319 h 470"/>
                <a:gd name="T44" fmla="*/ 356 w 522"/>
                <a:gd name="T45" fmla="*/ 311 h 470"/>
                <a:gd name="T46" fmla="*/ 356 w 522"/>
                <a:gd name="T47" fmla="*/ 326 h 470"/>
                <a:gd name="T48" fmla="*/ 378 w 522"/>
                <a:gd name="T49" fmla="*/ 319 h 470"/>
                <a:gd name="T50" fmla="*/ 401 w 522"/>
                <a:gd name="T51" fmla="*/ 349 h 470"/>
                <a:gd name="T52" fmla="*/ 394 w 522"/>
                <a:gd name="T53" fmla="*/ 326 h 470"/>
                <a:gd name="T54" fmla="*/ 416 w 522"/>
                <a:gd name="T55" fmla="*/ 311 h 470"/>
                <a:gd name="T56" fmla="*/ 454 w 522"/>
                <a:gd name="T57" fmla="*/ 364 h 470"/>
                <a:gd name="T58" fmla="*/ 492 w 522"/>
                <a:gd name="T59" fmla="*/ 402 h 470"/>
                <a:gd name="T60" fmla="*/ 515 w 522"/>
                <a:gd name="T61" fmla="*/ 417 h 470"/>
                <a:gd name="T62" fmla="*/ 522 w 522"/>
                <a:gd name="T63" fmla="*/ 379 h 470"/>
                <a:gd name="T64" fmla="*/ 409 w 522"/>
                <a:gd name="T65" fmla="*/ 304 h 470"/>
                <a:gd name="T66" fmla="*/ 378 w 522"/>
                <a:gd name="T67" fmla="*/ 311 h 470"/>
                <a:gd name="T68" fmla="*/ 356 w 522"/>
                <a:gd name="T69" fmla="*/ 304 h 470"/>
                <a:gd name="T70" fmla="*/ 288 w 522"/>
                <a:gd name="T71" fmla="*/ 38 h 470"/>
                <a:gd name="T72" fmla="*/ 151 w 522"/>
                <a:gd name="T73" fmla="*/ 8 h 470"/>
                <a:gd name="T74" fmla="*/ 136 w 522"/>
                <a:gd name="T75" fmla="*/ 0 h 470"/>
                <a:gd name="T76" fmla="*/ 106 w 522"/>
                <a:gd name="T77" fmla="*/ 31 h 470"/>
                <a:gd name="T78" fmla="*/ 91 w 522"/>
                <a:gd name="T79" fmla="*/ 23 h 470"/>
                <a:gd name="T80" fmla="*/ 83 w 522"/>
                <a:gd name="T81" fmla="*/ 31 h 470"/>
                <a:gd name="T82" fmla="*/ 38 w 522"/>
                <a:gd name="T83" fmla="*/ 61 h 470"/>
                <a:gd name="T84" fmla="*/ 61 w 522"/>
                <a:gd name="T85" fmla="*/ 114 h 470"/>
                <a:gd name="T86" fmla="*/ 76 w 522"/>
                <a:gd name="T87" fmla="*/ 129 h 470"/>
                <a:gd name="T88" fmla="*/ 76 w 522"/>
                <a:gd name="T89" fmla="*/ 152 h 470"/>
                <a:gd name="T90" fmla="*/ 0 w 522"/>
                <a:gd name="T91" fmla="*/ 144 h 470"/>
                <a:gd name="T92" fmla="*/ 15 w 522"/>
                <a:gd name="T93" fmla="*/ 160 h 470"/>
                <a:gd name="T94" fmla="*/ 53 w 522"/>
                <a:gd name="T95" fmla="*/ 190 h 470"/>
                <a:gd name="T96" fmla="*/ 83 w 522"/>
                <a:gd name="T97" fmla="*/ 190 h 470"/>
                <a:gd name="T98" fmla="*/ 38 w 522"/>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2" h="470">
                  <a:moveTo>
                    <a:pt x="38" y="235"/>
                  </a:moveTo>
                  <a:lnTo>
                    <a:pt x="0" y="266"/>
                  </a:lnTo>
                  <a:lnTo>
                    <a:pt x="15" y="266"/>
                  </a:lnTo>
                  <a:lnTo>
                    <a:pt x="8" y="273"/>
                  </a:lnTo>
                  <a:lnTo>
                    <a:pt x="8" y="288"/>
                  </a:lnTo>
                  <a:lnTo>
                    <a:pt x="30" y="296"/>
                  </a:lnTo>
                  <a:lnTo>
                    <a:pt x="15" y="311"/>
                  </a:lnTo>
                  <a:lnTo>
                    <a:pt x="23" y="326"/>
                  </a:lnTo>
                  <a:lnTo>
                    <a:pt x="30" y="334"/>
                  </a:lnTo>
                  <a:lnTo>
                    <a:pt x="45" y="311"/>
                  </a:lnTo>
                  <a:lnTo>
                    <a:pt x="53" y="349"/>
                  </a:lnTo>
                  <a:lnTo>
                    <a:pt x="45" y="364"/>
                  </a:lnTo>
                  <a:lnTo>
                    <a:pt x="68" y="349"/>
                  </a:lnTo>
                  <a:lnTo>
                    <a:pt x="83" y="372"/>
                  </a:lnTo>
                  <a:lnTo>
                    <a:pt x="91" y="357"/>
                  </a:lnTo>
                  <a:lnTo>
                    <a:pt x="98" y="364"/>
                  </a:lnTo>
                  <a:lnTo>
                    <a:pt x="121" y="357"/>
                  </a:lnTo>
                  <a:lnTo>
                    <a:pt x="98" y="410"/>
                  </a:lnTo>
                  <a:lnTo>
                    <a:pt x="61" y="432"/>
                  </a:lnTo>
                  <a:lnTo>
                    <a:pt x="61" y="448"/>
                  </a:lnTo>
                  <a:lnTo>
                    <a:pt x="38" y="440"/>
                  </a:lnTo>
                  <a:lnTo>
                    <a:pt x="8" y="470"/>
                  </a:lnTo>
                  <a:lnTo>
                    <a:pt x="38" y="448"/>
                  </a:lnTo>
                  <a:lnTo>
                    <a:pt x="68" y="455"/>
                  </a:lnTo>
                  <a:lnTo>
                    <a:pt x="83" y="440"/>
                  </a:lnTo>
                  <a:lnTo>
                    <a:pt x="76" y="425"/>
                  </a:lnTo>
                  <a:lnTo>
                    <a:pt x="98" y="432"/>
                  </a:lnTo>
                  <a:lnTo>
                    <a:pt x="159" y="387"/>
                  </a:lnTo>
                  <a:lnTo>
                    <a:pt x="166" y="364"/>
                  </a:lnTo>
                  <a:lnTo>
                    <a:pt x="159" y="349"/>
                  </a:lnTo>
                  <a:lnTo>
                    <a:pt x="204" y="296"/>
                  </a:lnTo>
                  <a:lnTo>
                    <a:pt x="204" y="266"/>
                  </a:lnTo>
                  <a:lnTo>
                    <a:pt x="204" y="296"/>
                  </a:lnTo>
                  <a:lnTo>
                    <a:pt x="219" y="288"/>
                  </a:lnTo>
                  <a:lnTo>
                    <a:pt x="212" y="296"/>
                  </a:lnTo>
                  <a:lnTo>
                    <a:pt x="227" y="304"/>
                  </a:lnTo>
                  <a:lnTo>
                    <a:pt x="197" y="311"/>
                  </a:lnTo>
                  <a:lnTo>
                    <a:pt x="189" y="357"/>
                  </a:lnTo>
                  <a:lnTo>
                    <a:pt x="235" y="326"/>
                  </a:lnTo>
                  <a:lnTo>
                    <a:pt x="242" y="288"/>
                  </a:lnTo>
                  <a:lnTo>
                    <a:pt x="235" y="304"/>
                  </a:lnTo>
                  <a:lnTo>
                    <a:pt x="257" y="296"/>
                  </a:lnTo>
                  <a:lnTo>
                    <a:pt x="257" y="304"/>
                  </a:lnTo>
                  <a:lnTo>
                    <a:pt x="295" y="319"/>
                  </a:lnTo>
                  <a:lnTo>
                    <a:pt x="348" y="319"/>
                  </a:lnTo>
                  <a:lnTo>
                    <a:pt x="356" y="311"/>
                  </a:lnTo>
                  <a:lnTo>
                    <a:pt x="363" y="311"/>
                  </a:lnTo>
                  <a:lnTo>
                    <a:pt x="356" y="326"/>
                  </a:lnTo>
                  <a:lnTo>
                    <a:pt x="371" y="334"/>
                  </a:lnTo>
                  <a:lnTo>
                    <a:pt x="378" y="319"/>
                  </a:lnTo>
                  <a:lnTo>
                    <a:pt x="378" y="334"/>
                  </a:lnTo>
                  <a:lnTo>
                    <a:pt x="401" y="349"/>
                  </a:lnTo>
                  <a:lnTo>
                    <a:pt x="409" y="341"/>
                  </a:lnTo>
                  <a:lnTo>
                    <a:pt x="394" y="326"/>
                  </a:lnTo>
                  <a:lnTo>
                    <a:pt x="424" y="341"/>
                  </a:lnTo>
                  <a:lnTo>
                    <a:pt x="416" y="311"/>
                  </a:lnTo>
                  <a:lnTo>
                    <a:pt x="431" y="341"/>
                  </a:lnTo>
                  <a:lnTo>
                    <a:pt x="454" y="364"/>
                  </a:lnTo>
                  <a:lnTo>
                    <a:pt x="492" y="379"/>
                  </a:lnTo>
                  <a:lnTo>
                    <a:pt x="492" y="402"/>
                  </a:lnTo>
                  <a:lnTo>
                    <a:pt x="499" y="387"/>
                  </a:lnTo>
                  <a:lnTo>
                    <a:pt x="515" y="417"/>
                  </a:lnTo>
                  <a:lnTo>
                    <a:pt x="522" y="410"/>
                  </a:lnTo>
                  <a:lnTo>
                    <a:pt x="522" y="379"/>
                  </a:lnTo>
                  <a:lnTo>
                    <a:pt x="484" y="372"/>
                  </a:lnTo>
                  <a:lnTo>
                    <a:pt x="409" y="304"/>
                  </a:lnTo>
                  <a:lnTo>
                    <a:pt x="386" y="334"/>
                  </a:lnTo>
                  <a:lnTo>
                    <a:pt x="378" y="311"/>
                  </a:lnTo>
                  <a:lnTo>
                    <a:pt x="371" y="319"/>
                  </a:lnTo>
                  <a:lnTo>
                    <a:pt x="356" y="304"/>
                  </a:lnTo>
                  <a:lnTo>
                    <a:pt x="333" y="304"/>
                  </a:lnTo>
                  <a:lnTo>
                    <a:pt x="288" y="38"/>
                  </a:lnTo>
                  <a:lnTo>
                    <a:pt x="182" y="23"/>
                  </a:lnTo>
                  <a:lnTo>
                    <a:pt x="151" y="8"/>
                  </a:lnTo>
                  <a:lnTo>
                    <a:pt x="151" y="16"/>
                  </a:lnTo>
                  <a:lnTo>
                    <a:pt x="136" y="0"/>
                  </a:lnTo>
                  <a:lnTo>
                    <a:pt x="106" y="16"/>
                  </a:lnTo>
                  <a:lnTo>
                    <a:pt x="106" y="31"/>
                  </a:lnTo>
                  <a:lnTo>
                    <a:pt x="106" y="16"/>
                  </a:lnTo>
                  <a:lnTo>
                    <a:pt x="91" y="23"/>
                  </a:lnTo>
                  <a:lnTo>
                    <a:pt x="91" y="38"/>
                  </a:lnTo>
                  <a:lnTo>
                    <a:pt x="83" y="31"/>
                  </a:lnTo>
                  <a:lnTo>
                    <a:pt x="61" y="61"/>
                  </a:lnTo>
                  <a:lnTo>
                    <a:pt x="38" y="61"/>
                  </a:lnTo>
                  <a:lnTo>
                    <a:pt x="30" y="69"/>
                  </a:lnTo>
                  <a:lnTo>
                    <a:pt x="61" y="114"/>
                  </a:lnTo>
                  <a:lnTo>
                    <a:pt x="98" y="137"/>
                  </a:lnTo>
                  <a:lnTo>
                    <a:pt x="76" y="129"/>
                  </a:lnTo>
                  <a:lnTo>
                    <a:pt x="83" y="144"/>
                  </a:lnTo>
                  <a:lnTo>
                    <a:pt x="76" y="152"/>
                  </a:lnTo>
                  <a:lnTo>
                    <a:pt x="45" y="129"/>
                  </a:lnTo>
                  <a:lnTo>
                    <a:pt x="0" y="144"/>
                  </a:lnTo>
                  <a:lnTo>
                    <a:pt x="23" y="160"/>
                  </a:lnTo>
                  <a:lnTo>
                    <a:pt x="15" y="160"/>
                  </a:lnTo>
                  <a:lnTo>
                    <a:pt x="15" y="182"/>
                  </a:lnTo>
                  <a:lnTo>
                    <a:pt x="53" y="190"/>
                  </a:lnTo>
                  <a:lnTo>
                    <a:pt x="61" y="197"/>
                  </a:lnTo>
                  <a:lnTo>
                    <a:pt x="83" y="190"/>
                  </a:lnTo>
                  <a:lnTo>
                    <a:pt x="76" y="220"/>
                  </a:lnTo>
                  <a:lnTo>
                    <a:pt x="38" y="235"/>
                  </a:lnTo>
                  <a:lnTo>
                    <a:pt x="38" y="2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0" name="Freeform 11"/>
            <p:cNvSpPr>
              <a:spLocks/>
            </p:cNvSpPr>
            <p:nvPr/>
          </p:nvSpPr>
          <p:spPr bwMode="auto">
            <a:xfrm>
              <a:off x="448" y="2291"/>
              <a:ext cx="341" cy="394"/>
            </a:xfrm>
            <a:custGeom>
              <a:avLst/>
              <a:gdLst>
                <a:gd name="T0" fmla="*/ 341 w 341"/>
                <a:gd name="T1" fmla="*/ 38 h 394"/>
                <a:gd name="T2" fmla="*/ 91 w 341"/>
                <a:gd name="T3" fmla="*/ 0 h 394"/>
                <a:gd name="T4" fmla="*/ 76 w 341"/>
                <a:gd name="T5" fmla="*/ 53 h 394"/>
                <a:gd name="T6" fmla="*/ 68 w 341"/>
                <a:gd name="T7" fmla="*/ 46 h 394"/>
                <a:gd name="T8" fmla="*/ 46 w 341"/>
                <a:gd name="T9" fmla="*/ 46 h 394"/>
                <a:gd name="T10" fmla="*/ 38 w 341"/>
                <a:gd name="T11" fmla="*/ 114 h 394"/>
                <a:gd name="T12" fmla="*/ 53 w 341"/>
                <a:gd name="T13" fmla="*/ 167 h 394"/>
                <a:gd name="T14" fmla="*/ 30 w 341"/>
                <a:gd name="T15" fmla="*/ 182 h 394"/>
                <a:gd name="T16" fmla="*/ 30 w 341"/>
                <a:gd name="T17" fmla="*/ 205 h 394"/>
                <a:gd name="T18" fmla="*/ 15 w 341"/>
                <a:gd name="T19" fmla="*/ 220 h 394"/>
                <a:gd name="T20" fmla="*/ 23 w 341"/>
                <a:gd name="T21" fmla="*/ 250 h 394"/>
                <a:gd name="T22" fmla="*/ 8 w 341"/>
                <a:gd name="T23" fmla="*/ 258 h 394"/>
                <a:gd name="T24" fmla="*/ 0 w 341"/>
                <a:gd name="T25" fmla="*/ 273 h 394"/>
                <a:gd name="T26" fmla="*/ 182 w 341"/>
                <a:gd name="T27" fmla="*/ 379 h 394"/>
                <a:gd name="T28" fmla="*/ 288 w 341"/>
                <a:gd name="T29" fmla="*/ 394 h 394"/>
                <a:gd name="T30" fmla="*/ 341 w 341"/>
                <a:gd name="T31" fmla="*/ 38 h 3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1" h="394">
                  <a:moveTo>
                    <a:pt x="341" y="38"/>
                  </a:moveTo>
                  <a:lnTo>
                    <a:pt x="91" y="0"/>
                  </a:lnTo>
                  <a:lnTo>
                    <a:pt x="76" y="53"/>
                  </a:lnTo>
                  <a:lnTo>
                    <a:pt x="68" y="46"/>
                  </a:lnTo>
                  <a:lnTo>
                    <a:pt x="46" y="46"/>
                  </a:lnTo>
                  <a:lnTo>
                    <a:pt x="38" y="114"/>
                  </a:lnTo>
                  <a:lnTo>
                    <a:pt x="53" y="167"/>
                  </a:lnTo>
                  <a:lnTo>
                    <a:pt x="30" y="182"/>
                  </a:lnTo>
                  <a:lnTo>
                    <a:pt x="30" y="205"/>
                  </a:lnTo>
                  <a:lnTo>
                    <a:pt x="15" y="220"/>
                  </a:lnTo>
                  <a:lnTo>
                    <a:pt x="23" y="250"/>
                  </a:lnTo>
                  <a:lnTo>
                    <a:pt x="8" y="258"/>
                  </a:lnTo>
                  <a:lnTo>
                    <a:pt x="0" y="273"/>
                  </a:lnTo>
                  <a:lnTo>
                    <a:pt x="182" y="379"/>
                  </a:lnTo>
                  <a:lnTo>
                    <a:pt x="288" y="394"/>
                  </a:lnTo>
                  <a:lnTo>
                    <a:pt x="341"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1" name="Freeform 12"/>
            <p:cNvSpPr>
              <a:spLocks/>
            </p:cNvSpPr>
            <p:nvPr/>
          </p:nvSpPr>
          <p:spPr bwMode="auto">
            <a:xfrm>
              <a:off x="448" y="2291"/>
              <a:ext cx="341" cy="394"/>
            </a:xfrm>
            <a:custGeom>
              <a:avLst/>
              <a:gdLst>
                <a:gd name="T0" fmla="*/ 341 w 341"/>
                <a:gd name="T1" fmla="*/ 38 h 394"/>
                <a:gd name="T2" fmla="*/ 91 w 341"/>
                <a:gd name="T3" fmla="*/ 0 h 394"/>
                <a:gd name="T4" fmla="*/ 76 w 341"/>
                <a:gd name="T5" fmla="*/ 53 h 394"/>
                <a:gd name="T6" fmla="*/ 68 w 341"/>
                <a:gd name="T7" fmla="*/ 46 h 394"/>
                <a:gd name="T8" fmla="*/ 46 w 341"/>
                <a:gd name="T9" fmla="*/ 46 h 394"/>
                <a:gd name="T10" fmla="*/ 38 w 341"/>
                <a:gd name="T11" fmla="*/ 114 h 394"/>
                <a:gd name="T12" fmla="*/ 53 w 341"/>
                <a:gd name="T13" fmla="*/ 167 h 394"/>
                <a:gd name="T14" fmla="*/ 30 w 341"/>
                <a:gd name="T15" fmla="*/ 182 h 394"/>
                <a:gd name="T16" fmla="*/ 30 w 341"/>
                <a:gd name="T17" fmla="*/ 205 h 394"/>
                <a:gd name="T18" fmla="*/ 15 w 341"/>
                <a:gd name="T19" fmla="*/ 220 h 394"/>
                <a:gd name="T20" fmla="*/ 23 w 341"/>
                <a:gd name="T21" fmla="*/ 250 h 394"/>
                <a:gd name="T22" fmla="*/ 8 w 341"/>
                <a:gd name="T23" fmla="*/ 258 h 394"/>
                <a:gd name="T24" fmla="*/ 0 w 341"/>
                <a:gd name="T25" fmla="*/ 273 h 394"/>
                <a:gd name="T26" fmla="*/ 182 w 341"/>
                <a:gd name="T27" fmla="*/ 379 h 394"/>
                <a:gd name="T28" fmla="*/ 288 w 341"/>
                <a:gd name="T29" fmla="*/ 394 h 394"/>
                <a:gd name="T30" fmla="*/ 341 w 341"/>
                <a:gd name="T31" fmla="*/ 38 h 394"/>
                <a:gd name="T32" fmla="*/ 341 w 341"/>
                <a:gd name="T33" fmla="*/ 46 h 3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1" h="394">
                  <a:moveTo>
                    <a:pt x="341" y="38"/>
                  </a:moveTo>
                  <a:lnTo>
                    <a:pt x="91" y="0"/>
                  </a:lnTo>
                  <a:lnTo>
                    <a:pt x="76" y="53"/>
                  </a:lnTo>
                  <a:lnTo>
                    <a:pt x="68" y="46"/>
                  </a:lnTo>
                  <a:lnTo>
                    <a:pt x="46" y="46"/>
                  </a:lnTo>
                  <a:lnTo>
                    <a:pt x="38" y="114"/>
                  </a:lnTo>
                  <a:lnTo>
                    <a:pt x="53" y="167"/>
                  </a:lnTo>
                  <a:lnTo>
                    <a:pt x="30" y="182"/>
                  </a:lnTo>
                  <a:lnTo>
                    <a:pt x="30" y="205"/>
                  </a:lnTo>
                  <a:lnTo>
                    <a:pt x="15" y="220"/>
                  </a:lnTo>
                  <a:lnTo>
                    <a:pt x="23" y="250"/>
                  </a:lnTo>
                  <a:lnTo>
                    <a:pt x="8" y="258"/>
                  </a:lnTo>
                  <a:lnTo>
                    <a:pt x="0" y="273"/>
                  </a:lnTo>
                  <a:lnTo>
                    <a:pt x="182" y="379"/>
                  </a:lnTo>
                  <a:lnTo>
                    <a:pt x="288" y="394"/>
                  </a:lnTo>
                  <a:lnTo>
                    <a:pt x="341" y="38"/>
                  </a:lnTo>
                  <a:lnTo>
                    <a:pt x="341" y="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2" name="Freeform 13"/>
            <p:cNvSpPr>
              <a:spLocks/>
            </p:cNvSpPr>
            <p:nvPr/>
          </p:nvSpPr>
          <p:spPr bwMode="auto">
            <a:xfrm>
              <a:off x="1508" y="2397"/>
              <a:ext cx="257" cy="228"/>
            </a:xfrm>
            <a:custGeom>
              <a:avLst/>
              <a:gdLst>
                <a:gd name="T0" fmla="*/ 249 w 257"/>
                <a:gd name="T1" fmla="*/ 31 h 228"/>
                <a:gd name="T2" fmla="*/ 219 w 257"/>
                <a:gd name="T3" fmla="*/ 31 h 228"/>
                <a:gd name="T4" fmla="*/ 234 w 257"/>
                <a:gd name="T5" fmla="*/ 16 h 228"/>
                <a:gd name="T6" fmla="*/ 227 w 257"/>
                <a:gd name="T7" fmla="*/ 0 h 228"/>
                <a:gd name="T8" fmla="*/ 196 w 257"/>
                <a:gd name="T9" fmla="*/ 0 h 228"/>
                <a:gd name="T10" fmla="*/ 0 w 257"/>
                <a:gd name="T11" fmla="*/ 8 h 228"/>
                <a:gd name="T12" fmla="*/ 15 w 257"/>
                <a:gd name="T13" fmla="*/ 76 h 228"/>
                <a:gd name="T14" fmla="*/ 7 w 257"/>
                <a:gd name="T15" fmla="*/ 190 h 228"/>
                <a:gd name="T16" fmla="*/ 37 w 257"/>
                <a:gd name="T17" fmla="*/ 197 h 228"/>
                <a:gd name="T18" fmla="*/ 37 w 257"/>
                <a:gd name="T19" fmla="*/ 228 h 228"/>
                <a:gd name="T20" fmla="*/ 189 w 257"/>
                <a:gd name="T21" fmla="*/ 228 h 228"/>
                <a:gd name="T22" fmla="*/ 189 w 257"/>
                <a:gd name="T23" fmla="*/ 197 h 228"/>
                <a:gd name="T24" fmla="*/ 181 w 257"/>
                <a:gd name="T25" fmla="*/ 197 h 228"/>
                <a:gd name="T26" fmla="*/ 181 w 257"/>
                <a:gd name="T27" fmla="*/ 182 h 228"/>
                <a:gd name="T28" fmla="*/ 189 w 257"/>
                <a:gd name="T29" fmla="*/ 182 h 228"/>
                <a:gd name="T30" fmla="*/ 189 w 257"/>
                <a:gd name="T31" fmla="*/ 167 h 228"/>
                <a:gd name="T32" fmla="*/ 204 w 257"/>
                <a:gd name="T33" fmla="*/ 152 h 228"/>
                <a:gd name="T34" fmla="*/ 196 w 257"/>
                <a:gd name="T35" fmla="*/ 144 h 228"/>
                <a:gd name="T36" fmla="*/ 212 w 257"/>
                <a:gd name="T37" fmla="*/ 137 h 228"/>
                <a:gd name="T38" fmla="*/ 212 w 257"/>
                <a:gd name="T39" fmla="*/ 107 h 228"/>
                <a:gd name="T40" fmla="*/ 227 w 257"/>
                <a:gd name="T41" fmla="*/ 107 h 228"/>
                <a:gd name="T42" fmla="*/ 227 w 257"/>
                <a:gd name="T43" fmla="*/ 99 h 228"/>
                <a:gd name="T44" fmla="*/ 234 w 257"/>
                <a:gd name="T45" fmla="*/ 84 h 228"/>
                <a:gd name="T46" fmla="*/ 227 w 257"/>
                <a:gd name="T47" fmla="*/ 69 h 228"/>
                <a:gd name="T48" fmla="*/ 242 w 257"/>
                <a:gd name="T49" fmla="*/ 61 h 228"/>
                <a:gd name="T50" fmla="*/ 242 w 257"/>
                <a:gd name="T51" fmla="*/ 46 h 228"/>
                <a:gd name="T52" fmla="*/ 257 w 257"/>
                <a:gd name="T53" fmla="*/ 38 h 228"/>
                <a:gd name="T54" fmla="*/ 249 w 257"/>
                <a:gd name="T55" fmla="*/ 31 h 2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7" h="228">
                  <a:moveTo>
                    <a:pt x="249" y="31"/>
                  </a:moveTo>
                  <a:lnTo>
                    <a:pt x="219" y="31"/>
                  </a:lnTo>
                  <a:lnTo>
                    <a:pt x="234" y="16"/>
                  </a:lnTo>
                  <a:lnTo>
                    <a:pt x="227" y="0"/>
                  </a:lnTo>
                  <a:lnTo>
                    <a:pt x="196" y="0"/>
                  </a:lnTo>
                  <a:lnTo>
                    <a:pt x="0" y="8"/>
                  </a:lnTo>
                  <a:lnTo>
                    <a:pt x="15" y="76"/>
                  </a:lnTo>
                  <a:lnTo>
                    <a:pt x="7" y="190"/>
                  </a:lnTo>
                  <a:lnTo>
                    <a:pt x="37" y="197"/>
                  </a:lnTo>
                  <a:lnTo>
                    <a:pt x="37" y="228"/>
                  </a:lnTo>
                  <a:lnTo>
                    <a:pt x="189" y="228"/>
                  </a:lnTo>
                  <a:lnTo>
                    <a:pt x="189" y="197"/>
                  </a:lnTo>
                  <a:lnTo>
                    <a:pt x="181" y="197"/>
                  </a:lnTo>
                  <a:lnTo>
                    <a:pt x="181" y="182"/>
                  </a:lnTo>
                  <a:lnTo>
                    <a:pt x="189" y="182"/>
                  </a:lnTo>
                  <a:lnTo>
                    <a:pt x="189" y="167"/>
                  </a:lnTo>
                  <a:lnTo>
                    <a:pt x="204" y="152"/>
                  </a:lnTo>
                  <a:lnTo>
                    <a:pt x="196" y="144"/>
                  </a:lnTo>
                  <a:lnTo>
                    <a:pt x="212" y="137"/>
                  </a:lnTo>
                  <a:lnTo>
                    <a:pt x="212" y="107"/>
                  </a:lnTo>
                  <a:lnTo>
                    <a:pt x="227" y="107"/>
                  </a:lnTo>
                  <a:lnTo>
                    <a:pt x="227" y="99"/>
                  </a:lnTo>
                  <a:lnTo>
                    <a:pt x="234" y="84"/>
                  </a:lnTo>
                  <a:lnTo>
                    <a:pt x="227" y="69"/>
                  </a:lnTo>
                  <a:lnTo>
                    <a:pt x="242" y="61"/>
                  </a:lnTo>
                  <a:lnTo>
                    <a:pt x="242" y="46"/>
                  </a:lnTo>
                  <a:lnTo>
                    <a:pt x="257" y="38"/>
                  </a:lnTo>
                  <a:lnTo>
                    <a:pt x="249"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3" name="Freeform 14"/>
            <p:cNvSpPr>
              <a:spLocks/>
            </p:cNvSpPr>
            <p:nvPr/>
          </p:nvSpPr>
          <p:spPr bwMode="auto">
            <a:xfrm>
              <a:off x="1508" y="2397"/>
              <a:ext cx="257" cy="228"/>
            </a:xfrm>
            <a:custGeom>
              <a:avLst/>
              <a:gdLst>
                <a:gd name="T0" fmla="*/ 249 w 257"/>
                <a:gd name="T1" fmla="*/ 31 h 228"/>
                <a:gd name="T2" fmla="*/ 219 w 257"/>
                <a:gd name="T3" fmla="*/ 31 h 228"/>
                <a:gd name="T4" fmla="*/ 234 w 257"/>
                <a:gd name="T5" fmla="*/ 16 h 228"/>
                <a:gd name="T6" fmla="*/ 227 w 257"/>
                <a:gd name="T7" fmla="*/ 0 h 228"/>
                <a:gd name="T8" fmla="*/ 196 w 257"/>
                <a:gd name="T9" fmla="*/ 0 h 228"/>
                <a:gd name="T10" fmla="*/ 0 w 257"/>
                <a:gd name="T11" fmla="*/ 8 h 228"/>
                <a:gd name="T12" fmla="*/ 15 w 257"/>
                <a:gd name="T13" fmla="*/ 76 h 228"/>
                <a:gd name="T14" fmla="*/ 7 w 257"/>
                <a:gd name="T15" fmla="*/ 190 h 228"/>
                <a:gd name="T16" fmla="*/ 37 w 257"/>
                <a:gd name="T17" fmla="*/ 197 h 228"/>
                <a:gd name="T18" fmla="*/ 37 w 257"/>
                <a:gd name="T19" fmla="*/ 228 h 228"/>
                <a:gd name="T20" fmla="*/ 189 w 257"/>
                <a:gd name="T21" fmla="*/ 228 h 228"/>
                <a:gd name="T22" fmla="*/ 189 w 257"/>
                <a:gd name="T23" fmla="*/ 197 h 228"/>
                <a:gd name="T24" fmla="*/ 181 w 257"/>
                <a:gd name="T25" fmla="*/ 197 h 228"/>
                <a:gd name="T26" fmla="*/ 181 w 257"/>
                <a:gd name="T27" fmla="*/ 182 h 228"/>
                <a:gd name="T28" fmla="*/ 189 w 257"/>
                <a:gd name="T29" fmla="*/ 182 h 228"/>
                <a:gd name="T30" fmla="*/ 189 w 257"/>
                <a:gd name="T31" fmla="*/ 167 h 228"/>
                <a:gd name="T32" fmla="*/ 204 w 257"/>
                <a:gd name="T33" fmla="*/ 152 h 228"/>
                <a:gd name="T34" fmla="*/ 196 w 257"/>
                <a:gd name="T35" fmla="*/ 144 h 228"/>
                <a:gd name="T36" fmla="*/ 212 w 257"/>
                <a:gd name="T37" fmla="*/ 137 h 228"/>
                <a:gd name="T38" fmla="*/ 212 w 257"/>
                <a:gd name="T39" fmla="*/ 107 h 228"/>
                <a:gd name="T40" fmla="*/ 227 w 257"/>
                <a:gd name="T41" fmla="*/ 107 h 228"/>
                <a:gd name="T42" fmla="*/ 227 w 257"/>
                <a:gd name="T43" fmla="*/ 99 h 228"/>
                <a:gd name="T44" fmla="*/ 234 w 257"/>
                <a:gd name="T45" fmla="*/ 84 h 228"/>
                <a:gd name="T46" fmla="*/ 227 w 257"/>
                <a:gd name="T47" fmla="*/ 69 h 228"/>
                <a:gd name="T48" fmla="*/ 242 w 257"/>
                <a:gd name="T49" fmla="*/ 61 h 228"/>
                <a:gd name="T50" fmla="*/ 242 w 257"/>
                <a:gd name="T51" fmla="*/ 46 h 228"/>
                <a:gd name="T52" fmla="*/ 257 w 257"/>
                <a:gd name="T53" fmla="*/ 38 h 228"/>
                <a:gd name="T54" fmla="*/ 249 w 257"/>
                <a:gd name="T55" fmla="*/ 31 h 228"/>
                <a:gd name="T56" fmla="*/ 249 w 257"/>
                <a:gd name="T57" fmla="*/ 38 h 2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7" h="228">
                  <a:moveTo>
                    <a:pt x="249" y="31"/>
                  </a:moveTo>
                  <a:lnTo>
                    <a:pt x="219" y="31"/>
                  </a:lnTo>
                  <a:lnTo>
                    <a:pt x="234" y="16"/>
                  </a:lnTo>
                  <a:lnTo>
                    <a:pt x="227" y="0"/>
                  </a:lnTo>
                  <a:lnTo>
                    <a:pt x="196" y="0"/>
                  </a:lnTo>
                  <a:lnTo>
                    <a:pt x="0" y="8"/>
                  </a:lnTo>
                  <a:lnTo>
                    <a:pt x="15" y="76"/>
                  </a:lnTo>
                  <a:lnTo>
                    <a:pt x="7" y="190"/>
                  </a:lnTo>
                  <a:lnTo>
                    <a:pt x="37" y="197"/>
                  </a:lnTo>
                  <a:lnTo>
                    <a:pt x="37" y="228"/>
                  </a:lnTo>
                  <a:lnTo>
                    <a:pt x="189" y="228"/>
                  </a:lnTo>
                  <a:lnTo>
                    <a:pt x="189" y="197"/>
                  </a:lnTo>
                  <a:lnTo>
                    <a:pt x="181" y="197"/>
                  </a:lnTo>
                  <a:lnTo>
                    <a:pt x="181" y="182"/>
                  </a:lnTo>
                  <a:lnTo>
                    <a:pt x="189" y="182"/>
                  </a:lnTo>
                  <a:lnTo>
                    <a:pt x="189" y="167"/>
                  </a:lnTo>
                  <a:lnTo>
                    <a:pt x="204" y="152"/>
                  </a:lnTo>
                  <a:lnTo>
                    <a:pt x="196" y="144"/>
                  </a:lnTo>
                  <a:lnTo>
                    <a:pt x="212" y="137"/>
                  </a:lnTo>
                  <a:lnTo>
                    <a:pt x="212" y="107"/>
                  </a:lnTo>
                  <a:lnTo>
                    <a:pt x="227" y="107"/>
                  </a:lnTo>
                  <a:lnTo>
                    <a:pt x="227" y="99"/>
                  </a:lnTo>
                  <a:lnTo>
                    <a:pt x="234" y="84"/>
                  </a:lnTo>
                  <a:lnTo>
                    <a:pt x="227" y="69"/>
                  </a:lnTo>
                  <a:lnTo>
                    <a:pt x="242" y="61"/>
                  </a:lnTo>
                  <a:lnTo>
                    <a:pt x="242" y="46"/>
                  </a:lnTo>
                  <a:lnTo>
                    <a:pt x="257" y="38"/>
                  </a:lnTo>
                  <a:lnTo>
                    <a:pt x="249" y="31"/>
                  </a:lnTo>
                  <a:lnTo>
                    <a:pt x="249"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4" name="Freeform 15"/>
            <p:cNvSpPr>
              <a:spLocks/>
            </p:cNvSpPr>
            <p:nvPr/>
          </p:nvSpPr>
          <p:spPr bwMode="auto">
            <a:xfrm>
              <a:off x="100" y="1859"/>
              <a:ext cx="401" cy="690"/>
            </a:xfrm>
            <a:custGeom>
              <a:avLst/>
              <a:gdLst>
                <a:gd name="T0" fmla="*/ 386 w 401"/>
                <a:gd name="T1" fmla="*/ 546 h 690"/>
                <a:gd name="T2" fmla="*/ 182 w 401"/>
                <a:gd name="T3" fmla="*/ 243 h 690"/>
                <a:gd name="T4" fmla="*/ 227 w 401"/>
                <a:gd name="T5" fmla="*/ 61 h 690"/>
                <a:gd name="T6" fmla="*/ 38 w 401"/>
                <a:gd name="T7" fmla="*/ 0 h 690"/>
                <a:gd name="T8" fmla="*/ 30 w 401"/>
                <a:gd name="T9" fmla="*/ 61 h 690"/>
                <a:gd name="T10" fmla="*/ 0 w 401"/>
                <a:gd name="T11" fmla="*/ 99 h 690"/>
                <a:gd name="T12" fmla="*/ 15 w 401"/>
                <a:gd name="T13" fmla="*/ 137 h 690"/>
                <a:gd name="T14" fmla="*/ 8 w 401"/>
                <a:gd name="T15" fmla="*/ 197 h 690"/>
                <a:gd name="T16" fmla="*/ 30 w 401"/>
                <a:gd name="T17" fmla="*/ 250 h 690"/>
                <a:gd name="T18" fmla="*/ 23 w 401"/>
                <a:gd name="T19" fmla="*/ 266 h 690"/>
                <a:gd name="T20" fmla="*/ 45 w 401"/>
                <a:gd name="T21" fmla="*/ 281 h 690"/>
                <a:gd name="T22" fmla="*/ 53 w 401"/>
                <a:gd name="T23" fmla="*/ 266 h 690"/>
                <a:gd name="T24" fmla="*/ 61 w 401"/>
                <a:gd name="T25" fmla="*/ 273 h 690"/>
                <a:gd name="T26" fmla="*/ 53 w 401"/>
                <a:gd name="T27" fmla="*/ 273 h 690"/>
                <a:gd name="T28" fmla="*/ 61 w 401"/>
                <a:gd name="T29" fmla="*/ 311 h 690"/>
                <a:gd name="T30" fmla="*/ 45 w 401"/>
                <a:gd name="T31" fmla="*/ 296 h 690"/>
                <a:gd name="T32" fmla="*/ 45 w 401"/>
                <a:gd name="T33" fmla="*/ 281 h 690"/>
                <a:gd name="T34" fmla="*/ 38 w 401"/>
                <a:gd name="T35" fmla="*/ 319 h 690"/>
                <a:gd name="T36" fmla="*/ 61 w 401"/>
                <a:gd name="T37" fmla="*/ 341 h 690"/>
                <a:gd name="T38" fmla="*/ 45 w 401"/>
                <a:gd name="T39" fmla="*/ 379 h 690"/>
                <a:gd name="T40" fmla="*/ 83 w 401"/>
                <a:gd name="T41" fmla="*/ 447 h 690"/>
                <a:gd name="T42" fmla="*/ 76 w 401"/>
                <a:gd name="T43" fmla="*/ 463 h 690"/>
                <a:gd name="T44" fmla="*/ 91 w 401"/>
                <a:gd name="T45" fmla="*/ 470 h 690"/>
                <a:gd name="T46" fmla="*/ 83 w 401"/>
                <a:gd name="T47" fmla="*/ 508 h 690"/>
                <a:gd name="T48" fmla="*/ 91 w 401"/>
                <a:gd name="T49" fmla="*/ 516 h 690"/>
                <a:gd name="T50" fmla="*/ 129 w 401"/>
                <a:gd name="T51" fmla="*/ 531 h 690"/>
                <a:gd name="T52" fmla="*/ 151 w 401"/>
                <a:gd name="T53" fmla="*/ 554 h 690"/>
                <a:gd name="T54" fmla="*/ 182 w 401"/>
                <a:gd name="T55" fmla="*/ 569 h 690"/>
                <a:gd name="T56" fmla="*/ 182 w 401"/>
                <a:gd name="T57" fmla="*/ 584 h 690"/>
                <a:gd name="T58" fmla="*/ 197 w 401"/>
                <a:gd name="T59" fmla="*/ 591 h 690"/>
                <a:gd name="T60" fmla="*/ 219 w 401"/>
                <a:gd name="T61" fmla="*/ 622 h 690"/>
                <a:gd name="T62" fmla="*/ 227 w 401"/>
                <a:gd name="T63" fmla="*/ 675 h 690"/>
                <a:gd name="T64" fmla="*/ 356 w 401"/>
                <a:gd name="T65" fmla="*/ 690 h 690"/>
                <a:gd name="T66" fmla="*/ 371 w 401"/>
                <a:gd name="T67" fmla="*/ 682 h 690"/>
                <a:gd name="T68" fmla="*/ 363 w 401"/>
                <a:gd name="T69" fmla="*/ 652 h 690"/>
                <a:gd name="T70" fmla="*/ 378 w 401"/>
                <a:gd name="T71" fmla="*/ 637 h 690"/>
                <a:gd name="T72" fmla="*/ 378 w 401"/>
                <a:gd name="T73" fmla="*/ 614 h 690"/>
                <a:gd name="T74" fmla="*/ 401 w 401"/>
                <a:gd name="T75" fmla="*/ 599 h 690"/>
                <a:gd name="T76" fmla="*/ 386 w 401"/>
                <a:gd name="T77" fmla="*/ 546 h 6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1" h="690">
                  <a:moveTo>
                    <a:pt x="386" y="546"/>
                  </a:moveTo>
                  <a:lnTo>
                    <a:pt x="182" y="243"/>
                  </a:lnTo>
                  <a:lnTo>
                    <a:pt x="227" y="61"/>
                  </a:lnTo>
                  <a:lnTo>
                    <a:pt x="38" y="0"/>
                  </a:lnTo>
                  <a:lnTo>
                    <a:pt x="30" y="61"/>
                  </a:lnTo>
                  <a:lnTo>
                    <a:pt x="0" y="99"/>
                  </a:lnTo>
                  <a:lnTo>
                    <a:pt x="15" y="137"/>
                  </a:lnTo>
                  <a:lnTo>
                    <a:pt x="8" y="197"/>
                  </a:lnTo>
                  <a:lnTo>
                    <a:pt x="30" y="250"/>
                  </a:lnTo>
                  <a:lnTo>
                    <a:pt x="23" y="266"/>
                  </a:lnTo>
                  <a:lnTo>
                    <a:pt x="45" y="281"/>
                  </a:lnTo>
                  <a:lnTo>
                    <a:pt x="53" y="266"/>
                  </a:lnTo>
                  <a:lnTo>
                    <a:pt x="61" y="273"/>
                  </a:lnTo>
                  <a:lnTo>
                    <a:pt x="53" y="273"/>
                  </a:lnTo>
                  <a:lnTo>
                    <a:pt x="61" y="311"/>
                  </a:lnTo>
                  <a:lnTo>
                    <a:pt x="45" y="296"/>
                  </a:lnTo>
                  <a:lnTo>
                    <a:pt x="45" y="281"/>
                  </a:lnTo>
                  <a:lnTo>
                    <a:pt x="38" y="319"/>
                  </a:lnTo>
                  <a:lnTo>
                    <a:pt x="61" y="341"/>
                  </a:lnTo>
                  <a:lnTo>
                    <a:pt x="45" y="379"/>
                  </a:lnTo>
                  <a:lnTo>
                    <a:pt x="83" y="447"/>
                  </a:lnTo>
                  <a:lnTo>
                    <a:pt x="76" y="463"/>
                  </a:lnTo>
                  <a:lnTo>
                    <a:pt x="91" y="470"/>
                  </a:lnTo>
                  <a:lnTo>
                    <a:pt x="83" y="508"/>
                  </a:lnTo>
                  <a:lnTo>
                    <a:pt x="91" y="516"/>
                  </a:lnTo>
                  <a:lnTo>
                    <a:pt x="129" y="531"/>
                  </a:lnTo>
                  <a:lnTo>
                    <a:pt x="151" y="554"/>
                  </a:lnTo>
                  <a:lnTo>
                    <a:pt x="182" y="569"/>
                  </a:lnTo>
                  <a:lnTo>
                    <a:pt x="182" y="584"/>
                  </a:lnTo>
                  <a:lnTo>
                    <a:pt x="197" y="591"/>
                  </a:lnTo>
                  <a:lnTo>
                    <a:pt x="219" y="622"/>
                  </a:lnTo>
                  <a:lnTo>
                    <a:pt x="227" y="675"/>
                  </a:lnTo>
                  <a:lnTo>
                    <a:pt x="356" y="690"/>
                  </a:lnTo>
                  <a:lnTo>
                    <a:pt x="371" y="682"/>
                  </a:lnTo>
                  <a:lnTo>
                    <a:pt x="363" y="652"/>
                  </a:lnTo>
                  <a:lnTo>
                    <a:pt x="378" y="637"/>
                  </a:lnTo>
                  <a:lnTo>
                    <a:pt x="378" y="614"/>
                  </a:lnTo>
                  <a:lnTo>
                    <a:pt x="401" y="599"/>
                  </a:lnTo>
                  <a:lnTo>
                    <a:pt x="386" y="54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5" name="Freeform 16"/>
            <p:cNvSpPr>
              <a:spLocks/>
            </p:cNvSpPr>
            <p:nvPr/>
          </p:nvSpPr>
          <p:spPr bwMode="auto">
            <a:xfrm>
              <a:off x="100" y="1859"/>
              <a:ext cx="401" cy="690"/>
            </a:xfrm>
            <a:custGeom>
              <a:avLst/>
              <a:gdLst>
                <a:gd name="T0" fmla="*/ 386 w 401"/>
                <a:gd name="T1" fmla="*/ 546 h 690"/>
                <a:gd name="T2" fmla="*/ 182 w 401"/>
                <a:gd name="T3" fmla="*/ 243 h 690"/>
                <a:gd name="T4" fmla="*/ 227 w 401"/>
                <a:gd name="T5" fmla="*/ 61 h 690"/>
                <a:gd name="T6" fmla="*/ 38 w 401"/>
                <a:gd name="T7" fmla="*/ 0 h 690"/>
                <a:gd name="T8" fmla="*/ 30 w 401"/>
                <a:gd name="T9" fmla="*/ 61 h 690"/>
                <a:gd name="T10" fmla="*/ 0 w 401"/>
                <a:gd name="T11" fmla="*/ 99 h 690"/>
                <a:gd name="T12" fmla="*/ 15 w 401"/>
                <a:gd name="T13" fmla="*/ 137 h 690"/>
                <a:gd name="T14" fmla="*/ 8 w 401"/>
                <a:gd name="T15" fmla="*/ 197 h 690"/>
                <a:gd name="T16" fmla="*/ 30 w 401"/>
                <a:gd name="T17" fmla="*/ 250 h 690"/>
                <a:gd name="T18" fmla="*/ 23 w 401"/>
                <a:gd name="T19" fmla="*/ 266 h 690"/>
                <a:gd name="T20" fmla="*/ 45 w 401"/>
                <a:gd name="T21" fmla="*/ 281 h 690"/>
                <a:gd name="T22" fmla="*/ 53 w 401"/>
                <a:gd name="T23" fmla="*/ 266 h 690"/>
                <a:gd name="T24" fmla="*/ 61 w 401"/>
                <a:gd name="T25" fmla="*/ 273 h 690"/>
                <a:gd name="T26" fmla="*/ 53 w 401"/>
                <a:gd name="T27" fmla="*/ 273 h 690"/>
                <a:gd name="T28" fmla="*/ 61 w 401"/>
                <a:gd name="T29" fmla="*/ 311 h 690"/>
                <a:gd name="T30" fmla="*/ 45 w 401"/>
                <a:gd name="T31" fmla="*/ 296 h 690"/>
                <a:gd name="T32" fmla="*/ 45 w 401"/>
                <a:gd name="T33" fmla="*/ 281 h 690"/>
                <a:gd name="T34" fmla="*/ 38 w 401"/>
                <a:gd name="T35" fmla="*/ 319 h 690"/>
                <a:gd name="T36" fmla="*/ 61 w 401"/>
                <a:gd name="T37" fmla="*/ 341 h 690"/>
                <a:gd name="T38" fmla="*/ 45 w 401"/>
                <a:gd name="T39" fmla="*/ 379 h 690"/>
                <a:gd name="T40" fmla="*/ 83 w 401"/>
                <a:gd name="T41" fmla="*/ 447 h 690"/>
                <a:gd name="T42" fmla="*/ 76 w 401"/>
                <a:gd name="T43" fmla="*/ 463 h 690"/>
                <a:gd name="T44" fmla="*/ 91 w 401"/>
                <a:gd name="T45" fmla="*/ 470 h 690"/>
                <a:gd name="T46" fmla="*/ 83 w 401"/>
                <a:gd name="T47" fmla="*/ 508 h 690"/>
                <a:gd name="T48" fmla="*/ 91 w 401"/>
                <a:gd name="T49" fmla="*/ 516 h 690"/>
                <a:gd name="T50" fmla="*/ 129 w 401"/>
                <a:gd name="T51" fmla="*/ 531 h 690"/>
                <a:gd name="T52" fmla="*/ 151 w 401"/>
                <a:gd name="T53" fmla="*/ 554 h 690"/>
                <a:gd name="T54" fmla="*/ 182 w 401"/>
                <a:gd name="T55" fmla="*/ 569 h 690"/>
                <a:gd name="T56" fmla="*/ 182 w 401"/>
                <a:gd name="T57" fmla="*/ 584 h 690"/>
                <a:gd name="T58" fmla="*/ 197 w 401"/>
                <a:gd name="T59" fmla="*/ 591 h 690"/>
                <a:gd name="T60" fmla="*/ 219 w 401"/>
                <a:gd name="T61" fmla="*/ 622 h 690"/>
                <a:gd name="T62" fmla="*/ 227 w 401"/>
                <a:gd name="T63" fmla="*/ 675 h 690"/>
                <a:gd name="T64" fmla="*/ 356 w 401"/>
                <a:gd name="T65" fmla="*/ 690 h 690"/>
                <a:gd name="T66" fmla="*/ 371 w 401"/>
                <a:gd name="T67" fmla="*/ 682 h 690"/>
                <a:gd name="T68" fmla="*/ 363 w 401"/>
                <a:gd name="T69" fmla="*/ 652 h 690"/>
                <a:gd name="T70" fmla="*/ 378 w 401"/>
                <a:gd name="T71" fmla="*/ 637 h 690"/>
                <a:gd name="T72" fmla="*/ 378 w 401"/>
                <a:gd name="T73" fmla="*/ 614 h 690"/>
                <a:gd name="T74" fmla="*/ 401 w 401"/>
                <a:gd name="T75" fmla="*/ 599 h 690"/>
                <a:gd name="T76" fmla="*/ 386 w 401"/>
                <a:gd name="T77" fmla="*/ 546 h 690"/>
                <a:gd name="T78" fmla="*/ 386 w 401"/>
                <a:gd name="T79" fmla="*/ 554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1" h="690">
                  <a:moveTo>
                    <a:pt x="386" y="546"/>
                  </a:moveTo>
                  <a:lnTo>
                    <a:pt x="182" y="243"/>
                  </a:lnTo>
                  <a:lnTo>
                    <a:pt x="227" y="61"/>
                  </a:lnTo>
                  <a:lnTo>
                    <a:pt x="38" y="0"/>
                  </a:lnTo>
                  <a:lnTo>
                    <a:pt x="30" y="61"/>
                  </a:lnTo>
                  <a:lnTo>
                    <a:pt x="0" y="99"/>
                  </a:lnTo>
                  <a:lnTo>
                    <a:pt x="15" y="137"/>
                  </a:lnTo>
                  <a:lnTo>
                    <a:pt x="8" y="197"/>
                  </a:lnTo>
                  <a:lnTo>
                    <a:pt x="30" y="250"/>
                  </a:lnTo>
                  <a:lnTo>
                    <a:pt x="23" y="266"/>
                  </a:lnTo>
                  <a:lnTo>
                    <a:pt x="45" y="281"/>
                  </a:lnTo>
                  <a:lnTo>
                    <a:pt x="53" y="266"/>
                  </a:lnTo>
                  <a:lnTo>
                    <a:pt x="61" y="273"/>
                  </a:lnTo>
                  <a:lnTo>
                    <a:pt x="53" y="273"/>
                  </a:lnTo>
                  <a:lnTo>
                    <a:pt x="61" y="311"/>
                  </a:lnTo>
                  <a:lnTo>
                    <a:pt x="45" y="296"/>
                  </a:lnTo>
                  <a:lnTo>
                    <a:pt x="45" y="281"/>
                  </a:lnTo>
                  <a:lnTo>
                    <a:pt x="38" y="319"/>
                  </a:lnTo>
                  <a:lnTo>
                    <a:pt x="61" y="341"/>
                  </a:lnTo>
                  <a:lnTo>
                    <a:pt x="45" y="379"/>
                  </a:lnTo>
                  <a:lnTo>
                    <a:pt x="83" y="447"/>
                  </a:lnTo>
                  <a:lnTo>
                    <a:pt x="76" y="463"/>
                  </a:lnTo>
                  <a:lnTo>
                    <a:pt x="91" y="470"/>
                  </a:lnTo>
                  <a:lnTo>
                    <a:pt x="83" y="508"/>
                  </a:lnTo>
                  <a:lnTo>
                    <a:pt x="91" y="516"/>
                  </a:lnTo>
                  <a:lnTo>
                    <a:pt x="129" y="531"/>
                  </a:lnTo>
                  <a:lnTo>
                    <a:pt x="151" y="554"/>
                  </a:lnTo>
                  <a:lnTo>
                    <a:pt x="182" y="569"/>
                  </a:lnTo>
                  <a:lnTo>
                    <a:pt x="182" y="584"/>
                  </a:lnTo>
                  <a:lnTo>
                    <a:pt x="197" y="591"/>
                  </a:lnTo>
                  <a:lnTo>
                    <a:pt x="219" y="622"/>
                  </a:lnTo>
                  <a:lnTo>
                    <a:pt x="227" y="675"/>
                  </a:lnTo>
                  <a:lnTo>
                    <a:pt x="356" y="690"/>
                  </a:lnTo>
                  <a:lnTo>
                    <a:pt x="371" y="682"/>
                  </a:lnTo>
                  <a:lnTo>
                    <a:pt x="363" y="652"/>
                  </a:lnTo>
                  <a:lnTo>
                    <a:pt x="378" y="637"/>
                  </a:lnTo>
                  <a:lnTo>
                    <a:pt x="378" y="614"/>
                  </a:lnTo>
                  <a:lnTo>
                    <a:pt x="401" y="599"/>
                  </a:lnTo>
                  <a:lnTo>
                    <a:pt x="386" y="546"/>
                  </a:lnTo>
                  <a:lnTo>
                    <a:pt x="386" y="55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6" name="Freeform 17"/>
            <p:cNvSpPr>
              <a:spLocks/>
            </p:cNvSpPr>
            <p:nvPr/>
          </p:nvSpPr>
          <p:spPr bwMode="auto">
            <a:xfrm>
              <a:off x="789" y="2079"/>
              <a:ext cx="363" cy="288"/>
            </a:xfrm>
            <a:custGeom>
              <a:avLst/>
              <a:gdLst>
                <a:gd name="T0" fmla="*/ 363 w 363"/>
                <a:gd name="T1" fmla="*/ 99 h 288"/>
                <a:gd name="T2" fmla="*/ 363 w 363"/>
                <a:gd name="T3" fmla="*/ 30 h 288"/>
                <a:gd name="T4" fmla="*/ 272 w 363"/>
                <a:gd name="T5" fmla="*/ 23 h 288"/>
                <a:gd name="T6" fmla="*/ 38 w 363"/>
                <a:gd name="T7" fmla="*/ 0 h 288"/>
                <a:gd name="T8" fmla="*/ 0 w 363"/>
                <a:gd name="T9" fmla="*/ 250 h 288"/>
                <a:gd name="T10" fmla="*/ 302 w 363"/>
                <a:gd name="T11" fmla="*/ 281 h 288"/>
                <a:gd name="T12" fmla="*/ 348 w 363"/>
                <a:gd name="T13" fmla="*/ 288 h 288"/>
                <a:gd name="T14" fmla="*/ 363 w 363"/>
                <a:gd name="T15" fmla="*/ 99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3" h="288">
                  <a:moveTo>
                    <a:pt x="363" y="99"/>
                  </a:moveTo>
                  <a:lnTo>
                    <a:pt x="363" y="30"/>
                  </a:lnTo>
                  <a:lnTo>
                    <a:pt x="272" y="23"/>
                  </a:lnTo>
                  <a:lnTo>
                    <a:pt x="38" y="0"/>
                  </a:lnTo>
                  <a:lnTo>
                    <a:pt x="0" y="250"/>
                  </a:lnTo>
                  <a:lnTo>
                    <a:pt x="302" y="281"/>
                  </a:lnTo>
                  <a:lnTo>
                    <a:pt x="348" y="288"/>
                  </a:lnTo>
                  <a:lnTo>
                    <a:pt x="363" y="99"/>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7" name="Freeform 18"/>
            <p:cNvSpPr>
              <a:spLocks/>
            </p:cNvSpPr>
            <p:nvPr/>
          </p:nvSpPr>
          <p:spPr bwMode="auto">
            <a:xfrm>
              <a:off x="789" y="2079"/>
              <a:ext cx="363" cy="288"/>
            </a:xfrm>
            <a:custGeom>
              <a:avLst/>
              <a:gdLst>
                <a:gd name="T0" fmla="*/ 363 w 363"/>
                <a:gd name="T1" fmla="*/ 99 h 288"/>
                <a:gd name="T2" fmla="*/ 363 w 363"/>
                <a:gd name="T3" fmla="*/ 30 h 288"/>
                <a:gd name="T4" fmla="*/ 272 w 363"/>
                <a:gd name="T5" fmla="*/ 23 h 288"/>
                <a:gd name="T6" fmla="*/ 38 w 363"/>
                <a:gd name="T7" fmla="*/ 0 h 288"/>
                <a:gd name="T8" fmla="*/ 0 w 363"/>
                <a:gd name="T9" fmla="*/ 250 h 288"/>
                <a:gd name="T10" fmla="*/ 302 w 363"/>
                <a:gd name="T11" fmla="*/ 281 h 288"/>
                <a:gd name="T12" fmla="*/ 348 w 363"/>
                <a:gd name="T13" fmla="*/ 288 h 288"/>
                <a:gd name="T14" fmla="*/ 363 w 363"/>
                <a:gd name="T15" fmla="*/ 99 h 288"/>
                <a:gd name="T16" fmla="*/ 363 w 363"/>
                <a:gd name="T17" fmla="*/ 106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3" h="288">
                  <a:moveTo>
                    <a:pt x="363" y="99"/>
                  </a:moveTo>
                  <a:lnTo>
                    <a:pt x="363" y="30"/>
                  </a:lnTo>
                  <a:lnTo>
                    <a:pt x="272" y="23"/>
                  </a:lnTo>
                  <a:lnTo>
                    <a:pt x="38" y="0"/>
                  </a:lnTo>
                  <a:lnTo>
                    <a:pt x="0" y="250"/>
                  </a:lnTo>
                  <a:lnTo>
                    <a:pt x="302" y="281"/>
                  </a:lnTo>
                  <a:lnTo>
                    <a:pt x="348" y="288"/>
                  </a:lnTo>
                  <a:lnTo>
                    <a:pt x="363" y="99"/>
                  </a:lnTo>
                  <a:lnTo>
                    <a:pt x="363"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8" name="Freeform 19"/>
            <p:cNvSpPr>
              <a:spLocks/>
            </p:cNvSpPr>
            <p:nvPr/>
          </p:nvSpPr>
          <p:spPr bwMode="auto">
            <a:xfrm>
              <a:off x="2484" y="1920"/>
              <a:ext cx="83" cy="83"/>
            </a:xfrm>
            <a:custGeom>
              <a:avLst/>
              <a:gdLst>
                <a:gd name="T0" fmla="*/ 76 w 83"/>
                <a:gd name="T1" fmla="*/ 0 h 83"/>
                <a:gd name="T2" fmla="*/ 0 w 83"/>
                <a:gd name="T3" fmla="*/ 15 h 83"/>
                <a:gd name="T4" fmla="*/ 15 w 83"/>
                <a:gd name="T5" fmla="*/ 68 h 83"/>
                <a:gd name="T6" fmla="*/ 0 w 83"/>
                <a:gd name="T7" fmla="*/ 76 h 83"/>
                <a:gd name="T8" fmla="*/ 8 w 83"/>
                <a:gd name="T9" fmla="*/ 83 h 83"/>
                <a:gd name="T10" fmla="*/ 38 w 83"/>
                <a:gd name="T11" fmla="*/ 53 h 83"/>
                <a:gd name="T12" fmla="*/ 61 w 83"/>
                <a:gd name="T13" fmla="*/ 45 h 83"/>
                <a:gd name="T14" fmla="*/ 83 w 83"/>
                <a:gd name="T15" fmla="*/ 30 h 83"/>
                <a:gd name="T16" fmla="*/ 76 w 83"/>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83">
                  <a:moveTo>
                    <a:pt x="76" y="0"/>
                  </a:moveTo>
                  <a:lnTo>
                    <a:pt x="0" y="15"/>
                  </a:lnTo>
                  <a:lnTo>
                    <a:pt x="15" y="68"/>
                  </a:lnTo>
                  <a:lnTo>
                    <a:pt x="0" y="76"/>
                  </a:lnTo>
                  <a:lnTo>
                    <a:pt x="8" y="83"/>
                  </a:lnTo>
                  <a:lnTo>
                    <a:pt x="38" y="53"/>
                  </a:lnTo>
                  <a:lnTo>
                    <a:pt x="61" y="45"/>
                  </a:lnTo>
                  <a:lnTo>
                    <a:pt x="83" y="30"/>
                  </a:lnTo>
                  <a:lnTo>
                    <a:pt x="76" y="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9" name="Freeform 20"/>
            <p:cNvSpPr>
              <a:spLocks/>
            </p:cNvSpPr>
            <p:nvPr/>
          </p:nvSpPr>
          <p:spPr bwMode="auto">
            <a:xfrm>
              <a:off x="2484" y="1920"/>
              <a:ext cx="83" cy="83"/>
            </a:xfrm>
            <a:custGeom>
              <a:avLst/>
              <a:gdLst>
                <a:gd name="T0" fmla="*/ 76 w 83"/>
                <a:gd name="T1" fmla="*/ 0 h 83"/>
                <a:gd name="T2" fmla="*/ 0 w 83"/>
                <a:gd name="T3" fmla="*/ 15 h 83"/>
                <a:gd name="T4" fmla="*/ 15 w 83"/>
                <a:gd name="T5" fmla="*/ 68 h 83"/>
                <a:gd name="T6" fmla="*/ 0 w 83"/>
                <a:gd name="T7" fmla="*/ 76 h 83"/>
                <a:gd name="T8" fmla="*/ 8 w 83"/>
                <a:gd name="T9" fmla="*/ 83 h 83"/>
                <a:gd name="T10" fmla="*/ 38 w 83"/>
                <a:gd name="T11" fmla="*/ 53 h 83"/>
                <a:gd name="T12" fmla="*/ 61 w 83"/>
                <a:gd name="T13" fmla="*/ 45 h 83"/>
                <a:gd name="T14" fmla="*/ 83 w 83"/>
                <a:gd name="T15" fmla="*/ 30 h 83"/>
                <a:gd name="T16" fmla="*/ 76 w 83"/>
                <a:gd name="T17" fmla="*/ 0 h 83"/>
                <a:gd name="T18" fmla="*/ 76 w 83"/>
                <a:gd name="T19" fmla="*/ 8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 h="83">
                  <a:moveTo>
                    <a:pt x="76" y="0"/>
                  </a:moveTo>
                  <a:lnTo>
                    <a:pt x="0" y="15"/>
                  </a:lnTo>
                  <a:lnTo>
                    <a:pt x="15" y="68"/>
                  </a:lnTo>
                  <a:lnTo>
                    <a:pt x="0" y="76"/>
                  </a:lnTo>
                  <a:lnTo>
                    <a:pt x="8" y="83"/>
                  </a:lnTo>
                  <a:lnTo>
                    <a:pt x="38" y="53"/>
                  </a:lnTo>
                  <a:lnTo>
                    <a:pt x="61" y="45"/>
                  </a:lnTo>
                  <a:lnTo>
                    <a:pt x="83" y="30"/>
                  </a:lnTo>
                  <a:lnTo>
                    <a:pt x="76" y="0"/>
                  </a:lnTo>
                  <a:lnTo>
                    <a:pt x="7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0" name="Freeform 21"/>
            <p:cNvSpPr>
              <a:spLocks/>
            </p:cNvSpPr>
            <p:nvPr/>
          </p:nvSpPr>
          <p:spPr bwMode="auto">
            <a:xfrm>
              <a:off x="2408" y="2094"/>
              <a:ext cx="53" cy="84"/>
            </a:xfrm>
            <a:custGeom>
              <a:avLst/>
              <a:gdLst>
                <a:gd name="T0" fmla="*/ 53 w 53"/>
                <a:gd name="T1" fmla="*/ 68 h 84"/>
                <a:gd name="T2" fmla="*/ 46 w 53"/>
                <a:gd name="T3" fmla="*/ 53 h 84"/>
                <a:gd name="T4" fmla="*/ 15 w 53"/>
                <a:gd name="T5" fmla="*/ 23 h 84"/>
                <a:gd name="T6" fmla="*/ 15 w 53"/>
                <a:gd name="T7" fmla="*/ 0 h 84"/>
                <a:gd name="T8" fmla="*/ 0 w 53"/>
                <a:gd name="T9" fmla="*/ 8 h 84"/>
                <a:gd name="T10" fmla="*/ 23 w 53"/>
                <a:gd name="T11" fmla="*/ 84 h 84"/>
                <a:gd name="T12" fmla="*/ 53 w 53"/>
                <a:gd name="T13" fmla="*/ 76 h 84"/>
                <a:gd name="T14" fmla="*/ 53 w 53"/>
                <a:gd name="T15" fmla="*/ 68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84">
                  <a:moveTo>
                    <a:pt x="53" y="68"/>
                  </a:moveTo>
                  <a:lnTo>
                    <a:pt x="46" y="53"/>
                  </a:lnTo>
                  <a:lnTo>
                    <a:pt x="15" y="23"/>
                  </a:lnTo>
                  <a:lnTo>
                    <a:pt x="15" y="0"/>
                  </a:lnTo>
                  <a:lnTo>
                    <a:pt x="0" y="8"/>
                  </a:lnTo>
                  <a:lnTo>
                    <a:pt x="23" y="84"/>
                  </a:lnTo>
                  <a:lnTo>
                    <a:pt x="53" y="76"/>
                  </a:lnTo>
                  <a:lnTo>
                    <a:pt x="53"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1" name="Freeform 22"/>
            <p:cNvSpPr>
              <a:spLocks/>
            </p:cNvSpPr>
            <p:nvPr/>
          </p:nvSpPr>
          <p:spPr bwMode="auto">
            <a:xfrm>
              <a:off x="2408" y="2094"/>
              <a:ext cx="53" cy="84"/>
            </a:xfrm>
            <a:custGeom>
              <a:avLst/>
              <a:gdLst>
                <a:gd name="T0" fmla="*/ 53 w 53"/>
                <a:gd name="T1" fmla="*/ 68 h 84"/>
                <a:gd name="T2" fmla="*/ 46 w 53"/>
                <a:gd name="T3" fmla="*/ 53 h 84"/>
                <a:gd name="T4" fmla="*/ 15 w 53"/>
                <a:gd name="T5" fmla="*/ 23 h 84"/>
                <a:gd name="T6" fmla="*/ 15 w 53"/>
                <a:gd name="T7" fmla="*/ 0 h 84"/>
                <a:gd name="T8" fmla="*/ 0 w 53"/>
                <a:gd name="T9" fmla="*/ 8 h 84"/>
                <a:gd name="T10" fmla="*/ 23 w 53"/>
                <a:gd name="T11" fmla="*/ 84 h 84"/>
                <a:gd name="T12" fmla="*/ 53 w 53"/>
                <a:gd name="T13" fmla="*/ 76 h 84"/>
                <a:gd name="T14" fmla="*/ 53 w 53"/>
                <a:gd name="T15" fmla="*/ 68 h 84"/>
                <a:gd name="T16" fmla="*/ 53 w 53"/>
                <a:gd name="T17" fmla="*/ 7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84">
                  <a:moveTo>
                    <a:pt x="53" y="68"/>
                  </a:moveTo>
                  <a:lnTo>
                    <a:pt x="46" y="53"/>
                  </a:lnTo>
                  <a:lnTo>
                    <a:pt x="15" y="23"/>
                  </a:lnTo>
                  <a:lnTo>
                    <a:pt x="15" y="0"/>
                  </a:lnTo>
                  <a:lnTo>
                    <a:pt x="0" y="8"/>
                  </a:lnTo>
                  <a:lnTo>
                    <a:pt x="23" y="84"/>
                  </a:lnTo>
                  <a:lnTo>
                    <a:pt x="53" y="76"/>
                  </a:lnTo>
                  <a:lnTo>
                    <a:pt x="53" y="68"/>
                  </a:lnTo>
                  <a:lnTo>
                    <a:pt x="53" y="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2" name="Freeform 23"/>
            <p:cNvSpPr>
              <a:spLocks/>
            </p:cNvSpPr>
            <p:nvPr/>
          </p:nvSpPr>
          <p:spPr bwMode="auto">
            <a:xfrm>
              <a:off x="2355" y="2162"/>
              <a:ext cx="8" cy="8"/>
            </a:xfrm>
            <a:custGeom>
              <a:avLst/>
              <a:gdLst>
                <a:gd name="T0" fmla="*/ 8 w 8"/>
                <a:gd name="T1" fmla="*/ 8 h 8"/>
                <a:gd name="T2" fmla="*/ 0 w 8"/>
                <a:gd name="T3" fmla="*/ 0 h 8"/>
                <a:gd name="T4" fmla="*/ 8 w 8"/>
                <a:gd name="T5" fmla="*/ 0 h 8"/>
                <a:gd name="T6" fmla="*/ 8 w 8"/>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8" y="8"/>
                  </a:moveTo>
                  <a:lnTo>
                    <a:pt x="0" y="0"/>
                  </a:lnTo>
                  <a:lnTo>
                    <a:pt x="8" y="0"/>
                  </a:lnTo>
                  <a:lnTo>
                    <a:pt x="8"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3" name="Freeform 24"/>
            <p:cNvSpPr>
              <a:spLocks/>
            </p:cNvSpPr>
            <p:nvPr/>
          </p:nvSpPr>
          <p:spPr bwMode="auto">
            <a:xfrm>
              <a:off x="2355" y="2162"/>
              <a:ext cx="8" cy="16"/>
            </a:xfrm>
            <a:custGeom>
              <a:avLst/>
              <a:gdLst>
                <a:gd name="T0" fmla="*/ 8 w 8"/>
                <a:gd name="T1" fmla="*/ 8 h 16"/>
                <a:gd name="T2" fmla="*/ 0 w 8"/>
                <a:gd name="T3" fmla="*/ 0 h 16"/>
                <a:gd name="T4" fmla="*/ 8 w 8"/>
                <a:gd name="T5" fmla="*/ 0 h 16"/>
                <a:gd name="T6" fmla="*/ 8 w 8"/>
                <a:gd name="T7" fmla="*/ 8 h 16"/>
                <a:gd name="T8" fmla="*/ 8 w 8"/>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6">
                  <a:moveTo>
                    <a:pt x="8" y="8"/>
                  </a:moveTo>
                  <a:lnTo>
                    <a:pt x="0" y="0"/>
                  </a:lnTo>
                  <a:lnTo>
                    <a:pt x="8" y="0"/>
                  </a:lnTo>
                  <a:lnTo>
                    <a:pt x="8" y="8"/>
                  </a:lnTo>
                  <a:lnTo>
                    <a:pt x="8"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4" name="Freeform 25"/>
            <p:cNvSpPr>
              <a:spLocks/>
            </p:cNvSpPr>
            <p:nvPr/>
          </p:nvSpPr>
          <p:spPr bwMode="auto">
            <a:xfrm>
              <a:off x="1894" y="2716"/>
              <a:ext cx="454" cy="341"/>
            </a:xfrm>
            <a:custGeom>
              <a:avLst/>
              <a:gdLst>
                <a:gd name="T0" fmla="*/ 446 w 454"/>
                <a:gd name="T1" fmla="*/ 227 h 341"/>
                <a:gd name="T2" fmla="*/ 408 w 454"/>
                <a:gd name="T3" fmla="*/ 151 h 341"/>
                <a:gd name="T4" fmla="*/ 401 w 454"/>
                <a:gd name="T5" fmla="*/ 121 h 341"/>
                <a:gd name="T6" fmla="*/ 355 w 454"/>
                <a:gd name="T7" fmla="*/ 60 h 341"/>
                <a:gd name="T8" fmla="*/ 325 w 454"/>
                <a:gd name="T9" fmla="*/ 0 h 341"/>
                <a:gd name="T10" fmla="*/ 302 w 454"/>
                <a:gd name="T11" fmla="*/ 0 h 341"/>
                <a:gd name="T12" fmla="*/ 302 w 454"/>
                <a:gd name="T13" fmla="*/ 22 h 341"/>
                <a:gd name="T14" fmla="*/ 295 w 454"/>
                <a:gd name="T15" fmla="*/ 22 h 341"/>
                <a:gd name="T16" fmla="*/ 295 w 454"/>
                <a:gd name="T17" fmla="*/ 15 h 341"/>
                <a:gd name="T18" fmla="*/ 151 w 454"/>
                <a:gd name="T19" fmla="*/ 22 h 341"/>
                <a:gd name="T20" fmla="*/ 136 w 454"/>
                <a:gd name="T21" fmla="*/ 7 h 341"/>
                <a:gd name="T22" fmla="*/ 0 w 454"/>
                <a:gd name="T23" fmla="*/ 22 h 341"/>
                <a:gd name="T24" fmla="*/ 7 w 454"/>
                <a:gd name="T25" fmla="*/ 53 h 341"/>
                <a:gd name="T26" fmla="*/ 7 w 454"/>
                <a:gd name="T27" fmla="*/ 60 h 341"/>
                <a:gd name="T28" fmla="*/ 22 w 454"/>
                <a:gd name="T29" fmla="*/ 60 h 341"/>
                <a:gd name="T30" fmla="*/ 22 w 454"/>
                <a:gd name="T31" fmla="*/ 45 h 341"/>
                <a:gd name="T32" fmla="*/ 30 w 454"/>
                <a:gd name="T33" fmla="*/ 53 h 341"/>
                <a:gd name="T34" fmla="*/ 30 w 454"/>
                <a:gd name="T35" fmla="*/ 38 h 341"/>
                <a:gd name="T36" fmla="*/ 37 w 454"/>
                <a:gd name="T37" fmla="*/ 53 h 341"/>
                <a:gd name="T38" fmla="*/ 22 w 454"/>
                <a:gd name="T39" fmla="*/ 60 h 341"/>
                <a:gd name="T40" fmla="*/ 75 w 454"/>
                <a:gd name="T41" fmla="*/ 45 h 341"/>
                <a:gd name="T42" fmla="*/ 83 w 454"/>
                <a:gd name="T43" fmla="*/ 53 h 341"/>
                <a:gd name="T44" fmla="*/ 60 w 454"/>
                <a:gd name="T45" fmla="*/ 53 h 341"/>
                <a:gd name="T46" fmla="*/ 106 w 454"/>
                <a:gd name="T47" fmla="*/ 68 h 341"/>
                <a:gd name="T48" fmla="*/ 98 w 454"/>
                <a:gd name="T49" fmla="*/ 53 h 341"/>
                <a:gd name="T50" fmla="*/ 113 w 454"/>
                <a:gd name="T51" fmla="*/ 53 h 341"/>
                <a:gd name="T52" fmla="*/ 106 w 454"/>
                <a:gd name="T53" fmla="*/ 60 h 341"/>
                <a:gd name="T54" fmla="*/ 121 w 454"/>
                <a:gd name="T55" fmla="*/ 68 h 341"/>
                <a:gd name="T56" fmla="*/ 106 w 454"/>
                <a:gd name="T57" fmla="*/ 60 h 341"/>
                <a:gd name="T58" fmla="*/ 128 w 454"/>
                <a:gd name="T59" fmla="*/ 83 h 341"/>
                <a:gd name="T60" fmla="*/ 128 w 454"/>
                <a:gd name="T61" fmla="*/ 91 h 341"/>
                <a:gd name="T62" fmla="*/ 143 w 454"/>
                <a:gd name="T63" fmla="*/ 91 h 341"/>
                <a:gd name="T64" fmla="*/ 181 w 454"/>
                <a:gd name="T65" fmla="*/ 68 h 341"/>
                <a:gd name="T66" fmla="*/ 181 w 454"/>
                <a:gd name="T67" fmla="*/ 60 h 341"/>
                <a:gd name="T68" fmla="*/ 189 w 454"/>
                <a:gd name="T69" fmla="*/ 53 h 341"/>
                <a:gd name="T70" fmla="*/ 219 w 454"/>
                <a:gd name="T71" fmla="*/ 68 h 341"/>
                <a:gd name="T72" fmla="*/ 257 w 454"/>
                <a:gd name="T73" fmla="*/ 106 h 341"/>
                <a:gd name="T74" fmla="*/ 272 w 454"/>
                <a:gd name="T75" fmla="*/ 106 h 341"/>
                <a:gd name="T76" fmla="*/ 287 w 454"/>
                <a:gd name="T77" fmla="*/ 144 h 341"/>
                <a:gd name="T78" fmla="*/ 280 w 454"/>
                <a:gd name="T79" fmla="*/ 189 h 341"/>
                <a:gd name="T80" fmla="*/ 295 w 454"/>
                <a:gd name="T81" fmla="*/ 197 h 341"/>
                <a:gd name="T82" fmla="*/ 295 w 454"/>
                <a:gd name="T83" fmla="*/ 182 h 341"/>
                <a:gd name="T84" fmla="*/ 287 w 454"/>
                <a:gd name="T85" fmla="*/ 174 h 341"/>
                <a:gd name="T86" fmla="*/ 302 w 454"/>
                <a:gd name="T87" fmla="*/ 182 h 341"/>
                <a:gd name="T88" fmla="*/ 302 w 454"/>
                <a:gd name="T89" fmla="*/ 174 h 341"/>
                <a:gd name="T90" fmla="*/ 295 w 454"/>
                <a:gd name="T91" fmla="*/ 204 h 341"/>
                <a:gd name="T92" fmla="*/ 310 w 454"/>
                <a:gd name="T93" fmla="*/ 204 h 341"/>
                <a:gd name="T94" fmla="*/ 295 w 454"/>
                <a:gd name="T95" fmla="*/ 212 h 341"/>
                <a:gd name="T96" fmla="*/ 318 w 454"/>
                <a:gd name="T97" fmla="*/ 242 h 341"/>
                <a:gd name="T98" fmla="*/ 333 w 454"/>
                <a:gd name="T99" fmla="*/ 250 h 341"/>
                <a:gd name="T100" fmla="*/ 325 w 454"/>
                <a:gd name="T101" fmla="*/ 235 h 341"/>
                <a:gd name="T102" fmla="*/ 333 w 454"/>
                <a:gd name="T103" fmla="*/ 235 h 341"/>
                <a:gd name="T104" fmla="*/ 340 w 454"/>
                <a:gd name="T105" fmla="*/ 265 h 341"/>
                <a:gd name="T106" fmla="*/ 348 w 454"/>
                <a:gd name="T107" fmla="*/ 250 h 341"/>
                <a:gd name="T108" fmla="*/ 340 w 454"/>
                <a:gd name="T109" fmla="*/ 265 h 341"/>
                <a:gd name="T110" fmla="*/ 348 w 454"/>
                <a:gd name="T111" fmla="*/ 265 h 341"/>
                <a:gd name="T112" fmla="*/ 363 w 454"/>
                <a:gd name="T113" fmla="*/ 303 h 341"/>
                <a:gd name="T114" fmla="*/ 386 w 454"/>
                <a:gd name="T115" fmla="*/ 310 h 341"/>
                <a:gd name="T116" fmla="*/ 401 w 454"/>
                <a:gd name="T117" fmla="*/ 341 h 341"/>
                <a:gd name="T118" fmla="*/ 446 w 454"/>
                <a:gd name="T119" fmla="*/ 318 h 341"/>
                <a:gd name="T120" fmla="*/ 454 w 454"/>
                <a:gd name="T121" fmla="*/ 288 h 341"/>
                <a:gd name="T122" fmla="*/ 446 w 454"/>
                <a:gd name="T123" fmla="*/ 227 h 3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54" h="341">
                  <a:moveTo>
                    <a:pt x="446" y="227"/>
                  </a:moveTo>
                  <a:lnTo>
                    <a:pt x="408" y="151"/>
                  </a:lnTo>
                  <a:lnTo>
                    <a:pt x="401" y="121"/>
                  </a:lnTo>
                  <a:lnTo>
                    <a:pt x="355" y="60"/>
                  </a:lnTo>
                  <a:lnTo>
                    <a:pt x="325" y="0"/>
                  </a:lnTo>
                  <a:lnTo>
                    <a:pt x="302" y="0"/>
                  </a:lnTo>
                  <a:lnTo>
                    <a:pt x="302" y="22"/>
                  </a:lnTo>
                  <a:lnTo>
                    <a:pt x="295" y="22"/>
                  </a:lnTo>
                  <a:lnTo>
                    <a:pt x="295" y="15"/>
                  </a:lnTo>
                  <a:lnTo>
                    <a:pt x="151" y="22"/>
                  </a:lnTo>
                  <a:lnTo>
                    <a:pt x="136" y="7"/>
                  </a:lnTo>
                  <a:lnTo>
                    <a:pt x="0" y="22"/>
                  </a:lnTo>
                  <a:lnTo>
                    <a:pt x="7" y="53"/>
                  </a:lnTo>
                  <a:lnTo>
                    <a:pt x="7" y="60"/>
                  </a:lnTo>
                  <a:lnTo>
                    <a:pt x="22" y="60"/>
                  </a:lnTo>
                  <a:lnTo>
                    <a:pt x="22" y="45"/>
                  </a:lnTo>
                  <a:lnTo>
                    <a:pt x="30" y="53"/>
                  </a:lnTo>
                  <a:lnTo>
                    <a:pt x="30" y="38"/>
                  </a:lnTo>
                  <a:lnTo>
                    <a:pt x="37" y="53"/>
                  </a:lnTo>
                  <a:lnTo>
                    <a:pt x="22" y="60"/>
                  </a:lnTo>
                  <a:lnTo>
                    <a:pt x="75" y="45"/>
                  </a:lnTo>
                  <a:lnTo>
                    <a:pt x="83" y="53"/>
                  </a:lnTo>
                  <a:lnTo>
                    <a:pt x="60" y="53"/>
                  </a:lnTo>
                  <a:lnTo>
                    <a:pt x="106" y="68"/>
                  </a:lnTo>
                  <a:lnTo>
                    <a:pt x="98" y="53"/>
                  </a:lnTo>
                  <a:lnTo>
                    <a:pt x="113" y="53"/>
                  </a:lnTo>
                  <a:lnTo>
                    <a:pt x="106" y="60"/>
                  </a:lnTo>
                  <a:lnTo>
                    <a:pt x="121" y="68"/>
                  </a:lnTo>
                  <a:lnTo>
                    <a:pt x="106" y="60"/>
                  </a:lnTo>
                  <a:lnTo>
                    <a:pt x="128" y="83"/>
                  </a:lnTo>
                  <a:lnTo>
                    <a:pt x="128" y="91"/>
                  </a:lnTo>
                  <a:lnTo>
                    <a:pt x="143" y="91"/>
                  </a:lnTo>
                  <a:lnTo>
                    <a:pt x="181" y="68"/>
                  </a:lnTo>
                  <a:lnTo>
                    <a:pt x="181" y="60"/>
                  </a:lnTo>
                  <a:lnTo>
                    <a:pt x="189" y="53"/>
                  </a:lnTo>
                  <a:lnTo>
                    <a:pt x="219" y="68"/>
                  </a:lnTo>
                  <a:lnTo>
                    <a:pt x="257" y="106"/>
                  </a:lnTo>
                  <a:lnTo>
                    <a:pt x="272" y="106"/>
                  </a:lnTo>
                  <a:lnTo>
                    <a:pt x="287" y="144"/>
                  </a:lnTo>
                  <a:lnTo>
                    <a:pt x="280" y="189"/>
                  </a:lnTo>
                  <a:lnTo>
                    <a:pt x="295" y="197"/>
                  </a:lnTo>
                  <a:lnTo>
                    <a:pt x="295" y="182"/>
                  </a:lnTo>
                  <a:lnTo>
                    <a:pt x="287" y="174"/>
                  </a:lnTo>
                  <a:lnTo>
                    <a:pt x="302" y="182"/>
                  </a:lnTo>
                  <a:lnTo>
                    <a:pt x="302" y="174"/>
                  </a:lnTo>
                  <a:lnTo>
                    <a:pt x="295" y="204"/>
                  </a:lnTo>
                  <a:lnTo>
                    <a:pt x="310" y="204"/>
                  </a:lnTo>
                  <a:lnTo>
                    <a:pt x="295" y="212"/>
                  </a:lnTo>
                  <a:lnTo>
                    <a:pt x="318" y="242"/>
                  </a:lnTo>
                  <a:lnTo>
                    <a:pt x="333" y="250"/>
                  </a:lnTo>
                  <a:lnTo>
                    <a:pt x="325" y="235"/>
                  </a:lnTo>
                  <a:lnTo>
                    <a:pt x="333" y="235"/>
                  </a:lnTo>
                  <a:lnTo>
                    <a:pt x="340" y="265"/>
                  </a:lnTo>
                  <a:lnTo>
                    <a:pt x="348" y="250"/>
                  </a:lnTo>
                  <a:lnTo>
                    <a:pt x="340" y="265"/>
                  </a:lnTo>
                  <a:lnTo>
                    <a:pt x="348" y="265"/>
                  </a:lnTo>
                  <a:lnTo>
                    <a:pt x="363" y="303"/>
                  </a:lnTo>
                  <a:lnTo>
                    <a:pt x="386" y="310"/>
                  </a:lnTo>
                  <a:lnTo>
                    <a:pt x="401" y="341"/>
                  </a:lnTo>
                  <a:lnTo>
                    <a:pt x="446" y="318"/>
                  </a:lnTo>
                  <a:lnTo>
                    <a:pt x="454" y="288"/>
                  </a:lnTo>
                  <a:lnTo>
                    <a:pt x="446"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5" name="Freeform 26"/>
            <p:cNvSpPr>
              <a:spLocks/>
            </p:cNvSpPr>
            <p:nvPr/>
          </p:nvSpPr>
          <p:spPr bwMode="auto">
            <a:xfrm>
              <a:off x="1894" y="2716"/>
              <a:ext cx="454" cy="341"/>
            </a:xfrm>
            <a:custGeom>
              <a:avLst/>
              <a:gdLst>
                <a:gd name="T0" fmla="*/ 446 w 454"/>
                <a:gd name="T1" fmla="*/ 227 h 341"/>
                <a:gd name="T2" fmla="*/ 408 w 454"/>
                <a:gd name="T3" fmla="*/ 151 h 341"/>
                <a:gd name="T4" fmla="*/ 401 w 454"/>
                <a:gd name="T5" fmla="*/ 121 h 341"/>
                <a:gd name="T6" fmla="*/ 355 w 454"/>
                <a:gd name="T7" fmla="*/ 60 h 341"/>
                <a:gd name="T8" fmla="*/ 325 w 454"/>
                <a:gd name="T9" fmla="*/ 0 h 341"/>
                <a:gd name="T10" fmla="*/ 302 w 454"/>
                <a:gd name="T11" fmla="*/ 0 h 341"/>
                <a:gd name="T12" fmla="*/ 302 w 454"/>
                <a:gd name="T13" fmla="*/ 22 h 341"/>
                <a:gd name="T14" fmla="*/ 295 w 454"/>
                <a:gd name="T15" fmla="*/ 22 h 341"/>
                <a:gd name="T16" fmla="*/ 295 w 454"/>
                <a:gd name="T17" fmla="*/ 15 h 341"/>
                <a:gd name="T18" fmla="*/ 151 w 454"/>
                <a:gd name="T19" fmla="*/ 22 h 341"/>
                <a:gd name="T20" fmla="*/ 136 w 454"/>
                <a:gd name="T21" fmla="*/ 7 h 341"/>
                <a:gd name="T22" fmla="*/ 0 w 454"/>
                <a:gd name="T23" fmla="*/ 22 h 341"/>
                <a:gd name="T24" fmla="*/ 7 w 454"/>
                <a:gd name="T25" fmla="*/ 53 h 341"/>
                <a:gd name="T26" fmla="*/ 7 w 454"/>
                <a:gd name="T27" fmla="*/ 60 h 341"/>
                <a:gd name="T28" fmla="*/ 22 w 454"/>
                <a:gd name="T29" fmla="*/ 60 h 341"/>
                <a:gd name="T30" fmla="*/ 22 w 454"/>
                <a:gd name="T31" fmla="*/ 45 h 341"/>
                <a:gd name="T32" fmla="*/ 30 w 454"/>
                <a:gd name="T33" fmla="*/ 53 h 341"/>
                <a:gd name="T34" fmla="*/ 30 w 454"/>
                <a:gd name="T35" fmla="*/ 38 h 341"/>
                <a:gd name="T36" fmla="*/ 37 w 454"/>
                <a:gd name="T37" fmla="*/ 53 h 341"/>
                <a:gd name="T38" fmla="*/ 22 w 454"/>
                <a:gd name="T39" fmla="*/ 60 h 341"/>
                <a:gd name="T40" fmla="*/ 75 w 454"/>
                <a:gd name="T41" fmla="*/ 45 h 341"/>
                <a:gd name="T42" fmla="*/ 83 w 454"/>
                <a:gd name="T43" fmla="*/ 53 h 341"/>
                <a:gd name="T44" fmla="*/ 60 w 454"/>
                <a:gd name="T45" fmla="*/ 53 h 341"/>
                <a:gd name="T46" fmla="*/ 106 w 454"/>
                <a:gd name="T47" fmla="*/ 68 h 341"/>
                <a:gd name="T48" fmla="*/ 98 w 454"/>
                <a:gd name="T49" fmla="*/ 53 h 341"/>
                <a:gd name="T50" fmla="*/ 113 w 454"/>
                <a:gd name="T51" fmla="*/ 53 h 341"/>
                <a:gd name="T52" fmla="*/ 106 w 454"/>
                <a:gd name="T53" fmla="*/ 60 h 341"/>
                <a:gd name="T54" fmla="*/ 121 w 454"/>
                <a:gd name="T55" fmla="*/ 68 h 341"/>
                <a:gd name="T56" fmla="*/ 106 w 454"/>
                <a:gd name="T57" fmla="*/ 60 h 341"/>
                <a:gd name="T58" fmla="*/ 128 w 454"/>
                <a:gd name="T59" fmla="*/ 83 h 341"/>
                <a:gd name="T60" fmla="*/ 128 w 454"/>
                <a:gd name="T61" fmla="*/ 91 h 341"/>
                <a:gd name="T62" fmla="*/ 143 w 454"/>
                <a:gd name="T63" fmla="*/ 91 h 341"/>
                <a:gd name="T64" fmla="*/ 181 w 454"/>
                <a:gd name="T65" fmla="*/ 68 h 341"/>
                <a:gd name="T66" fmla="*/ 181 w 454"/>
                <a:gd name="T67" fmla="*/ 60 h 341"/>
                <a:gd name="T68" fmla="*/ 189 w 454"/>
                <a:gd name="T69" fmla="*/ 53 h 341"/>
                <a:gd name="T70" fmla="*/ 219 w 454"/>
                <a:gd name="T71" fmla="*/ 68 h 341"/>
                <a:gd name="T72" fmla="*/ 257 w 454"/>
                <a:gd name="T73" fmla="*/ 106 h 341"/>
                <a:gd name="T74" fmla="*/ 272 w 454"/>
                <a:gd name="T75" fmla="*/ 106 h 341"/>
                <a:gd name="T76" fmla="*/ 287 w 454"/>
                <a:gd name="T77" fmla="*/ 144 h 341"/>
                <a:gd name="T78" fmla="*/ 280 w 454"/>
                <a:gd name="T79" fmla="*/ 189 h 341"/>
                <a:gd name="T80" fmla="*/ 295 w 454"/>
                <a:gd name="T81" fmla="*/ 197 h 341"/>
                <a:gd name="T82" fmla="*/ 295 w 454"/>
                <a:gd name="T83" fmla="*/ 182 h 341"/>
                <a:gd name="T84" fmla="*/ 287 w 454"/>
                <a:gd name="T85" fmla="*/ 174 h 341"/>
                <a:gd name="T86" fmla="*/ 302 w 454"/>
                <a:gd name="T87" fmla="*/ 182 h 341"/>
                <a:gd name="T88" fmla="*/ 302 w 454"/>
                <a:gd name="T89" fmla="*/ 174 h 341"/>
                <a:gd name="T90" fmla="*/ 295 w 454"/>
                <a:gd name="T91" fmla="*/ 204 h 341"/>
                <a:gd name="T92" fmla="*/ 310 w 454"/>
                <a:gd name="T93" fmla="*/ 204 h 341"/>
                <a:gd name="T94" fmla="*/ 295 w 454"/>
                <a:gd name="T95" fmla="*/ 212 h 341"/>
                <a:gd name="T96" fmla="*/ 318 w 454"/>
                <a:gd name="T97" fmla="*/ 242 h 341"/>
                <a:gd name="T98" fmla="*/ 333 w 454"/>
                <a:gd name="T99" fmla="*/ 250 h 341"/>
                <a:gd name="T100" fmla="*/ 325 w 454"/>
                <a:gd name="T101" fmla="*/ 235 h 341"/>
                <a:gd name="T102" fmla="*/ 333 w 454"/>
                <a:gd name="T103" fmla="*/ 235 h 341"/>
                <a:gd name="T104" fmla="*/ 340 w 454"/>
                <a:gd name="T105" fmla="*/ 265 h 341"/>
                <a:gd name="T106" fmla="*/ 348 w 454"/>
                <a:gd name="T107" fmla="*/ 250 h 341"/>
                <a:gd name="T108" fmla="*/ 340 w 454"/>
                <a:gd name="T109" fmla="*/ 265 h 341"/>
                <a:gd name="T110" fmla="*/ 348 w 454"/>
                <a:gd name="T111" fmla="*/ 265 h 341"/>
                <a:gd name="T112" fmla="*/ 363 w 454"/>
                <a:gd name="T113" fmla="*/ 303 h 341"/>
                <a:gd name="T114" fmla="*/ 386 w 454"/>
                <a:gd name="T115" fmla="*/ 310 h 341"/>
                <a:gd name="T116" fmla="*/ 401 w 454"/>
                <a:gd name="T117" fmla="*/ 341 h 341"/>
                <a:gd name="T118" fmla="*/ 446 w 454"/>
                <a:gd name="T119" fmla="*/ 318 h 341"/>
                <a:gd name="T120" fmla="*/ 454 w 454"/>
                <a:gd name="T121" fmla="*/ 288 h 341"/>
                <a:gd name="T122" fmla="*/ 446 w 454"/>
                <a:gd name="T123" fmla="*/ 227 h 341"/>
                <a:gd name="T124" fmla="*/ 446 w 454"/>
                <a:gd name="T125" fmla="*/ 235 h 3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4" h="341">
                  <a:moveTo>
                    <a:pt x="446" y="227"/>
                  </a:moveTo>
                  <a:lnTo>
                    <a:pt x="408" y="151"/>
                  </a:lnTo>
                  <a:lnTo>
                    <a:pt x="401" y="121"/>
                  </a:lnTo>
                  <a:lnTo>
                    <a:pt x="355" y="60"/>
                  </a:lnTo>
                  <a:lnTo>
                    <a:pt x="325" y="0"/>
                  </a:lnTo>
                  <a:lnTo>
                    <a:pt x="302" y="0"/>
                  </a:lnTo>
                  <a:lnTo>
                    <a:pt x="302" y="22"/>
                  </a:lnTo>
                  <a:lnTo>
                    <a:pt x="295" y="22"/>
                  </a:lnTo>
                  <a:lnTo>
                    <a:pt x="295" y="15"/>
                  </a:lnTo>
                  <a:lnTo>
                    <a:pt x="151" y="22"/>
                  </a:lnTo>
                  <a:lnTo>
                    <a:pt x="136" y="7"/>
                  </a:lnTo>
                  <a:lnTo>
                    <a:pt x="0" y="22"/>
                  </a:lnTo>
                  <a:lnTo>
                    <a:pt x="7" y="53"/>
                  </a:lnTo>
                  <a:lnTo>
                    <a:pt x="7" y="60"/>
                  </a:lnTo>
                  <a:lnTo>
                    <a:pt x="22" y="60"/>
                  </a:lnTo>
                  <a:lnTo>
                    <a:pt x="22" y="45"/>
                  </a:lnTo>
                  <a:lnTo>
                    <a:pt x="30" y="53"/>
                  </a:lnTo>
                  <a:lnTo>
                    <a:pt x="30" y="38"/>
                  </a:lnTo>
                  <a:lnTo>
                    <a:pt x="37" y="53"/>
                  </a:lnTo>
                  <a:lnTo>
                    <a:pt x="22" y="60"/>
                  </a:lnTo>
                  <a:lnTo>
                    <a:pt x="75" y="45"/>
                  </a:lnTo>
                  <a:lnTo>
                    <a:pt x="83" y="53"/>
                  </a:lnTo>
                  <a:lnTo>
                    <a:pt x="60" y="53"/>
                  </a:lnTo>
                  <a:lnTo>
                    <a:pt x="106" y="68"/>
                  </a:lnTo>
                  <a:lnTo>
                    <a:pt x="98" y="53"/>
                  </a:lnTo>
                  <a:lnTo>
                    <a:pt x="113" y="53"/>
                  </a:lnTo>
                  <a:lnTo>
                    <a:pt x="106" y="60"/>
                  </a:lnTo>
                  <a:lnTo>
                    <a:pt x="121" y="68"/>
                  </a:lnTo>
                  <a:lnTo>
                    <a:pt x="106" y="60"/>
                  </a:lnTo>
                  <a:lnTo>
                    <a:pt x="128" y="83"/>
                  </a:lnTo>
                  <a:lnTo>
                    <a:pt x="128" y="91"/>
                  </a:lnTo>
                  <a:lnTo>
                    <a:pt x="143" y="91"/>
                  </a:lnTo>
                  <a:lnTo>
                    <a:pt x="181" y="68"/>
                  </a:lnTo>
                  <a:lnTo>
                    <a:pt x="181" y="60"/>
                  </a:lnTo>
                  <a:lnTo>
                    <a:pt x="189" y="53"/>
                  </a:lnTo>
                  <a:lnTo>
                    <a:pt x="219" y="68"/>
                  </a:lnTo>
                  <a:lnTo>
                    <a:pt x="257" y="106"/>
                  </a:lnTo>
                  <a:lnTo>
                    <a:pt x="272" y="106"/>
                  </a:lnTo>
                  <a:lnTo>
                    <a:pt x="287" y="144"/>
                  </a:lnTo>
                  <a:lnTo>
                    <a:pt x="280" y="189"/>
                  </a:lnTo>
                  <a:lnTo>
                    <a:pt x="295" y="197"/>
                  </a:lnTo>
                  <a:lnTo>
                    <a:pt x="295" y="182"/>
                  </a:lnTo>
                  <a:lnTo>
                    <a:pt x="287" y="174"/>
                  </a:lnTo>
                  <a:lnTo>
                    <a:pt x="302" y="182"/>
                  </a:lnTo>
                  <a:lnTo>
                    <a:pt x="302" y="174"/>
                  </a:lnTo>
                  <a:lnTo>
                    <a:pt x="295" y="204"/>
                  </a:lnTo>
                  <a:lnTo>
                    <a:pt x="310" y="204"/>
                  </a:lnTo>
                  <a:lnTo>
                    <a:pt x="295" y="212"/>
                  </a:lnTo>
                  <a:lnTo>
                    <a:pt x="318" y="242"/>
                  </a:lnTo>
                  <a:lnTo>
                    <a:pt x="333" y="250"/>
                  </a:lnTo>
                  <a:lnTo>
                    <a:pt x="325" y="235"/>
                  </a:lnTo>
                  <a:lnTo>
                    <a:pt x="333" y="235"/>
                  </a:lnTo>
                  <a:lnTo>
                    <a:pt x="340" y="265"/>
                  </a:lnTo>
                  <a:lnTo>
                    <a:pt x="348" y="250"/>
                  </a:lnTo>
                  <a:lnTo>
                    <a:pt x="340" y="265"/>
                  </a:lnTo>
                  <a:lnTo>
                    <a:pt x="348" y="265"/>
                  </a:lnTo>
                  <a:lnTo>
                    <a:pt x="363" y="303"/>
                  </a:lnTo>
                  <a:lnTo>
                    <a:pt x="386" y="310"/>
                  </a:lnTo>
                  <a:lnTo>
                    <a:pt x="401" y="341"/>
                  </a:lnTo>
                  <a:lnTo>
                    <a:pt x="446" y="318"/>
                  </a:lnTo>
                  <a:lnTo>
                    <a:pt x="454" y="288"/>
                  </a:lnTo>
                  <a:lnTo>
                    <a:pt x="446" y="227"/>
                  </a:lnTo>
                  <a:lnTo>
                    <a:pt x="446"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6" name="Freeform 27"/>
            <p:cNvSpPr>
              <a:spLocks/>
            </p:cNvSpPr>
            <p:nvPr/>
          </p:nvSpPr>
          <p:spPr bwMode="auto">
            <a:xfrm>
              <a:off x="1969" y="2458"/>
              <a:ext cx="265" cy="280"/>
            </a:xfrm>
            <a:custGeom>
              <a:avLst/>
              <a:gdLst>
                <a:gd name="T0" fmla="*/ 258 w 265"/>
                <a:gd name="T1" fmla="*/ 159 h 280"/>
                <a:gd name="T2" fmla="*/ 235 w 265"/>
                <a:gd name="T3" fmla="*/ 114 h 280"/>
                <a:gd name="T4" fmla="*/ 167 w 265"/>
                <a:gd name="T5" fmla="*/ 61 h 280"/>
                <a:gd name="T6" fmla="*/ 144 w 265"/>
                <a:gd name="T7" fmla="*/ 30 h 280"/>
                <a:gd name="T8" fmla="*/ 121 w 265"/>
                <a:gd name="T9" fmla="*/ 23 h 280"/>
                <a:gd name="T10" fmla="*/ 129 w 265"/>
                <a:gd name="T11" fmla="*/ 0 h 280"/>
                <a:gd name="T12" fmla="*/ 68 w 265"/>
                <a:gd name="T13" fmla="*/ 8 h 280"/>
                <a:gd name="T14" fmla="*/ 0 w 265"/>
                <a:gd name="T15" fmla="*/ 15 h 280"/>
                <a:gd name="T16" fmla="*/ 38 w 265"/>
                <a:gd name="T17" fmla="*/ 144 h 280"/>
                <a:gd name="T18" fmla="*/ 61 w 265"/>
                <a:gd name="T19" fmla="*/ 182 h 280"/>
                <a:gd name="T20" fmla="*/ 53 w 265"/>
                <a:gd name="T21" fmla="*/ 212 h 280"/>
                <a:gd name="T22" fmla="*/ 61 w 265"/>
                <a:gd name="T23" fmla="*/ 265 h 280"/>
                <a:gd name="T24" fmla="*/ 76 w 265"/>
                <a:gd name="T25" fmla="*/ 280 h 280"/>
                <a:gd name="T26" fmla="*/ 220 w 265"/>
                <a:gd name="T27" fmla="*/ 273 h 280"/>
                <a:gd name="T28" fmla="*/ 220 w 265"/>
                <a:gd name="T29" fmla="*/ 280 h 280"/>
                <a:gd name="T30" fmla="*/ 227 w 265"/>
                <a:gd name="T31" fmla="*/ 280 h 280"/>
                <a:gd name="T32" fmla="*/ 227 w 265"/>
                <a:gd name="T33" fmla="*/ 258 h 280"/>
                <a:gd name="T34" fmla="*/ 250 w 265"/>
                <a:gd name="T35" fmla="*/ 258 h 280"/>
                <a:gd name="T36" fmla="*/ 250 w 265"/>
                <a:gd name="T37" fmla="*/ 243 h 280"/>
                <a:gd name="T38" fmla="*/ 243 w 265"/>
                <a:gd name="T39" fmla="*/ 243 h 280"/>
                <a:gd name="T40" fmla="*/ 250 w 265"/>
                <a:gd name="T41" fmla="*/ 235 h 280"/>
                <a:gd name="T42" fmla="*/ 250 w 265"/>
                <a:gd name="T43" fmla="*/ 227 h 280"/>
                <a:gd name="T44" fmla="*/ 258 w 265"/>
                <a:gd name="T45" fmla="*/ 197 h 280"/>
                <a:gd name="T46" fmla="*/ 258 w 265"/>
                <a:gd name="T47" fmla="*/ 174 h 280"/>
                <a:gd name="T48" fmla="*/ 265 w 265"/>
                <a:gd name="T49" fmla="*/ 174 h 280"/>
                <a:gd name="T50" fmla="*/ 258 w 265"/>
                <a:gd name="T51" fmla="*/ 159 h 2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5" h="280">
                  <a:moveTo>
                    <a:pt x="258" y="159"/>
                  </a:moveTo>
                  <a:lnTo>
                    <a:pt x="235" y="114"/>
                  </a:lnTo>
                  <a:lnTo>
                    <a:pt x="167" y="61"/>
                  </a:lnTo>
                  <a:lnTo>
                    <a:pt x="144" y="30"/>
                  </a:lnTo>
                  <a:lnTo>
                    <a:pt x="121" y="23"/>
                  </a:lnTo>
                  <a:lnTo>
                    <a:pt x="129" y="0"/>
                  </a:lnTo>
                  <a:lnTo>
                    <a:pt x="68" y="8"/>
                  </a:lnTo>
                  <a:lnTo>
                    <a:pt x="0" y="15"/>
                  </a:lnTo>
                  <a:lnTo>
                    <a:pt x="38" y="144"/>
                  </a:lnTo>
                  <a:lnTo>
                    <a:pt x="61" y="182"/>
                  </a:lnTo>
                  <a:lnTo>
                    <a:pt x="53" y="212"/>
                  </a:lnTo>
                  <a:lnTo>
                    <a:pt x="61" y="265"/>
                  </a:lnTo>
                  <a:lnTo>
                    <a:pt x="76" y="280"/>
                  </a:lnTo>
                  <a:lnTo>
                    <a:pt x="220" y="273"/>
                  </a:lnTo>
                  <a:lnTo>
                    <a:pt x="220" y="280"/>
                  </a:lnTo>
                  <a:lnTo>
                    <a:pt x="227" y="280"/>
                  </a:lnTo>
                  <a:lnTo>
                    <a:pt x="227" y="258"/>
                  </a:lnTo>
                  <a:lnTo>
                    <a:pt x="250" y="258"/>
                  </a:lnTo>
                  <a:lnTo>
                    <a:pt x="250" y="243"/>
                  </a:lnTo>
                  <a:lnTo>
                    <a:pt x="243" y="243"/>
                  </a:lnTo>
                  <a:lnTo>
                    <a:pt x="250" y="235"/>
                  </a:lnTo>
                  <a:lnTo>
                    <a:pt x="250" y="227"/>
                  </a:lnTo>
                  <a:lnTo>
                    <a:pt x="258" y="197"/>
                  </a:lnTo>
                  <a:lnTo>
                    <a:pt x="258" y="174"/>
                  </a:lnTo>
                  <a:lnTo>
                    <a:pt x="265" y="174"/>
                  </a:lnTo>
                  <a:lnTo>
                    <a:pt x="258" y="15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7" name="Freeform 28"/>
            <p:cNvSpPr>
              <a:spLocks/>
            </p:cNvSpPr>
            <p:nvPr/>
          </p:nvSpPr>
          <p:spPr bwMode="auto">
            <a:xfrm>
              <a:off x="1969" y="2458"/>
              <a:ext cx="265" cy="280"/>
            </a:xfrm>
            <a:custGeom>
              <a:avLst/>
              <a:gdLst>
                <a:gd name="T0" fmla="*/ 258 w 265"/>
                <a:gd name="T1" fmla="*/ 159 h 280"/>
                <a:gd name="T2" fmla="*/ 235 w 265"/>
                <a:gd name="T3" fmla="*/ 114 h 280"/>
                <a:gd name="T4" fmla="*/ 167 w 265"/>
                <a:gd name="T5" fmla="*/ 61 h 280"/>
                <a:gd name="T6" fmla="*/ 144 w 265"/>
                <a:gd name="T7" fmla="*/ 30 h 280"/>
                <a:gd name="T8" fmla="*/ 121 w 265"/>
                <a:gd name="T9" fmla="*/ 23 h 280"/>
                <a:gd name="T10" fmla="*/ 129 w 265"/>
                <a:gd name="T11" fmla="*/ 0 h 280"/>
                <a:gd name="T12" fmla="*/ 68 w 265"/>
                <a:gd name="T13" fmla="*/ 8 h 280"/>
                <a:gd name="T14" fmla="*/ 0 w 265"/>
                <a:gd name="T15" fmla="*/ 15 h 280"/>
                <a:gd name="T16" fmla="*/ 38 w 265"/>
                <a:gd name="T17" fmla="*/ 144 h 280"/>
                <a:gd name="T18" fmla="*/ 61 w 265"/>
                <a:gd name="T19" fmla="*/ 182 h 280"/>
                <a:gd name="T20" fmla="*/ 53 w 265"/>
                <a:gd name="T21" fmla="*/ 212 h 280"/>
                <a:gd name="T22" fmla="*/ 61 w 265"/>
                <a:gd name="T23" fmla="*/ 265 h 280"/>
                <a:gd name="T24" fmla="*/ 76 w 265"/>
                <a:gd name="T25" fmla="*/ 280 h 280"/>
                <a:gd name="T26" fmla="*/ 220 w 265"/>
                <a:gd name="T27" fmla="*/ 273 h 280"/>
                <a:gd name="T28" fmla="*/ 220 w 265"/>
                <a:gd name="T29" fmla="*/ 280 h 280"/>
                <a:gd name="T30" fmla="*/ 227 w 265"/>
                <a:gd name="T31" fmla="*/ 280 h 280"/>
                <a:gd name="T32" fmla="*/ 227 w 265"/>
                <a:gd name="T33" fmla="*/ 258 h 280"/>
                <a:gd name="T34" fmla="*/ 250 w 265"/>
                <a:gd name="T35" fmla="*/ 258 h 280"/>
                <a:gd name="T36" fmla="*/ 250 w 265"/>
                <a:gd name="T37" fmla="*/ 243 h 280"/>
                <a:gd name="T38" fmla="*/ 243 w 265"/>
                <a:gd name="T39" fmla="*/ 243 h 280"/>
                <a:gd name="T40" fmla="*/ 250 w 265"/>
                <a:gd name="T41" fmla="*/ 235 h 280"/>
                <a:gd name="T42" fmla="*/ 250 w 265"/>
                <a:gd name="T43" fmla="*/ 227 h 280"/>
                <a:gd name="T44" fmla="*/ 258 w 265"/>
                <a:gd name="T45" fmla="*/ 197 h 280"/>
                <a:gd name="T46" fmla="*/ 258 w 265"/>
                <a:gd name="T47" fmla="*/ 174 h 280"/>
                <a:gd name="T48" fmla="*/ 265 w 265"/>
                <a:gd name="T49" fmla="*/ 174 h 280"/>
                <a:gd name="T50" fmla="*/ 258 w 265"/>
                <a:gd name="T51" fmla="*/ 159 h 280"/>
                <a:gd name="T52" fmla="*/ 258 w 265"/>
                <a:gd name="T53" fmla="*/ 167 h 2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65" h="280">
                  <a:moveTo>
                    <a:pt x="258" y="159"/>
                  </a:moveTo>
                  <a:lnTo>
                    <a:pt x="235" y="114"/>
                  </a:lnTo>
                  <a:lnTo>
                    <a:pt x="167" y="61"/>
                  </a:lnTo>
                  <a:lnTo>
                    <a:pt x="144" y="30"/>
                  </a:lnTo>
                  <a:lnTo>
                    <a:pt x="121" y="23"/>
                  </a:lnTo>
                  <a:lnTo>
                    <a:pt x="129" y="0"/>
                  </a:lnTo>
                  <a:lnTo>
                    <a:pt x="68" y="8"/>
                  </a:lnTo>
                  <a:lnTo>
                    <a:pt x="0" y="15"/>
                  </a:lnTo>
                  <a:lnTo>
                    <a:pt x="38" y="144"/>
                  </a:lnTo>
                  <a:lnTo>
                    <a:pt x="61" y="182"/>
                  </a:lnTo>
                  <a:lnTo>
                    <a:pt x="53" y="212"/>
                  </a:lnTo>
                  <a:lnTo>
                    <a:pt x="61" y="265"/>
                  </a:lnTo>
                  <a:lnTo>
                    <a:pt x="76" y="280"/>
                  </a:lnTo>
                  <a:lnTo>
                    <a:pt x="220" y="273"/>
                  </a:lnTo>
                  <a:lnTo>
                    <a:pt x="220" y="280"/>
                  </a:lnTo>
                  <a:lnTo>
                    <a:pt x="227" y="280"/>
                  </a:lnTo>
                  <a:lnTo>
                    <a:pt x="227" y="258"/>
                  </a:lnTo>
                  <a:lnTo>
                    <a:pt x="250" y="258"/>
                  </a:lnTo>
                  <a:lnTo>
                    <a:pt x="250" y="243"/>
                  </a:lnTo>
                  <a:lnTo>
                    <a:pt x="243" y="243"/>
                  </a:lnTo>
                  <a:lnTo>
                    <a:pt x="250" y="235"/>
                  </a:lnTo>
                  <a:lnTo>
                    <a:pt x="250" y="227"/>
                  </a:lnTo>
                  <a:lnTo>
                    <a:pt x="258" y="197"/>
                  </a:lnTo>
                  <a:lnTo>
                    <a:pt x="258" y="174"/>
                  </a:lnTo>
                  <a:lnTo>
                    <a:pt x="265" y="174"/>
                  </a:lnTo>
                  <a:lnTo>
                    <a:pt x="258" y="159"/>
                  </a:lnTo>
                  <a:lnTo>
                    <a:pt x="258" y="16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8" name="Freeform 29"/>
            <p:cNvSpPr>
              <a:spLocks/>
            </p:cNvSpPr>
            <p:nvPr/>
          </p:nvSpPr>
          <p:spPr bwMode="auto">
            <a:xfrm>
              <a:off x="827" y="3004"/>
              <a:ext cx="60" cy="98"/>
            </a:xfrm>
            <a:custGeom>
              <a:avLst/>
              <a:gdLst>
                <a:gd name="T0" fmla="*/ 60 w 60"/>
                <a:gd name="T1" fmla="*/ 53 h 98"/>
                <a:gd name="T2" fmla="*/ 52 w 60"/>
                <a:gd name="T3" fmla="*/ 60 h 98"/>
                <a:gd name="T4" fmla="*/ 45 w 60"/>
                <a:gd name="T5" fmla="*/ 68 h 98"/>
                <a:gd name="T6" fmla="*/ 37 w 60"/>
                <a:gd name="T7" fmla="*/ 68 h 98"/>
                <a:gd name="T8" fmla="*/ 30 w 60"/>
                <a:gd name="T9" fmla="*/ 76 h 98"/>
                <a:gd name="T10" fmla="*/ 22 w 60"/>
                <a:gd name="T11" fmla="*/ 91 h 98"/>
                <a:gd name="T12" fmla="*/ 22 w 60"/>
                <a:gd name="T13" fmla="*/ 98 h 98"/>
                <a:gd name="T14" fmla="*/ 15 w 60"/>
                <a:gd name="T15" fmla="*/ 91 h 98"/>
                <a:gd name="T16" fmla="*/ 7 w 60"/>
                <a:gd name="T17" fmla="*/ 83 h 98"/>
                <a:gd name="T18" fmla="*/ 7 w 60"/>
                <a:gd name="T19" fmla="*/ 45 h 98"/>
                <a:gd name="T20" fmla="*/ 0 w 60"/>
                <a:gd name="T21" fmla="*/ 38 h 98"/>
                <a:gd name="T22" fmla="*/ 0 w 60"/>
                <a:gd name="T23" fmla="*/ 30 h 98"/>
                <a:gd name="T24" fmla="*/ 7 w 60"/>
                <a:gd name="T25" fmla="*/ 30 h 98"/>
                <a:gd name="T26" fmla="*/ 15 w 60"/>
                <a:gd name="T27" fmla="*/ 22 h 98"/>
                <a:gd name="T28" fmla="*/ 15 w 60"/>
                <a:gd name="T29" fmla="*/ 15 h 98"/>
                <a:gd name="T30" fmla="*/ 7 w 60"/>
                <a:gd name="T31" fmla="*/ 7 h 98"/>
                <a:gd name="T32" fmla="*/ 7 w 60"/>
                <a:gd name="T33" fmla="*/ 0 h 98"/>
                <a:gd name="T34" fmla="*/ 15 w 60"/>
                <a:gd name="T35" fmla="*/ 0 h 98"/>
                <a:gd name="T36" fmla="*/ 22 w 60"/>
                <a:gd name="T37" fmla="*/ 7 h 98"/>
                <a:gd name="T38" fmla="*/ 30 w 60"/>
                <a:gd name="T39" fmla="*/ 7 h 98"/>
                <a:gd name="T40" fmla="*/ 37 w 60"/>
                <a:gd name="T41" fmla="*/ 15 h 98"/>
                <a:gd name="T42" fmla="*/ 45 w 60"/>
                <a:gd name="T43" fmla="*/ 30 h 98"/>
                <a:gd name="T44" fmla="*/ 45 w 60"/>
                <a:gd name="T45" fmla="*/ 38 h 98"/>
                <a:gd name="T46" fmla="*/ 52 w 60"/>
                <a:gd name="T47" fmla="*/ 38 h 98"/>
                <a:gd name="T48" fmla="*/ 52 w 60"/>
                <a:gd name="T49" fmla="*/ 45 h 98"/>
                <a:gd name="T50" fmla="*/ 60 w 60"/>
                <a:gd name="T51" fmla="*/ 53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98">
                  <a:moveTo>
                    <a:pt x="60" y="53"/>
                  </a:moveTo>
                  <a:lnTo>
                    <a:pt x="52" y="60"/>
                  </a:lnTo>
                  <a:lnTo>
                    <a:pt x="45" y="68"/>
                  </a:lnTo>
                  <a:lnTo>
                    <a:pt x="37" y="68"/>
                  </a:lnTo>
                  <a:lnTo>
                    <a:pt x="30" y="76"/>
                  </a:lnTo>
                  <a:lnTo>
                    <a:pt x="22" y="91"/>
                  </a:lnTo>
                  <a:lnTo>
                    <a:pt x="22" y="98"/>
                  </a:lnTo>
                  <a:lnTo>
                    <a:pt x="15" y="91"/>
                  </a:lnTo>
                  <a:lnTo>
                    <a:pt x="7" y="83"/>
                  </a:lnTo>
                  <a:lnTo>
                    <a:pt x="7" y="45"/>
                  </a:lnTo>
                  <a:lnTo>
                    <a:pt x="0" y="38"/>
                  </a:lnTo>
                  <a:lnTo>
                    <a:pt x="0" y="30"/>
                  </a:lnTo>
                  <a:lnTo>
                    <a:pt x="7" y="30"/>
                  </a:lnTo>
                  <a:lnTo>
                    <a:pt x="15" y="22"/>
                  </a:lnTo>
                  <a:lnTo>
                    <a:pt x="15" y="15"/>
                  </a:lnTo>
                  <a:lnTo>
                    <a:pt x="7" y="7"/>
                  </a:lnTo>
                  <a:lnTo>
                    <a:pt x="7" y="0"/>
                  </a:lnTo>
                  <a:lnTo>
                    <a:pt x="15" y="0"/>
                  </a:lnTo>
                  <a:lnTo>
                    <a:pt x="22" y="7"/>
                  </a:lnTo>
                  <a:lnTo>
                    <a:pt x="30" y="7"/>
                  </a:lnTo>
                  <a:lnTo>
                    <a:pt x="37" y="15"/>
                  </a:lnTo>
                  <a:lnTo>
                    <a:pt x="45" y="30"/>
                  </a:lnTo>
                  <a:lnTo>
                    <a:pt x="45" y="38"/>
                  </a:lnTo>
                  <a:lnTo>
                    <a:pt x="52" y="38"/>
                  </a:lnTo>
                  <a:lnTo>
                    <a:pt x="52" y="45"/>
                  </a:lnTo>
                  <a:lnTo>
                    <a:pt x="60" y="53"/>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9" name="Freeform 30"/>
            <p:cNvSpPr>
              <a:spLocks/>
            </p:cNvSpPr>
            <p:nvPr/>
          </p:nvSpPr>
          <p:spPr bwMode="auto">
            <a:xfrm>
              <a:off x="827" y="3004"/>
              <a:ext cx="60" cy="98"/>
            </a:xfrm>
            <a:custGeom>
              <a:avLst/>
              <a:gdLst>
                <a:gd name="T0" fmla="*/ 60 w 60"/>
                <a:gd name="T1" fmla="*/ 53 h 98"/>
                <a:gd name="T2" fmla="*/ 52 w 60"/>
                <a:gd name="T3" fmla="*/ 60 h 98"/>
                <a:gd name="T4" fmla="*/ 45 w 60"/>
                <a:gd name="T5" fmla="*/ 68 h 98"/>
                <a:gd name="T6" fmla="*/ 37 w 60"/>
                <a:gd name="T7" fmla="*/ 68 h 98"/>
                <a:gd name="T8" fmla="*/ 30 w 60"/>
                <a:gd name="T9" fmla="*/ 76 h 98"/>
                <a:gd name="T10" fmla="*/ 22 w 60"/>
                <a:gd name="T11" fmla="*/ 91 h 98"/>
                <a:gd name="T12" fmla="*/ 22 w 60"/>
                <a:gd name="T13" fmla="*/ 98 h 98"/>
                <a:gd name="T14" fmla="*/ 15 w 60"/>
                <a:gd name="T15" fmla="*/ 91 h 98"/>
                <a:gd name="T16" fmla="*/ 7 w 60"/>
                <a:gd name="T17" fmla="*/ 83 h 98"/>
                <a:gd name="T18" fmla="*/ 7 w 60"/>
                <a:gd name="T19" fmla="*/ 45 h 98"/>
                <a:gd name="T20" fmla="*/ 0 w 60"/>
                <a:gd name="T21" fmla="*/ 38 h 98"/>
                <a:gd name="T22" fmla="*/ 0 w 60"/>
                <a:gd name="T23" fmla="*/ 30 h 98"/>
                <a:gd name="T24" fmla="*/ 7 w 60"/>
                <a:gd name="T25" fmla="*/ 30 h 98"/>
                <a:gd name="T26" fmla="*/ 15 w 60"/>
                <a:gd name="T27" fmla="*/ 22 h 98"/>
                <a:gd name="T28" fmla="*/ 15 w 60"/>
                <a:gd name="T29" fmla="*/ 15 h 98"/>
                <a:gd name="T30" fmla="*/ 7 w 60"/>
                <a:gd name="T31" fmla="*/ 7 h 98"/>
                <a:gd name="T32" fmla="*/ 7 w 60"/>
                <a:gd name="T33" fmla="*/ 0 h 98"/>
                <a:gd name="T34" fmla="*/ 15 w 60"/>
                <a:gd name="T35" fmla="*/ 0 h 98"/>
                <a:gd name="T36" fmla="*/ 22 w 60"/>
                <a:gd name="T37" fmla="*/ 7 h 98"/>
                <a:gd name="T38" fmla="*/ 30 w 60"/>
                <a:gd name="T39" fmla="*/ 7 h 98"/>
                <a:gd name="T40" fmla="*/ 37 w 60"/>
                <a:gd name="T41" fmla="*/ 15 h 98"/>
                <a:gd name="T42" fmla="*/ 45 w 60"/>
                <a:gd name="T43" fmla="*/ 30 h 98"/>
                <a:gd name="T44" fmla="*/ 45 w 60"/>
                <a:gd name="T45" fmla="*/ 38 h 98"/>
                <a:gd name="T46" fmla="*/ 52 w 60"/>
                <a:gd name="T47" fmla="*/ 38 h 98"/>
                <a:gd name="T48" fmla="*/ 52 w 60"/>
                <a:gd name="T49" fmla="*/ 45 h 98"/>
                <a:gd name="T50" fmla="*/ 60 w 60"/>
                <a:gd name="T51" fmla="*/ 53 h 98"/>
                <a:gd name="T52" fmla="*/ 60 w 60"/>
                <a:gd name="T53" fmla="*/ 60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 h="98">
                  <a:moveTo>
                    <a:pt x="60" y="53"/>
                  </a:moveTo>
                  <a:lnTo>
                    <a:pt x="52" y="60"/>
                  </a:lnTo>
                  <a:lnTo>
                    <a:pt x="45" y="68"/>
                  </a:lnTo>
                  <a:lnTo>
                    <a:pt x="37" y="68"/>
                  </a:lnTo>
                  <a:lnTo>
                    <a:pt x="30" y="76"/>
                  </a:lnTo>
                  <a:lnTo>
                    <a:pt x="22" y="91"/>
                  </a:lnTo>
                  <a:lnTo>
                    <a:pt x="22" y="98"/>
                  </a:lnTo>
                  <a:lnTo>
                    <a:pt x="15" y="91"/>
                  </a:lnTo>
                  <a:lnTo>
                    <a:pt x="7" y="83"/>
                  </a:lnTo>
                  <a:lnTo>
                    <a:pt x="7" y="45"/>
                  </a:lnTo>
                  <a:lnTo>
                    <a:pt x="0" y="38"/>
                  </a:lnTo>
                  <a:lnTo>
                    <a:pt x="0" y="30"/>
                  </a:lnTo>
                  <a:lnTo>
                    <a:pt x="7" y="30"/>
                  </a:lnTo>
                  <a:lnTo>
                    <a:pt x="15" y="22"/>
                  </a:lnTo>
                  <a:lnTo>
                    <a:pt x="15" y="15"/>
                  </a:lnTo>
                  <a:lnTo>
                    <a:pt x="7" y="7"/>
                  </a:lnTo>
                  <a:lnTo>
                    <a:pt x="7" y="0"/>
                  </a:lnTo>
                  <a:lnTo>
                    <a:pt x="15" y="0"/>
                  </a:lnTo>
                  <a:lnTo>
                    <a:pt x="22" y="7"/>
                  </a:lnTo>
                  <a:lnTo>
                    <a:pt x="30" y="7"/>
                  </a:lnTo>
                  <a:lnTo>
                    <a:pt x="37" y="15"/>
                  </a:lnTo>
                  <a:lnTo>
                    <a:pt x="45" y="30"/>
                  </a:lnTo>
                  <a:lnTo>
                    <a:pt x="45" y="38"/>
                  </a:lnTo>
                  <a:lnTo>
                    <a:pt x="52" y="38"/>
                  </a:lnTo>
                  <a:lnTo>
                    <a:pt x="52" y="45"/>
                  </a:lnTo>
                  <a:lnTo>
                    <a:pt x="60" y="53"/>
                  </a:lnTo>
                  <a:lnTo>
                    <a:pt x="60" y="6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0" name="Freeform 31"/>
            <p:cNvSpPr>
              <a:spLocks/>
            </p:cNvSpPr>
            <p:nvPr/>
          </p:nvSpPr>
          <p:spPr bwMode="auto">
            <a:xfrm>
              <a:off x="796" y="2951"/>
              <a:ext cx="31" cy="30"/>
            </a:xfrm>
            <a:custGeom>
              <a:avLst/>
              <a:gdLst>
                <a:gd name="T0" fmla="*/ 31 w 31"/>
                <a:gd name="T1" fmla="*/ 22 h 30"/>
                <a:gd name="T2" fmla="*/ 31 w 31"/>
                <a:gd name="T3" fmla="*/ 15 h 30"/>
                <a:gd name="T4" fmla="*/ 23 w 31"/>
                <a:gd name="T5" fmla="*/ 7 h 30"/>
                <a:gd name="T6" fmla="*/ 8 w 31"/>
                <a:gd name="T7" fmla="*/ 7 h 30"/>
                <a:gd name="T8" fmla="*/ 8 w 31"/>
                <a:gd name="T9" fmla="*/ 0 h 30"/>
                <a:gd name="T10" fmla="*/ 0 w 31"/>
                <a:gd name="T11" fmla="*/ 0 h 30"/>
                <a:gd name="T12" fmla="*/ 0 w 31"/>
                <a:gd name="T13" fmla="*/ 15 h 30"/>
                <a:gd name="T14" fmla="*/ 8 w 31"/>
                <a:gd name="T15" fmla="*/ 15 h 30"/>
                <a:gd name="T16" fmla="*/ 15 w 31"/>
                <a:gd name="T17" fmla="*/ 30 h 30"/>
                <a:gd name="T18" fmla="*/ 23 w 31"/>
                <a:gd name="T19" fmla="*/ 30 h 30"/>
                <a:gd name="T20" fmla="*/ 31 w 31"/>
                <a:gd name="T21" fmla="*/ 22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30">
                  <a:moveTo>
                    <a:pt x="31" y="22"/>
                  </a:moveTo>
                  <a:lnTo>
                    <a:pt x="31" y="15"/>
                  </a:lnTo>
                  <a:lnTo>
                    <a:pt x="23" y="7"/>
                  </a:lnTo>
                  <a:lnTo>
                    <a:pt x="8" y="7"/>
                  </a:lnTo>
                  <a:lnTo>
                    <a:pt x="8" y="0"/>
                  </a:lnTo>
                  <a:lnTo>
                    <a:pt x="0" y="0"/>
                  </a:lnTo>
                  <a:lnTo>
                    <a:pt x="0" y="15"/>
                  </a:lnTo>
                  <a:lnTo>
                    <a:pt x="8" y="15"/>
                  </a:lnTo>
                  <a:lnTo>
                    <a:pt x="15" y="30"/>
                  </a:lnTo>
                  <a:lnTo>
                    <a:pt x="23" y="30"/>
                  </a:lnTo>
                  <a:lnTo>
                    <a:pt x="31" y="22"/>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1" name="Freeform 32"/>
            <p:cNvSpPr>
              <a:spLocks/>
            </p:cNvSpPr>
            <p:nvPr/>
          </p:nvSpPr>
          <p:spPr bwMode="auto">
            <a:xfrm>
              <a:off x="796" y="2951"/>
              <a:ext cx="31" cy="30"/>
            </a:xfrm>
            <a:custGeom>
              <a:avLst/>
              <a:gdLst>
                <a:gd name="T0" fmla="*/ 31 w 31"/>
                <a:gd name="T1" fmla="*/ 22 h 30"/>
                <a:gd name="T2" fmla="*/ 31 w 31"/>
                <a:gd name="T3" fmla="*/ 15 h 30"/>
                <a:gd name="T4" fmla="*/ 23 w 31"/>
                <a:gd name="T5" fmla="*/ 7 h 30"/>
                <a:gd name="T6" fmla="*/ 8 w 31"/>
                <a:gd name="T7" fmla="*/ 7 h 30"/>
                <a:gd name="T8" fmla="*/ 8 w 31"/>
                <a:gd name="T9" fmla="*/ 0 h 30"/>
                <a:gd name="T10" fmla="*/ 0 w 31"/>
                <a:gd name="T11" fmla="*/ 0 h 30"/>
                <a:gd name="T12" fmla="*/ 0 w 31"/>
                <a:gd name="T13" fmla="*/ 15 h 30"/>
                <a:gd name="T14" fmla="*/ 8 w 31"/>
                <a:gd name="T15" fmla="*/ 15 h 30"/>
                <a:gd name="T16" fmla="*/ 15 w 31"/>
                <a:gd name="T17" fmla="*/ 30 h 30"/>
                <a:gd name="T18" fmla="*/ 23 w 31"/>
                <a:gd name="T19" fmla="*/ 30 h 30"/>
                <a:gd name="T20" fmla="*/ 31 w 31"/>
                <a:gd name="T21" fmla="*/ 22 h 30"/>
                <a:gd name="T22" fmla="*/ 31 w 31"/>
                <a:gd name="T23" fmla="*/ 3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30">
                  <a:moveTo>
                    <a:pt x="31" y="22"/>
                  </a:moveTo>
                  <a:lnTo>
                    <a:pt x="31" y="15"/>
                  </a:lnTo>
                  <a:lnTo>
                    <a:pt x="23" y="7"/>
                  </a:lnTo>
                  <a:lnTo>
                    <a:pt x="8" y="7"/>
                  </a:lnTo>
                  <a:lnTo>
                    <a:pt x="8" y="0"/>
                  </a:lnTo>
                  <a:lnTo>
                    <a:pt x="0" y="0"/>
                  </a:lnTo>
                  <a:lnTo>
                    <a:pt x="0" y="15"/>
                  </a:lnTo>
                  <a:lnTo>
                    <a:pt x="8" y="15"/>
                  </a:lnTo>
                  <a:lnTo>
                    <a:pt x="15" y="30"/>
                  </a:lnTo>
                  <a:lnTo>
                    <a:pt x="23" y="30"/>
                  </a:lnTo>
                  <a:lnTo>
                    <a:pt x="31" y="22"/>
                  </a:lnTo>
                  <a:lnTo>
                    <a:pt x="31"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2" name="Freeform 33"/>
            <p:cNvSpPr>
              <a:spLocks/>
            </p:cNvSpPr>
            <p:nvPr/>
          </p:nvSpPr>
          <p:spPr bwMode="auto">
            <a:xfrm>
              <a:off x="721" y="2905"/>
              <a:ext cx="30" cy="31"/>
            </a:xfrm>
            <a:custGeom>
              <a:avLst/>
              <a:gdLst>
                <a:gd name="T0" fmla="*/ 30 w 30"/>
                <a:gd name="T1" fmla="*/ 23 h 31"/>
                <a:gd name="T2" fmla="*/ 22 w 30"/>
                <a:gd name="T3" fmla="*/ 15 h 31"/>
                <a:gd name="T4" fmla="*/ 22 w 30"/>
                <a:gd name="T5" fmla="*/ 8 h 31"/>
                <a:gd name="T6" fmla="*/ 15 w 30"/>
                <a:gd name="T7" fmla="*/ 0 h 31"/>
                <a:gd name="T8" fmla="*/ 7 w 30"/>
                <a:gd name="T9" fmla="*/ 0 h 31"/>
                <a:gd name="T10" fmla="*/ 7 w 30"/>
                <a:gd name="T11" fmla="*/ 8 h 31"/>
                <a:gd name="T12" fmla="*/ 0 w 30"/>
                <a:gd name="T13" fmla="*/ 8 h 31"/>
                <a:gd name="T14" fmla="*/ 0 w 30"/>
                <a:gd name="T15" fmla="*/ 15 h 31"/>
                <a:gd name="T16" fmla="*/ 7 w 30"/>
                <a:gd name="T17" fmla="*/ 23 h 31"/>
                <a:gd name="T18" fmla="*/ 15 w 30"/>
                <a:gd name="T19" fmla="*/ 23 h 31"/>
                <a:gd name="T20" fmla="*/ 22 w 30"/>
                <a:gd name="T21" fmla="*/ 31 h 31"/>
                <a:gd name="T22" fmla="*/ 30 w 30"/>
                <a:gd name="T23" fmla="*/ 31 h 31"/>
                <a:gd name="T24" fmla="*/ 30 w 30"/>
                <a:gd name="T25" fmla="*/ 23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1">
                  <a:moveTo>
                    <a:pt x="30" y="23"/>
                  </a:moveTo>
                  <a:lnTo>
                    <a:pt x="22" y="15"/>
                  </a:lnTo>
                  <a:lnTo>
                    <a:pt x="22" y="8"/>
                  </a:lnTo>
                  <a:lnTo>
                    <a:pt x="15" y="0"/>
                  </a:lnTo>
                  <a:lnTo>
                    <a:pt x="7" y="0"/>
                  </a:lnTo>
                  <a:lnTo>
                    <a:pt x="7" y="8"/>
                  </a:lnTo>
                  <a:lnTo>
                    <a:pt x="0" y="8"/>
                  </a:lnTo>
                  <a:lnTo>
                    <a:pt x="0" y="15"/>
                  </a:lnTo>
                  <a:lnTo>
                    <a:pt x="7" y="23"/>
                  </a:lnTo>
                  <a:lnTo>
                    <a:pt x="15" y="23"/>
                  </a:lnTo>
                  <a:lnTo>
                    <a:pt x="22" y="31"/>
                  </a:lnTo>
                  <a:lnTo>
                    <a:pt x="30" y="31"/>
                  </a:lnTo>
                  <a:lnTo>
                    <a:pt x="30" y="23"/>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3" name="Freeform 34"/>
            <p:cNvSpPr>
              <a:spLocks/>
            </p:cNvSpPr>
            <p:nvPr/>
          </p:nvSpPr>
          <p:spPr bwMode="auto">
            <a:xfrm>
              <a:off x="721" y="2905"/>
              <a:ext cx="30" cy="31"/>
            </a:xfrm>
            <a:custGeom>
              <a:avLst/>
              <a:gdLst>
                <a:gd name="T0" fmla="*/ 30 w 30"/>
                <a:gd name="T1" fmla="*/ 23 h 31"/>
                <a:gd name="T2" fmla="*/ 22 w 30"/>
                <a:gd name="T3" fmla="*/ 15 h 31"/>
                <a:gd name="T4" fmla="*/ 22 w 30"/>
                <a:gd name="T5" fmla="*/ 8 h 31"/>
                <a:gd name="T6" fmla="*/ 15 w 30"/>
                <a:gd name="T7" fmla="*/ 0 h 31"/>
                <a:gd name="T8" fmla="*/ 7 w 30"/>
                <a:gd name="T9" fmla="*/ 0 h 31"/>
                <a:gd name="T10" fmla="*/ 7 w 30"/>
                <a:gd name="T11" fmla="*/ 8 h 31"/>
                <a:gd name="T12" fmla="*/ 0 w 30"/>
                <a:gd name="T13" fmla="*/ 8 h 31"/>
                <a:gd name="T14" fmla="*/ 0 w 30"/>
                <a:gd name="T15" fmla="*/ 15 h 31"/>
                <a:gd name="T16" fmla="*/ 7 w 30"/>
                <a:gd name="T17" fmla="*/ 23 h 31"/>
                <a:gd name="T18" fmla="*/ 15 w 30"/>
                <a:gd name="T19" fmla="*/ 23 h 31"/>
                <a:gd name="T20" fmla="*/ 22 w 30"/>
                <a:gd name="T21" fmla="*/ 31 h 31"/>
                <a:gd name="T22" fmla="*/ 30 w 30"/>
                <a:gd name="T23" fmla="*/ 31 h 31"/>
                <a:gd name="T24" fmla="*/ 30 w 30"/>
                <a:gd name="T25" fmla="*/ 23 h 31"/>
                <a:gd name="T26" fmla="*/ 30 w 30"/>
                <a:gd name="T27" fmla="*/ 31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1">
                  <a:moveTo>
                    <a:pt x="30" y="23"/>
                  </a:moveTo>
                  <a:lnTo>
                    <a:pt x="22" y="15"/>
                  </a:lnTo>
                  <a:lnTo>
                    <a:pt x="22" y="8"/>
                  </a:lnTo>
                  <a:lnTo>
                    <a:pt x="15" y="0"/>
                  </a:lnTo>
                  <a:lnTo>
                    <a:pt x="7" y="0"/>
                  </a:lnTo>
                  <a:lnTo>
                    <a:pt x="7" y="8"/>
                  </a:lnTo>
                  <a:lnTo>
                    <a:pt x="0" y="8"/>
                  </a:lnTo>
                  <a:lnTo>
                    <a:pt x="0" y="15"/>
                  </a:lnTo>
                  <a:lnTo>
                    <a:pt x="7" y="23"/>
                  </a:lnTo>
                  <a:lnTo>
                    <a:pt x="15" y="23"/>
                  </a:lnTo>
                  <a:lnTo>
                    <a:pt x="22" y="31"/>
                  </a:lnTo>
                  <a:lnTo>
                    <a:pt x="30" y="31"/>
                  </a:lnTo>
                  <a:lnTo>
                    <a:pt x="30" y="23"/>
                  </a:lnTo>
                  <a:lnTo>
                    <a:pt x="30"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4" name="Freeform 35"/>
            <p:cNvSpPr>
              <a:spLocks/>
            </p:cNvSpPr>
            <p:nvPr/>
          </p:nvSpPr>
          <p:spPr bwMode="auto">
            <a:xfrm>
              <a:off x="766" y="2936"/>
              <a:ext cx="30" cy="15"/>
            </a:xfrm>
            <a:custGeom>
              <a:avLst/>
              <a:gdLst>
                <a:gd name="T0" fmla="*/ 30 w 30"/>
                <a:gd name="T1" fmla="*/ 7 h 15"/>
                <a:gd name="T2" fmla="*/ 23 w 30"/>
                <a:gd name="T3" fmla="*/ 15 h 15"/>
                <a:gd name="T4" fmla="*/ 15 w 30"/>
                <a:gd name="T5" fmla="*/ 7 h 15"/>
                <a:gd name="T6" fmla="*/ 0 w 30"/>
                <a:gd name="T7" fmla="*/ 7 h 15"/>
                <a:gd name="T8" fmla="*/ 0 w 30"/>
                <a:gd name="T9" fmla="*/ 0 h 15"/>
                <a:gd name="T10" fmla="*/ 15 w 30"/>
                <a:gd name="T11" fmla="*/ 7 h 15"/>
                <a:gd name="T12" fmla="*/ 15 w 30"/>
                <a:gd name="T13" fmla="*/ 0 h 15"/>
                <a:gd name="T14" fmla="*/ 23 w 30"/>
                <a:gd name="T15" fmla="*/ 7 h 15"/>
                <a:gd name="T16" fmla="*/ 30 w 30"/>
                <a:gd name="T17" fmla="*/ 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5">
                  <a:moveTo>
                    <a:pt x="30" y="7"/>
                  </a:moveTo>
                  <a:lnTo>
                    <a:pt x="23" y="15"/>
                  </a:lnTo>
                  <a:lnTo>
                    <a:pt x="15" y="7"/>
                  </a:lnTo>
                  <a:lnTo>
                    <a:pt x="0" y="7"/>
                  </a:lnTo>
                  <a:lnTo>
                    <a:pt x="0" y="0"/>
                  </a:lnTo>
                  <a:lnTo>
                    <a:pt x="15" y="7"/>
                  </a:lnTo>
                  <a:lnTo>
                    <a:pt x="15" y="0"/>
                  </a:lnTo>
                  <a:lnTo>
                    <a:pt x="23" y="7"/>
                  </a:lnTo>
                  <a:lnTo>
                    <a:pt x="30" y="7"/>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5" name="Freeform 36"/>
            <p:cNvSpPr>
              <a:spLocks/>
            </p:cNvSpPr>
            <p:nvPr/>
          </p:nvSpPr>
          <p:spPr bwMode="auto">
            <a:xfrm>
              <a:off x="766" y="2936"/>
              <a:ext cx="30" cy="15"/>
            </a:xfrm>
            <a:custGeom>
              <a:avLst/>
              <a:gdLst>
                <a:gd name="T0" fmla="*/ 30 w 30"/>
                <a:gd name="T1" fmla="*/ 7 h 15"/>
                <a:gd name="T2" fmla="*/ 23 w 30"/>
                <a:gd name="T3" fmla="*/ 15 h 15"/>
                <a:gd name="T4" fmla="*/ 15 w 30"/>
                <a:gd name="T5" fmla="*/ 7 h 15"/>
                <a:gd name="T6" fmla="*/ 0 w 30"/>
                <a:gd name="T7" fmla="*/ 7 h 15"/>
                <a:gd name="T8" fmla="*/ 0 w 30"/>
                <a:gd name="T9" fmla="*/ 0 h 15"/>
                <a:gd name="T10" fmla="*/ 15 w 30"/>
                <a:gd name="T11" fmla="*/ 7 h 15"/>
                <a:gd name="T12" fmla="*/ 15 w 30"/>
                <a:gd name="T13" fmla="*/ 0 h 15"/>
                <a:gd name="T14" fmla="*/ 23 w 30"/>
                <a:gd name="T15" fmla="*/ 7 h 15"/>
                <a:gd name="T16" fmla="*/ 30 w 30"/>
                <a:gd name="T17" fmla="*/ 7 h 15"/>
                <a:gd name="T18" fmla="*/ 30 w 30"/>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5">
                  <a:moveTo>
                    <a:pt x="30" y="7"/>
                  </a:moveTo>
                  <a:lnTo>
                    <a:pt x="23" y="15"/>
                  </a:lnTo>
                  <a:lnTo>
                    <a:pt x="15" y="7"/>
                  </a:lnTo>
                  <a:lnTo>
                    <a:pt x="0" y="7"/>
                  </a:lnTo>
                  <a:lnTo>
                    <a:pt x="0" y="0"/>
                  </a:lnTo>
                  <a:lnTo>
                    <a:pt x="15" y="7"/>
                  </a:lnTo>
                  <a:lnTo>
                    <a:pt x="15" y="0"/>
                  </a:lnTo>
                  <a:lnTo>
                    <a:pt x="23" y="7"/>
                  </a:lnTo>
                  <a:lnTo>
                    <a:pt x="30" y="7"/>
                  </a:lnTo>
                  <a:lnTo>
                    <a:pt x="30"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6" name="Freeform 37"/>
            <p:cNvSpPr>
              <a:spLocks/>
            </p:cNvSpPr>
            <p:nvPr/>
          </p:nvSpPr>
          <p:spPr bwMode="auto">
            <a:xfrm>
              <a:off x="645" y="2867"/>
              <a:ext cx="23" cy="23"/>
            </a:xfrm>
            <a:custGeom>
              <a:avLst/>
              <a:gdLst>
                <a:gd name="T0" fmla="*/ 23 w 23"/>
                <a:gd name="T1" fmla="*/ 8 h 23"/>
                <a:gd name="T2" fmla="*/ 23 w 23"/>
                <a:gd name="T3" fmla="*/ 15 h 23"/>
                <a:gd name="T4" fmla="*/ 15 w 23"/>
                <a:gd name="T5" fmla="*/ 23 h 23"/>
                <a:gd name="T6" fmla="*/ 7 w 23"/>
                <a:gd name="T7" fmla="*/ 23 h 23"/>
                <a:gd name="T8" fmla="*/ 0 w 23"/>
                <a:gd name="T9" fmla="*/ 15 h 23"/>
                <a:gd name="T10" fmla="*/ 0 w 23"/>
                <a:gd name="T11" fmla="*/ 8 h 23"/>
                <a:gd name="T12" fmla="*/ 7 w 23"/>
                <a:gd name="T13" fmla="*/ 0 h 23"/>
                <a:gd name="T14" fmla="*/ 23 w 23"/>
                <a:gd name="T15" fmla="*/ 0 h 23"/>
                <a:gd name="T16" fmla="*/ 23 w 23"/>
                <a:gd name="T17" fmla="*/ 8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3">
                  <a:moveTo>
                    <a:pt x="23" y="8"/>
                  </a:moveTo>
                  <a:lnTo>
                    <a:pt x="23" y="15"/>
                  </a:lnTo>
                  <a:lnTo>
                    <a:pt x="15" y="23"/>
                  </a:lnTo>
                  <a:lnTo>
                    <a:pt x="7" y="23"/>
                  </a:lnTo>
                  <a:lnTo>
                    <a:pt x="0" y="15"/>
                  </a:lnTo>
                  <a:lnTo>
                    <a:pt x="0" y="8"/>
                  </a:lnTo>
                  <a:lnTo>
                    <a:pt x="7" y="0"/>
                  </a:lnTo>
                  <a:lnTo>
                    <a:pt x="23" y="0"/>
                  </a:lnTo>
                  <a:lnTo>
                    <a:pt x="23" y="8"/>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7" name="Freeform 38"/>
            <p:cNvSpPr>
              <a:spLocks/>
            </p:cNvSpPr>
            <p:nvPr/>
          </p:nvSpPr>
          <p:spPr bwMode="auto">
            <a:xfrm>
              <a:off x="645" y="2867"/>
              <a:ext cx="23" cy="23"/>
            </a:xfrm>
            <a:custGeom>
              <a:avLst/>
              <a:gdLst>
                <a:gd name="T0" fmla="*/ 23 w 23"/>
                <a:gd name="T1" fmla="*/ 8 h 23"/>
                <a:gd name="T2" fmla="*/ 23 w 23"/>
                <a:gd name="T3" fmla="*/ 15 h 23"/>
                <a:gd name="T4" fmla="*/ 15 w 23"/>
                <a:gd name="T5" fmla="*/ 23 h 23"/>
                <a:gd name="T6" fmla="*/ 7 w 23"/>
                <a:gd name="T7" fmla="*/ 23 h 23"/>
                <a:gd name="T8" fmla="*/ 0 w 23"/>
                <a:gd name="T9" fmla="*/ 15 h 23"/>
                <a:gd name="T10" fmla="*/ 0 w 23"/>
                <a:gd name="T11" fmla="*/ 8 h 23"/>
                <a:gd name="T12" fmla="*/ 7 w 23"/>
                <a:gd name="T13" fmla="*/ 0 h 23"/>
                <a:gd name="T14" fmla="*/ 23 w 23"/>
                <a:gd name="T15" fmla="*/ 0 h 23"/>
                <a:gd name="T16" fmla="*/ 23 w 23"/>
                <a:gd name="T17" fmla="*/ 8 h 23"/>
                <a:gd name="T18" fmla="*/ 23 w 23"/>
                <a:gd name="T19" fmla="*/ 15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3">
                  <a:moveTo>
                    <a:pt x="23" y="8"/>
                  </a:moveTo>
                  <a:lnTo>
                    <a:pt x="23" y="15"/>
                  </a:lnTo>
                  <a:lnTo>
                    <a:pt x="15" y="23"/>
                  </a:lnTo>
                  <a:lnTo>
                    <a:pt x="7" y="23"/>
                  </a:lnTo>
                  <a:lnTo>
                    <a:pt x="0" y="15"/>
                  </a:lnTo>
                  <a:lnTo>
                    <a:pt x="0" y="8"/>
                  </a:lnTo>
                  <a:lnTo>
                    <a:pt x="7" y="0"/>
                  </a:lnTo>
                  <a:lnTo>
                    <a:pt x="23" y="0"/>
                  </a:lnTo>
                  <a:lnTo>
                    <a:pt x="23" y="8"/>
                  </a:lnTo>
                  <a:lnTo>
                    <a:pt x="23"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8" name="Freeform 39"/>
            <p:cNvSpPr>
              <a:spLocks/>
            </p:cNvSpPr>
            <p:nvPr/>
          </p:nvSpPr>
          <p:spPr bwMode="auto">
            <a:xfrm>
              <a:off x="622" y="2875"/>
              <a:ext cx="15" cy="23"/>
            </a:xfrm>
            <a:custGeom>
              <a:avLst/>
              <a:gdLst>
                <a:gd name="T0" fmla="*/ 15 w 15"/>
                <a:gd name="T1" fmla="*/ 7 h 23"/>
                <a:gd name="T2" fmla="*/ 8 w 15"/>
                <a:gd name="T3" fmla="*/ 0 h 23"/>
                <a:gd name="T4" fmla="*/ 8 w 15"/>
                <a:gd name="T5" fmla="*/ 15 h 23"/>
                <a:gd name="T6" fmla="*/ 0 w 15"/>
                <a:gd name="T7" fmla="*/ 15 h 23"/>
                <a:gd name="T8" fmla="*/ 8 w 15"/>
                <a:gd name="T9" fmla="*/ 23 h 23"/>
                <a:gd name="T10" fmla="*/ 8 w 15"/>
                <a:gd name="T11" fmla="*/ 15 h 23"/>
                <a:gd name="T12" fmla="*/ 15 w 15"/>
                <a:gd name="T13" fmla="*/ 7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3">
                  <a:moveTo>
                    <a:pt x="15" y="7"/>
                  </a:moveTo>
                  <a:lnTo>
                    <a:pt x="8" y="0"/>
                  </a:lnTo>
                  <a:lnTo>
                    <a:pt x="8" y="15"/>
                  </a:lnTo>
                  <a:lnTo>
                    <a:pt x="0" y="15"/>
                  </a:lnTo>
                  <a:lnTo>
                    <a:pt x="8" y="23"/>
                  </a:lnTo>
                  <a:lnTo>
                    <a:pt x="8" y="15"/>
                  </a:lnTo>
                  <a:lnTo>
                    <a:pt x="15" y="7"/>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9" name="Freeform 40"/>
            <p:cNvSpPr>
              <a:spLocks/>
            </p:cNvSpPr>
            <p:nvPr/>
          </p:nvSpPr>
          <p:spPr bwMode="auto">
            <a:xfrm>
              <a:off x="622" y="2875"/>
              <a:ext cx="15" cy="23"/>
            </a:xfrm>
            <a:custGeom>
              <a:avLst/>
              <a:gdLst>
                <a:gd name="T0" fmla="*/ 15 w 15"/>
                <a:gd name="T1" fmla="*/ 7 h 23"/>
                <a:gd name="T2" fmla="*/ 8 w 15"/>
                <a:gd name="T3" fmla="*/ 0 h 23"/>
                <a:gd name="T4" fmla="*/ 8 w 15"/>
                <a:gd name="T5" fmla="*/ 15 h 23"/>
                <a:gd name="T6" fmla="*/ 0 w 15"/>
                <a:gd name="T7" fmla="*/ 15 h 23"/>
                <a:gd name="T8" fmla="*/ 8 w 15"/>
                <a:gd name="T9" fmla="*/ 23 h 23"/>
                <a:gd name="T10" fmla="*/ 8 w 15"/>
                <a:gd name="T11" fmla="*/ 15 h 23"/>
                <a:gd name="T12" fmla="*/ 15 w 15"/>
                <a:gd name="T13" fmla="*/ 7 h 23"/>
                <a:gd name="T14" fmla="*/ 15 w 15"/>
                <a:gd name="T15" fmla="*/ 15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23">
                  <a:moveTo>
                    <a:pt x="15" y="7"/>
                  </a:moveTo>
                  <a:lnTo>
                    <a:pt x="8" y="0"/>
                  </a:lnTo>
                  <a:lnTo>
                    <a:pt x="8" y="15"/>
                  </a:lnTo>
                  <a:lnTo>
                    <a:pt x="0" y="15"/>
                  </a:lnTo>
                  <a:lnTo>
                    <a:pt x="8" y="23"/>
                  </a:lnTo>
                  <a:lnTo>
                    <a:pt x="8" y="15"/>
                  </a:lnTo>
                  <a:lnTo>
                    <a:pt x="15" y="7"/>
                  </a:lnTo>
                  <a:lnTo>
                    <a:pt x="15"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0" name="Freeform 41"/>
            <p:cNvSpPr>
              <a:spLocks/>
            </p:cNvSpPr>
            <p:nvPr/>
          </p:nvSpPr>
          <p:spPr bwMode="auto">
            <a:xfrm>
              <a:off x="796" y="2981"/>
              <a:ext cx="8" cy="8"/>
            </a:xfrm>
            <a:custGeom>
              <a:avLst/>
              <a:gdLst>
                <a:gd name="T0" fmla="*/ 8 w 8"/>
                <a:gd name="T1" fmla="*/ 8 h 8"/>
                <a:gd name="T2" fmla="*/ 0 w 8"/>
                <a:gd name="T3" fmla="*/ 8 h 8"/>
                <a:gd name="T4" fmla="*/ 8 w 8"/>
                <a:gd name="T5" fmla="*/ 0 h 8"/>
                <a:gd name="T6" fmla="*/ 8 w 8"/>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8" y="8"/>
                  </a:moveTo>
                  <a:lnTo>
                    <a:pt x="0" y="8"/>
                  </a:lnTo>
                  <a:lnTo>
                    <a:pt x="8" y="0"/>
                  </a:lnTo>
                  <a:lnTo>
                    <a:pt x="8" y="8"/>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1" name="Freeform 42"/>
            <p:cNvSpPr>
              <a:spLocks/>
            </p:cNvSpPr>
            <p:nvPr/>
          </p:nvSpPr>
          <p:spPr bwMode="auto">
            <a:xfrm>
              <a:off x="796" y="2981"/>
              <a:ext cx="8" cy="15"/>
            </a:xfrm>
            <a:custGeom>
              <a:avLst/>
              <a:gdLst>
                <a:gd name="T0" fmla="*/ 8 w 8"/>
                <a:gd name="T1" fmla="*/ 8 h 15"/>
                <a:gd name="T2" fmla="*/ 0 w 8"/>
                <a:gd name="T3" fmla="*/ 8 h 15"/>
                <a:gd name="T4" fmla="*/ 8 w 8"/>
                <a:gd name="T5" fmla="*/ 0 h 15"/>
                <a:gd name="T6" fmla="*/ 8 w 8"/>
                <a:gd name="T7" fmla="*/ 8 h 15"/>
                <a:gd name="T8" fmla="*/ 8 w 8"/>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8" y="8"/>
                  </a:moveTo>
                  <a:lnTo>
                    <a:pt x="0" y="8"/>
                  </a:lnTo>
                  <a:lnTo>
                    <a:pt x="8" y="0"/>
                  </a:lnTo>
                  <a:lnTo>
                    <a:pt x="8" y="8"/>
                  </a:lnTo>
                  <a:lnTo>
                    <a:pt x="8"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2" name="Freeform 43"/>
            <p:cNvSpPr>
              <a:spLocks/>
            </p:cNvSpPr>
            <p:nvPr/>
          </p:nvSpPr>
          <p:spPr bwMode="auto">
            <a:xfrm>
              <a:off x="781" y="2958"/>
              <a:ext cx="8" cy="15"/>
            </a:xfrm>
            <a:custGeom>
              <a:avLst/>
              <a:gdLst>
                <a:gd name="T0" fmla="*/ 8 w 8"/>
                <a:gd name="T1" fmla="*/ 8 h 15"/>
                <a:gd name="T2" fmla="*/ 0 w 8"/>
                <a:gd name="T3" fmla="*/ 15 h 15"/>
                <a:gd name="T4" fmla="*/ 0 w 8"/>
                <a:gd name="T5" fmla="*/ 0 h 15"/>
                <a:gd name="T6" fmla="*/ 8 w 8"/>
                <a:gd name="T7" fmla="*/ 0 h 15"/>
                <a:gd name="T8" fmla="*/ 8 w 8"/>
                <a:gd name="T9" fmla="*/ 8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8" y="8"/>
                  </a:moveTo>
                  <a:lnTo>
                    <a:pt x="0" y="15"/>
                  </a:lnTo>
                  <a:lnTo>
                    <a:pt x="0" y="0"/>
                  </a:lnTo>
                  <a:lnTo>
                    <a:pt x="8" y="0"/>
                  </a:lnTo>
                  <a:lnTo>
                    <a:pt x="8" y="8"/>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3" name="Freeform 44"/>
            <p:cNvSpPr>
              <a:spLocks/>
            </p:cNvSpPr>
            <p:nvPr/>
          </p:nvSpPr>
          <p:spPr bwMode="auto">
            <a:xfrm>
              <a:off x="781" y="2958"/>
              <a:ext cx="8" cy="15"/>
            </a:xfrm>
            <a:custGeom>
              <a:avLst/>
              <a:gdLst>
                <a:gd name="T0" fmla="*/ 8 w 8"/>
                <a:gd name="T1" fmla="*/ 8 h 15"/>
                <a:gd name="T2" fmla="*/ 0 w 8"/>
                <a:gd name="T3" fmla="*/ 15 h 15"/>
                <a:gd name="T4" fmla="*/ 0 w 8"/>
                <a:gd name="T5" fmla="*/ 0 h 15"/>
                <a:gd name="T6" fmla="*/ 8 w 8"/>
                <a:gd name="T7" fmla="*/ 0 h 15"/>
                <a:gd name="T8" fmla="*/ 8 w 8"/>
                <a:gd name="T9" fmla="*/ 8 h 15"/>
                <a:gd name="T10" fmla="*/ 8 w 8"/>
                <a:gd name="T11" fmla="*/ 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5">
                  <a:moveTo>
                    <a:pt x="8" y="8"/>
                  </a:moveTo>
                  <a:lnTo>
                    <a:pt x="0" y="15"/>
                  </a:lnTo>
                  <a:lnTo>
                    <a:pt x="0" y="0"/>
                  </a:lnTo>
                  <a:lnTo>
                    <a:pt x="8" y="0"/>
                  </a:lnTo>
                  <a:lnTo>
                    <a:pt x="8" y="8"/>
                  </a:lnTo>
                  <a:lnTo>
                    <a:pt x="8"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4" name="Freeform 45"/>
            <p:cNvSpPr>
              <a:spLocks/>
            </p:cNvSpPr>
            <p:nvPr/>
          </p:nvSpPr>
          <p:spPr bwMode="auto">
            <a:xfrm>
              <a:off x="463" y="1518"/>
              <a:ext cx="303" cy="485"/>
            </a:xfrm>
            <a:custGeom>
              <a:avLst/>
              <a:gdLst>
                <a:gd name="T0" fmla="*/ 303 w 303"/>
                <a:gd name="T1" fmla="*/ 326 h 485"/>
                <a:gd name="T2" fmla="*/ 288 w 303"/>
                <a:gd name="T3" fmla="*/ 311 h 485"/>
                <a:gd name="T4" fmla="*/ 280 w 303"/>
                <a:gd name="T5" fmla="*/ 319 h 485"/>
                <a:gd name="T6" fmla="*/ 250 w 303"/>
                <a:gd name="T7" fmla="*/ 311 h 485"/>
                <a:gd name="T8" fmla="*/ 220 w 303"/>
                <a:gd name="T9" fmla="*/ 326 h 485"/>
                <a:gd name="T10" fmla="*/ 212 w 303"/>
                <a:gd name="T11" fmla="*/ 296 h 485"/>
                <a:gd name="T12" fmla="*/ 197 w 303"/>
                <a:gd name="T13" fmla="*/ 288 h 485"/>
                <a:gd name="T14" fmla="*/ 189 w 303"/>
                <a:gd name="T15" fmla="*/ 235 h 485"/>
                <a:gd name="T16" fmla="*/ 167 w 303"/>
                <a:gd name="T17" fmla="*/ 243 h 485"/>
                <a:gd name="T18" fmla="*/ 159 w 303"/>
                <a:gd name="T19" fmla="*/ 235 h 485"/>
                <a:gd name="T20" fmla="*/ 182 w 303"/>
                <a:gd name="T21" fmla="*/ 167 h 485"/>
                <a:gd name="T22" fmla="*/ 159 w 303"/>
                <a:gd name="T23" fmla="*/ 159 h 485"/>
                <a:gd name="T24" fmla="*/ 144 w 303"/>
                <a:gd name="T25" fmla="*/ 122 h 485"/>
                <a:gd name="T26" fmla="*/ 129 w 303"/>
                <a:gd name="T27" fmla="*/ 106 h 485"/>
                <a:gd name="T28" fmla="*/ 136 w 303"/>
                <a:gd name="T29" fmla="*/ 91 h 485"/>
                <a:gd name="T30" fmla="*/ 121 w 303"/>
                <a:gd name="T31" fmla="*/ 76 h 485"/>
                <a:gd name="T32" fmla="*/ 136 w 303"/>
                <a:gd name="T33" fmla="*/ 15 h 485"/>
                <a:gd name="T34" fmla="*/ 99 w 303"/>
                <a:gd name="T35" fmla="*/ 0 h 485"/>
                <a:gd name="T36" fmla="*/ 61 w 303"/>
                <a:gd name="T37" fmla="*/ 167 h 485"/>
                <a:gd name="T38" fmla="*/ 61 w 303"/>
                <a:gd name="T39" fmla="*/ 190 h 485"/>
                <a:gd name="T40" fmla="*/ 76 w 303"/>
                <a:gd name="T41" fmla="*/ 213 h 485"/>
                <a:gd name="T42" fmla="*/ 23 w 303"/>
                <a:gd name="T43" fmla="*/ 281 h 485"/>
                <a:gd name="T44" fmla="*/ 38 w 303"/>
                <a:gd name="T45" fmla="*/ 296 h 485"/>
                <a:gd name="T46" fmla="*/ 0 w 303"/>
                <a:gd name="T47" fmla="*/ 432 h 485"/>
                <a:gd name="T48" fmla="*/ 136 w 303"/>
                <a:gd name="T49" fmla="*/ 463 h 485"/>
                <a:gd name="T50" fmla="*/ 273 w 303"/>
                <a:gd name="T51" fmla="*/ 485 h 485"/>
                <a:gd name="T52" fmla="*/ 303 w 303"/>
                <a:gd name="T53" fmla="*/ 326 h 4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485">
                  <a:moveTo>
                    <a:pt x="303" y="326"/>
                  </a:moveTo>
                  <a:lnTo>
                    <a:pt x="288" y="311"/>
                  </a:lnTo>
                  <a:lnTo>
                    <a:pt x="280" y="319"/>
                  </a:lnTo>
                  <a:lnTo>
                    <a:pt x="250" y="311"/>
                  </a:lnTo>
                  <a:lnTo>
                    <a:pt x="220" y="326"/>
                  </a:lnTo>
                  <a:lnTo>
                    <a:pt x="212" y="296"/>
                  </a:lnTo>
                  <a:lnTo>
                    <a:pt x="197" y="288"/>
                  </a:lnTo>
                  <a:lnTo>
                    <a:pt x="189" y="235"/>
                  </a:lnTo>
                  <a:lnTo>
                    <a:pt x="167" y="243"/>
                  </a:lnTo>
                  <a:lnTo>
                    <a:pt x="159" y="235"/>
                  </a:lnTo>
                  <a:lnTo>
                    <a:pt x="182" y="167"/>
                  </a:lnTo>
                  <a:lnTo>
                    <a:pt x="159" y="159"/>
                  </a:lnTo>
                  <a:lnTo>
                    <a:pt x="144" y="122"/>
                  </a:lnTo>
                  <a:lnTo>
                    <a:pt x="129" y="106"/>
                  </a:lnTo>
                  <a:lnTo>
                    <a:pt x="136" y="91"/>
                  </a:lnTo>
                  <a:lnTo>
                    <a:pt x="121" y="76"/>
                  </a:lnTo>
                  <a:lnTo>
                    <a:pt x="136" y="15"/>
                  </a:lnTo>
                  <a:lnTo>
                    <a:pt x="99" y="0"/>
                  </a:lnTo>
                  <a:lnTo>
                    <a:pt x="61" y="167"/>
                  </a:lnTo>
                  <a:lnTo>
                    <a:pt x="61" y="190"/>
                  </a:lnTo>
                  <a:lnTo>
                    <a:pt x="76" y="213"/>
                  </a:lnTo>
                  <a:lnTo>
                    <a:pt x="23" y="281"/>
                  </a:lnTo>
                  <a:lnTo>
                    <a:pt x="38" y="296"/>
                  </a:lnTo>
                  <a:lnTo>
                    <a:pt x="0" y="432"/>
                  </a:lnTo>
                  <a:lnTo>
                    <a:pt x="136" y="463"/>
                  </a:lnTo>
                  <a:lnTo>
                    <a:pt x="273" y="485"/>
                  </a:lnTo>
                  <a:lnTo>
                    <a:pt x="303" y="32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5" name="Freeform 46"/>
            <p:cNvSpPr>
              <a:spLocks/>
            </p:cNvSpPr>
            <p:nvPr/>
          </p:nvSpPr>
          <p:spPr bwMode="auto">
            <a:xfrm>
              <a:off x="463" y="1518"/>
              <a:ext cx="303" cy="485"/>
            </a:xfrm>
            <a:custGeom>
              <a:avLst/>
              <a:gdLst>
                <a:gd name="T0" fmla="*/ 303 w 303"/>
                <a:gd name="T1" fmla="*/ 326 h 485"/>
                <a:gd name="T2" fmla="*/ 288 w 303"/>
                <a:gd name="T3" fmla="*/ 311 h 485"/>
                <a:gd name="T4" fmla="*/ 280 w 303"/>
                <a:gd name="T5" fmla="*/ 319 h 485"/>
                <a:gd name="T6" fmla="*/ 250 w 303"/>
                <a:gd name="T7" fmla="*/ 311 h 485"/>
                <a:gd name="T8" fmla="*/ 220 w 303"/>
                <a:gd name="T9" fmla="*/ 326 h 485"/>
                <a:gd name="T10" fmla="*/ 212 w 303"/>
                <a:gd name="T11" fmla="*/ 296 h 485"/>
                <a:gd name="T12" fmla="*/ 197 w 303"/>
                <a:gd name="T13" fmla="*/ 288 h 485"/>
                <a:gd name="T14" fmla="*/ 189 w 303"/>
                <a:gd name="T15" fmla="*/ 235 h 485"/>
                <a:gd name="T16" fmla="*/ 167 w 303"/>
                <a:gd name="T17" fmla="*/ 243 h 485"/>
                <a:gd name="T18" fmla="*/ 159 w 303"/>
                <a:gd name="T19" fmla="*/ 235 h 485"/>
                <a:gd name="T20" fmla="*/ 182 w 303"/>
                <a:gd name="T21" fmla="*/ 167 h 485"/>
                <a:gd name="T22" fmla="*/ 159 w 303"/>
                <a:gd name="T23" fmla="*/ 159 h 485"/>
                <a:gd name="T24" fmla="*/ 144 w 303"/>
                <a:gd name="T25" fmla="*/ 122 h 485"/>
                <a:gd name="T26" fmla="*/ 129 w 303"/>
                <a:gd name="T27" fmla="*/ 106 h 485"/>
                <a:gd name="T28" fmla="*/ 136 w 303"/>
                <a:gd name="T29" fmla="*/ 91 h 485"/>
                <a:gd name="T30" fmla="*/ 121 w 303"/>
                <a:gd name="T31" fmla="*/ 76 h 485"/>
                <a:gd name="T32" fmla="*/ 136 w 303"/>
                <a:gd name="T33" fmla="*/ 15 h 485"/>
                <a:gd name="T34" fmla="*/ 99 w 303"/>
                <a:gd name="T35" fmla="*/ 0 h 485"/>
                <a:gd name="T36" fmla="*/ 61 w 303"/>
                <a:gd name="T37" fmla="*/ 167 h 485"/>
                <a:gd name="T38" fmla="*/ 61 w 303"/>
                <a:gd name="T39" fmla="*/ 190 h 485"/>
                <a:gd name="T40" fmla="*/ 76 w 303"/>
                <a:gd name="T41" fmla="*/ 213 h 485"/>
                <a:gd name="T42" fmla="*/ 23 w 303"/>
                <a:gd name="T43" fmla="*/ 281 h 485"/>
                <a:gd name="T44" fmla="*/ 38 w 303"/>
                <a:gd name="T45" fmla="*/ 296 h 485"/>
                <a:gd name="T46" fmla="*/ 0 w 303"/>
                <a:gd name="T47" fmla="*/ 432 h 485"/>
                <a:gd name="T48" fmla="*/ 136 w 303"/>
                <a:gd name="T49" fmla="*/ 463 h 485"/>
                <a:gd name="T50" fmla="*/ 273 w 303"/>
                <a:gd name="T51" fmla="*/ 485 h 485"/>
                <a:gd name="T52" fmla="*/ 303 w 303"/>
                <a:gd name="T53" fmla="*/ 326 h 485"/>
                <a:gd name="T54" fmla="*/ 303 w 303"/>
                <a:gd name="T55" fmla="*/ 334 h 4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3" h="485">
                  <a:moveTo>
                    <a:pt x="303" y="326"/>
                  </a:moveTo>
                  <a:lnTo>
                    <a:pt x="288" y="311"/>
                  </a:lnTo>
                  <a:lnTo>
                    <a:pt x="280" y="319"/>
                  </a:lnTo>
                  <a:lnTo>
                    <a:pt x="250" y="311"/>
                  </a:lnTo>
                  <a:lnTo>
                    <a:pt x="220" y="326"/>
                  </a:lnTo>
                  <a:lnTo>
                    <a:pt x="212" y="296"/>
                  </a:lnTo>
                  <a:lnTo>
                    <a:pt x="197" y="288"/>
                  </a:lnTo>
                  <a:lnTo>
                    <a:pt x="189" y="235"/>
                  </a:lnTo>
                  <a:lnTo>
                    <a:pt x="167" y="243"/>
                  </a:lnTo>
                  <a:lnTo>
                    <a:pt x="159" y="235"/>
                  </a:lnTo>
                  <a:lnTo>
                    <a:pt x="182" y="167"/>
                  </a:lnTo>
                  <a:lnTo>
                    <a:pt x="159" y="159"/>
                  </a:lnTo>
                  <a:lnTo>
                    <a:pt x="144" y="122"/>
                  </a:lnTo>
                  <a:lnTo>
                    <a:pt x="129" y="106"/>
                  </a:lnTo>
                  <a:lnTo>
                    <a:pt x="136" y="91"/>
                  </a:lnTo>
                  <a:lnTo>
                    <a:pt x="121" y="76"/>
                  </a:lnTo>
                  <a:lnTo>
                    <a:pt x="136" y="15"/>
                  </a:lnTo>
                  <a:lnTo>
                    <a:pt x="99" y="0"/>
                  </a:lnTo>
                  <a:lnTo>
                    <a:pt x="61" y="167"/>
                  </a:lnTo>
                  <a:lnTo>
                    <a:pt x="61" y="190"/>
                  </a:lnTo>
                  <a:lnTo>
                    <a:pt x="76" y="213"/>
                  </a:lnTo>
                  <a:lnTo>
                    <a:pt x="23" y="281"/>
                  </a:lnTo>
                  <a:lnTo>
                    <a:pt x="38" y="296"/>
                  </a:lnTo>
                  <a:lnTo>
                    <a:pt x="0" y="432"/>
                  </a:lnTo>
                  <a:lnTo>
                    <a:pt x="136" y="463"/>
                  </a:lnTo>
                  <a:lnTo>
                    <a:pt x="273" y="485"/>
                  </a:lnTo>
                  <a:lnTo>
                    <a:pt x="303" y="326"/>
                  </a:lnTo>
                  <a:lnTo>
                    <a:pt x="303" y="3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6" name="Freeform 47"/>
            <p:cNvSpPr>
              <a:spLocks/>
            </p:cNvSpPr>
            <p:nvPr/>
          </p:nvSpPr>
          <p:spPr bwMode="auto">
            <a:xfrm>
              <a:off x="1659" y="2011"/>
              <a:ext cx="197" cy="356"/>
            </a:xfrm>
            <a:custGeom>
              <a:avLst/>
              <a:gdLst>
                <a:gd name="T0" fmla="*/ 189 w 197"/>
                <a:gd name="T1" fmla="*/ 212 h 356"/>
                <a:gd name="T2" fmla="*/ 182 w 197"/>
                <a:gd name="T3" fmla="*/ 45 h 356"/>
                <a:gd name="T4" fmla="*/ 159 w 197"/>
                <a:gd name="T5" fmla="*/ 0 h 356"/>
                <a:gd name="T6" fmla="*/ 30 w 197"/>
                <a:gd name="T7" fmla="*/ 8 h 356"/>
                <a:gd name="T8" fmla="*/ 53 w 197"/>
                <a:gd name="T9" fmla="*/ 30 h 356"/>
                <a:gd name="T10" fmla="*/ 53 w 197"/>
                <a:gd name="T11" fmla="*/ 53 h 356"/>
                <a:gd name="T12" fmla="*/ 45 w 197"/>
                <a:gd name="T13" fmla="*/ 68 h 356"/>
                <a:gd name="T14" fmla="*/ 15 w 197"/>
                <a:gd name="T15" fmla="*/ 76 h 356"/>
                <a:gd name="T16" fmla="*/ 23 w 197"/>
                <a:gd name="T17" fmla="*/ 106 h 356"/>
                <a:gd name="T18" fmla="*/ 0 w 197"/>
                <a:gd name="T19" fmla="*/ 144 h 356"/>
                <a:gd name="T20" fmla="*/ 8 w 197"/>
                <a:gd name="T21" fmla="*/ 182 h 356"/>
                <a:gd name="T22" fmla="*/ 38 w 197"/>
                <a:gd name="T23" fmla="*/ 212 h 356"/>
                <a:gd name="T24" fmla="*/ 45 w 197"/>
                <a:gd name="T25" fmla="*/ 235 h 356"/>
                <a:gd name="T26" fmla="*/ 68 w 197"/>
                <a:gd name="T27" fmla="*/ 235 h 356"/>
                <a:gd name="T28" fmla="*/ 61 w 197"/>
                <a:gd name="T29" fmla="*/ 280 h 356"/>
                <a:gd name="T30" fmla="*/ 106 w 197"/>
                <a:gd name="T31" fmla="*/ 311 h 356"/>
                <a:gd name="T32" fmla="*/ 106 w 197"/>
                <a:gd name="T33" fmla="*/ 333 h 356"/>
                <a:gd name="T34" fmla="*/ 121 w 197"/>
                <a:gd name="T35" fmla="*/ 356 h 356"/>
                <a:gd name="T36" fmla="*/ 129 w 197"/>
                <a:gd name="T37" fmla="*/ 333 h 356"/>
                <a:gd name="T38" fmla="*/ 159 w 197"/>
                <a:gd name="T39" fmla="*/ 341 h 356"/>
                <a:gd name="T40" fmla="*/ 159 w 197"/>
                <a:gd name="T41" fmla="*/ 326 h 356"/>
                <a:gd name="T42" fmla="*/ 174 w 197"/>
                <a:gd name="T43" fmla="*/ 318 h 356"/>
                <a:gd name="T44" fmla="*/ 174 w 197"/>
                <a:gd name="T45" fmla="*/ 265 h 356"/>
                <a:gd name="T46" fmla="*/ 197 w 197"/>
                <a:gd name="T47" fmla="*/ 235 h 356"/>
                <a:gd name="T48" fmla="*/ 189 w 197"/>
                <a:gd name="T49" fmla="*/ 212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356">
                  <a:moveTo>
                    <a:pt x="189" y="212"/>
                  </a:moveTo>
                  <a:lnTo>
                    <a:pt x="182" y="45"/>
                  </a:lnTo>
                  <a:lnTo>
                    <a:pt x="159" y="0"/>
                  </a:lnTo>
                  <a:lnTo>
                    <a:pt x="30" y="8"/>
                  </a:lnTo>
                  <a:lnTo>
                    <a:pt x="53" y="30"/>
                  </a:lnTo>
                  <a:lnTo>
                    <a:pt x="53" y="53"/>
                  </a:lnTo>
                  <a:lnTo>
                    <a:pt x="45" y="68"/>
                  </a:lnTo>
                  <a:lnTo>
                    <a:pt x="15" y="76"/>
                  </a:lnTo>
                  <a:lnTo>
                    <a:pt x="23" y="106"/>
                  </a:lnTo>
                  <a:lnTo>
                    <a:pt x="0" y="144"/>
                  </a:lnTo>
                  <a:lnTo>
                    <a:pt x="8" y="182"/>
                  </a:lnTo>
                  <a:lnTo>
                    <a:pt x="38" y="212"/>
                  </a:lnTo>
                  <a:lnTo>
                    <a:pt x="45" y="235"/>
                  </a:lnTo>
                  <a:lnTo>
                    <a:pt x="68" y="235"/>
                  </a:lnTo>
                  <a:lnTo>
                    <a:pt x="61" y="280"/>
                  </a:lnTo>
                  <a:lnTo>
                    <a:pt x="106" y="311"/>
                  </a:lnTo>
                  <a:lnTo>
                    <a:pt x="106" y="333"/>
                  </a:lnTo>
                  <a:lnTo>
                    <a:pt x="121" y="356"/>
                  </a:lnTo>
                  <a:lnTo>
                    <a:pt x="129" y="333"/>
                  </a:lnTo>
                  <a:lnTo>
                    <a:pt x="159" y="341"/>
                  </a:lnTo>
                  <a:lnTo>
                    <a:pt x="159" y="326"/>
                  </a:lnTo>
                  <a:lnTo>
                    <a:pt x="174" y="318"/>
                  </a:lnTo>
                  <a:lnTo>
                    <a:pt x="174" y="265"/>
                  </a:lnTo>
                  <a:lnTo>
                    <a:pt x="197" y="235"/>
                  </a:lnTo>
                  <a:lnTo>
                    <a:pt x="189" y="21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7" name="Freeform 48"/>
            <p:cNvSpPr>
              <a:spLocks/>
            </p:cNvSpPr>
            <p:nvPr/>
          </p:nvSpPr>
          <p:spPr bwMode="auto">
            <a:xfrm>
              <a:off x="1659" y="2011"/>
              <a:ext cx="197" cy="356"/>
            </a:xfrm>
            <a:custGeom>
              <a:avLst/>
              <a:gdLst>
                <a:gd name="T0" fmla="*/ 189 w 197"/>
                <a:gd name="T1" fmla="*/ 212 h 356"/>
                <a:gd name="T2" fmla="*/ 182 w 197"/>
                <a:gd name="T3" fmla="*/ 45 h 356"/>
                <a:gd name="T4" fmla="*/ 159 w 197"/>
                <a:gd name="T5" fmla="*/ 0 h 356"/>
                <a:gd name="T6" fmla="*/ 30 w 197"/>
                <a:gd name="T7" fmla="*/ 8 h 356"/>
                <a:gd name="T8" fmla="*/ 53 w 197"/>
                <a:gd name="T9" fmla="*/ 30 h 356"/>
                <a:gd name="T10" fmla="*/ 53 w 197"/>
                <a:gd name="T11" fmla="*/ 53 h 356"/>
                <a:gd name="T12" fmla="*/ 45 w 197"/>
                <a:gd name="T13" fmla="*/ 68 h 356"/>
                <a:gd name="T14" fmla="*/ 15 w 197"/>
                <a:gd name="T15" fmla="*/ 76 h 356"/>
                <a:gd name="T16" fmla="*/ 23 w 197"/>
                <a:gd name="T17" fmla="*/ 106 h 356"/>
                <a:gd name="T18" fmla="*/ 0 w 197"/>
                <a:gd name="T19" fmla="*/ 144 h 356"/>
                <a:gd name="T20" fmla="*/ 8 w 197"/>
                <a:gd name="T21" fmla="*/ 182 h 356"/>
                <a:gd name="T22" fmla="*/ 38 w 197"/>
                <a:gd name="T23" fmla="*/ 212 h 356"/>
                <a:gd name="T24" fmla="*/ 45 w 197"/>
                <a:gd name="T25" fmla="*/ 235 h 356"/>
                <a:gd name="T26" fmla="*/ 68 w 197"/>
                <a:gd name="T27" fmla="*/ 235 h 356"/>
                <a:gd name="T28" fmla="*/ 61 w 197"/>
                <a:gd name="T29" fmla="*/ 280 h 356"/>
                <a:gd name="T30" fmla="*/ 106 w 197"/>
                <a:gd name="T31" fmla="*/ 311 h 356"/>
                <a:gd name="T32" fmla="*/ 106 w 197"/>
                <a:gd name="T33" fmla="*/ 333 h 356"/>
                <a:gd name="T34" fmla="*/ 121 w 197"/>
                <a:gd name="T35" fmla="*/ 356 h 356"/>
                <a:gd name="T36" fmla="*/ 129 w 197"/>
                <a:gd name="T37" fmla="*/ 333 h 356"/>
                <a:gd name="T38" fmla="*/ 159 w 197"/>
                <a:gd name="T39" fmla="*/ 341 h 356"/>
                <a:gd name="T40" fmla="*/ 159 w 197"/>
                <a:gd name="T41" fmla="*/ 326 h 356"/>
                <a:gd name="T42" fmla="*/ 174 w 197"/>
                <a:gd name="T43" fmla="*/ 318 h 356"/>
                <a:gd name="T44" fmla="*/ 174 w 197"/>
                <a:gd name="T45" fmla="*/ 265 h 356"/>
                <a:gd name="T46" fmla="*/ 197 w 197"/>
                <a:gd name="T47" fmla="*/ 235 h 356"/>
                <a:gd name="T48" fmla="*/ 189 w 197"/>
                <a:gd name="T49" fmla="*/ 212 h 356"/>
                <a:gd name="T50" fmla="*/ 189 w 197"/>
                <a:gd name="T51" fmla="*/ 220 h 3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7" h="356">
                  <a:moveTo>
                    <a:pt x="189" y="212"/>
                  </a:moveTo>
                  <a:lnTo>
                    <a:pt x="182" y="45"/>
                  </a:lnTo>
                  <a:lnTo>
                    <a:pt x="159" y="0"/>
                  </a:lnTo>
                  <a:lnTo>
                    <a:pt x="30" y="8"/>
                  </a:lnTo>
                  <a:lnTo>
                    <a:pt x="53" y="30"/>
                  </a:lnTo>
                  <a:lnTo>
                    <a:pt x="53" y="53"/>
                  </a:lnTo>
                  <a:lnTo>
                    <a:pt x="45" y="68"/>
                  </a:lnTo>
                  <a:lnTo>
                    <a:pt x="15" y="76"/>
                  </a:lnTo>
                  <a:lnTo>
                    <a:pt x="23" y="106"/>
                  </a:lnTo>
                  <a:lnTo>
                    <a:pt x="0" y="144"/>
                  </a:lnTo>
                  <a:lnTo>
                    <a:pt x="8" y="182"/>
                  </a:lnTo>
                  <a:lnTo>
                    <a:pt x="38" y="212"/>
                  </a:lnTo>
                  <a:lnTo>
                    <a:pt x="45" y="235"/>
                  </a:lnTo>
                  <a:lnTo>
                    <a:pt x="68" y="235"/>
                  </a:lnTo>
                  <a:lnTo>
                    <a:pt x="61" y="280"/>
                  </a:lnTo>
                  <a:lnTo>
                    <a:pt x="106" y="311"/>
                  </a:lnTo>
                  <a:lnTo>
                    <a:pt x="106" y="333"/>
                  </a:lnTo>
                  <a:lnTo>
                    <a:pt x="121" y="356"/>
                  </a:lnTo>
                  <a:lnTo>
                    <a:pt x="129" y="333"/>
                  </a:lnTo>
                  <a:lnTo>
                    <a:pt x="159" y="341"/>
                  </a:lnTo>
                  <a:lnTo>
                    <a:pt x="159" y="326"/>
                  </a:lnTo>
                  <a:lnTo>
                    <a:pt x="174" y="318"/>
                  </a:lnTo>
                  <a:lnTo>
                    <a:pt x="174" y="265"/>
                  </a:lnTo>
                  <a:lnTo>
                    <a:pt x="197" y="235"/>
                  </a:lnTo>
                  <a:lnTo>
                    <a:pt x="189" y="212"/>
                  </a:lnTo>
                  <a:lnTo>
                    <a:pt x="189"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8" name="Freeform 49"/>
            <p:cNvSpPr>
              <a:spLocks/>
            </p:cNvSpPr>
            <p:nvPr/>
          </p:nvSpPr>
          <p:spPr bwMode="auto">
            <a:xfrm>
              <a:off x="1833" y="2049"/>
              <a:ext cx="151" cy="257"/>
            </a:xfrm>
            <a:custGeom>
              <a:avLst/>
              <a:gdLst>
                <a:gd name="T0" fmla="*/ 151 w 151"/>
                <a:gd name="T1" fmla="*/ 182 h 257"/>
                <a:gd name="T2" fmla="*/ 121 w 151"/>
                <a:gd name="T3" fmla="*/ 189 h 257"/>
                <a:gd name="T4" fmla="*/ 121 w 151"/>
                <a:gd name="T5" fmla="*/ 197 h 257"/>
                <a:gd name="T6" fmla="*/ 98 w 151"/>
                <a:gd name="T7" fmla="*/ 242 h 257"/>
                <a:gd name="T8" fmla="*/ 83 w 151"/>
                <a:gd name="T9" fmla="*/ 227 h 257"/>
                <a:gd name="T10" fmla="*/ 68 w 151"/>
                <a:gd name="T11" fmla="*/ 250 h 257"/>
                <a:gd name="T12" fmla="*/ 61 w 151"/>
                <a:gd name="T13" fmla="*/ 242 h 257"/>
                <a:gd name="T14" fmla="*/ 46 w 151"/>
                <a:gd name="T15" fmla="*/ 257 h 257"/>
                <a:gd name="T16" fmla="*/ 23 w 151"/>
                <a:gd name="T17" fmla="*/ 242 h 257"/>
                <a:gd name="T18" fmla="*/ 23 w 151"/>
                <a:gd name="T19" fmla="*/ 257 h 257"/>
                <a:gd name="T20" fmla="*/ 8 w 151"/>
                <a:gd name="T21" fmla="*/ 250 h 257"/>
                <a:gd name="T22" fmla="*/ 0 w 151"/>
                <a:gd name="T23" fmla="*/ 257 h 257"/>
                <a:gd name="T24" fmla="*/ 0 w 151"/>
                <a:gd name="T25" fmla="*/ 227 h 257"/>
                <a:gd name="T26" fmla="*/ 23 w 151"/>
                <a:gd name="T27" fmla="*/ 197 h 257"/>
                <a:gd name="T28" fmla="*/ 15 w 151"/>
                <a:gd name="T29" fmla="*/ 174 h 257"/>
                <a:gd name="T30" fmla="*/ 8 w 151"/>
                <a:gd name="T31" fmla="*/ 7 h 257"/>
                <a:gd name="T32" fmla="*/ 15 w 151"/>
                <a:gd name="T33" fmla="*/ 15 h 257"/>
                <a:gd name="T34" fmla="*/ 38 w 151"/>
                <a:gd name="T35" fmla="*/ 7 h 257"/>
                <a:gd name="T36" fmla="*/ 129 w 151"/>
                <a:gd name="T37" fmla="*/ 0 h 257"/>
                <a:gd name="T38" fmla="*/ 151 w 151"/>
                <a:gd name="T39" fmla="*/ 159 h 257"/>
                <a:gd name="T40" fmla="*/ 151 w 151"/>
                <a:gd name="T41" fmla="*/ 182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257">
                  <a:moveTo>
                    <a:pt x="151" y="182"/>
                  </a:moveTo>
                  <a:lnTo>
                    <a:pt x="121" y="189"/>
                  </a:lnTo>
                  <a:lnTo>
                    <a:pt x="121" y="197"/>
                  </a:lnTo>
                  <a:lnTo>
                    <a:pt x="98" y="242"/>
                  </a:lnTo>
                  <a:lnTo>
                    <a:pt x="83" y="227"/>
                  </a:lnTo>
                  <a:lnTo>
                    <a:pt x="68" y="250"/>
                  </a:lnTo>
                  <a:lnTo>
                    <a:pt x="61" y="242"/>
                  </a:lnTo>
                  <a:lnTo>
                    <a:pt x="46" y="257"/>
                  </a:lnTo>
                  <a:lnTo>
                    <a:pt x="23" y="242"/>
                  </a:lnTo>
                  <a:lnTo>
                    <a:pt x="23" y="257"/>
                  </a:lnTo>
                  <a:lnTo>
                    <a:pt x="8" y="250"/>
                  </a:lnTo>
                  <a:lnTo>
                    <a:pt x="0" y="257"/>
                  </a:lnTo>
                  <a:lnTo>
                    <a:pt x="0" y="227"/>
                  </a:lnTo>
                  <a:lnTo>
                    <a:pt x="23" y="197"/>
                  </a:lnTo>
                  <a:lnTo>
                    <a:pt x="15" y="174"/>
                  </a:lnTo>
                  <a:lnTo>
                    <a:pt x="8" y="7"/>
                  </a:lnTo>
                  <a:lnTo>
                    <a:pt x="15" y="15"/>
                  </a:lnTo>
                  <a:lnTo>
                    <a:pt x="38" y="7"/>
                  </a:lnTo>
                  <a:lnTo>
                    <a:pt x="129" y="0"/>
                  </a:lnTo>
                  <a:lnTo>
                    <a:pt x="151" y="159"/>
                  </a:lnTo>
                  <a:lnTo>
                    <a:pt x="151" y="18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9" name="Freeform 50"/>
            <p:cNvSpPr>
              <a:spLocks/>
            </p:cNvSpPr>
            <p:nvPr/>
          </p:nvSpPr>
          <p:spPr bwMode="auto">
            <a:xfrm>
              <a:off x="1833" y="2049"/>
              <a:ext cx="151" cy="257"/>
            </a:xfrm>
            <a:custGeom>
              <a:avLst/>
              <a:gdLst>
                <a:gd name="T0" fmla="*/ 151 w 151"/>
                <a:gd name="T1" fmla="*/ 182 h 257"/>
                <a:gd name="T2" fmla="*/ 121 w 151"/>
                <a:gd name="T3" fmla="*/ 189 h 257"/>
                <a:gd name="T4" fmla="*/ 121 w 151"/>
                <a:gd name="T5" fmla="*/ 197 h 257"/>
                <a:gd name="T6" fmla="*/ 98 w 151"/>
                <a:gd name="T7" fmla="*/ 242 h 257"/>
                <a:gd name="T8" fmla="*/ 83 w 151"/>
                <a:gd name="T9" fmla="*/ 227 h 257"/>
                <a:gd name="T10" fmla="*/ 68 w 151"/>
                <a:gd name="T11" fmla="*/ 250 h 257"/>
                <a:gd name="T12" fmla="*/ 61 w 151"/>
                <a:gd name="T13" fmla="*/ 242 h 257"/>
                <a:gd name="T14" fmla="*/ 46 w 151"/>
                <a:gd name="T15" fmla="*/ 257 h 257"/>
                <a:gd name="T16" fmla="*/ 23 w 151"/>
                <a:gd name="T17" fmla="*/ 242 h 257"/>
                <a:gd name="T18" fmla="*/ 23 w 151"/>
                <a:gd name="T19" fmla="*/ 257 h 257"/>
                <a:gd name="T20" fmla="*/ 8 w 151"/>
                <a:gd name="T21" fmla="*/ 250 h 257"/>
                <a:gd name="T22" fmla="*/ 0 w 151"/>
                <a:gd name="T23" fmla="*/ 257 h 257"/>
                <a:gd name="T24" fmla="*/ 0 w 151"/>
                <a:gd name="T25" fmla="*/ 227 h 257"/>
                <a:gd name="T26" fmla="*/ 23 w 151"/>
                <a:gd name="T27" fmla="*/ 197 h 257"/>
                <a:gd name="T28" fmla="*/ 15 w 151"/>
                <a:gd name="T29" fmla="*/ 174 h 257"/>
                <a:gd name="T30" fmla="*/ 8 w 151"/>
                <a:gd name="T31" fmla="*/ 7 h 257"/>
                <a:gd name="T32" fmla="*/ 15 w 151"/>
                <a:gd name="T33" fmla="*/ 15 h 257"/>
                <a:gd name="T34" fmla="*/ 38 w 151"/>
                <a:gd name="T35" fmla="*/ 7 h 257"/>
                <a:gd name="T36" fmla="*/ 129 w 151"/>
                <a:gd name="T37" fmla="*/ 0 h 257"/>
                <a:gd name="T38" fmla="*/ 151 w 151"/>
                <a:gd name="T39" fmla="*/ 159 h 257"/>
                <a:gd name="T40" fmla="*/ 151 w 151"/>
                <a:gd name="T41" fmla="*/ 182 h 257"/>
                <a:gd name="T42" fmla="*/ 151 w 151"/>
                <a:gd name="T43" fmla="*/ 189 h 2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1" h="257">
                  <a:moveTo>
                    <a:pt x="151" y="182"/>
                  </a:moveTo>
                  <a:lnTo>
                    <a:pt x="121" y="189"/>
                  </a:lnTo>
                  <a:lnTo>
                    <a:pt x="121" y="197"/>
                  </a:lnTo>
                  <a:lnTo>
                    <a:pt x="98" y="242"/>
                  </a:lnTo>
                  <a:lnTo>
                    <a:pt x="83" y="227"/>
                  </a:lnTo>
                  <a:lnTo>
                    <a:pt x="68" y="250"/>
                  </a:lnTo>
                  <a:lnTo>
                    <a:pt x="61" y="242"/>
                  </a:lnTo>
                  <a:lnTo>
                    <a:pt x="46" y="257"/>
                  </a:lnTo>
                  <a:lnTo>
                    <a:pt x="23" y="242"/>
                  </a:lnTo>
                  <a:lnTo>
                    <a:pt x="23" y="257"/>
                  </a:lnTo>
                  <a:lnTo>
                    <a:pt x="8" y="250"/>
                  </a:lnTo>
                  <a:lnTo>
                    <a:pt x="0" y="257"/>
                  </a:lnTo>
                  <a:lnTo>
                    <a:pt x="0" y="227"/>
                  </a:lnTo>
                  <a:lnTo>
                    <a:pt x="23" y="197"/>
                  </a:lnTo>
                  <a:lnTo>
                    <a:pt x="15" y="174"/>
                  </a:lnTo>
                  <a:lnTo>
                    <a:pt x="8" y="7"/>
                  </a:lnTo>
                  <a:lnTo>
                    <a:pt x="15" y="15"/>
                  </a:lnTo>
                  <a:lnTo>
                    <a:pt x="38" y="7"/>
                  </a:lnTo>
                  <a:lnTo>
                    <a:pt x="129" y="0"/>
                  </a:lnTo>
                  <a:lnTo>
                    <a:pt x="151" y="159"/>
                  </a:lnTo>
                  <a:lnTo>
                    <a:pt x="151" y="182"/>
                  </a:lnTo>
                  <a:lnTo>
                    <a:pt x="151" y="18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0" name="Freeform 51"/>
            <p:cNvSpPr>
              <a:spLocks/>
            </p:cNvSpPr>
            <p:nvPr/>
          </p:nvSpPr>
          <p:spPr bwMode="auto">
            <a:xfrm>
              <a:off x="1409" y="1958"/>
              <a:ext cx="303" cy="197"/>
            </a:xfrm>
            <a:custGeom>
              <a:avLst/>
              <a:gdLst>
                <a:gd name="T0" fmla="*/ 303 w 303"/>
                <a:gd name="T1" fmla="*/ 83 h 197"/>
                <a:gd name="T2" fmla="*/ 280 w 303"/>
                <a:gd name="T3" fmla="*/ 61 h 197"/>
                <a:gd name="T4" fmla="*/ 258 w 303"/>
                <a:gd name="T5" fmla="*/ 45 h 197"/>
                <a:gd name="T6" fmla="*/ 250 w 303"/>
                <a:gd name="T7" fmla="*/ 0 h 197"/>
                <a:gd name="T8" fmla="*/ 8 w 303"/>
                <a:gd name="T9" fmla="*/ 7 h 197"/>
                <a:gd name="T10" fmla="*/ 0 w 303"/>
                <a:gd name="T11" fmla="*/ 7 h 197"/>
                <a:gd name="T12" fmla="*/ 8 w 303"/>
                <a:gd name="T13" fmla="*/ 30 h 197"/>
                <a:gd name="T14" fmla="*/ 0 w 303"/>
                <a:gd name="T15" fmla="*/ 53 h 197"/>
                <a:gd name="T16" fmla="*/ 8 w 303"/>
                <a:gd name="T17" fmla="*/ 68 h 197"/>
                <a:gd name="T18" fmla="*/ 23 w 303"/>
                <a:gd name="T19" fmla="*/ 129 h 197"/>
                <a:gd name="T20" fmla="*/ 38 w 303"/>
                <a:gd name="T21" fmla="*/ 136 h 197"/>
                <a:gd name="T22" fmla="*/ 46 w 303"/>
                <a:gd name="T23" fmla="*/ 189 h 197"/>
                <a:gd name="T24" fmla="*/ 235 w 303"/>
                <a:gd name="T25" fmla="*/ 182 h 197"/>
                <a:gd name="T26" fmla="*/ 250 w 303"/>
                <a:gd name="T27" fmla="*/ 197 h 197"/>
                <a:gd name="T28" fmla="*/ 273 w 303"/>
                <a:gd name="T29" fmla="*/ 159 h 197"/>
                <a:gd name="T30" fmla="*/ 265 w 303"/>
                <a:gd name="T31" fmla="*/ 129 h 197"/>
                <a:gd name="T32" fmla="*/ 295 w 303"/>
                <a:gd name="T33" fmla="*/ 121 h 197"/>
                <a:gd name="T34" fmla="*/ 303 w 303"/>
                <a:gd name="T35" fmla="*/ 106 h 197"/>
                <a:gd name="T36" fmla="*/ 303 w 303"/>
                <a:gd name="T37" fmla="*/ 8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3" h="197">
                  <a:moveTo>
                    <a:pt x="303" y="83"/>
                  </a:moveTo>
                  <a:lnTo>
                    <a:pt x="280" y="61"/>
                  </a:lnTo>
                  <a:lnTo>
                    <a:pt x="258" y="45"/>
                  </a:lnTo>
                  <a:lnTo>
                    <a:pt x="250" y="0"/>
                  </a:lnTo>
                  <a:lnTo>
                    <a:pt x="8" y="7"/>
                  </a:lnTo>
                  <a:lnTo>
                    <a:pt x="0" y="7"/>
                  </a:lnTo>
                  <a:lnTo>
                    <a:pt x="8" y="30"/>
                  </a:lnTo>
                  <a:lnTo>
                    <a:pt x="0" y="53"/>
                  </a:lnTo>
                  <a:lnTo>
                    <a:pt x="8" y="68"/>
                  </a:lnTo>
                  <a:lnTo>
                    <a:pt x="23" y="129"/>
                  </a:lnTo>
                  <a:lnTo>
                    <a:pt x="38" y="136"/>
                  </a:lnTo>
                  <a:lnTo>
                    <a:pt x="46" y="189"/>
                  </a:lnTo>
                  <a:lnTo>
                    <a:pt x="235" y="182"/>
                  </a:lnTo>
                  <a:lnTo>
                    <a:pt x="250" y="197"/>
                  </a:lnTo>
                  <a:lnTo>
                    <a:pt x="273" y="159"/>
                  </a:lnTo>
                  <a:lnTo>
                    <a:pt x="265" y="129"/>
                  </a:lnTo>
                  <a:lnTo>
                    <a:pt x="295" y="121"/>
                  </a:lnTo>
                  <a:lnTo>
                    <a:pt x="303" y="106"/>
                  </a:lnTo>
                  <a:lnTo>
                    <a:pt x="303" y="8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1" name="Freeform 52"/>
            <p:cNvSpPr>
              <a:spLocks/>
            </p:cNvSpPr>
            <p:nvPr/>
          </p:nvSpPr>
          <p:spPr bwMode="auto">
            <a:xfrm>
              <a:off x="1409" y="1958"/>
              <a:ext cx="303" cy="197"/>
            </a:xfrm>
            <a:custGeom>
              <a:avLst/>
              <a:gdLst>
                <a:gd name="T0" fmla="*/ 303 w 303"/>
                <a:gd name="T1" fmla="*/ 83 h 197"/>
                <a:gd name="T2" fmla="*/ 280 w 303"/>
                <a:gd name="T3" fmla="*/ 61 h 197"/>
                <a:gd name="T4" fmla="*/ 258 w 303"/>
                <a:gd name="T5" fmla="*/ 45 h 197"/>
                <a:gd name="T6" fmla="*/ 250 w 303"/>
                <a:gd name="T7" fmla="*/ 0 h 197"/>
                <a:gd name="T8" fmla="*/ 8 w 303"/>
                <a:gd name="T9" fmla="*/ 7 h 197"/>
                <a:gd name="T10" fmla="*/ 0 w 303"/>
                <a:gd name="T11" fmla="*/ 7 h 197"/>
                <a:gd name="T12" fmla="*/ 8 w 303"/>
                <a:gd name="T13" fmla="*/ 30 h 197"/>
                <a:gd name="T14" fmla="*/ 0 w 303"/>
                <a:gd name="T15" fmla="*/ 53 h 197"/>
                <a:gd name="T16" fmla="*/ 8 w 303"/>
                <a:gd name="T17" fmla="*/ 68 h 197"/>
                <a:gd name="T18" fmla="*/ 23 w 303"/>
                <a:gd name="T19" fmla="*/ 129 h 197"/>
                <a:gd name="T20" fmla="*/ 38 w 303"/>
                <a:gd name="T21" fmla="*/ 136 h 197"/>
                <a:gd name="T22" fmla="*/ 46 w 303"/>
                <a:gd name="T23" fmla="*/ 189 h 197"/>
                <a:gd name="T24" fmla="*/ 235 w 303"/>
                <a:gd name="T25" fmla="*/ 182 h 197"/>
                <a:gd name="T26" fmla="*/ 250 w 303"/>
                <a:gd name="T27" fmla="*/ 197 h 197"/>
                <a:gd name="T28" fmla="*/ 273 w 303"/>
                <a:gd name="T29" fmla="*/ 159 h 197"/>
                <a:gd name="T30" fmla="*/ 265 w 303"/>
                <a:gd name="T31" fmla="*/ 129 h 197"/>
                <a:gd name="T32" fmla="*/ 295 w 303"/>
                <a:gd name="T33" fmla="*/ 121 h 197"/>
                <a:gd name="T34" fmla="*/ 303 w 303"/>
                <a:gd name="T35" fmla="*/ 106 h 197"/>
                <a:gd name="T36" fmla="*/ 303 w 303"/>
                <a:gd name="T37" fmla="*/ 83 h 197"/>
                <a:gd name="T38" fmla="*/ 303 w 303"/>
                <a:gd name="T39" fmla="*/ 91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 h="197">
                  <a:moveTo>
                    <a:pt x="303" y="83"/>
                  </a:moveTo>
                  <a:lnTo>
                    <a:pt x="280" y="61"/>
                  </a:lnTo>
                  <a:lnTo>
                    <a:pt x="258" y="45"/>
                  </a:lnTo>
                  <a:lnTo>
                    <a:pt x="250" y="0"/>
                  </a:lnTo>
                  <a:lnTo>
                    <a:pt x="8" y="7"/>
                  </a:lnTo>
                  <a:lnTo>
                    <a:pt x="0" y="7"/>
                  </a:lnTo>
                  <a:lnTo>
                    <a:pt x="8" y="30"/>
                  </a:lnTo>
                  <a:lnTo>
                    <a:pt x="0" y="53"/>
                  </a:lnTo>
                  <a:lnTo>
                    <a:pt x="8" y="68"/>
                  </a:lnTo>
                  <a:lnTo>
                    <a:pt x="23" y="129"/>
                  </a:lnTo>
                  <a:lnTo>
                    <a:pt x="38" y="136"/>
                  </a:lnTo>
                  <a:lnTo>
                    <a:pt x="46" y="189"/>
                  </a:lnTo>
                  <a:lnTo>
                    <a:pt x="235" y="182"/>
                  </a:lnTo>
                  <a:lnTo>
                    <a:pt x="250" y="197"/>
                  </a:lnTo>
                  <a:lnTo>
                    <a:pt x="273" y="159"/>
                  </a:lnTo>
                  <a:lnTo>
                    <a:pt x="265" y="129"/>
                  </a:lnTo>
                  <a:lnTo>
                    <a:pt x="295" y="121"/>
                  </a:lnTo>
                  <a:lnTo>
                    <a:pt x="303" y="106"/>
                  </a:lnTo>
                  <a:lnTo>
                    <a:pt x="303" y="83"/>
                  </a:lnTo>
                  <a:lnTo>
                    <a:pt x="303" y="9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2" name="Freeform 53"/>
            <p:cNvSpPr>
              <a:spLocks/>
            </p:cNvSpPr>
            <p:nvPr/>
          </p:nvSpPr>
          <p:spPr bwMode="auto">
            <a:xfrm>
              <a:off x="1137" y="2178"/>
              <a:ext cx="371" cy="197"/>
            </a:xfrm>
            <a:custGeom>
              <a:avLst/>
              <a:gdLst>
                <a:gd name="T0" fmla="*/ 371 w 371"/>
                <a:gd name="T1" fmla="*/ 197 h 197"/>
                <a:gd name="T2" fmla="*/ 0 w 371"/>
                <a:gd name="T3" fmla="*/ 189 h 197"/>
                <a:gd name="T4" fmla="*/ 15 w 371"/>
                <a:gd name="T5" fmla="*/ 0 h 197"/>
                <a:gd name="T6" fmla="*/ 333 w 371"/>
                <a:gd name="T7" fmla="*/ 7 h 197"/>
                <a:gd name="T8" fmla="*/ 356 w 371"/>
                <a:gd name="T9" fmla="*/ 15 h 197"/>
                <a:gd name="T10" fmla="*/ 356 w 371"/>
                <a:gd name="T11" fmla="*/ 22 h 197"/>
                <a:gd name="T12" fmla="*/ 348 w 371"/>
                <a:gd name="T13" fmla="*/ 38 h 197"/>
                <a:gd name="T14" fmla="*/ 371 w 371"/>
                <a:gd name="T15" fmla="*/ 60 h 197"/>
                <a:gd name="T16" fmla="*/ 371 w 371"/>
                <a:gd name="T17" fmla="*/ 197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1" h="197">
                  <a:moveTo>
                    <a:pt x="371" y="197"/>
                  </a:moveTo>
                  <a:lnTo>
                    <a:pt x="0" y="189"/>
                  </a:lnTo>
                  <a:lnTo>
                    <a:pt x="15" y="0"/>
                  </a:lnTo>
                  <a:lnTo>
                    <a:pt x="333" y="7"/>
                  </a:lnTo>
                  <a:lnTo>
                    <a:pt x="356" y="15"/>
                  </a:lnTo>
                  <a:lnTo>
                    <a:pt x="356" y="22"/>
                  </a:lnTo>
                  <a:lnTo>
                    <a:pt x="348" y="38"/>
                  </a:lnTo>
                  <a:lnTo>
                    <a:pt x="371" y="60"/>
                  </a:lnTo>
                  <a:lnTo>
                    <a:pt x="371"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3" name="Freeform 54"/>
            <p:cNvSpPr>
              <a:spLocks/>
            </p:cNvSpPr>
            <p:nvPr/>
          </p:nvSpPr>
          <p:spPr bwMode="auto">
            <a:xfrm>
              <a:off x="1137" y="2178"/>
              <a:ext cx="371" cy="204"/>
            </a:xfrm>
            <a:custGeom>
              <a:avLst/>
              <a:gdLst>
                <a:gd name="T0" fmla="*/ 371 w 371"/>
                <a:gd name="T1" fmla="*/ 197 h 204"/>
                <a:gd name="T2" fmla="*/ 0 w 371"/>
                <a:gd name="T3" fmla="*/ 189 h 204"/>
                <a:gd name="T4" fmla="*/ 15 w 371"/>
                <a:gd name="T5" fmla="*/ 0 h 204"/>
                <a:gd name="T6" fmla="*/ 333 w 371"/>
                <a:gd name="T7" fmla="*/ 7 h 204"/>
                <a:gd name="T8" fmla="*/ 356 w 371"/>
                <a:gd name="T9" fmla="*/ 15 h 204"/>
                <a:gd name="T10" fmla="*/ 356 w 371"/>
                <a:gd name="T11" fmla="*/ 22 h 204"/>
                <a:gd name="T12" fmla="*/ 348 w 371"/>
                <a:gd name="T13" fmla="*/ 38 h 204"/>
                <a:gd name="T14" fmla="*/ 371 w 371"/>
                <a:gd name="T15" fmla="*/ 60 h 204"/>
                <a:gd name="T16" fmla="*/ 371 w 371"/>
                <a:gd name="T17" fmla="*/ 197 h 204"/>
                <a:gd name="T18" fmla="*/ 371 w 371"/>
                <a:gd name="T19" fmla="*/ 204 h 2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04">
                  <a:moveTo>
                    <a:pt x="371" y="197"/>
                  </a:moveTo>
                  <a:lnTo>
                    <a:pt x="0" y="189"/>
                  </a:lnTo>
                  <a:lnTo>
                    <a:pt x="15" y="0"/>
                  </a:lnTo>
                  <a:lnTo>
                    <a:pt x="333" y="7"/>
                  </a:lnTo>
                  <a:lnTo>
                    <a:pt x="356" y="15"/>
                  </a:lnTo>
                  <a:lnTo>
                    <a:pt x="356" y="22"/>
                  </a:lnTo>
                  <a:lnTo>
                    <a:pt x="348" y="38"/>
                  </a:lnTo>
                  <a:lnTo>
                    <a:pt x="371" y="60"/>
                  </a:lnTo>
                  <a:lnTo>
                    <a:pt x="371" y="197"/>
                  </a:lnTo>
                  <a:lnTo>
                    <a:pt x="371" y="2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4" name="Freeform 55"/>
            <p:cNvSpPr>
              <a:spLocks/>
            </p:cNvSpPr>
            <p:nvPr/>
          </p:nvSpPr>
          <p:spPr bwMode="auto">
            <a:xfrm>
              <a:off x="1773" y="2208"/>
              <a:ext cx="363" cy="189"/>
            </a:xfrm>
            <a:custGeom>
              <a:avLst/>
              <a:gdLst>
                <a:gd name="T0" fmla="*/ 333 w 363"/>
                <a:gd name="T1" fmla="*/ 61 h 189"/>
                <a:gd name="T2" fmla="*/ 325 w 363"/>
                <a:gd name="T3" fmla="*/ 30 h 189"/>
                <a:gd name="T4" fmla="*/ 310 w 363"/>
                <a:gd name="T5" fmla="*/ 15 h 189"/>
                <a:gd name="T6" fmla="*/ 287 w 363"/>
                <a:gd name="T7" fmla="*/ 23 h 189"/>
                <a:gd name="T8" fmla="*/ 272 w 363"/>
                <a:gd name="T9" fmla="*/ 23 h 189"/>
                <a:gd name="T10" fmla="*/ 242 w 363"/>
                <a:gd name="T11" fmla="*/ 15 h 189"/>
                <a:gd name="T12" fmla="*/ 227 w 363"/>
                <a:gd name="T13" fmla="*/ 0 h 189"/>
                <a:gd name="T14" fmla="*/ 211 w 363"/>
                <a:gd name="T15" fmla="*/ 0 h 189"/>
                <a:gd name="T16" fmla="*/ 211 w 363"/>
                <a:gd name="T17" fmla="*/ 23 h 189"/>
                <a:gd name="T18" fmla="*/ 181 w 363"/>
                <a:gd name="T19" fmla="*/ 30 h 189"/>
                <a:gd name="T20" fmla="*/ 181 w 363"/>
                <a:gd name="T21" fmla="*/ 38 h 189"/>
                <a:gd name="T22" fmla="*/ 158 w 363"/>
                <a:gd name="T23" fmla="*/ 83 h 189"/>
                <a:gd name="T24" fmla="*/ 143 w 363"/>
                <a:gd name="T25" fmla="*/ 68 h 189"/>
                <a:gd name="T26" fmla="*/ 128 w 363"/>
                <a:gd name="T27" fmla="*/ 91 h 189"/>
                <a:gd name="T28" fmla="*/ 121 w 363"/>
                <a:gd name="T29" fmla="*/ 83 h 189"/>
                <a:gd name="T30" fmla="*/ 106 w 363"/>
                <a:gd name="T31" fmla="*/ 98 h 189"/>
                <a:gd name="T32" fmla="*/ 83 w 363"/>
                <a:gd name="T33" fmla="*/ 83 h 189"/>
                <a:gd name="T34" fmla="*/ 83 w 363"/>
                <a:gd name="T35" fmla="*/ 98 h 189"/>
                <a:gd name="T36" fmla="*/ 68 w 363"/>
                <a:gd name="T37" fmla="*/ 91 h 189"/>
                <a:gd name="T38" fmla="*/ 60 w 363"/>
                <a:gd name="T39" fmla="*/ 98 h 189"/>
                <a:gd name="T40" fmla="*/ 60 w 363"/>
                <a:gd name="T41" fmla="*/ 121 h 189"/>
                <a:gd name="T42" fmla="*/ 45 w 363"/>
                <a:gd name="T43" fmla="*/ 129 h 189"/>
                <a:gd name="T44" fmla="*/ 45 w 363"/>
                <a:gd name="T45" fmla="*/ 144 h 189"/>
                <a:gd name="T46" fmla="*/ 15 w 363"/>
                <a:gd name="T47" fmla="*/ 136 h 189"/>
                <a:gd name="T48" fmla="*/ 7 w 363"/>
                <a:gd name="T49" fmla="*/ 159 h 189"/>
                <a:gd name="T50" fmla="*/ 7 w 363"/>
                <a:gd name="T51" fmla="*/ 174 h 189"/>
                <a:gd name="T52" fmla="*/ 0 w 363"/>
                <a:gd name="T53" fmla="*/ 189 h 189"/>
                <a:gd name="T54" fmla="*/ 68 w 363"/>
                <a:gd name="T55" fmla="*/ 182 h 189"/>
                <a:gd name="T56" fmla="*/ 68 w 363"/>
                <a:gd name="T57" fmla="*/ 174 h 189"/>
                <a:gd name="T58" fmla="*/ 287 w 363"/>
                <a:gd name="T59" fmla="*/ 152 h 189"/>
                <a:gd name="T60" fmla="*/ 310 w 363"/>
                <a:gd name="T61" fmla="*/ 136 h 189"/>
                <a:gd name="T62" fmla="*/ 363 w 363"/>
                <a:gd name="T63" fmla="*/ 83 h 189"/>
                <a:gd name="T64" fmla="*/ 333 w 363"/>
                <a:gd name="T65" fmla="*/ 61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3" h="189">
                  <a:moveTo>
                    <a:pt x="333" y="61"/>
                  </a:moveTo>
                  <a:lnTo>
                    <a:pt x="325" y="30"/>
                  </a:lnTo>
                  <a:lnTo>
                    <a:pt x="310" y="15"/>
                  </a:lnTo>
                  <a:lnTo>
                    <a:pt x="287" y="23"/>
                  </a:lnTo>
                  <a:lnTo>
                    <a:pt x="272" y="23"/>
                  </a:lnTo>
                  <a:lnTo>
                    <a:pt x="242" y="15"/>
                  </a:lnTo>
                  <a:lnTo>
                    <a:pt x="227" y="0"/>
                  </a:lnTo>
                  <a:lnTo>
                    <a:pt x="211" y="0"/>
                  </a:lnTo>
                  <a:lnTo>
                    <a:pt x="211" y="23"/>
                  </a:lnTo>
                  <a:lnTo>
                    <a:pt x="181" y="30"/>
                  </a:lnTo>
                  <a:lnTo>
                    <a:pt x="181" y="38"/>
                  </a:lnTo>
                  <a:lnTo>
                    <a:pt x="158" y="83"/>
                  </a:lnTo>
                  <a:lnTo>
                    <a:pt x="143" y="68"/>
                  </a:lnTo>
                  <a:lnTo>
                    <a:pt x="128" y="91"/>
                  </a:lnTo>
                  <a:lnTo>
                    <a:pt x="121" y="83"/>
                  </a:lnTo>
                  <a:lnTo>
                    <a:pt x="106" y="98"/>
                  </a:lnTo>
                  <a:lnTo>
                    <a:pt x="83" y="83"/>
                  </a:lnTo>
                  <a:lnTo>
                    <a:pt x="83" y="98"/>
                  </a:lnTo>
                  <a:lnTo>
                    <a:pt x="68" y="91"/>
                  </a:lnTo>
                  <a:lnTo>
                    <a:pt x="60" y="98"/>
                  </a:lnTo>
                  <a:lnTo>
                    <a:pt x="60" y="121"/>
                  </a:lnTo>
                  <a:lnTo>
                    <a:pt x="45" y="129"/>
                  </a:lnTo>
                  <a:lnTo>
                    <a:pt x="45" y="144"/>
                  </a:lnTo>
                  <a:lnTo>
                    <a:pt x="15" y="136"/>
                  </a:lnTo>
                  <a:lnTo>
                    <a:pt x="7" y="159"/>
                  </a:lnTo>
                  <a:lnTo>
                    <a:pt x="7" y="174"/>
                  </a:lnTo>
                  <a:lnTo>
                    <a:pt x="0" y="189"/>
                  </a:lnTo>
                  <a:lnTo>
                    <a:pt x="68" y="182"/>
                  </a:lnTo>
                  <a:lnTo>
                    <a:pt x="68" y="174"/>
                  </a:lnTo>
                  <a:lnTo>
                    <a:pt x="287" y="152"/>
                  </a:lnTo>
                  <a:lnTo>
                    <a:pt x="310" y="136"/>
                  </a:lnTo>
                  <a:lnTo>
                    <a:pt x="363" y="83"/>
                  </a:lnTo>
                  <a:lnTo>
                    <a:pt x="333"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5" name="Freeform 56"/>
            <p:cNvSpPr>
              <a:spLocks/>
            </p:cNvSpPr>
            <p:nvPr/>
          </p:nvSpPr>
          <p:spPr bwMode="auto">
            <a:xfrm>
              <a:off x="1773" y="2208"/>
              <a:ext cx="363" cy="189"/>
            </a:xfrm>
            <a:custGeom>
              <a:avLst/>
              <a:gdLst>
                <a:gd name="T0" fmla="*/ 333 w 363"/>
                <a:gd name="T1" fmla="*/ 61 h 189"/>
                <a:gd name="T2" fmla="*/ 325 w 363"/>
                <a:gd name="T3" fmla="*/ 30 h 189"/>
                <a:gd name="T4" fmla="*/ 310 w 363"/>
                <a:gd name="T5" fmla="*/ 15 h 189"/>
                <a:gd name="T6" fmla="*/ 287 w 363"/>
                <a:gd name="T7" fmla="*/ 23 h 189"/>
                <a:gd name="T8" fmla="*/ 272 w 363"/>
                <a:gd name="T9" fmla="*/ 23 h 189"/>
                <a:gd name="T10" fmla="*/ 242 w 363"/>
                <a:gd name="T11" fmla="*/ 15 h 189"/>
                <a:gd name="T12" fmla="*/ 227 w 363"/>
                <a:gd name="T13" fmla="*/ 0 h 189"/>
                <a:gd name="T14" fmla="*/ 211 w 363"/>
                <a:gd name="T15" fmla="*/ 0 h 189"/>
                <a:gd name="T16" fmla="*/ 211 w 363"/>
                <a:gd name="T17" fmla="*/ 23 h 189"/>
                <a:gd name="T18" fmla="*/ 181 w 363"/>
                <a:gd name="T19" fmla="*/ 30 h 189"/>
                <a:gd name="T20" fmla="*/ 181 w 363"/>
                <a:gd name="T21" fmla="*/ 38 h 189"/>
                <a:gd name="T22" fmla="*/ 158 w 363"/>
                <a:gd name="T23" fmla="*/ 83 h 189"/>
                <a:gd name="T24" fmla="*/ 143 w 363"/>
                <a:gd name="T25" fmla="*/ 68 h 189"/>
                <a:gd name="T26" fmla="*/ 128 w 363"/>
                <a:gd name="T27" fmla="*/ 91 h 189"/>
                <a:gd name="T28" fmla="*/ 121 w 363"/>
                <a:gd name="T29" fmla="*/ 83 h 189"/>
                <a:gd name="T30" fmla="*/ 106 w 363"/>
                <a:gd name="T31" fmla="*/ 98 h 189"/>
                <a:gd name="T32" fmla="*/ 83 w 363"/>
                <a:gd name="T33" fmla="*/ 83 h 189"/>
                <a:gd name="T34" fmla="*/ 83 w 363"/>
                <a:gd name="T35" fmla="*/ 98 h 189"/>
                <a:gd name="T36" fmla="*/ 68 w 363"/>
                <a:gd name="T37" fmla="*/ 91 h 189"/>
                <a:gd name="T38" fmla="*/ 60 w 363"/>
                <a:gd name="T39" fmla="*/ 98 h 189"/>
                <a:gd name="T40" fmla="*/ 60 w 363"/>
                <a:gd name="T41" fmla="*/ 121 h 189"/>
                <a:gd name="T42" fmla="*/ 45 w 363"/>
                <a:gd name="T43" fmla="*/ 129 h 189"/>
                <a:gd name="T44" fmla="*/ 45 w 363"/>
                <a:gd name="T45" fmla="*/ 144 h 189"/>
                <a:gd name="T46" fmla="*/ 15 w 363"/>
                <a:gd name="T47" fmla="*/ 136 h 189"/>
                <a:gd name="T48" fmla="*/ 7 w 363"/>
                <a:gd name="T49" fmla="*/ 159 h 189"/>
                <a:gd name="T50" fmla="*/ 7 w 363"/>
                <a:gd name="T51" fmla="*/ 174 h 189"/>
                <a:gd name="T52" fmla="*/ 0 w 363"/>
                <a:gd name="T53" fmla="*/ 189 h 189"/>
                <a:gd name="T54" fmla="*/ 68 w 363"/>
                <a:gd name="T55" fmla="*/ 182 h 189"/>
                <a:gd name="T56" fmla="*/ 68 w 363"/>
                <a:gd name="T57" fmla="*/ 174 h 189"/>
                <a:gd name="T58" fmla="*/ 287 w 363"/>
                <a:gd name="T59" fmla="*/ 152 h 189"/>
                <a:gd name="T60" fmla="*/ 310 w 363"/>
                <a:gd name="T61" fmla="*/ 136 h 189"/>
                <a:gd name="T62" fmla="*/ 363 w 363"/>
                <a:gd name="T63" fmla="*/ 83 h 189"/>
                <a:gd name="T64" fmla="*/ 333 w 363"/>
                <a:gd name="T65" fmla="*/ 61 h 189"/>
                <a:gd name="T66" fmla="*/ 333 w 363"/>
                <a:gd name="T67" fmla="*/ 68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3" h="189">
                  <a:moveTo>
                    <a:pt x="333" y="61"/>
                  </a:moveTo>
                  <a:lnTo>
                    <a:pt x="325" y="30"/>
                  </a:lnTo>
                  <a:lnTo>
                    <a:pt x="310" y="15"/>
                  </a:lnTo>
                  <a:lnTo>
                    <a:pt x="287" y="23"/>
                  </a:lnTo>
                  <a:lnTo>
                    <a:pt x="272" y="23"/>
                  </a:lnTo>
                  <a:lnTo>
                    <a:pt x="242" y="15"/>
                  </a:lnTo>
                  <a:lnTo>
                    <a:pt x="227" y="0"/>
                  </a:lnTo>
                  <a:lnTo>
                    <a:pt x="211" y="0"/>
                  </a:lnTo>
                  <a:lnTo>
                    <a:pt x="211" y="23"/>
                  </a:lnTo>
                  <a:lnTo>
                    <a:pt x="181" y="30"/>
                  </a:lnTo>
                  <a:lnTo>
                    <a:pt x="181" y="38"/>
                  </a:lnTo>
                  <a:lnTo>
                    <a:pt x="158" y="83"/>
                  </a:lnTo>
                  <a:lnTo>
                    <a:pt x="143" y="68"/>
                  </a:lnTo>
                  <a:lnTo>
                    <a:pt x="128" y="91"/>
                  </a:lnTo>
                  <a:lnTo>
                    <a:pt x="121" y="83"/>
                  </a:lnTo>
                  <a:lnTo>
                    <a:pt x="106" y="98"/>
                  </a:lnTo>
                  <a:lnTo>
                    <a:pt x="83" y="83"/>
                  </a:lnTo>
                  <a:lnTo>
                    <a:pt x="83" y="98"/>
                  </a:lnTo>
                  <a:lnTo>
                    <a:pt x="68" y="91"/>
                  </a:lnTo>
                  <a:lnTo>
                    <a:pt x="60" y="98"/>
                  </a:lnTo>
                  <a:lnTo>
                    <a:pt x="60" y="121"/>
                  </a:lnTo>
                  <a:lnTo>
                    <a:pt x="45" y="129"/>
                  </a:lnTo>
                  <a:lnTo>
                    <a:pt x="45" y="144"/>
                  </a:lnTo>
                  <a:lnTo>
                    <a:pt x="15" y="136"/>
                  </a:lnTo>
                  <a:lnTo>
                    <a:pt x="7" y="159"/>
                  </a:lnTo>
                  <a:lnTo>
                    <a:pt x="7" y="174"/>
                  </a:lnTo>
                  <a:lnTo>
                    <a:pt x="0" y="189"/>
                  </a:lnTo>
                  <a:lnTo>
                    <a:pt x="68" y="182"/>
                  </a:lnTo>
                  <a:lnTo>
                    <a:pt x="68" y="174"/>
                  </a:lnTo>
                  <a:lnTo>
                    <a:pt x="287" y="152"/>
                  </a:lnTo>
                  <a:lnTo>
                    <a:pt x="310" y="136"/>
                  </a:lnTo>
                  <a:lnTo>
                    <a:pt x="363" y="83"/>
                  </a:lnTo>
                  <a:lnTo>
                    <a:pt x="333" y="61"/>
                  </a:lnTo>
                  <a:lnTo>
                    <a:pt x="333"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6" name="Freeform 57"/>
            <p:cNvSpPr>
              <a:spLocks/>
            </p:cNvSpPr>
            <p:nvPr/>
          </p:nvSpPr>
          <p:spPr bwMode="auto">
            <a:xfrm>
              <a:off x="1545" y="2625"/>
              <a:ext cx="281" cy="242"/>
            </a:xfrm>
            <a:custGeom>
              <a:avLst/>
              <a:gdLst>
                <a:gd name="T0" fmla="*/ 250 w 281"/>
                <a:gd name="T1" fmla="*/ 220 h 242"/>
                <a:gd name="T2" fmla="*/ 250 w 281"/>
                <a:gd name="T3" fmla="*/ 204 h 242"/>
                <a:gd name="T4" fmla="*/ 265 w 281"/>
                <a:gd name="T5" fmla="*/ 167 h 242"/>
                <a:gd name="T6" fmla="*/ 228 w 281"/>
                <a:gd name="T7" fmla="*/ 182 h 242"/>
                <a:gd name="T8" fmla="*/ 235 w 281"/>
                <a:gd name="T9" fmla="*/ 174 h 242"/>
                <a:gd name="T10" fmla="*/ 197 w 281"/>
                <a:gd name="T11" fmla="*/ 174 h 242"/>
                <a:gd name="T12" fmla="*/ 243 w 281"/>
                <a:gd name="T13" fmla="*/ 167 h 242"/>
                <a:gd name="T14" fmla="*/ 235 w 281"/>
                <a:gd name="T15" fmla="*/ 121 h 242"/>
                <a:gd name="T16" fmla="*/ 129 w 281"/>
                <a:gd name="T17" fmla="*/ 106 h 242"/>
                <a:gd name="T18" fmla="*/ 137 w 281"/>
                <a:gd name="T19" fmla="*/ 83 h 242"/>
                <a:gd name="T20" fmla="*/ 144 w 281"/>
                <a:gd name="T21" fmla="*/ 68 h 242"/>
                <a:gd name="T22" fmla="*/ 152 w 281"/>
                <a:gd name="T23" fmla="*/ 45 h 242"/>
                <a:gd name="T24" fmla="*/ 152 w 281"/>
                <a:gd name="T25" fmla="*/ 30 h 242"/>
                <a:gd name="T26" fmla="*/ 159 w 281"/>
                <a:gd name="T27" fmla="*/ 23 h 242"/>
                <a:gd name="T28" fmla="*/ 152 w 281"/>
                <a:gd name="T29" fmla="*/ 0 h 242"/>
                <a:gd name="T30" fmla="*/ 0 w 281"/>
                <a:gd name="T31" fmla="*/ 68 h 242"/>
                <a:gd name="T32" fmla="*/ 16 w 281"/>
                <a:gd name="T33" fmla="*/ 189 h 242"/>
                <a:gd name="T34" fmla="*/ 46 w 281"/>
                <a:gd name="T35" fmla="*/ 204 h 242"/>
                <a:gd name="T36" fmla="*/ 129 w 281"/>
                <a:gd name="T37" fmla="*/ 212 h 242"/>
                <a:gd name="T38" fmla="*/ 122 w 281"/>
                <a:gd name="T39" fmla="*/ 197 h 242"/>
                <a:gd name="T40" fmla="*/ 137 w 281"/>
                <a:gd name="T41" fmla="*/ 204 h 242"/>
                <a:gd name="T42" fmla="*/ 159 w 281"/>
                <a:gd name="T43" fmla="*/ 220 h 242"/>
                <a:gd name="T44" fmla="*/ 159 w 281"/>
                <a:gd name="T45" fmla="*/ 227 h 242"/>
                <a:gd name="T46" fmla="*/ 152 w 281"/>
                <a:gd name="T47" fmla="*/ 235 h 242"/>
                <a:gd name="T48" fmla="*/ 197 w 281"/>
                <a:gd name="T49" fmla="*/ 227 h 242"/>
                <a:gd name="T50" fmla="*/ 220 w 281"/>
                <a:gd name="T51" fmla="*/ 235 h 242"/>
                <a:gd name="T52" fmla="*/ 212 w 281"/>
                <a:gd name="T53" fmla="*/ 212 h 242"/>
                <a:gd name="T54" fmla="*/ 212 w 281"/>
                <a:gd name="T55" fmla="*/ 189 h 242"/>
                <a:gd name="T56" fmla="*/ 228 w 281"/>
                <a:gd name="T57" fmla="*/ 212 h 242"/>
                <a:gd name="T58" fmla="*/ 235 w 281"/>
                <a:gd name="T59" fmla="*/ 227 h 242"/>
                <a:gd name="T60" fmla="*/ 258 w 281"/>
                <a:gd name="T61" fmla="*/ 235 h 242"/>
                <a:gd name="T62" fmla="*/ 273 w 281"/>
                <a:gd name="T63" fmla="*/ 242 h 2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1" h="242">
                  <a:moveTo>
                    <a:pt x="281" y="227"/>
                  </a:moveTo>
                  <a:lnTo>
                    <a:pt x="250" y="220"/>
                  </a:lnTo>
                  <a:lnTo>
                    <a:pt x="235" y="204"/>
                  </a:lnTo>
                  <a:lnTo>
                    <a:pt x="250" y="204"/>
                  </a:lnTo>
                  <a:lnTo>
                    <a:pt x="265" y="197"/>
                  </a:lnTo>
                  <a:lnTo>
                    <a:pt x="265" y="167"/>
                  </a:lnTo>
                  <a:lnTo>
                    <a:pt x="243" y="189"/>
                  </a:lnTo>
                  <a:lnTo>
                    <a:pt x="228" y="182"/>
                  </a:lnTo>
                  <a:lnTo>
                    <a:pt x="243" y="174"/>
                  </a:lnTo>
                  <a:lnTo>
                    <a:pt x="235" y="174"/>
                  </a:lnTo>
                  <a:lnTo>
                    <a:pt x="212" y="182"/>
                  </a:lnTo>
                  <a:lnTo>
                    <a:pt x="197" y="174"/>
                  </a:lnTo>
                  <a:lnTo>
                    <a:pt x="212" y="159"/>
                  </a:lnTo>
                  <a:lnTo>
                    <a:pt x="243" y="167"/>
                  </a:lnTo>
                  <a:lnTo>
                    <a:pt x="228" y="144"/>
                  </a:lnTo>
                  <a:lnTo>
                    <a:pt x="235" y="121"/>
                  </a:lnTo>
                  <a:lnTo>
                    <a:pt x="129" y="121"/>
                  </a:lnTo>
                  <a:lnTo>
                    <a:pt x="129" y="106"/>
                  </a:lnTo>
                  <a:lnTo>
                    <a:pt x="144" y="91"/>
                  </a:lnTo>
                  <a:lnTo>
                    <a:pt x="137" y="83"/>
                  </a:lnTo>
                  <a:lnTo>
                    <a:pt x="144" y="76"/>
                  </a:lnTo>
                  <a:lnTo>
                    <a:pt x="144" y="68"/>
                  </a:lnTo>
                  <a:lnTo>
                    <a:pt x="159" y="53"/>
                  </a:lnTo>
                  <a:lnTo>
                    <a:pt x="152" y="45"/>
                  </a:lnTo>
                  <a:lnTo>
                    <a:pt x="167" y="38"/>
                  </a:lnTo>
                  <a:lnTo>
                    <a:pt x="152" y="30"/>
                  </a:lnTo>
                  <a:lnTo>
                    <a:pt x="159" y="30"/>
                  </a:lnTo>
                  <a:lnTo>
                    <a:pt x="159" y="23"/>
                  </a:lnTo>
                  <a:lnTo>
                    <a:pt x="152" y="23"/>
                  </a:lnTo>
                  <a:lnTo>
                    <a:pt x="152" y="0"/>
                  </a:lnTo>
                  <a:lnTo>
                    <a:pt x="0" y="0"/>
                  </a:lnTo>
                  <a:lnTo>
                    <a:pt x="0" y="68"/>
                  </a:lnTo>
                  <a:lnTo>
                    <a:pt x="31" y="129"/>
                  </a:lnTo>
                  <a:lnTo>
                    <a:pt x="16" y="189"/>
                  </a:lnTo>
                  <a:lnTo>
                    <a:pt x="16" y="212"/>
                  </a:lnTo>
                  <a:lnTo>
                    <a:pt x="46" y="204"/>
                  </a:lnTo>
                  <a:lnTo>
                    <a:pt x="122" y="220"/>
                  </a:lnTo>
                  <a:lnTo>
                    <a:pt x="129" y="212"/>
                  </a:lnTo>
                  <a:lnTo>
                    <a:pt x="99" y="204"/>
                  </a:lnTo>
                  <a:lnTo>
                    <a:pt x="122" y="197"/>
                  </a:lnTo>
                  <a:lnTo>
                    <a:pt x="122" y="204"/>
                  </a:lnTo>
                  <a:lnTo>
                    <a:pt x="137" y="204"/>
                  </a:lnTo>
                  <a:lnTo>
                    <a:pt x="137" y="220"/>
                  </a:lnTo>
                  <a:lnTo>
                    <a:pt x="159" y="220"/>
                  </a:lnTo>
                  <a:lnTo>
                    <a:pt x="167" y="235"/>
                  </a:lnTo>
                  <a:lnTo>
                    <a:pt x="159" y="227"/>
                  </a:lnTo>
                  <a:lnTo>
                    <a:pt x="152" y="227"/>
                  </a:lnTo>
                  <a:lnTo>
                    <a:pt x="152" y="235"/>
                  </a:lnTo>
                  <a:lnTo>
                    <a:pt x="182" y="242"/>
                  </a:lnTo>
                  <a:lnTo>
                    <a:pt x="197" y="227"/>
                  </a:lnTo>
                  <a:lnTo>
                    <a:pt x="212" y="242"/>
                  </a:lnTo>
                  <a:lnTo>
                    <a:pt x="220" y="235"/>
                  </a:lnTo>
                  <a:lnTo>
                    <a:pt x="220" y="220"/>
                  </a:lnTo>
                  <a:lnTo>
                    <a:pt x="212" y="212"/>
                  </a:lnTo>
                  <a:lnTo>
                    <a:pt x="205" y="204"/>
                  </a:lnTo>
                  <a:lnTo>
                    <a:pt x="212" y="189"/>
                  </a:lnTo>
                  <a:lnTo>
                    <a:pt x="220" y="212"/>
                  </a:lnTo>
                  <a:lnTo>
                    <a:pt x="228" y="212"/>
                  </a:lnTo>
                  <a:lnTo>
                    <a:pt x="228" y="204"/>
                  </a:lnTo>
                  <a:lnTo>
                    <a:pt x="235" y="227"/>
                  </a:lnTo>
                  <a:lnTo>
                    <a:pt x="243" y="227"/>
                  </a:lnTo>
                  <a:lnTo>
                    <a:pt x="258" y="235"/>
                  </a:lnTo>
                  <a:lnTo>
                    <a:pt x="265" y="235"/>
                  </a:lnTo>
                  <a:lnTo>
                    <a:pt x="273" y="242"/>
                  </a:lnTo>
                  <a:lnTo>
                    <a:pt x="281"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7" name="Freeform 58"/>
            <p:cNvSpPr>
              <a:spLocks/>
            </p:cNvSpPr>
            <p:nvPr/>
          </p:nvSpPr>
          <p:spPr bwMode="auto">
            <a:xfrm>
              <a:off x="1545" y="2625"/>
              <a:ext cx="281" cy="242"/>
            </a:xfrm>
            <a:custGeom>
              <a:avLst/>
              <a:gdLst>
                <a:gd name="T0" fmla="*/ 250 w 281"/>
                <a:gd name="T1" fmla="*/ 220 h 242"/>
                <a:gd name="T2" fmla="*/ 250 w 281"/>
                <a:gd name="T3" fmla="*/ 204 h 242"/>
                <a:gd name="T4" fmla="*/ 265 w 281"/>
                <a:gd name="T5" fmla="*/ 167 h 242"/>
                <a:gd name="T6" fmla="*/ 228 w 281"/>
                <a:gd name="T7" fmla="*/ 182 h 242"/>
                <a:gd name="T8" fmla="*/ 235 w 281"/>
                <a:gd name="T9" fmla="*/ 174 h 242"/>
                <a:gd name="T10" fmla="*/ 197 w 281"/>
                <a:gd name="T11" fmla="*/ 174 h 242"/>
                <a:gd name="T12" fmla="*/ 243 w 281"/>
                <a:gd name="T13" fmla="*/ 167 h 242"/>
                <a:gd name="T14" fmla="*/ 235 w 281"/>
                <a:gd name="T15" fmla="*/ 121 h 242"/>
                <a:gd name="T16" fmla="*/ 129 w 281"/>
                <a:gd name="T17" fmla="*/ 106 h 242"/>
                <a:gd name="T18" fmla="*/ 137 w 281"/>
                <a:gd name="T19" fmla="*/ 83 h 242"/>
                <a:gd name="T20" fmla="*/ 144 w 281"/>
                <a:gd name="T21" fmla="*/ 68 h 242"/>
                <a:gd name="T22" fmla="*/ 152 w 281"/>
                <a:gd name="T23" fmla="*/ 45 h 242"/>
                <a:gd name="T24" fmla="*/ 152 w 281"/>
                <a:gd name="T25" fmla="*/ 30 h 242"/>
                <a:gd name="T26" fmla="*/ 159 w 281"/>
                <a:gd name="T27" fmla="*/ 23 h 242"/>
                <a:gd name="T28" fmla="*/ 152 w 281"/>
                <a:gd name="T29" fmla="*/ 0 h 242"/>
                <a:gd name="T30" fmla="*/ 0 w 281"/>
                <a:gd name="T31" fmla="*/ 68 h 242"/>
                <a:gd name="T32" fmla="*/ 16 w 281"/>
                <a:gd name="T33" fmla="*/ 189 h 242"/>
                <a:gd name="T34" fmla="*/ 46 w 281"/>
                <a:gd name="T35" fmla="*/ 204 h 242"/>
                <a:gd name="T36" fmla="*/ 129 w 281"/>
                <a:gd name="T37" fmla="*/ 212 h 242"/>
                <a:gd name="T38" fmla="*/ 122 w 281"/>
                <a:gd name="T39" fmla="*/ 197 h 242"/>
                <a:gd name="T40" fmla="*/ 137 w 281"/>
                <a:gd name="T41" fmla="*/ 204 h 242"/>
                <a:gd name="T42" fmla="*/ 159 w 281"/>
                <a:gd name="T43" fmla="*/ 220 h 242"/>
                <a:gd name="T44" fmla="*/ 159 w 281"/>
                <a:gd name="T45" fmla="*/ 227 h 242"/>
                <a:gd name="T46" fmla="*/ 152 w 281"/>
                <a:gd name="T47" fmla="*/ 235 h 242"/>
                <a:gd name="T48" fmla="*/ 197 w 281"/>
                <a:gd name="T49" fmla="*/ 227 h 242"/>
                <a:gd name="T50" fmla="*/ 220 w 281"/>
                <a:gd name="T51" fmla="*/ 235 h 242"/>
                <a:gd name="T52" fmla="*/ 212 w 281"/>
                <a:gd name="T53" fmla="*/ 212 h 242"/>
                <a:gd name="T54" fmla="*/ 212 w 281"/>
                <a:gd name="T55" fmla="*/ 189 h 242"/>
                <a:gd name="T56" fmla="*/ 228 w 281"/>
                <a:gd name="T57" fmla="*/ 212 h 242"/>
                <a:gd name="T58" fmla="*/ 235 w 281"/>
                <a:gd name="T59" fmla="*/ 227 h 242"/>
                <a:gd name="T60" fmla="*/ 258 w 281"/>
                <a:gd name="T61" fmla="*/ 235 h 242"/>
                <a:gd name="T62" fmla="*/ 273 w 281"/>
                <a:gd name="T63" fmla="*/ 242 h 242"/>
                <a:gd name="T64" fmla="*/ 281 w 281"/>
                <a:gd name="T65" fmla="*/ 235 h 2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1" h="242">
                  <a:moveTo>
                    <a:pt x="281" y="227"/>
                  </a:moveTo>
                  <a:lnTo>
                    <a:pt x="250" y="220"/>
                  </a:lnTo>
                  <a:lnTo>
                    <a:pt x="235" y="204"/>
                  </a:lnTo>
                  <a:lnTo>
                    <a:pt x="250" y="204"/>
                  </a:lnTo>
                  <a:lnTo>
                    <a:pt x="265" y="197"/>
                  </a:lnTo>
                  <a:lnTo>
                    <a:pt x="265" y="167"/>
                  </a:lnTo>
                  <a:lnTo>
                    <a:pt x="243" y="189"/>
                  </a:lnTo>
                  <a:lnTo>
                    <a:pt x="228" y="182"/>
                  </a:lnTo>
                  <a:lnTo>
                    <a:pt x="243" y="174"/>
                  </a:lnTo>
                  <a:lnTo>
                    <a:pt x="235" y="174"/>
                  </a:lnTo>
                  <a:lnTo>
                    <a:pt x="212" y="182"/>
                  </a:lnTo>
                  <a:lnTo>
                    <a:pt x="197" y="174"/>
                  </a:lnTo>
                  <a:lnTo>
                    <a:pt x="212" y="159"/>
                  </a:lnTo>
                  <a:lnTo>
                    <a:pt x="243" y="167"/>
                  </a:lnTo>
                  <a:lnTo>
                    <a:pt x="228" y="144"/>
                  </a:lnTo>
                  <a:lnTo>
                    <a:pt x="235" y="121"/>
                  </a:lnTo>
                  <a:lnTo>
                    <a:pt x="129" y="121"/>
                  </a:lnTo>
                  <a:lnTo>
                    <a:pt x="129" y="106"/>
                  </a:lnTo>
                  <a:lnTo>
                    <a:pt x="144" y="91"/>
                  </a:lnTo>
                  <a:lnTo>
                    <a:pt x="137" y="83"/>
                  </a:lnTo>
                  <a:lnTo>
                    <a:pt x="144" y="76"/>
                  </a:lnTo>
                  <a:lnTo>
                    <a:pt x="144" y="68"/>
                  </a:lnTo>
                  <a:lnTo>
                    <a:pt x="159" y="53"/>
                  </a:lnTo>
                  <a:lnTo>
                    <a:pt x="152" y="45"/>
                  </a:lnTo>
                  <a:lnTo>
                    <a:pt x="167" y="38"/>
                  </a:lnTo>
                  <a:lnTo>
                    <a:pt x="152" y="30"/>
                  </a:lnTo>
                  <a:lnTo>
                    <a:pt x="159" y="30"/>
                  </a:lnTo>
                  <a:lnTo>
                    <a:pt x="159" y="23"/>
                  </a:lnTo>
                  <a:lnTo>
                    <a:pt x="152" y="23"/>
                  </a:lnTo>
                  <a:lnTo>
                    <a:pt x="152" y="0"/>
                  </a:lnTo>
                  <a:lnTo>
                    <a:pt x="0" y="0"/>
                  </a:lnTo>
                  <a:lnTo>
                    <a:pt x="0" y="68"/>
                  </a:lnTo>
                  <a:lnTo>
                    <a:pt x="31" y="129"/>
                  </a:lnTo>
                  <a:lnTo>
                    <a:pt x="16" y="189"/>
                  </a:lnTo>
                  <a:lnTo>
                    <a:pt x="16" y="212"/>
                  </a:lnTo>
                  <a:lnTo>
                    <a:pt x="46" y="204"/>
                  </a:lnTo>
                  <a:lnTo>
                    <a:pt x="122" y="220"/>
                  </a:lnTo>
                  <a:lnTo>
                    <a:pt x="129" y="212"/>
                  </a:lnTo>
                  <a:lnTo>
                    <a:pt x="99" y="204"/>
                  </a:lnTo>
                  <a:lnTo>
                    <a:pt x="122" y="197"/>
                  </a:lnTo>
                  <a:lnTo>
                    <a:pt x="122" y="204"/>
                  </a:lnTo>
                  <a:lnTo>
                    <a:pt x="137" y="204"/>
                  </a:lnTo>
                  <a:lnTo>
                    <a:pt x="137" y="220"/>
                  </a:lnTo>
                  <a:lnTo>
                    <a:pt x="159" y="220"/>
                  </a:lnTo>
                  <a:lnTo>
                    <a:pt x="167" y="235"/>
                  </a:lnTo>
                  <a:lnTo>
                    <a:pt x="159" y="227"/>
                  </a:lnTo>
                  <a:lnTo>
                    <a:pt x="152" y="227"/>
                  </a:lnTo>
                  <a:lnTo>
                    <a:pt x="152" y="235"/>
                  </a:lnTo>
                  <a:lnTo>
                    <a:pt x="182" y="242"/>
                  </a:lnTo>
                  <a:lnTo>
                    <a:pt x="197" y="227"/>
                  </a:lnTo>
                  <a:lnTo>
                    <a:pt x="212" y="242"/>
                  </a:lnTo>
                  <a:lnTo>
                    <a:pt x="220" y="235"/>
                  </a:lnTo>
                  <a:lnTo>
                    <a:pt x="220" y="220"/>
                  </a:lnTo>
                  <a:lnTo>
                    <a:pt x="212" y="212"/>
                  </a:lnTo>
                  <a:lnTo>
                    <a:pt x="205" y="204"/>
                  </a:lnTo>
                  <a:lnTo>
                    <a:pt x="212" y="189"/>
                  </a:lnTo>
                  <a:lnTo>
                    <a:pt x="220" y="212"/>
                  </a:lnTo>
                  <a:lnTo>
                    <a:pt x="228" y="212"/>
                  </a:lnTo>
                  <a:lnTo>
                    <a:pt x="228" y="204"/>
                  </a:lnTo>
                  <a:lnTo>
                    <a:pt x="235" y="227"/>
                  </a:lnTo>
                  <a:lnTo>
                    <a:pt x="243" y="227"/>
                  </a:lnTo>
                  <a:lnTo>
                    <a:pt x="258" y="235"/>
                  </a:lnTo>
                  <a:lnTo>
                    <a:pt x="265" y="235"/>
                  </a:lnTo>
                  <a:lnTo>
                    <a:pt x="273" y="242"/>
                  </a:lnTo>
                  <a:lnTo>
                    <a:pt x="281" y="227"/>
                  </a:lnTo>
                  <a:lnTo>
                    <a:pt x="281"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8" name="Freeform 59"/>
            <p:cNvSpPr>
              <a:spLocks/>
            </p:cNvSpPr>
            <p:nvPr/>
          </p:nvSpPr>
          <p:spPr bwMode="auto">
            <a:xfrm>
              <a:off x="2537" y="1549"/>
              <a:ext cx="189" cy="288"/>
            </a:xfrm>
            <a:custGeom>
              <a:avLst/>
              <a:gdLst>
                <a:gd name="T0" fmla="*/ 182 w 189"/>
                <a:gd name="T1" fmla="*/ 144 h 288"/>
                <a:gd name="T2" fmla="*/ 174 w 189"/>
                <a:gd name="T3" fmla="*/ 136 h 288"/>
                <a:gd name="T4" fmla="*/ 189 w 189"/>
                <a:gd name="T5" fmla="*/ 128 h 288"/>
                <a:gd name="T6" fmla="*/ 174 w 189"/>
                <a:gd name="T7" fmla="*/ 121 h 288"/>
                <a:gd name="T8" fmla="*/ 159 w 189"/>
                <a:gd name="T9" fmla="*/ 121 h 288"/>
                <a:gd name="T10" fmla="*/ 151 w 189"/>
                <a:gd name="T11" fmla="*/ 98 h 288"/>
                <a:gd name="T12" fmla="*/ 136 w 189"/>
                <a:gd name="T13" fmla="*/ 98 h 288"/>
                <a:gd name="T14" fmla="*/ 113 w 189"/>
                <a:gd name="T15" fmla="*/ 15 h 288"/>
                <a:gd name="T16" fmla="*/ 91 w 189"/>
                <a:gd name="T17" fmla="*/ 0 h 288"/>
                <a:gd name="T18" fmla="*/ 60 w 189"/>
                <a:gd name="T19" fmla="*/ 22 h 288"/>
                <a:gd name="T20" fmla="*/ 45 w 189"/>
                <a:gd name="T21" fmla="*/ 7 h 288"/>
                <a:gd name="T22" fmla="*/ 23 w 189"/>
                <a:gd name="T23" fmla="*/ 60 h 288"/>
                <a:gd name="T24" fmla="*/ 30 w 189"/>
                <a:gd name="T25" fmla="*/ 113 h 288"/>
                <a:gd name="T26" fmla="*/ 15 w 189"/>
                <a:gd name="T27" fmla="*/ 144 h 288"/>
                <a:gd name="T28" fmla="*/ 23 w 189"/>
                <a:gd name="T29" fmla="*/ 151 h 288"/>
                <a:gd name="T30" fmla="*/ 15 w 189"/>
                <a:gd name="T31" fmla="*/ 151 h 288"/>
                <a:gd name="T32" fmla="*/ 15 w 189"/>
                <a:gd name="T33" fmla="*/ 159 h 288"/>
                <a:gd name="T34" fmla="*/ 0 w 189"/>
                <a:gd name="T35" fmla="*/ 159 h 288"/>
                <a:gd name="T36" fmla="*/ 38 w 189"/>
                <a:gd name="T37" fmla="*/ 272 h 288"/>
                <a:gd name="T38" fmla="*/ 53 w 189"/>
                <a:gd name="T39" fmla="*/ 288 h 288"/>
                <a:gd name="T40" fmla="*/ 68 w 189"/>
                <a:gd name="T41" fmla="*/ 242 h 288"/>
                <a:gd name="T42" fmla="*/ 76 w 189"/>
                <a:gd name="T43" fmla="*/ 235 h 288"/>
                <a:gd name="T44" fmla="*/ 76 w 189"/>
                <a:gd name="T45" fmla="*/ 219 h 288"/>
                <a:gd name="T46" fmla="*/ 91 w 189"/>
                <a:gd name="T47" fmla="*/ 235 h 288"/>
                <a:gd name="T48" fmla="*/ 98 w 189"/>
                <a:gd name="T49" fmla="*/ 212 h 288"/>
                <a:gd name="T50" fmla="*/ 106 w 189"/>
                <a:gd name="T51" fmla="*/ 219 h 288"/>
                <a:gd name="T52" fmla="*/ 106 w 189"/>
                <a:gd name="T53" fmla="*/ 189 h 288"/>
                <a:gd name="T54" fmla="*/ 113 w 189"/>
                <a:gd name="T55" fmla="*/ 182 h 288"/>
                <a:gd name="T56" fmla="*/ 113 w 189"/>
                <a:gd name="T57" fmla="*/ 189 h 288"/>
                <a:gd name="T58" fmla="*/ 129 w 189"/>
                <a:gd name="T59" fmla="*/ 189 h 288"/>
                <a:gd name="T60" fmla="*/ 129 w 189"/>
                <a:gd name="T61" fmla="*/ 174 h 288"/>
                <a:gd name="T62" fmla="*/ 136 w 189"/>
                <a:gd name="T63" fmla="*/ 182 h 288"/>
                <a:gd name="T64" fmla="*/ 136 w 189"/>
                <a:gd name="T65" fmla="*/ 166 h 288"/>
                <a:gd name="T66" fmla="*/ 151 w 189"/>
                <a:gd name="T67" fmla="*/ 182 h 288"/>
                <a:gd name="T68" fmla="*/ 159 w 189"/>
                <a:gd name="T69" fmla="*/ 159 h 288"/>
                <a:gd name="T70" fmla="*/ 166 w 189"/>
                <a:gd name="T71" fmla="*/ 159 h 288"/>
                <a:gd name="T72" fmla="*/ 166 w 189"/>
                <a:gd name="T73" fmla="*/ 151 h 288"/>
                <a:gd name="T74" fmla="*/ 182 w 189"/>
                <a:gd name="T75" fmla="*/ 151 h 288"/>
                <a:gd name="T76" fmla="*/ 189 w 189"/>
                <a:gd name="T77" fmla="*/ 136 h 288"/>
                <a:gd name="T78" fmla="*/ 182 w 189"/>
                <a:gd name="T79" fmla="*/ 144 h 2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9" h="288">
                  <a:moveTo>
                    <a:pt x="182" y="144"/>
                  </a:moveTo>
                  <a:lnTo>
                    <a:pt x="174" y="136"/>
                  </a:lnTo>
                  <a:lnTo>
                    <a:pt x="189" y="128"/>
                  </a:lnTo>
                  <a:lnTo>
                    <a:pt x="174" y="121"/>
                  </a:lnTo>
                  <a:lnTo>
                    <a:pt x="159" y="121"/>
                  </a:lnTo>
                  <a:lnTo>
                    <a:pt x="151" y="98"/>
                  </a:lnTo>
                  <a:lnTo>
                    <a:pt x="136" y="98"/>
                  </a:lnTo>
                  <a:lnTo>
                    <a:pt x="113" y="15"/>
                  </a:lnTo>
                  <a:lnTo>
                    <a:pt x="91" y="0"/>
                  </a:lnTo>
                  <a:lnTo>
                    <a:pt x="60" y="22"/>
                  </a:lnTo>
                  <a:lnTo>
                    <a:pt x="45" y="7"/>
                  </a:lnTo>
                  <a:lnTo>
                    <a:pt x="23" y="60"/>
                  </a:lnTo>
                  <a:lnTo>
                    <a:pt x="30" y="113"/>
                  </a:lnTo>
                  <a:lnTo>
                    <a:pt x="15" y="144"/>
                  </a:lnTo>
                  <a:lnTo>
                    <a:pt x="23" y="151"/>
                  </a:lnTo>
                  <a:lnTo>
                    <a:pt x="15" y="151"/>
                  </a:lnTo>
                  <a:lnTo>
                    <a:pt x="15" y="159"/>
                  </a:lnTo>
                  <a:lnTo>
                    <a:pt x="0" y="159"/>
                  </a:lnTo>
                  <a:lnTo>
                    <a:pt x="38" y="272"/>
                  </a:lnTo>
                  <a:lnTo>
                    <a:pt x="53" y="288"/>
                  </a:lnTo>
                  <a:lnTo>
                    <a:pt x="68" y="242"/>
                  </a:lnTo>
                  <a:lnTo>
                    <a:pt x="76" y="235"/>
                  </a:lnTo>
                  <a:lnTo>
                    <a:pt x="76" y="219"/>
                  </a:lnTo>
                  <a:lnTo>
                    <a:pt x="91" y="235"/>
                  </a:lnTo>
                  <a:lnTo>
                    <a:pt x="98" y="212"/>
                  </a:lnTo>
                  <a:lnTo>
                    <a:pt x="106" y="219"/>
                  </a:lnTo>
                  <a:lnTo>
                    <a:pt x="106" y="189"/>
                  </a:lnTo>
                  <a:lnTo>
                    <a:pt x="113" y="182"/>
                  </a:lnTo>
                  <a:lnTo>
                    <a:pt x="113" y="189"/>
                  </a:lnTo>
                  <a:lnTo>
                    <a:pt x="129" y="189"/>
                  </a:lnTo>
                  <a:lnTo>
                    <a:pt x="129" y="174"/>
                  </a:lnTo>
                  <a:lnTo>
                    <a:pt x="136" y="182"/>
                  </a:lnTo>
                  <a:lnTo>
                    <a:pt x="136" y="166"/>
                  </a:lnTo>
                  <a:lnTo>
                    <a:pt x="151" y="182"/>
                  </a:lnTo>
                  <a:lnTo>
                    <a:pt x="159" y="159"/>
                  </a:lnTo>
                  <a:lnTo>
                    <a:pt x="166" y="159"/>
                  </a:lnTo>
                  <a:lnTo>
                    <a:pt x="166" y="151"/>
                  </a:lnTo>
                  <a:lnTo>
                    <a:pt x="182" y="151"/>
                  </a:lnTo>
                  <a:lnTo>
                    <a:pt x="189" y="136"/>
                  </a:lnTo>
                  <a:lnTo>
                    <a:pt x="182" y="144"/>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9" name="Freeform 60"/>
            <p:cNvSpPr>
              <a:spLocks/>
            </p:cNvSpPr>
            <p:nvPr/>
          </p:nvSpPr>
          <p:spPr bwMode="auto">
            <a:xfrm>
              <a:off x="2537" y="1549"/>
              <a:ext cx="189" cy="288"/>
            </a:xfrm>
            <a:custGeom>
              <a:avLst/>
              <a:gdLst>
                <a:gd name="T0" fmla="*/ 182 w 189"/>
                <a:gd name="T1" fmla="*/ 144 h 288"/>
                <a:gd name="T2" fmla="*/ 174 w 189"/>
                <a:gd name="T3" fmla="*/ 136 h 288"/>
                <a:gd name="T4" fmla="*/ 189 w 189"/>
                <a:gd name="T5" fmla="*/ 128 h 288"/>
                <a:gd name="T6" fmla="*/ 174 w 189"/>
                <a:gd name="T7" fmla="*/ 121 h 288"/>
                <a:gd name="T8" fmla="*/ 159 w 189"/>
                <a:gd name="T9" fmla="*/ 121 h 288"/>
                <a:gd name="T10" fmla="*/ 151 w 189"/>
                <a:gd name="T11" fmla="*/ 98 h 288"/>
                <a:gd name="T12" fmla="*/ 136 w 189"/>
                <a:gd name="T13" fmla="*/ 98 h 288"/>
                <a:gd name="T14" fmla="*/ 113 w 189"/>
                <a:gd name="T15" fmla="*/ 15 h 288"/>
                <a:gd name="T16" fmla="*/ 91 w 189"/>
                <a:gd name="T17" fmla="*/ 0 h 288"/>
                <a:gd name="T18" fmla="*/ 60 w 189"/>
                <a:gd name="T19" fmla="*/ 22 h 288"/>
                <a:gd name="T20" fmla="*/ 45 w 189"/>
                <a:gd name="T21" fmla="*/ 7 h 288"/>
                <a:gd name="T22" fmla="*/ 23 w 189"/>
                <a:gd name="T23" fmla="*/ 60 h 288"/>
                <a:gd name="T24" fmla="*/ 30 w 189"/>
                <a:gd name="T25" fmla="*/ 113 h 288"/>
                <a:gd name="T26" fmla="*/ 15 w 189"/>
                <a:gd name="T27" fmla="*/ 144 h 288"/>
                <a:gd name="T28" fmla="*/ 23 w 189"/>
                <a:gd name="T29" fmla="*/ 151 h 288"/>
                <a:gd name="T30" fmla="*/ 15 w 189"/>
                <a:gd name="T31" fmla="*/ 151 h 288"/>
                <a:gd name="T32" fmla="*/ 15 w 189"/>
                <a:gd name="T33" fmla="*/ 159 h 288"/>
                <a:gd name="T34" fmla="*/ 0 w 189"/>
                <a:gd name="T35" fmla="*/ 159 h 288"/>
                <a:gd name="T36" fmla="*/ 38 w 189"/>
                <a:gd name="T37" fmla="*/ 272 h 288"/>
                <a:gd name="T38" fmla="*/ 53 w 189"/>
                <a:gd name="T39" fmla="*/ 288 h 288"/>
                <a:gd name="T40" fmla="*/ 68 w 189"/>
                <a:gd name="T41" fmla="*/ 242 h 288"/>
                <a:gd name="T42" fmla="*/ 76 w 189"/>
                <a:gd name="T43" fmla="*/ 235 h 288"/>
                <a:gd name="T44" fmla="*/ 76 w 189"/>
                <a:gd name="T45" fmla="*/ 219 h 288"/>
                <a:gd name="T46" fmla="*/ 91 w 189"/>
                <a:gd name="T47" fmla="*/ 235 h 288"/>
                <a:gd name="T48" fmla="*/ 98 w 189"/>
                <a:gd name="T49" fmla="*/ 212 h 288"/>
                <a:gd name="T50" fmla="*/ 106 w 189"/>
                <a:gd name="T51" fmla="*/ 219 h 288"/>
                <a:gd name="T52" fmla="*/ 106 w 189"/>
                <a:gd name="T53" fmla="*/ 189 h 288"/>
                <a:gd name="T54" fmla="*/ 113 w 189"/>
                <a:gd name="T55" fmla="*/ 182 h 288"/>
                <a:gd name="T56" fmla="*/ 113 w 189"/>
                <a:gd name="T57" fmla="*/ 189 h 288"/>
                <a:gd name="T58" fmla="*/ 129 w 189"/>
                <a:gd name="T59" fmla="*/ 189 h 288"/>
                <a:gd name="T60" fmla="*/ 129 w 189"/>
                <a:gd name="T61" fmla="*/ 174 h 288"/>
                <a:gd name="T62" fmla="*/ 136 w 189"/>
                <a:gd name="T63" fmla="*/ 182 h 288"/>
                <a:gd name="T64" fmla="*/ 136 w 189"/>
                <a:gd name="T65" fmla="*/ 166 h 288"/>
                <a:gd name="T66" fmla="*/ 151 w 189"/>
                <a:gd name="T67" fmla="*/ 182 h 288"/>
                <a:gd name="T68" fmla="*/ 159 w 189"/>
                <a:gd name="T69" fmla="*/ 159 h 288"/>
                <a:gd name="T70" fmla="*/ 166 w 189"/>
                <a:gd name="T71" fmla="*/ 159 h 288"/>
                <a:gd name="T72" fmla="*/ 166 w 189"/>
                <a:gd name="T73" fmla="*/ 151 h 288"/>
                <a:gd name="T74" fmla="*/ 182 w 189"/>
                <a:gd name="T75" fmla="*/ 151 h 288"/>
                <a:gd name="T76" fmla="*/ 189 w 189"/>
                <a:gd name="T77" fmla="*/ 136 h 288"/>
                <a:gd name="T78" fmla="*/ 182 w 189"/>
                <a:gd name="T79" fmla="*/ 144 h 288"/>
                <a:gd name="T80" fmla="*/ 182 w 189"/>
                <a:gd name="T81" fmla="*/ 151 h 2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9" h="288">
                  <a:moveTo>
                    <a:pt x="182" y="144"/>
                  </a:moveTo>
                  <a:lnTo>
                    <a:pt x="174" y="136"/>
                  </a:lnTo>
                  <a:lnTo>
                    <a:pt x="189" y="128"/>
                  </a:lnTo>
                  <a:lnTo>
                    <a:pt x="174" y="121"/>
                  </a:lnTo>
                  <a:lnTo>
                    <a:pt x="159" y="121"/>
                  </a:lnTo>
                  <a:lnTo>
                    <a:pt x="151" y="98"/>
                  </a:lnTo>
                  <a:lnTo>
                    <a:pt x="136" y="98"/>
                  </a:lnTo>
                  <a:lnTo>
                    <a:pt x="113" y="15"/>
                  </a:lnTo>
                  <a:lnTo>
                    <a:pt x="91" y="0"/>
                  </a:lnTo>
                  <a:lnTo>
                    <a:pt x="60" y="22"/>
                  </a:lnTo>
                  <a:lnTo>
                    <a:pt x="45" y="7"/>
                  </a:lnTo>
                  <a:lnTo>
                    <a:pt x="23" y="60"/>
                  </a:lnTo>
                  <a:lnTo>
                    <a:pt x="30" y="113"/>
                  </a:lnTo>
                  <a:lnTo>
                    <a:pt x="15" y="144"/>
                  </a:lnTo>
                  <a:lnTo>
                    <a:pt x="23" y="151"/>
                  </a:lnTo>
                  <a:lnTo>
                    <a:pt x="15" y="151"/>
                  </a:lnTo>
                  <a:lnTo>
                    <a:pt x="15" y="159"/>
                  </a:lnTo>
                  <a:lnTo>
                    <a:pt x="0" y="159"/>
                  </a:lnTo>
                  <a:lnTo>
                    <a:pt x="38" y="272"/>
                  </a:lnTo>
                  <a:lnTo>
                    <a:pt x="53" y="288"/>
                  </a:lnTo>
                  <a:lnTo>
                    <a:pt x="68" y="242"/>
                  </a:lnTo>
                  <a:lnTo>
                    <a:pt x="76" y="235"/>
                  </a:lnTo>
                  <a:lnTo>
                    <a:pt x="76" y="219"/>
                  </a:lnTo>
                  <a:lnTo>
                    <a:pt x="91" y="235"/>
                  </a:lnTo>
                  <a:lnTo>
                    <a:pt x="98" y="212"/>
                  </a:lnTo>
                  <a:lnTo>
                    <a:pt x="106" y="219"/>
                  </a:lnTo>
                  <a:lnTo>
                    <a:pt x="106" y="189"/>
                  </a:lnTo>
                  <a:lnTo>
                    <a:pt x="113" y="182"/>
                  </a:lnTo>
                  <a:lnTo>
                    <a:pt x="113" y="189"/>
                  </a:lnTo>
                  <a:lnTo>
                    <a:pt x="129" y="189"/>
                  </a:lnTo>
                  <a:lnTo>
                    <a:pt x="129" y="174"/>
                  </a:lnTo>
                  <a:lnTo>
                    <a:pt x="136" y="182"/>
                  </a:lnTo>
                  <a:lnTo>
                    <a:pt x="136" y="166"/>
                  </a:lnTo>
                  <a:lnTo>
                    <a:pt x="151" y="182"/>
                  </a:lnTo>
                  <a:lnTo>
                    <a:pt x="159" y="159"/>
                  </a:lnTo>
                  <a:lnTo>
                    <a:pt x="166" y="159"/>
                  </a:lnTo>
                  <a:lnTo>
                    <a:pt x="166" y="151"/>
                  </a:lnTo>
                  <a:lnTo>
                    <a:pt x="182" y="151"/>
                  </a:lnTo>
                  <a:lnTo>
                    <a:pt x="189" y="136"/>
                  </a:lnTo>
                  <a:lnTo>
                    <a:pt x="182" y="144"/>
                  </a:lnTo>
                  <a:lnTo>
                    <a:pt x="182" y="15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0" name="Freeform 61"/>
            <p:cNvSpPr>
              <a:spLocks/>
            </p:cNvSpPr>
            <p:nvPr/>
          </p:nvSpPr>
          <p:spPr bwMode="auto">
            <a:xfrm>
              <a:off x="2673" y="1723"/>
              <a:ext cx="8" cy="15"/>
            </a:xfrm>
            <a:custGeom>
              <a:avLst/>
              <a:gdLst>
                <a:gd name="T0" fmla="*/ 8 w 8"/>
                <a:gd name="T1" fmla="*/ 8 h 15"/>
                <a:gd name="T2" fmla="*/ 0 w 8"/>
                <a:gd name="T3" fmla="*/ 8 h 15"/>
                <a:gd name="T4" fmla="*/ 0 w 8"/>
                <a:gd name="T5" fmla="*/ 15 h 15"/>
                <a:gd name="T6" fmla="*/ 0 w 8"/>
                <a:gd name="T7" fmla="*/ 0 h 15"/>
                <a:gd name="T8" fmla="*/ 8 w 8"/>
                <a:gd name="T9" fmla="*/ 8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8" y="8"/>
                  </a:moveTo>
                  <a:lnTo>
                    <a:pt x="0" y="8"/>
                  </a:lnTo>
                  <a:lnTo>
                    <a:pt x="0" y="15"/>
                  </a:lnTo>
                  <a:lnTo>
                    <a:pt x="0" y="0"/>
                  </a:lnTo>
                  <a:lnTo>
                    <a:pt x="8" y="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1" name="Freeform 62"/>
            <p:cNvSpPr>
              <a:spLocks/>
            </p:cNvSpPr>
            <p:nvPr/>
          </p:nvSpPr>
          <p:spPr bwMode="auto">
            <a:xfrm>
              <a:off x="2673" y="1723"/>
              <a:ext cx="8" cy="15"/>
            </a:xfrm>
            <a:custGeom>
              <a:avLst/>
              <a:gdLst>
                <a:gd name="T0" fmla="*/ 8 w 8"/>
                <a:gd name="T1" fmla="*/ 8 h 15"/>
                <a:gd name="T2" fmla="*/ 0 w 8"/>
                <a:gd name="T3" fmla="*/ 8 h 15"/>
                <a:gd name="T4" fmla="*/ 0 w 8"/>
                <a:gd name="T5" fmla="*/ 15 h 15"/>
                <a:gd name="T6" fmla="*/ 0 w 8"/>
                <a:gd name="T7" fmla="*/ 0 h 15"/>
                <a:gd name="T8" fmla="*/ 8 w 8"/>
                <a:gd name="T9" fmla="*/ 8 h 15"/>
                <a:gd name="T10" fmla="*/ 8 w 8"/>
                <a:gd name="T11" fmla="*/ 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5">
                  <a:moveTo>
                    <a:pt x="8" y="8"/>
                  </a:moveTo>
                  <a:lnTo>
                    <a:pt x="0" y="8"/>
                  </a:lnTo>
                  <a:lnTo>
                    <a:pt x="0" y="15"/>
                  </a:lnTo>
                  <a:lnTo>
                    <a:pt x="0" y="0"/>
                  </a:lnTo>
                  <a:lnTo>
                    <a:pt x="8" y="8"/>
                  </a:lnTo>
                  <a:lnTo>
                    <a:pt x="8"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2" name="Freeform 63"/>
            <p:cNvSpPr>
              <a:spLocks/>
            </p:cNvSpPr>
            <p:nvPr/>
          </p:nvSpPr>
          <p:spPr bwMode="auto">
            <a:xfrm>
              <a:off x="2234" y="2102"/>
              <a:ext cx="227" cy="106"/>
            </a:xfrm>
            <a:custGeom>
              <a:avLst/>
              <a:gdLst>
                <a:gd name="T0" fmla="*/ 227 w 227"/>
                <a:gd name="T1" fmla="*/ 68 h 106"/>
                <a:gd name="T2" fmla="*/ 197 w 227"/>
                <a:gd name="T3" fmla="*/ 76 h 106"/>
                <a:gd name="T4" fmla="*/ 174 w 227"/>
                <a:gd name="T5" fmla="*/ 0 h 106"/>
                <a:gd name="T6" fmla="*/ 0 w 227"/>
                <a:gd name="T7" fmla="*/ 30 h 106"/>
                <a:gd name="T8" fmla="*/ 8 w 227"/>
                <a:gd name="T9" fmla="*/ 68 h 106"/>
                <a:gd name="T10" fmla="*/ 30 w 227"/>
                <a:gd name="T11" fmla="*/ 30 h 106"/>
                <a:gd name="T12" fmla="*/ 53 w 227"/>
                <a:gd name="T13" fmla="*/ 38 h 106"/>
                <a:gd name="T14" fmla="*/ 61 w 227"/>
                <a:gd name="T15" fmla="*/ 23 h 106"/>
                <a:gd name="T16" fmla="*/ 76 w 227"/>
                <a:gd name="T17" fmla="*/ 23 h 106"/>
                <a:gd name="T18" fmla="*/ 91 w 227"/>
                <a:gd name="T19" fmla="*/ 45 h 106"/>
                <a:gd name="T20" fmla="*/ 121 w 227"/>
                <a:gd name="T21" fmla="*/ 60 h 106"/>
                <a:gd name="T22" fmla="*/ 129 w 227"/>
                <a:gd name="T23" fmla="*/ 60 h 106"/>
                <a:gd name="T24" fmla="*/ 129 w 227"/>
                <a:gd name="T25" fmla="*/ 68 h 106"/>
                <a:gd name="T26" fmla="*/ 121 w 227"/>
                <a:gd name="T27" fmla="*/ 98 h 106"/>
                <a:gd name="T28" fmla="*/ 136 w 227"/>
                <a:gd name="T29" fmla="*/ 98 h 106"/>
                <a:gd name="T30" fmla="*/ 136 w 227"/>
                <a:gd name="T31" fmla="*/ 91 h 106"/>
                <a:gd name="T32" fmla="*/ 174 w 227"/>
                <a:gd name="T33" fmla="*/ 106 h 106"/>
                <a:gd name="T34" fmla="*/ 167 w 227"/>
                <a:gd name="T35" fmla="*/ 91 h 106"/>
                <a:gd name="T36" fmla="*/ 144 w 227"/>
                <a:gd name="T37" fmla="*/ 83 h 106"/>
                <a:gd name="T38" fmla="*/ 144 w 227"/>
                <a:gd name="T39" fmla="*/ 76 h 106"/>
                <a:gd name="T40" fmla="*/ 167 w 227"/>
                <a:gd name="T41" fmla="*/ 91 h 106"/>
                <a:gd name="T42" fmla="*/ 144 w 227"/>
                <a:gd name="T43" fmla="*/ 53 h 106"/>
                <a:gd name="T44" fmla="*/ 152 w 227"/>
                <a:gd name="T45" fmla="*/ 53 h 106"/>
                <a:gd name="T46" fmla="*/ 152 w 227"/>
                <a:gd name="T47" fmla="*/ 45 h 106"/>
                <a:gd name="T48" fmla="*/ 144 w 227"/>
                <a:gd name="T49" fmla="*/ 38 h 106"/>
                <a:gd name="T50" fmla="*/ 152 w 227"/>
                <a:gd name="T51" fmla="*/ 38 h 106"/>
                <a:gd name="T52" fmla="*/ 159 w 227"/>
                <a:gd name="T53" fmla="*/ 15 h 106"/>
                <a:gd name="T54" fmla="*/ 159 w 227"/>
                <a:gd name="T55" fmla="*/ 23 h 106"/>
                <a:gd name="T56" fmla="*/ 159 w 227"/>
                <a:gd name="T57" fmla="*/ 7 h 106"/>
                <a:gd name="T58" fmla="*/ 167 w 227"/>
                <a:gd name="T59" fmla="*/ 7 h 106"/>
                <a:gd name="T60" fmla="*/ 167 w 227"/>
                <a:gd name="T61" fmla="*/ 23 h 106"/>
                <a:gd name="T62" fmla="*/ 174 w 227"/>
                <a:gd name="T63" fmla="*/ 23 h 106"/>
                <a:gd name="T64" fmla="*/ 167 w 227"/>
                <a:gd name="T65" fmla="*/ 23 h 106"/>
                <a:gd name="T66" fmla="*/ 159 w 227"/>
                <a:gd name="T67" fmla="*/ 38 h 106"/>
                <a:gd name="T68" fmla="*/ 174 w 227"/>
                <a:gd name="T69" fmla="*/ 38 h 106"/>
                <a:gd name="T70" fmla="*/ 167 w 227"/>
                <a:gd name="T71" fmla="*/ 53 h 106"/>
                <a:gd name="T72" fmla="*/ 174 w 227"/>
                <a:gd name="T73" fmla="*/ 60 h 106"/>
                <a:gd name="T74" fmla="*/ 167 w 227"/>
                <a:gd name="T75" fmla="*/ 60 h 106"/>
                <a:gd name="T76" fmla="*/ 167 w 227"/>
                <a:gd name="T77" fmla="*/ 68 h 106"/>
                <a:gd name="T78" fmla="*/ 174 w 227"/>
                <a:gd name="T79" fmla="*/ 60 h 106"/>
                <a:gd name="T80" fmla="*/ 174 w 227"/>
                <a:gd name="T81" fmla="*/ 68 h 106"/>
                <a:gd name="T82" fmla="*/ 167 w 227"/>
                <a:gd name="T83" fmla="*/ 68 h 106"/>
                <a:gd name="T84" fmla="*/ 174 w 227"/>
                <a:gd name="T85" fmla="*/ 76 h 106"/>
                <a:gd name="T86" fmla="*/ 167 w 227"/>
                <a:gd name="T87" fmla="*/ 83 h 106"/>
                <a:gd name="T88" fmla="*/ 189 w 227"/>
                <a:gd name="T89" fmla="*/ 83 h 106"/>
                <a:gd name="T90" fmla="*/ 197 w 227"/>
                <a:gd name="T91" fmla="*/ 98 h 106"/>
                <a:gd name="T92" fmla="*/ 189 w 227"/>
                <a:gd name="T93" fmla="*/ 106 h 106"/>
                <a:gd name="T94" fmla="*/ 205 w 227"/>
                <a:gd name="T95" fmla="*/ 106 h 106"/>
                <a:gd name="T96" fmla="*/ 220 w 227"/>
                <a:gd name="T97" fmla="*/ 98 h 106"/>
                <a:gd name="T98" fmla="*/ 227 w 227"/>
                <a:gd name="T99" fmla="*/ 68 h 1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7" h="106">
                  <a:moveTo>
                    <a:pt x="227" y="68"/>
                  </a:moveTo>
                  <a:lnTo>
                    <a:pt x="197" y="76"/>
                  </a:lnTo>
                  <a:lnTo>
                    <a:pt x="174" y="0"/>
                  </a:lnTo>
                  <a:lnTo>
                    <a:pt x="0" y="30"/>
                  </a:lnTo>
                  <a:lnTo>
                    <a:pt x="8" y="68"/>
                  </a:lnTo>
                  <a:lnTo>
                    <a:pt x="30" y="30"/>
                  </a:lnTo>
                  <a:lnTo>
                    <a:pt x="53" y="38"/>
                  </a:lnTo>
                  <a:lnTo>
                    <a:pt x="61" y="23"/>
                  </a:lnTo>
                  <a:lnTo>
                    <a:pt x="76" y="23"/>
                  </a:lnTo>
                  <a:lnTo>
                    <a:pt x="91" y="45"/>
                  </a:lnTo>
                  <a:lnTo>
                    <a:pt x="121" y="60"/>
                  </a:lnTo>
                  <a:lnTo>
                    <a:pt x="129" y="60"/>
                  </a:lnTo>
                  <a:lnTo>
                    <a:pt x="129" y="68"/>
                  </a:lnTo>
                  <a:lnTo>
                    <a:pt x="121" y="98"/>
                  </a:lnTo>
                  <a:lnTo>
                    <a:pt x="136" y="98"/>
                  </a:lnTo>
                  <a:lnTo>
                    <a:pt x="136" y="91"/>
                  </a:lnTo>
                  <a:lnTo>
                    <a:pt x="174" y="106"/>
                  </a:lnTo>
                  <a:lnTo>
                    <a:pt x="167" y="91"/>
                  </a:lnTo>
                  <a:lnTo>
                    <a:pt x="144" y="83"/>
                  </a:lnTo>
                  <a:lnTo>
                    <a:pt x="144" y="76"/>
                  </a:lnTo>
                  <a:lnTo>
                    <a:pt x="167" y="91"/>
                  </a:lnTo>
                  <a:lnTo>
                    <a:pt x="144" y="53"/>
                  </a:lnTo>
                  <a:lnTo>
                    <a:pt x="152" y="53"/>
                  </a:lnTo>
                  <a:lnTo>
                    <a:pt x="152" y="45"/>
                  </a:lnTo>
                  <a:lnTo>
                    <a:pt x="144" y="38"/>
                  </a:lnTo>
                  <a:lnTo>
                    <a:pt x="152" y="38"/>
                  </a:lnTo>
                  <a:lnTo>
                    <a:pt x="159" y="15"/>
                  </a:lnTo>
                  <a:lnTo>
                    <a:pt x="159" y="23"/>
                  </a:lnTo>
                  <a:lnTo>
                    <a:pt x="159" y="7"/>
                  </a:lnTo>
                  <a:lnTo>
                    <a:pt x="167" y="7"/>
                  </a:lnTo>
                  <a:lnTo>
                    <a:pt x="167" y="23"/>
                  </a:lnTo>
                  <a:lnTo>
                    <a:pt x="174" y="23"/>
                  </a:lnTo>
                  <a:lnTo>
                    <a:pt x="167" y="23"/>
                  </a:lnTo>
                  <a:lnTo>
                    <a:pt x="159" y="38"/>
                  </a:lnTo>
                  <a:lnTo>
                    <a:pt x="174" y="38"/>
                  </a:lnTo>
                  <a:lnTo>
                    <a:pt x="167" y="53"/>
                  </a:lnTo>
                  <a:lnTo>
                    <a:pt x="174" y="60"/>
                  </a:lnTo>
                  <a:lnTo>
                    <a:pt x="167" y="60"/>
                  </a:lnTo>
                  <a:lnTo>
                    <a:pt x="167" y="68"/>
                  </a:lnTo>
                  <a:lnTo>
                    <a:pt x="174" y="60"/>
                  </a:lnTo>
                  <a:lnTo>
                    <a:pt x="174" y="68"/>
                  </a:lnTo>
                  <a:lnTo>
                    <a:pt x="167" y="68"/>
                  </a:lnTo>
                  <a:lnTo>
                    <a:pt x="174" y="76"/>
                  </a:lnTo>
                  <a:lnTo>
                    <a:pt x="167" y="83"/>
                  </a:lnTo>
                  <a:lnTo>
                    <a:pt x="189" y="83"/>
                  </a:lnTo>
                  <a:lnTo>
                    <a:pt x="197" y="98"/>
                  </a:lnTo>
                  <a:lnTo>
                    <a:pt x="189" y="106"/>
                  </a:lnTo>
                  <a:lnTo>
                    <a:pt x="205" y="106"/>
                  </a:lnTo>
                  <a:lnTo>
                    <a:pt x="220" y="98"/>
                  </a:lnTo>
                  <a:lnTo>
                    <a:pt x="227"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3" name="Freeform 64"/>
            <p:cNvSpPr>
              <a:spLocks/>
            </p:cNvSpPr>
            <p:nvPr/>
          </p:nvSpPr>
          <p:spPr bwMode="auto">
            <a:xfrm>
              <a:off x="2234" y="2102"/>
              <a:ext cx="227" cy="106"/>
            </a:xfrm>
            <a:custGeom>
              <a:avLst/>
              <a:gdLst>
                <a:gd name="T0" fmla="*/ 227 w 227"/>
                <a:gd name="T1" fmla="*/ 68 h 106"/>
                <a:gd name="T2" fmla="*/ 197 w 227"/>
                <a:gd name="T3" fmla="*/ 76 h 106"/>
                <a:gd name="T4" fmla="*/ 174 w 227"/>
                <a:gd name="T5" fmla="*/ 0 h 106"/>
                <a:gd name="T6" fmla="*/ 0 w 227"/>
                <a:gd name="T7" fmla="*/ 30 h 106"/>
                <a:gd name="T8" fmla="*/ 8 w 227"/>
                <a:gd name="T9" fmla="*/ 68 h 106"/>
                <a:gd name="T10" fmla="*/ 30 w 227"/>
                <a:gd name="T11" fmla="*/ 30 h 106"/>
                <a:gd name="T12" fmla="*/ 53 w 227"/>
                <a:gd name="T13" fmla="*/ 38 h 106"/>
                <a:gd name="T14" fmla="*/ 61 w 227"/>
                <a:gd name="T15" fmla="*/ 23 h 106"/>
                <a:gd name="T16" fmla="*/ 76 w 227"/>
                <a:gd name="T17" fmla="*/ 23 h 106"/>
                <a:gd name="T18" fmla="*/ 91 w 227"/>
                <a:gd name="T19" fmla="*/ 45 h 106"/>
                <a:gd name="T20" fmla="*/ 121 w 227"/>
                <a:gd name="T21" fmla="*/ 60 h 106"/>
                <a:gd name="T22" fmla="*/ 129 w 227"/>
                <a:gd name="T23" fmla="*/ 60 h 106"/>
                <a:gd name="T24" fmla="*/ 129 w 227"/>
                <a:gd name="T25" fmla="*/ 68 h 106"/>
                <a:gd name="T26" fmla="*/ 121 w 227"/>
                <a:gd name="T27" fmla="*/ 98 h 106"/>
                <a:gd name="T28" fmla="*/ 136 w 227"/>
                <a:gd name="T29" fmla="*/ 98 h 106"/>
                <a:gd name="T30" fmla="*/ 136 w 227"/>
                <a:gd name="T31" fmla="*/ 91 h 106"/>
                <a:gd name="T32" fmla="*/ 174 w 227"/>
                <a:gd name="T33" fmla="*/ 106 h 106"/>
                <a:gd name="T34" fmla="*/ 167 w 227"/>
                <a:gd name="T35" fmla="*/ 91 h 106"/>
                <a:gd name="T36" fmla="*/ 144 w 227"/>
                <a:gd name="T37" fmla="*/ 83 h 106"/>
                <a:gd name="T38" fmla="*/ 144 w 227"/>
                <a:gd name="T39" fmla="*/ 76 h 106"/>
                <a:gd name="T40" fmla="*/ 167 w 227"/>
                <a:gd name="T41" fmla="*/ 91 h 106"/>
                <a:gd name="T42" fmla="*/ 144 w 227"/>
                <a:gd name="T43" fmla="*/ 53 h 106"/>
                <a:gd name="T44" fmla="*/ 152 w 227"/>
                <a:gd name="T45" fmla="*/ 53 h 106"/>
                <a:gd name="T46" fmla="*/ 152 w 227"/>
                <a:gd name="T47" fmla="*/ 45 h 106"/>
                <a:gd name="T48" fmla="*/ 144 w 227"/>
                <a:gd name="T49" fmla="*/ 38 h 106"/>
                <a:gd name="T50" fmla="*/ 152 w 227"/>
                <a:gd name="T51" fmla="*/ 38 h 106"/>
                <a:gd name="T52" fmla="*/ 159 w 227"/>
                <a:gd name="T53" fmla="*/ 15 h 106"/>
                <a:gd name="T54" fmla="*/ 159 w 227"/>
                <a:gd name="T55" fmla="*/ 23 h 106"/>
                <a:gd name="T56" fmla="*/ 159 w 227"/>
                <a:gd name="T57" fmla="*/ 7 h 106"/>
                <a:gd name="T58" fmla="*/ 167 w 227"/>
                <a:gd name="T59" fmla="*/ 7 h 106"/>
                <a:gd name="T60" fmla="*/ 167 w 227"/>
                <a:gd name="T61" fmla="*/ 23 h 106"/>
                <a:gd name="T62" fmla="*/ 174 w 227"/>
                <a:gd name="T63" fmla="*/ 23 h 106"/>
                <a:gd name="T64" fmla="*/ 167 w 227"/>
                <a:gd name="T65" fmla="*/ 23 h 106"/>
                <a:gd name="T66" fmla="*/ 159 w 227"/>
                <a:gd name="T67" fmla="*/ 38 h 106"/>
                <a:gd name="T68" fmla="*/ 174 w 227"/>
                <a:gd name="T69" fmla="*/ 38 h 106"/>
                <a:gd name="T70" fmla="*/ 167 w 227"/>
                <a:gd name="T71" fmla="*/ 53 h 106"/>
                <a:gd name="T72" fmla="*/ 174 w 227"/>
                <a:gd name="T73" fmla="*/ 60 h 106"/>
                <a:gd name="T74" fmla="*/ 167 w 227"/>
                <a:gd name="T75" fmla="*/ 60 h 106"/>
                <a:gd name="T76" fmla="*/ 167 w 227"/>
                <a:gd name="T77" fmla="*/ 68 h 106"/>
                <a:gd name="T78" fmla="*/ 174 w 227"/>
                <a:gd name="T79" fmla="*/ 60 h 106"/>
                <a:gd name="T80" fmla="*/ 174 w 227"/>
                <a:gd name="T81" fmla="*/ 68 h 106"/>
                <a:gd name="T82" fmla="*/ 167 w 227"/>
                <a:gd name="T83" fmla="*/ 68 h 106"/>
                <a:gd name="T84" fmla="*/ 174 w 227"/>
                <a:gd name="T85" fmla="*/ 76 h 106"/>
                <a:gd name="T86" fmla="*/ 167 w 227"/>
                <a:gd name="T87" fmla="*/ 83 h 106"/>
                <a:gd name="T88" fmla="*/ 189 w 227"/>
                <a:gd name="T89" fmla="*/ 83 h 106"/>
                <a:gd name="T90" fmla="*/ 197 w 227"/>
                <a:gd name="T91" fmla="*/ 98 h 106"/>
                <a:gd name="T92" fmla="*/ 189 w 227"/>
                <a:gd name="T93" fmla="*/ 106 h 106"/>
                <a:gd name="T94" fmla="*/ 205 w 227"/>
                <a:gd name="T95" fmla="*/ 106 h 106"/>
                <a:gd name="T96" fmla="*/ 220 w 227"/>
                <a:gd name="T97" fmla="*/ 98 h 106"/>
                <a:gd name="T98" fmla="*/ 227 w 227"/>
                <a:gd name="T99" fmla="*/ 68 h 106"/>
                <a:gd name="T100" fmla="*/ 227 w 227"/>
                <a:gd name="T101" fmla="*/ 76 h 1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7" h="106">
                  <a:moveTo>
                    <a:pt x="227" y="68"/>
                  </a:moveTo>
                  <a:lnTo>
                    <a:pt x="197" y="76"/>
                  </a:lnTo>
                  <a:lnTo>
                    <a:pt x="174" y="0"/>
                  </a:lnTo>
                  <a:lnTo>
                    <a:pt x="0" y="30"/>
                  </a:lnTo>
                  <a:lnTo>
                    <a:pt x="8" y="68"/>
                  </a:lnTo>
                  <a:lnTo>
                    <a:pt x="30" y="30"/>
                  </a:lnTo>
                  <a:lnTo>
                    <a:pt x="53" y="38"/>
                  </a:lnTo>
                  <a:lnTo>
                    <a:pt x="61" y="23"/>
                  </a:lnTo>
                  <a:lnTo>
                    <a:pt x="76" y="23"/>
                  </a:lnTo>
                  <a:lnTo>
                    <a:pt x="91" y="45"/>
                  </a:lnTo>
                  <a:lnTo>
                    <a:pt x="121" y="60"/>
                  </a:lnTo>
                  <a:lnTo>
                    <a:pt x="129" y="60"/>
                  </a:lnTo>
                  <a:lnTo>
                    <a:pt x="129" y="68"/>
                  </a:lnTo>
                  <a:lnTo>
                    <a:pt x="121" y="98"/>
                  </a:lnTo>
                  <a:lnTo>
                    <a:pt x="136" y="98"/>
                  </a:lnTo>
                  <a:lnTo>
                    <a:pt x="136" y="91"/>
                  </a:lnTo>
                  <a:lnTo>
                    <a:pt x="174" y="106"/>
                  </a:lnTo>
                  <a:lnTo>
                    <a:pt x="167" y="91"/>
                  </a:lnTo>
                  <a:lnTo>
                    <a:pt x="144" y="83"/>
                  </a:lnTo>
                  <a:lnTo>
                    <a:pt x="144" y="76"/>
                  </a:lnTo>
                  <a:lnTo>
                    <a:pt x="167" y="91"/>
                  </a:lnTo>
                  <a:lnTo>
                    <a:pt x="144" y="53"/>
                  </a:lnTo>
                  <a:lnTo>
                    <a:pt x="152" y="53"/>
                  </a:lnTo>
                  <a:lnTo>
                    <a:pt x="152" y="45"/>
                  </a:lnTo>
                  <a:lnTo>
                    <a:pt x="144" y="38"/>
                  </a:lnTo>
                  <a:lnTo>
                    <a:pt x="152" y="38"/>
                  </a:lnTo>
                  <a:lnTo>
                    <a:pt x="159" y="15"/>
                  </a:lnTo>
                  <a:lnTo>
                    <a:pt x="159" y="23"/>
                  </a:lnTo>
                  <a:lnTo>
                    <a:pt x="159" y="7"/>
                  </a:lnTo>
                  <a:lnTo>
                    <a:pt x="167" y="7"/>
                  </a:lnTo>
                  <a:lnTo>
                    <a:pt x="167" y="23"/>
                  </a:lnTo>
                  <a:lnTo>
                    <a:pt x="174" y="23"/>
                  </a:lnTo>
                  <a:lnTo>
                    <a:pt x="167" y="23"/>
                  </a:lnTo>
                  <a:lnTo>
                    <a:pt x="159" y="38"/>
                  </a:lnTo>
                  <a:lnTo>
                    <a:pt x="174" y="38"/>
                  </a:lnTo>
                  <a:lnTo>
                    <a:pt x="167" y="53"/>
                  </a:lnTo>
                  <a:lnTo>
                    <a:pt x="174" y="60"/>
                  </a:lnTo>
                  <a:lnTo>
                    <a:pt x="167" y="60"/>
                  </a:lnTo>
                  <a:lnTo>
                    <a:pt x="167" y="68"/>
                  </a:lnTo>
                  <a:lnTo>
                    <a:pt x="174" y="60"/>
                  </a:lnTo>
                  <a:lnTo>
                    <a:pt x="174" y="68"/>
                  </a:lnTo>
                  <a:lnTo>
                    <a:pt x="167" y="68"/>
                  </a:lnTo>
                  <a:lnTo>
                    <a:pt x="174" y="76"/>
                  </a:lnTo>
                  <a:lnTo>
                    <a:pt x="167" y="83"/>
                  </a:lnTo>
                  <a:lnTo>
                    <a:pt x="189" y="83"/>
                  </a:lnTo>
                  <a:lnTo>
                    <a:pt x="197" y="98"/>
                  </a:lnTo>
                  <a:lnTo>
                    <a:pt x="189" y="106"/>
                  </a:lnTo>
                  <a:lnTo>
                    <a:pt x="205" y="106"/>
                  </a:lnTo>
                  <a:lnTo>
                    <a:pt x="220" y="98"/>
                  </a:lnTo>
                  <a:lnTo>
                    <a:pt x="227" y="68"/>
                  </a:lnTo>
                  <a:lnTo>
                    <a:pt x="227" y="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4" name="Freeform 65"/>
            <p:cNvSpPr>
              <a:spLocks/>
            </p:cNvSpPr>
            <p:nvPr/>
          </p:nvSpPr>
          <p:spPr bwMode="auto">
            <a:xfrm>
              <a:off x="2484" y="1852"/>
              <a:ext cx="166" cy="91"/>
            </a:xfrm>
            <a:custGeom>
              <a:avLst/>
              <a:gdLst>
                <a:gd name="T0" fmla="*/ 151 w 166"/>
                <a:gd name="T1" fmla="*/ 45 h 91"/>
                <a:gd name="T2" fmla="*/ 144 w 166"/>
                <a:gd name="T3" fmla="*/ 45 h 91"/>
                <a:gd name="T4" fmla="*/ 159 w 166"/>
                <a:gd name="T5" fmla="*/ 53 h 91"/>
                <a:gd name="T6" fmla="*/ 151 w 166"/>
                <a:gd name="T7" fmla="*/ 68 h 91"/>
                <a:gd name="T8" fmla="*/ 129 w 166"/>
                <a:gd name="T9" fmla="*/ 53 h 91"/>
                <a:gd name="T10" fmla="*/ 121 w 166"/>
                <a:gd name="T11" fmla="*/ 38 h 91"/>
                <a:gd name="T12" fmla="*/ 106 w 166"/>
                <a:gd name="T13" fmla="*/ 38 h 91"/>
                <a:gd name="T14" fmla="*/ 121 w 166"/>
                <a:gd name="T15" fmla="*/ 15 h 91"/>
                <a:gd name="T16" fmla="*/ 106 w 166"/>
                <a:gd name="T17" fmla="*/ 7 h 91"/>
                <a:gd name="T18" fmla="*/ 106 w 166"/>
                <a:gd name="T19" fmla="*/ 0 h 91"/>
                <a:gd name="T20" fmla="*/ 91 w 166"/>
                <a:gd name="T21" fmla="*/ 15 h 91"/>
                <a:gd name="T22" fmla="*/ 38 w 166"/>
                <a:gd name="T23" fmla="*/ 30 h 91"/>
                <a:gd name="T24" fmla="*/ 0 w 166"/>
                <a:gd name="T25" fmla="*/ 38 h 91"/>
                <a:gd name="T26" fmla="*/ 0 w 166"/>
                <a:gd name="T27" fmla="*/ 83 h 91"/>
                <a:gd name="T28" fmla="*/ 76 w 166"/>
                <a:gd name="T29" fmla="*/ 68 h 91"/>
                <a:gd name="T30" fmla="*/ 98 w 166"/>
                <a:gd name="T31" fmla="*/ 60 h 91"/>
                <a:gd name="T32" fmla="*/ 98 w 166"/>
                <a:gd name="T33" fmla="*/ 76 h 91"/>
                <a:gd name="T34" fmla="*/ 113 w 166"/>
                <a:gd name="T35" fmla="*/ 76 h 91"/>
                <a:gd name="T36" fmla="*/ 113 w 166"/>
                <a:gd name="T37" fmla="*/ 91 h 91"/>
                <a:gd name="T38" fmla="*/ 136 w 166"/>
                <a:gd name="T39" fmla="*/ 68 h 91"/>
                <a:gd name="T40" fmla="*/ 136 w 166"/>
                <a:gd name="T41" fmla="*/ 83 h 91"/>
                <a:gd name="T42" fmla="*/ 166 w 166"/>
                <a:gd name="T43" fmla="*/ 68 h 91"/>
                <a:gd name="T44" fmla="*/ 159 w 166"/>
                <a:gd name="T45" fmla="*/ 60 h 91"/>
                <a:gd name="T46" fmla="*/ 151 w 166"/>
                <a:gd name="T47" fmla="*/ 45 h 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6" h="91">
                  <a:moveTo>
                    <a:pt x="151" y="45"/>
                  </a:moveTo>
                  <a:lnTo>
                    <a:pt x="144" y="45"/>
                  </a:lnTo>
                  <a:lnTo>
                    <a:pt x="159" y="53"/>
                  </a:lnTo>
                  <a:lnTo>
                    <a:pt x="151" y="68"/>
                  </a:lnTo>
                  <a:lnTo>
                    <a:pt x="129" y="53"/>
                  </a:lnTo>
                  <a:lnTo>
                    <a:pt x="121" y="38"/>
                  </a:lnTo>
                  <a:lnTo>
                    <a:pt x="106" y="38"/>
                  </a:lnTo>
                  <a:lnTo>
                    <a:pt x="121" y="15"/>
                  </a:lnTo>
                  <a:lnTo>
                    <a:pt x="106" y="7"/>
                  </a:lnTo>
                  <a:lnTo>
                    <a:pt x="106" y="0"/>
                  </a:lnTo>
                  <a:lnTo>
                    <a:pt x="91" y="15"/>
                  </a:lnTo>
                  <a:lnTo>
                    <a:pt x="38" y="30"/>
                  </a:lnTo>
                  <a:lnTo>
                    <a:pt x="0" y="38"/>
                  </a:lnTo>
                  <a:lnTo>
                    <a:pt x="0" y="83"/>
                  </a:lnTo>
                  <a:lnTo>
                    <a:pt x="76" y="68"/>
                  </a:lnTo>
                  <a:lnTo>
                    <a:pt x="98" y="60"/>
                  </a:lnTo>
                  <a:lnTo>
                    <a:pt x="98" y="76"/>
                  </a:lnTo>
                  <a:lnTo>
                    <a:pt x="113" y="76"/>
                  </a:lnTo>
                  <a:lnTo>
                    <a:pt x="113" y="91"/>
                  </a:lnTo>
                  <a:lnTo>
                    <a:pt x="136" y="68"/>
                  </a:lnTo>
                  <a:lnTo>
                    <a:pt x="136" y="83"/>
                  </a:lnTo>
                  <a:lnTo>
                    <a:pt x="166" y="68"/>
                  </a:lnTo>
                  <a:lnTo>
                    <a:pt x="159" y="60"/>
                  </a:lnTo>
                  <a:lnTo>
                    <a:pt x="151" y="4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5" name="Freeform 66"/>
            <p:cNvSpPr>
              <a:spLocks/>
            </p:cNvSpPr>
            <p:nvPr/>
          </p:nvSpPr>
          <p:spPr bwMode="auto">
            <a:xfrm>
              <a:off x="2484" y="1852"/>
              <a:ext cx="166" cy="91"/>
            </a:xfrm>
            <a:custGeom>
              <a:avLst/>
              <a:gdLst>
                <a:gd name="T0" fmla="*/ 151 w 166"/>
                <a:gd name="T1" fmla="*/ 45 h 91"/>
                <a:gd name="T2" fmla="*/ 144 w 166"/>
                <a:gd name="T3" fmla="*/ 45 h 91"/>
                <a:gd name="T4" fmla="*/ 159 w 166"/>
                <a:gd name="T5" fmla="*/ 53 h 91"/>
                <a:gd name="T6" fmla="*/ 151 w 166"/>
                <a:gd name="T7" fmla="*/ 68 h 91"/>
                <a:gd name="T8" fmla="*/ 129 w 166"/>
                <a:gd name="T9" fmla="*/ 53 h 91"/>
                <a:gd name="T10" fmla="*/ 121 w 166"/>
                <a:gd name="T11" fmla="*/ 38 h 91"/>
                <a:gd name="T12" fmla="*/ 106 w 166"/>
                <a:gd name="T13" fmla="*/ 38 h 91"/>
                <a:gd name="T14" fmla="*/ 121 w 166"/>
                <a:gd name="T15" fmla="*/ 15 h 91"/>
                <a:gd name="T16" fmla="*/ 106 w 166"/>
                <a:gd name="T17" fmla="*/ 7 h 91"/>
                <a:gd name="T18" fmla="*/ 106 w 166"/>
                <a:gd name="T19" fmla="*/ 0 h 91"/>
                <a:gd name="T20" fmla="*/ 91 w 166"/>
                <a:gd name="T21" fmla="*/ 15 h 91"/>
                <a:gd name="T22" fmla="*/ 38 w 166"/>
                <a:gd name="T23" fmla="*/ 30 h 91"/>
                <a:gd name="T24" fmla="*/ 0 w 166"/>
                <a:gd name="T25" fmla="*/ 38 h 91"/>
                <a:gd name="T26" fmla="*/ 0 w 166"/>
                <a:gd name="T27" fmla="*/ 83 h 91"/>
                <a:gd name="T28" fmla="*/ 76 w 166"/>
                <a:gd name="T29" fmla="*/ 68 h 91"/>
                <a:gd name="T30" fmla="*/ 98 w 166"/>
                <a:gd name="T31" fmla="*/ 60 h 91"/>
                <a:gd name="T32" fmla="*/ 98 w 166"/>
                <a:gd name="T33" fmla="*/ 76 h 91"/>
                <a:gd name="T34" fmla="*/ 113 w 166"/>
                <a:gd name="T35" fmla="*/ 76 h 91"/>
                <a:gd name="T36" fmla="*/ 113 w 166"/>
                <a:gd name="T37" fmla="*/ 91 h 91"/>
                <a:gd name="T38" fmla="*/ 136 w 166"/>
                <a:gd name="T39" fmla="*/ 68 h 91"/>
                <a:gd name="T40" fmla="*/ 136 w 166"/>
                <a:gd name="T41" fmla="*/ 83 h 91"/>
                <a:gd name="T42" fmla="*/ 166 w 166"/>
                <a:gd name="T43" fmla="*/ 68 h 91"/>
                <a:gd name="T44" fmla="*/ 159 w 166"/>
                <a:gd name="T45" fmla="*/ 60 h 91"/>
                <a:gd name="T46" fmla="*/ 151 w 166"/>
                <a:gd name="T47" fmla="*/ 45 h 91"/>
                <a:gd name="T48" fmla="*/ 151 w 166"/>
                <a:gd name="T49" fmla="*/ 53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6" h="91">
                  <a:moveTo>
                    <a:pt x="151" y="45"/>
                  </a:moveTo>
                  <a:lnTo>
                    <a:pt x="144" y="45"/>
                  </a:lnTo>
                  <a:lnTo>
                    <a:pt x="159" y="53"/>
                  </a:lnTo>
                  <a:lnTo>
                    <a:pt x="151" y="68"/>
                  </a:lnTo>
                  <a:lnTo>
                    <a:pt x="129" y="53"/>
                  </a:lnTo>
                  <a:lnTo>
                    <a:pt x="121" y="38"/>
                  </a:lnTo>
                  <a:lnTo>
                    <a:pt x="106" y="38"/>
                  </a:lnTo>
                  <a:lnTo>
                    <a:pt x="121" y="15"/>
                  </a:lnTo>
                  <a:lnTo>
                    <a:pt x="106" y="7"/>
                  </a:lnTo>
                  <a:lnTo>
                    <a:pt x="106" y="0"/>
                  </a:lnTo>
                  <a:lnTo>
                    <a:pt x="91" y="15"/>
                  </a:lnTo>
                  <a:lnTo>
                    <a:pt x="38" y="30"/>
                  </a:lnTo>
                  <a:lnTo>
                    <a:pt x="0" y="38"/>
                  </a:lnTo>
                  <a:lnTo>
                    <a:pt x="0" y="83"/>
                  </a:lnTo>
                  <a:lnTo>
                    <a:pt x="76" y="68"/>
                  </a:lnTo>
                  <a:lnTo>
                    <a:pt x="98" y="60"/>
                  </a:lnTo>
                  <a:lnTo>
                    <a:pt x="98" y="76"/>
                  </a:lnTo>
                  <a:lnTo>
                    <a:pt x="113" y="76"/>
                  </a:lnTo>
                  <a:lnTo>
                    <a:pt x="113" y="91"/>
                  </a:lnTo>
                  <a:lnTo>
                    <a:pt x="136" y="68"/>
                  </a:lnTo>
                  <a:lnTo>
                    <a:pt x="136" y="83"/>
                  </a:lnTo>
                  <a:lnTo>
                    <a:pt x="166" y="68"/>
                  </a:lnTo>
                  <a:lnTo>
                    <a:pt x="159" y="60"/>
                  </a:lnTo>
                  <a:lnTo>
                    <a:pt x="151" y="45"/>
                  </a:lnTo>
                  <a:lnTo>
                    <a:pt x="151" y="5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6" name="Freeform 67"/>
            <p:cNvSpPr>
              <a:spLocks/>
            </p:cNvSpPr>
            <p:nvPr/>
          </p:nvSpPr>
          <p:spPr bwMode="auto">
            <a:xfrm>
              <a:off x="1682" y="1700"/>
              <a:ext cx="295" cy="144"/>
            </a:xfrm>
            <a:custGeom>
              <a:avLst/>
              <a:gdLst>
                <a:gd name="T0" fmla="*/ 272 w 295"/>
                <a:gd name="T1" fmla="*/ 61 h 144"/>
                <a:gd name="T2" fmla="*/ 272 w 295"/>
                <a:gd name="T3" fmla="*/ 46 h 144"/>
                <a:gd name="T4" fmla="*/ 242 w 295"/>
                <a:gd name="T5" fmla="*/ 46 h 144"/>
                <a:gd name="T6" fmla="*/ 242 w 295"/>
                <a:gd name="T7" fmla="*/ 31 h 144"/>
                <a:gd name="T8" fmla="*/ 189 w 295"/>
                <a:gd name="T9" fmla="*/ 46 h 144"/>
                <a:gd name="T10" fmla="*/ 166 w 295"/>
                <a:gd name="T11" fmla="*/ 61 h 144"/>
                <a:gd name="T12" fmla="*/ 136 w 295"/>
                <a:gd name="T13" fmla="*/ 61 h 144"/>
                <a:gd name="T14" fmla="*/ 113 w 295"/>
                <a:gd name="T15" fmla="*/ 38 h 144"/>
                <a:gd name="T16" fmla="*/ 98 w 295"/>
                <a:gd name="T17" fmla="*/ 31 h 144"/>
                <a:gd name="T18" fmla="*/ 91 w 295"/>
                <a:gd name="T19" fmla="*/ 46 h 144"/>
                <a:gd name="T20" fmla="*/ 98 w 295"/>
                <a:gd name="T21" fmla="*/ 15 h 144"/>
                <a:gd name="T22" fmla="*/ 113 w 295"/>
                <a:gd name="T23" fmla="*/ 0 h 144"/>
                <a:gd name="T24" fmla="*/ 106 w 295"/>
                <a:gd name="T25" fmla="*/ 0 h 144"/>
                <a:gd name="T26" fmla="*/ 60 w 295"/>
                <a:gd name="T27" fmla="*/ 31 h 144"/>
                <a:gd name="T28" fmla="*/ 0 w 295"/>
                <a:gd name="T29" fmla="*/ 61 h 144"/>
                <a:gd name="T30" fmla="*/ 22 w 295"/>
                <a:gd name="T31" fmla="*/ 76 h 144"/>
                <a:gd name="T32" fmla="*/ 106 w 295"/>
                <a:gd name="T33" fmla="*/ 99 h 144"/>
                <a:gd name="T34" fmla="*/ 106 w 295"/>
                <a:gd name="T35" fmla="*/ 106 h 144"/>
                <a:gd name="T36" fmla="*/ 121 w 295"/>
                <a:gd name="T37" fmla="*/ 114 h 144"/>
                <a:gd name="T38" fmla="*/ 121 w 295"/>
                <a:gd name="T39" fmla="*/ 129 h 144"/>
                <a:gd name="T40" fmla="*/ 128 w 295"/>
                <a:gd name="T41" fmla="*/ 129 h 144"/>
                <a:gd name="T42" fmla="*/ 136 w 295"/>
                <a:gd name="T43" fmla="*/ 144 h 144"/>
                <a:gd name="T44" fmla="*/ 159 w 295"/>
                <a:gd name="T45" fmla="*/ 91 h 144"/>
                <a:gd name="T46" fmla="*/ 159 w 295"/>
                <a:gd name="T47" fmla="*/ 106 h 144"/>
                <a:gd name="T48" fmla="*/ 174 w 295"/>
                <a:gd name="T49" fmla="*/ 91 h 144"/>
                <a:gd name="T50" fmla="*/ 174 w 295"/>
                <a:gd name="T51" fmla="*/ 114 h 144"/>
                <a:gd name="T52" fmla="*/ 189 w 295"/>
                <a:gd name="T53" fmla="*/ 91 h 144"/>
                <a:gd name="T54" fmla="*/ 212 w 295"/>
                <a:gd name="T55" fmla="*/ 84 h 144"/>
                <a:gd name="T56" fmla="*/ 219 w 295"/>
                <a:gd name="T57" fmla="*/ 76 h 144"/>
                <a:gd name="T58" fmla="*/ 257 w 295"/>
                <a:gd name="T59" fmla="*/ 91 h 144"/>
                <a:gd name="T60" fmla="*/ 257 w 295"/>
                <a:gd name="T61" fmla="*/ 76 h 144"/>
                <a:gd name="T62" fmla="*/ 295 w 295"/>
                <a:gd name="T63" fmla="*/ 76 h 144"/>
                <a:gd name="T64" fmla="*/ 272 w 295"/>
                <a:gd name="T65" fmla="*/ 61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5" h="144">
                  <a:moveTo>
                    <a:pt x="272" y="61"/>
                  </a:moveTo>
                  <a:lnTo>
                    <a:pt x="272" y="46"/>
                  </a:lnTo>
                  <a:lnTo>
                    <a:pt x="242" y="46"/>
                  </a:lnTo>
                  <a:lnTo>
                    <a:pt x="242" y="31"/>
                  </a:lnTo>
                  <a:lnTo>
                    <a:pt x="189" y="46"/>
                  </a:lnTo>
                  <a:lnTo>
                    <a:pt x="166" y="61"/>
                  </a:lnTo>
                  <a:lnTo>
                    <a:pt x="136" y="61"/>
                  </a:lnTo>
                  <a:lnTo>
                    <a:pt x="113" y="38"/>
                  </a:lnTo>
                  <a:lnTo>
                    <a:pt x="98" y="31"/>
                  </a:lnTo>
                  <a:lnTo>
                    <a:pt x="91" y="46"/>
                  </a:lnTo>
                  <a:lnTo>
                    <a:pt x="98" y="15"/>
                  </a:lnTo>
                  <a:lnTo>
                    <a:pt x="113" y="0"/>
                  </a:lnTo>
                  <a:lnTo>
                    <a:pt x="106" y="0"/>
                  </a:lnTo>
                  <a:lnTo>
                    <a:pt x="60" y="31"/>
                  </a:lnTo>
                  <a:lnTo>
                    <a:pt x="0" y="61"/>
                  </a:lnTo>
                  <a:lnTo>
                    <a:pt x="22" y="76"/>
                  </a:lnTo>
                  <a:lnTo>
                    <a:pt x="106" y="99"/>
                  </a:lnTo>
                  <a:lnTo>
                    <a:pt x="106" y="106"/>
                  </a:lnTo>
                  <a:lnTo>
                    <a:pt x="121" y="114"/>
                  </a:lnTo>
                  <a:lnTo>
                    <a:pt x="121" y="129"/>
                  </a:lnTo>
                  <a:lnTo>
                    <a:pt x="128" y="129"/>
                  </a:lnTo>
                  <a:lnTo>
                    <a:pt x="136" y="144"/>
                  </a:lnTo>
                  <a:lnTo>
                    <a:pt x="159" y="91"/>
                  </a:lnTo>
                  <a:lnTo>
                    <a:pt x="159" y="106"/>
                  </a:lnTo>
                  <a:lnTo>
                    <a:pt x="174" y="91"/>
                  </a:lnTo>
                  <a:lnTo>
                    <a:pt x="174" y="114"/>
                  </a:lnTo>
                  <a:lnTo>
                    <a:pt x="189" y="91"/>
                  </a:lnTo>
                  <a:lnTo>
                    <a:pt x="212" y="84"/>
                  </a:lnTo>
                  <a:lnTo>
                    <a:pt x="219" y="76"/>
                  </a:lnTo>
                  <a:lnTo>
                    <a:pt x="257" y="91"/>
                  </a:lnTo>
                  <a:lnTo>
                    <a:pt x="257" y="76"/>
                  </a:lnTo>
                  <a:lnTo>
                    <a:pt x="295" y="76"/>
                  </a:lnTo>
                  <a:lnTo>
                    <a:pt x="272"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7" name="Freeform 68"/>
            <p:cNvSpPr>
              <a:spLocks/>
            </p:cNvSpPr>
            <p:nvPr/>
          </p:nvSpPr>
          <p:spPr bwMode="auto">
            <a:xfrm>
              <a:off x="1682" y="1700"/>
              <a:ext cx="295" cy="144"/>
            </a:xfrm>
            <a:custGeom>
              <a:avLst/>
              <a:gdLst>
                <a:gd name="T0" fmla="*/ 272 w 295"/>
                <a:gd name="T1" fmla="*/ 61 h 144"/>
                <a:gd name="T2" fmla="*/ 272 w 295"/>
                <a:gd name="T3" fmla="*/ 46 h 144"/>
                <a:gd name="T4" fmla="*/ 242 w 295"/>
                <a:gd name="T5" fmla="*/ 46 h 144"/>
                <a:gd name="T6" fmla="*/ 242 w 295"/>
                <a:gd name="T7" fmla="*/ 31 h 144"/>
                <a:gd name="T8" fmla="*/ 189 w 295"/>
                <a:gd name="T9" fmla="*/ 46 h 144"/>
                <a:gd name="T10" fmla="*/ 166 w 295"/>
                <a:gd name="T11" fmla="*/ 61 h 144"/>
                <a:gd name="T12" fmla="*/ 136 w 295"/>
                <a:gd name="T13" fmla="*/ 61 h 144"/>
                <a:gd name="T14" fmla="*/ 113 w 295"/>
                <a:gd name="T15" fmla="*/ 38 h 144"/>
                <a:gd name="T16" fmla="*/ 98 w 295"/>
                <a:gd name="T17" fmla="*/ 31 h 144"/>
                <a:gd name="T18" fmla="*/ 91 w 295"/>
                <a:gd name="T19" fmla="*/ 46 h 144"/>
                <a:gd name="T20" fmla="*/ 98 w 295"/>
                <a:gd name="T21" fmla="*/ 15 h 144"/>
                <a:gd name="T22" fmla="*/ 113 w 295"/>
                <a:gd name="T23" fmla="*/ 0 h 144"/>
                <a:gd name="T24" fmla="*/ 106 w 295"/>
                <a:gd name="T25" fmla="*/ 0 h 144"/>
                <a:gd name="T26" fmla="*/ 60 w 295"/>
                <a:gd name="T27" fmla="*/ 31 h 144"/>
                <a:gd name="T28" fmla="*/ 0 w 295"/>
                <a:gd name="T29" fmla="*/ 61 h 144"/>
                <a:gd name="T30" fmla="*/ 22 w 295"/>
                <a:gd name="T31" fmla="*/ 76 h 144"/>
                <a:gd name="T32" fmla="*/ 106 w 295"/>
                <a:gd name="T33" fmla="*/ 99 h 144"/>
                <a:gd name="T34" fmla="*/ 106 w 295"/>
                <a:gd name="T35" fmla="*/ 106 h 144"/>
                <a:gd name="T36" fmla="*/ 121 w 295"/>
                <a:gd name="T37" fmla="*/ 114 h 144"/>
                <a:gd name="T38" fmla="*/ 121 w 295"/>
                <a:gd name="T39" fmla="*/ 129 h 144"/>
                <a:gd name="T40" fmla="*/ 128 w 295"/>
                <a:gd name="T41" fmla="*/ 129 h 144"/>
                <a:gd name="T42" fmla="*/ 136 w 295"/>
                <a:gd name="T43" fmla="*/ 144 h 144"/>
                <a:gd name="T44" fmla="*/ 159 w 295"/>
                <a:gd name="T45" fmla="*/ 91 h 144"/>
                <a:gd name="T46" fmla="*/ 159 w 295"/>
                <a:gd name="T47" fmla="*/ 106 h 144"/>
                <a:gd name="T48" fmla="*/ 174 w 295"/>
                <a:gd name="T49" fmla="*/ 91 h 144"/>
                <a:gd name="T50" fmla="*/ 174 w 295"/>
                <a:gd name="T51" fmla="*/ 114 h 144"/>
                <a:gd name="T52" fmla="*/ 189 w 295"/>
                <a:gd name="T53" fmla="*/ 91 h 144"/>
                <a:gd name="T54" fmla="*/ 212 w 295"/>
                <a:gd name="T55" fmla="*/ 84 h 144"/>
                <a:gd name="T56" fmla="*/ 219 w 295"/>
                <a:gd name="T57" fmla="*/ 76 h 144"/>
                <a:gd name="T58" fmla="*/ 257 w 295"/>
                <a:gd name="T59" fmla="*/ 91 h 144"/>
                <a:gd name="T60" fmla="*/ 257 w 295"/>
                <a:gd name="T61" fmla="*/ 76 h 144"/>
                <a:gd name="T62" fmla="*/ 295 w 295"/>
                <a:gd name="T63" fmla="*/ 76 h 144"/>
                <a:gd name="T64" fmla="*/ 272 w 295"/>
                <a:gd name="T65" fmla="*/ 61 h 144"/>
                <a:gd name="T66" fmla="*/ 272 w 295"/>
                <a:gd name="T67" fmla="*/ 68 h 1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5" h="144">
                  <a:moveTo>
                    <a:pt x="272" y="61"/>
                  </a:moveTo>
                  <a:lnTo>
                    <a:pt x="272" y="46"/>
                  </a:lnTo>
                  <a:lnTo>
                    <a:pt x="242" y="46"/>
                  </a:lnTo>
                  <a:lnTo>
                    <a:pt x="242" y="31"/>
                  </a:lnTo>
                  <a:lnTo>
                    <a:pt x="189" y="46"/>
                  </a:lnTo>
                  <a:lnTo>
                    <a:pt x="166" y="61"/>
                  </a:lnTo>
                  <a:lnTo>
                    <a:pt x="136" y="61"/>
                  </a:lnTo>
                  <a:lnTo>
                    <a:pt x="113" y="38"/>
                  </a:lnTo>
                  <a:lnTo>
                    <a:pt x="98" y="31"/>
                  </a:lnTo>
                  <a:lnTo>
                    <a:pt x="91" y="46"/>
                  </a:lnTo>
                  <a:lnTo>
                    <a:pt x="98" y="15"/>
                  </a:lnTo>
                  <a:lnTo>
                    <a:pt x="113" y="0"/>
                  </a:lnTo>
                  <a:lnTo>
                    <a:pt x="106" y="0"/>
                  </a:lnTo>
                  <a:lnTo>
                    <a:pt x="60" y="31"/>
                  </a:lnTo>
                  <a:lnTo>
                    <a:pt x="0" y="61"/>
                  </a:lnTo>
                  <a:lnTo>
                    <a:pt x="22" y="76"/>
                  </a:lnTo>
                  <a:lnTo>
                    <a:pt x="106" y="99"/>
                  </a:lnTo>
                  <a:lnTo>
                    <a:pt x="106" y="106"/>
                  </a:lnTo>
                  <a:lnTo>
                    <a:pt x="121" y="114"/>
                  </a:lnTo>
                  <a:lnTo>
                    <a:pt x="121" y="129"/>
                  </a:lnTo>
                  <a:lnTo>
                    <a:pt x="128" y="129"/>
                  </a:lnTo>
                  <a:lnTo>
                    <a:pt x="136" y="144"/>
                  </a:lnTo>
                  <a:lnTo>
                    <a:pt x="159" y="91"/>
                  </a:lnTo>
                  <a:lnTo>
                    <a:pt x="159" y="106"/>
                  </a:lnTo>
                  <a:lnTo>
                    <a:pt x="174" y="91"/>
                  </a:lnTo>
                  <a:lnTo>
                    <a:pt x="174" y="114"/>
                  </a:lnTo>
                  <a:lnTo>
                    <a:pt x="189" y="91"/>
                  </a:lnTo>
                  <a:lnTo>
                    <a:pt x="212" y="84"/>
                  </a:lnTo>
                  <a:lnTo>
                    <a:pt x="219" y="76"/>
                  </a:lnTo>
                  <a:lnTo>
                    <a:pt x="257" y="91"/>
                  </a:lnTo>
                  <a:lnTo>
                    <a:pt x="257" y="76"/>
                  </a:lnTo>
                  <a:lnTo>
                    <a:pt x="295" y="76"/>
                  </a:lnTo>
                  <a:lnTo>
                    <a:pt x="272" y="61"/>
                  </a:lnTo>
                  <a:lnTo>
                    <a:pt x="272"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8" name="Freeform 69"/>
            <p:cNvSpPr>
              <a:spLocks/>
            </p:cNvSpPr>
            <p:nvPr/>
          </p:nvSpPr>
          <p:spPr bwMode="auto">
            <a:xfrm>
              <a:off x="1871" y="1791"/>
              <a:ext cx="197" cy="265"/>
            </a:xfrm>
            <a:custGeom>
              <a:avLst/>
              <a:gdLst>
                <a:gd name="T0" fmla="*/ 189 w 197"/>
                <a:gd name="T1" fmla="*/ 182 h 265"/>
                <a:gd name="T2" fmla="*/ 189 w 197"/>
                <a:gd name="T3" fmla="*/ 190 h 265"/>
                <a:gd name="T4" fmla="*/ 189 w 197"/>
                <a:gd name="T5" fmla="*/ 182 h 265"/>
                <a:gd name="T6" fmla="*/ 182 w 197"/>
                <a:gd name="T7" fmla="*/ 182 h 265"/>
                <a:gd name="T8" fmla="*/ 159 w 197"/>
                <a:gd name="T9" fmla="*/ 243 h 265"/>
                <a:gd name="T10" fmla="*/ 91 w 197"/>
                <a:gd name="T11" fmla="*/ 258 h 265"/>
                <a:gd name="T12" fmla="*/ 0 w 197"/>
                <a:gd name="T13" fmla="*/ 265 h 265"/>
                <a:gd name="T14" fmla="*/ 23 w 197"/>
                <a:gd name="T15" fmla="*/ 205 h 265"/>
                <a:gd name="T16" fmla="*/ 0 w 197"/>
                <a:gd name="T17" fmla="*/ 144 h 265"/>
                <a:gd name="T18" fmla="*/ 8 w 197"/>
                <a:gd name="T19" fmla="*/ 76 h 265"/>
                <a:gd name="T20" fmla="*/ 38 w 197"/>
                <a:gd name="T21" fmla="*/ 38 h 265"/>
                <a:gd name="T22" fmla="*/ 38 w 197"/>
                <a:gd name="T23" fmla="*/ 68 h 265"/>
                <a:gd name="T24" fmla="*/ 45 w 197"/>
                <a:gd name="T25" fmla="*/ 30 h 265"/>
                <a:gd name="T26" fmla="*/ 60 w 197"/>
                <a:gd name="T27" fmla="*/ 23 h 265"/>
                <a:gd name="T28" fmla="*/ 53 w 197"/>
                <a:gd name="T29" fmla="*/ 23 h 265"/>
                <a:gd name="T30" fmla="*/ 60 w 197"/>
                <a:gd name="T31" fmla="*/ 8 h 265"/>
                <a:gd name="T32" fmla="*/ 68 w 197"/>
                <a:gd name="T33" fmla="*/ 0 h 265"/>
                <a:gd name="T34" fmla="*/ 129 w 197"/>
                <a:gd name="T35" fmla="*/ 23 h 265"/>
                <a:gd name="T36" fmla="*/ 136 w 197"/>
                <a:gd name="T37" fmla="*/ 38 h 265"/>
                <a:gd name="T38" fmla="*/ 129 w 197"/>
                <a:gd name="T39" fmla="*/ 38 h 265"/>
                <a:gd name="T40" fmla="*/ 144 w 197"/>
                <a:gd name="T41" fmla="*/ 61 h 265"/>
                <a:gd name="T42" fmla="*/ 144 w 197"/>
                <a:gd name="T43" fmla="*/ 84 h 265"/>
                <a:gd name="T44" fmla="*/ 121 w 197"/>
                <a:gd name="T45" fmla="*/ 106 h 265"/>
                <a:gd name="T46" fmla="*/ 121 w 197"/>
                <a:gd name="T47" fmla="*/ 129 h 265"/>
                <a:gd name="T48" fmla="*/ 129 w 197"/>
                <a:gd name="T49" fmla="*/ 129 h 265"/>
                <a:gd name="T50" fmla="*/ 144 w 197"/>
                <a:gd name="T51" fmla="*/ 106 h 265"/>
                <a:gd name="T52" fmla="*/ 159 w 197"/>
                <a:gd name="T53" fmla="*/ 99 h 265"/>
                <a:gd name="T54" fmla="*/ 174 w 197"/>
                <a:gd name="T55" fmla="*/ 106 h 265"/>
                <a:gd name="T56" fmla="*/ 197 w 197"/>
                <a:gd name="T57" fmla="*/ 159 h 265"/>
                <a:gd name="T58" fmla="*/ 189 w 197"/>
                <a:gd name="T59" fmla="*/ 182 h 2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7" h="265">
                  <a:moveTo>
                    <a:pt x="189" y="182"/>
                  </a:moveTo>
                  <a:lnTo>
                    <a:pt x="189" y="190"/>
                  </a:lnTo>
                  <a:lnTo>
                    <a:pt x="189" y="182"/>
                  </a:lnTo>
                  <a:lnTo>
                    <a:pt x="182" y="182"/>
                  </a:lnTo>
                  <a:lnTo>
                    <a:pt x="159" y="243"/>
                  </a:lnTo>
                  <a:lnTo>
                    <a:pt x="91" y="258"/>
                  </a:lnTo>
                  <a:lnTo>
                    <a:pt x="0" y="265"/>
                  </a:lnTo>
                  <a:lnTo>
                    <a:pt x="23" y="205"/>
                  </a:lnTo>
                  <a:lnTo>
                    <a:pt x="0" y="144"/>
                  </a:lnTo>
                  <a:lnTo>
                    <a:pt x="8" y="76"/>
                  </a:lnTo>
                  <a:lnTo>
                    <a:pt x="38" y="38"/>
                  </a:lnTo>
                  <a:lnTo>
                    <a:pt x="38" y="68"/>
                  </a:lnTo>
                  <a:lnTo>
                    <a:pt x="45" y="30"/>
                  </a:lnTo>
                  <a:lnTo>
                    <a:pt x="60" y="23"/>
                  </a:lnTo>
                  <a:lnTo>
                    <a:pt x="53" y="23"/>
                  </a:lnTo>
                  <a:lnTo>
                    <a:pt x="60" y="8"/>
                  </a:lnTo>
                  <a:lnTo>
                    <a:pt x="68" y="0"/>
                  </a:lnTo>
                  <a:lnTo>
                    <a:pt x="129" y="23"/>
                  </a:lnTo>
                  <a:lnTo>
                    <a:pt x="136" y="38"/>
                  </a:lnTo>
                  <a:lnTo>
                    <a:pt x="129" y="38"/>
                  </a:lnTo>
                  <a:lnTo>
                    <a:pt x="144" y="61"/>
                  </a:lnTo>
                  <a:lnTo>
                    <a:pt x="144" y="84"/>
                  </a:lnTo>
                  <a:lnTo>
                    <a:pt x="121" y="106"/>
                  </a:lnTo>
                  <a:lnTo>
                    <a:pt x="121" y="129"/>
                  </a:lnTo>
                  <a:lnTo>
                    <a:pt x="129" y="129"/>
                  </a:lnTo>
                  <a:lnTo>
                    <a:pt x="144" y="106"/>
                  </a:lnTo>
                  <a:lnTo>
                    <a:pt x="159" y="99"/>
                  </a:lnTo>
                  <a:lnTo>
                    <a:pt x="174" y="106"/>
                  </a:lnTo>
                  <a:lnTo>
                    <a:pt x="197" y="159"/>
                  </a:lnTo>
                  <a:lnTo>
                    <a:pt x="189" y="18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9" name="Freeform 70"/>
            <p:cNvSpPr>
              <a:spLocks/>
            </p:cNvSpPr>
            <p:nvPr/>
          </p:nvSpPr>
          <p:spPr bwMode="auto">
            <a:xfrm>
              <a:off x="1871" y="1791"/>
              <a:ext cx="197" cy="265"/>
            </a:xfrm>
            <a:custGeom>
              <a:avLst/>
              <a:gdLst>
                <a:gd name="T0" fmla="*/ 189 w 197"/>
                <a:gd name="T1" fmla="*/ 182 h 265"/>
                <a:gd name="T2" fmla="*/ 189 w 197"/>
                <a:gd name="T3" fmla="*/ 190 h 265"/>
                <a:gd name="T4" fmla="*/ 189 w 197"/>
                <a:gd name="T5" fmla="*/ 182 h 265"/>
                <a:gd name="T6" fmla="*/ 182 w 197"/>
                <a:gd name="T7" fmla="*/ 182 h 265"/>
                <a:gd name="T8" fmla="*/ 159 w 197"/>
                <a:gd name="T9" fmla="*/ 243 h 265"/>
                <a:gd name="T10" fmla="*/ 91 w 197"/>
                <a:gd name="T11" fmla="*/ 258 h 265"/>
                <a:gd name="T12" fmla="*/ 0 w 197"/>
                <a:gd name="T13" fmla="*/ 265 h 265"/>
                <a:gd name="T14" fmla="*/ 23 w 197"/>
                <a:gd name="T15" fmla="*/ 205 h 265"/>
                <a:gd name="T16" fmla="*/ 0 w 197"/>
                <a:gd name="T17" fmla="*/ 144 h 265"/>
                <a:gd name="T18" fmla="*/ 8 w 197"/>
                <a:gd name="T19" fmla="*/ 76 h 265"/>
                <a:gd name="T20" fmla="*/ 38 w 197"/>
                <a:gd name="T21" fmla="*/ 38 h 265"/>
                <a:gd name="T22" fmla="*/ 38 w 197"/>
                <a:gd name="T23" fmla="*/ 68 h 265"/>
                <a:gd name="T24" fmla="*/ 45 w 197"/>
                <a:gd name="T25" fmla="*/ 30 h 265"/>
                <a:gd name="T26" fmla="*/ 60 w 197"/>
                <a:gd name="T27" fmla="*/ 23 h 265"/>
                <a:gd name="T28" fmla="*/ 53 w 197"/>
                <a:gd name="T29" fmla="*/ 23 h 265"/>
                <a:gd name="T30" fmla="*/ 60 w 197"/>
                <a:gd name="T31" fmla="*/ 8 h 265"/>
                <a:gd name="T32" fmla="*/ 68 w 197"/>
                <a:gd name="T33" fmla="*/ 0 h 265"/>
                <a:gd name="T34" fmla="*/ 129 w 197"/>
                <a:gd name="T35" fmla="*/ 23 h 265"/>
                <a:gd name="T36" fmla="*/ 136 w 197"/>
                <a:gd name="T37" fmla="*/ 38 h 265"/>
                <a:gd name="T38" fmla="*/ 129 w 197"/>
                <a:gd name="T39" fmla="*/ 38 h 265"/>
                <a:gd name="T40" fmla="*/ 144 w 197"/>
                <a:gd name="T41" fmla="*/ 61 h 265"/>
                <a:gd name="T42" fmla="*/ 144 w 197"/>
                <a:gd name="T43" fmla="*/ 84 h 265"/>
                <a:gd name="T44" fmla="*/ 121 w 197"/>
                <a:gd name="T45" fmla="*/ 106 h 265"/>
                <a:gd name="T46" fmla="*/ 121 w 197"/>
                <a:gd name="T47" fmla="*/ 129 h 265"/>
                <a:gd name="T48" fmla="*/ 129 w 197"/>
                <a:gd name="T49" fmla="*/ 129 h 265"/>
                <a:gd name="T50" fmla="*/ 144 w 197"/>
                <a:gd name="T51" fmla="*/ 106 h 265"/>
                <a:gd name="T52" fmla="*/ 159 w 197"/>
                <a:gd name="T53" fmla="*/ 99 h 265"/>
                <a:gd name="T54" fmla="*/ 174 w 197"/>
                <a:gd name="T55" fmla="*/ 106 h 265"/>
                <a:gd name="T56" fmla="*/ 197 w 197"/>
                <a:gd name="T57" fmla="*/ 159 h 265"/>
                <a:gd name="T58" fmla="*/ 189 w 197"/>
                <a:gd name="T59" fmla="*/ 182 h 265"/>
                <a:gd name="T60" fmla="*/ 189 w 197"/>
                <a:gd name="T61" fmla="*/ 190 h 2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7" h="265">
                  <a:moveTo>
                    <a:pt x="189" y="182"/>
                  </a:moveTo>
                  <a:lnTo>
                    <a:pt x="189" y="190"/>
                  </a:lnTo>
                  <a:lnTo>
                    <a:pt x="189" y="182"/>
                  </a:lnTo>
                  <a:lnTo>
                    <a:pt x="182" y="182"/>
                  </a:lnTo>
                  <a:lnTo>
                    <a:pt x="159" y="243"/>
                  </a:lnTo>
                  <a:lnTo>
                    <a:pt x="91" y="258"/>
                  </a:lnTo>
                  <a:lnTo>
                    <a:pt x="0" y="265"/>
                  </a:lnTo>
                  <a:lnTo>
                    <a:pt x="23" y="205"/>
                  </a:lnTo>
                  <a:lnTo>
                    <a:pt x="0" y="144"/>
                  </a:lnTo>
                  <a:lnTo>
                    <a:pt x="8" y="76"/>
                  </a:lnTo>
                  <a:lnTo>
                    <a:pt x="38" y="38"/>
                  </a:lnTo>
                  <a:lnTo>
                    <a:pt x="38" y="68"/>
                  </a:lnTo>
                  <a:lnTo>
                    <a:pt x="45" y="30"/>
                  </a:lnTo>
                  <a:lnTo>
                    <a:pt x="60" y="23"/>
                  </a:lnTo>
                  <a:lnTo>
                    <a:pt x="53" y="23"/>
                  </a:lnTo>
                  <a:lnTo>
                    <a:pt x="60" y="8"/>
                  </a:lnTo>
                  <a:lnTo>
                    <a:pt x="68" y="0"/>
                  </a:lnTo>
                  <a:lnTo>
                    <a:pt x="129" y="23"/>
                  </a:lnTo>
                  <a:lnTo>
                    <a:pt x="136" y="38"/>
                  </a:lnTo>
                  <a:lnTo>
                    <a:pt x="129" y="38"/>
                  </a:lnTo>
                  <a:lnTo>
                    <a:pt x="144" y="61"/>
                  </a:lnTo>
                  <a:lnTo>
                    <a:pt x="144" y="84"/>
                  </a:lnTo>
                  <a:lnTo>
                    <a:pt x="121" y="106"/>
                  </a:lnTo>
                  <a:lnTo>
                    <a:pt x="121" y="129"/>
                  </a:lnTo>
                  <a:lnTo>
                    <a:pt x="129" y="129"/>
                  </a:lnTo>
                  <a:lnTo>
                    <a:pt x="144" y="106"/>
                  </a:lnTo>
                  <a:lnTo>
                    <a:pt x="159" y="99"/>
                  </a:lnTo>
                  <a:lnTo>
                    <a:pt x="174" y="106"/>
                  </a:lnTo>
                  <a:lnTo>
                    <a:pt x="197" y="159"/>
                  </a:lnTo>
                  <a:lnTo>
                    <a:pt x="189" y="182"/>
                  </a:lnTo>
                  <a:lnTo>
                    <a:pt x="189" y="19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0" name="Freeform 71"/>
            <p:cNvSpPr>
              <a:spLocks/>
            </p:cNvSpPr>
            <p:nvPr/>
          </p:nvSpPr>
          <p:spPr bwMode="auto">
            <a:xfrm>
              <a:off x="1387" y="1594"/>
              <a:ext cx="333" cy="371"/>
            </a:xfrm>
            <a:custGeom>
              <a:avLst/>
              <a:gdLst>
                <a:gd name="T0" fmla="*/ 280 w 333"/>
                <a:gd name="T1" fmla="*/ 106 h 371"/>
                <a:gd name="T2" fmla="*/ 227 w 333"/>
                <a:gd name="T3" fmla="*/ 159 h 371"/>
                <a:gd name="T4" fmla="*/ 227 w 333"/>
                <a:gd name="T5" fmla="*/ 167 h 371"/>
                <a:gd name="T6" fmla="*/ 219 w 333"/>
                <a:gd name="T7" fmla="*/ 167 h 371"/>
                <a:gd name="T8" fmla="*/ 219 w 333"/>
                <a:gd name="T9" fmla="*/ 205 h 371"/>
                <a:gd name="T10" fmla="*/ 189 w 333"/>
                <a:gd name="T11" fmla="*/ 227 h 371"/>
                <a:gd name="T12" fmla="*/ 204 w 333"/>
                <a:gd name="T13" fmla="*/ 243 h 371"/>
                <a:gd name="T14" fmla="*/ 196 w 333"/>
                <a:gd name="T15" fmla="*/ 258 h 371"/>
                <a:gd name="T16" fmla="*/ 196 w 333"/>
                <a:gd name="T17" fmla="*/ 288 h 371"/>
                <a:gd name="T18" fmla="*/ 264 w 333"/>
                <a:gd name="T19" fmla="*/ 334 h 371"/>
                <a:gd name="T20" fmla="*/ 272 w 333"/>
                <a:gd name="T21" fmla="*/ 364 h 371"/>
                <a:gd name="T22" fmla="*/ 30 w 333"/>
                <a:gd name="T23" fmla="*/ 371 h 371"/>
                <a:gd name="T24" fmla="*/ 30 w 333"/>
                <a:gd name="T25" fmla="*/ 258 h 371"/>
                <a:gd name="T26" fmla="*/ 15 w 333"/>
                <a:gd name="T27" fmla="*/ 235 h 371"/>
                <a:gd name="T28" fmla="*/ 30 w 333"/>
                <a:gd name="T29" fmla="*/ 212 h 371"/>
                <a:gd name="T30" fmla="*/ 0 w 333"/>
                <a:gd name="T31" fmla="*/ 23 h 371"/>
                <a:gd name="T32" fmla="*/ 90 w 333"/>
                <a:gd name="T33" fmla="*/ 23 h 371"/>
                <a:gd name="T34" fmla="*/ 90 w 333"/>
                <a:gd name="T35" fmla="*/ 0 h 371"/>
                <a:gd name="T36" fmla="*/ 98 w 333"/>
                <a:gd name="T37" fmla="*/ 0 h 371"/>
                <a:gd name="T38" fmla="*/ 113 w 333"/>
                <a:gd name="T39" fmla="*/ 38 h 371"/>
                <a:gd name="T40" fmla="*/ 143 w 333"/>
                <a:gd name="T41" fmla="*/ 46 h 371"/>
                <a:gd name="T42" fmla="*/ 151 w 333"/>
                <a:gd name="T43" fmla="*/ 53 h 371"/>
                <a:gd name="T44" fmla="*/ 181 w 333"/>
                <a:gd name="T45" fmla="*/ 46 h 371"/>
                <a:gd name="T46" fmla="*/ 196 w 333"/>
                <a:gd name="T47" fmla="*/ 53 h 371"/>
                <a:gd name="T48" fmla="*/ 211 w 333"/>
                <a:gd name="T49" fmla="*/ 68 h 371"/>
                <a:gd name="T50" fmla="*/ 219 w 333"/>
                <a:gd name="T51" fmla="*/ 61 h 371"/>
                <a:gd name="T52" fmla="*/ 242 w 333"/>
                <a:gd name="T53" fmla="*/ 83 h 371"/>
                <a:gd name="T54" fmla="*/ 272 w 333"/>
                <a:gd name="T55" fmla="*/ 68 h 371"/>
                <a:gd name="T56" fmla="*/ 280 w 333"/>
                <a:gd name="T57" fmla="*/ 76 h 371"/>
                <a:gd name="T58" fmla="*/ 333 w 333"/>
                <a:gd name="T59" fmla="*/ 76 h 371"/>
                <a:gd name="T60" fmla="*/ 280 w 333"/>
                <a:gd name="T61" fmla="*/ 106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3" h="371">
                  <a:moveTo>
                    <a:pt x="280" y="106"/>
                  </a:moveTo>
                  <a:lnTo>
                    <a:pt x="227" y="159"/>
                  </a:lnTo>
                  <a:lnTo>
                    <a:pt x="227" y="167"/>
                  </a:lnTo>
                  <a:lnTo>
                    <a:pt x="219" y="167"/>
                  </a:lnTo>
                  <a:lnTo>
                    <a:pt x="219" y="205"/>
                  </a:lnTo>
                  <a:lnTo>
                    <a:pt x="189" y="227"/>
                  </a:lnTo>
                  <a:lnTo>
                    <a:pt x="204" y="243"/>
                  </a:lnTo>
                  <a:lnTo>
                    <a:pt x="196" y="258"/>
                  </a:lnTo>
                  <a:lnTo>
                    <a:pt x="196" y="288"/>
                  </a:lnTo>
                  <a:lnTo>
                    <a:pt x="264" y="334"/>
                  </a:lnTo>
                  <a:lnTo>
                    <a:pt x="272" y="364"/>
                  </a:lnTo>
                  <a:lnTo>
                    <a:pt x="30" y="371"/>
                  </a:lnTo>
                  <a:lnTo>
                    <a:pt x="30" y="258"/>
                  </a:lnTo>
                  <a:lnTo>
                    <a:pt x="15" y="235"/>
                  </a:lnTo>
                  <a:lnTo>
                    <a:pt x="30" y="212"/>
                  </a:lnTo>
                  <a:lnTo>
                    <a:pt x="0" y="23"/>
                  </a:lnTo>
                  <a:lnTo>
                    <a:pt x="90" y="23"/>
                  </a:lnTo>
                  <a:lnTo>
                    <a:pt x="90" y="0"/>
                  </a:lnTo>
                  <a:lnTo>
                    <a:pt x="98" y="0"/>
                  </a:lnTo>
                  <a:lnTo>
                    <a:pt x="113" y="38"/>
                  </a:lnTo>
                  <a:lnTo>
                    <a:pt x="143" y="46"/>
                  </a:lnTo>
                  <a:lnTo>
                    <a:pt x="151" y="53"/>
                  </a:lnTo>
                  <a:lnTo>
                    <a:pt x="181" y="46"/>
                  </a:lnTo>
                  <a:lnTo>
                    <a:pt x="196" y="53"/>
                  </a:lnTo>
                  <a:lnTo>
                    <a:pt x="211" y="68"/>
                  </a:lnTo>
                  <a:lnTo>
                    <a:pt x="219" y="61"/>
                  </a:lnTo>
                  <a:lnTo>
                    <a:pt x="242" y="83"/>
                  </a:lnTo>
                  <a:lnTo>
                    <a:pt x="272" y="68"/>
                  </a:lnTo>
                  <a:lnTo>
                    <a:pt x="280" y="76"/>
                  </a:lnTo>
                  <a:lnTo>
                    <a:pt x="333" y="76"/>
                  </a:lnTo>
                  <a:lnTo>
                    <a:pt x="280" y="10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1" name="Freeform 72"/>
            <p:cNvSpPr>
              <a:spLocks/>
            </p:cNvSpPr>
            <p:nvPr/>
          </p:nvSpPr>
          <p:spPr bwMode="auto">
            <a:xfrm>
              <a:off x="1387" y="1594"/>
              <a:ext cx="333" cy="371"/>
            </a:xfrm>
            <a:custGeom>
              <a:avLst/>
              <a:gdLst>
                <a:gd name="T0" fmla="*/ 280 w 333"/>
                <a:gd name="T1" fmla="*/ 106 h 371"/>
                <a:gd name="T2" fmla="*/ 227 w 333"/>
                <a:gd name="T3" fmla="*/ 159 h 371"/>
                <a:gd name="T4" fmla="*/ 227 w 333"/>
                <a:gd name="T5" fmla="*/ 167 h 371"/>
                <a:gd name="T6" fmla="*/ 219 w 333"/>
                <a:gd name="T7" fmla="*/ 167 h 371"/>
                <a:gd name="T8" fmla="*/ 219 w 333"/>
                <a:gd name="T9" fmla="*/ 205 h 371"/>
                <a:gd name="T10" fmla="*/ 189 w 333"/>
                <a:gd name="T11" fmla="*/ 227 h 371"/>
                <a:gd name="T12" fmla="*/ 204 w 333"/>
                <a:gd name="T13" fmla="*/ 243 h 371"/>
                <a:gd name="T14" fmla="*/ 196 w 333"/>
                <a:gd name="T15" fmla="*/ 258 h 371"/>
                <a:gd name="T16" fmla="*/ 196 w 333"/>
                <a:gd name="T17" fmla="*/ 288 h 371"/>
                <a:gd name="T18" fmla="*/ 264 w 333"/>
                <a:gd name="T19" fmla="*/ 334 h 371"/>
                <a:gd name="T20" fmla="*/ 272 w 333"/>
                <a:gd name="T21" fmla="*/ 364 h 371"/>
                <a:gd name="T22" fmla="*/ 30 w 333"/>
                <a:gd name="T23" fmla="*/ 371 h 371"/>
                <a:gd name="T24" fmla="*/ 30 w 333"/>
                <a:gd name="T25" fmla="*/ 258 h 371"/>
                <a:gd name="T26" fmla="*/ 15 w 333"/>
                <a:gd name="T27" fmla="*/ 235 h 371"/>
                <a:gd name="T28" fmla="*/ 30 w 333"/>
                <a:gd name="T29" fmla="*/ 212 h 371"/>
                <a:gd name="T30" fmla="*/ 0 w 333"/>
                <a:gd name="T31" fmla="*/ 23 h 371"/>
                <a:gd name="T32" fmla="*/ 90 w 333"/>
                <a:gd name="T33" fmla="*/ 23 h 371"/>
                <a:gd name="T34" fmla="*/ 90 w 333"/>
                <a:gd name="T35" fmla="*/ 0 h 371"/>
                <a:gd name="T36" fmla="*/ 98 w 333"/>
                <a:gd name="T37" fmla="*/ 0 h 371"/>
                <a:gd name="T38" fmla="*/ 113 w 333"/>
                <a:gd name="T39" fmla="*/ 38 h 371"/>
                <a:gd name="T40" fmla="*/ 143 w 333"/>
                <a:gd name="T41" fmla="*/ 46 h 371"/>
                <a:gd name="T42" fmla="*/ 151 w 333"/>
                <a:gd name="T43" fmla="*/ 53 h 371"/>
                <a:gd name="T44" fmla="*/ 181 w 333"/>
                <a:gd name="T45" fmla="*/ 46 h 371"/>
                <a:gd name="T46" fmla="*/ 196 w 333"/>
                <a:gd name="T47" fmla="*/ 53 h 371"/>
                <a:gd name="T48" fmla="*/ 211 w 333"/>
                <a:gd name="T49" fmla="*/ 68 h 371"/>
                <a:gd name="T50" fmla="*/ 219 w 333"/>
                <a:gd name="T51" fmla="*/ 61 h 371"/>
                <a:gd name="T52" fmla="*/ 242 w 333"/>
                <a:gd name="T53" fmla="*/ 83 h 371"/>
                <a:gd name="T54" fmla="*/ 272 w 333"/>
                <a:gd name="T55" fmla="*/ 68 h 371"/>
                <a:gd name="T56" fmla="*/ 280 w 333"/>
                <a:gd name="T57" fmla="*/ 76 h 371"/>
                <a:gd name="T58" fmla="*/ 333 w 333"/>
                <a:gd name="T59" fmla="*/ 76 h 371"/>
                <a:gd name="T60" fmla="*/ 280 w 333"/>
                <a:gd name="T61" fmla="*/ 106 h 371"/>
                <a:gd name="T62" fmla="*/ 280 w 333"/>
                <a:gd name="T63" fmla="*/ 114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371">
                  <a:moveTo>
                    <a:pt x="280" y="106"/>
                  </a:moveTo>
                  <a:lnTo>
                    <a:pt x="227" y="159"/>
                  </a:lnTo>
                  <a:lnTo>
                    <a:pt x="227" y="167"/>
                  </a:lnTo>
                  <a:lnTo>
                    <a:pt x="219" y="167"/>
                  </a:lnTo>
                  <a:lnTo>
                    <a:pt x="219" y="205"/>
                  </a:lnTo>
                  <a:lnTo>
                    <a:pt x="189" y="227"/>
                  </a:lnTo>
                  <a:lnTo>
                    <a:pt x="204" y="243"/>
                  </a:lnTo>
                  <a:lnTo>
                    <a:pt x="196" y="258"/>
                  </a:lnTo>
                  <a:lnTo>
                    <a:pt x="196" y="288"/>
                  </a:lnTo>
                  <a:lnTo>
                    <a:pt x="264" y="334"/>
                  </a:lnTo>
                  <a:lnTo>
                    <a:pt x="272" y="364"/>
                  </a:lnTo>
                  <a:lnTo>
                    <a:pt x="30" y="371"/>
                  </a:lnTo>
                  <a:lnTo>
                    <a:pt x="30" y="258"/>
                  </a:lnTo>
                  <a:lnTo>
                    <a:pt x="15" y="235"/>
                  </a:lnTo>
                  <a:lnTo>
                    <a:pt x="30" y="212"/>
                  </a:lnTo>
                  <a:lnTo>
                    <a:pt x="0" y="23"/>
                  </a:lnTo>
                  <a:lnTo>
                    <a:pt x="90" y="23"/>
                  </a:lnTo>
                  <a:lnTo>
                    <a:pt x="90" y="0"/>
                  </a:lnTo>
                  <a:lnTo>
                    <a:pt x="98" y="0"/>
                  </a:lnTo>
                  <a:lnTo>
                    <a:pt x="113" y="38"/>
                  </a:lnTo>
                  <a:lnTo>
                    <a:pt x="143" y="46"/>
                  </a:lnTo>
                  <a:lnTo>
                    <a:pt x="151" y="53"/>
                  </a:lnTo>
                  <a:lnTo>
                    <a:pt x="181" y="46"/>
                  </a:lnTo>
                  <a:lnTo>
                    <a:pt x="196" y="53"/>
                  </a:lnTo>
                  <a:lnTo>
                    <a:pt x="211" y="68"/>
                  </a:lnTo>
                  <a:lnTo>
                    <a:pt x="219" y="61"/>
                  </a:lnTo>
                  <a:lnTo>
                    <a:pt x="242" y="83"/>
                  </a:lnTo>
                  <a:lnTo>
                    <a:pt x="272" y="68"/>
                  </a:lnTo>
                  <a:lnTo>
                    <a:pt x="280" y="76"/>
                  </a:lnTo>
                  <a:lnTo>
                    <a:pt x="333" y="76"/>
                  </a:lnTo>
                  <a:lnTo>
                    <a:pt x="280" y="106"/>
                  </a:lnTo>
                  <a:lnTo>
                    <a:pt x="280" y="1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2" name="Freeform 73"/>
            <p:cNvSpPr>
              <a:spLocks/>
            </p:cNvSpPr>
            <p:nvPr/>
          </p:nvSpPr>
          <p:spPr bwMode="auto">
            <a:xfrm>
              <a:off x="1674" y="2488"/>
              <a:ext cx="182" cy="304"/>
            </a:xfrm>
            <a:custGeom>
              <a:avLst/>
              <a:gdLst>
                <a:gd name="T0" fmla="*/ 167 w 182"/>
                <a:gd name="T1" fmla="*/ 197 h 304"/>
                <a:gd name="T2" fmla="*/ 182 w 182"/>
                <a:gd name="T3" fmla="*/ 288 h 304"/>
                <a:gd name="T4" fmla="*/ 129 w 182"/>
                <a:gd name="T5" fmla="*/ 296 h 304"/>
                <a:gd name="T6" fmla="*/ 121 w 182"/>
                <a:gd name="T7" fmla="*/ 304 h 304"/>
                <a:gd name="T8" fmla="*/ 114 w 182"/>
                <a:gd name="T9" fmla="*/ 304 h 304"/>
                <a:gd name="T10" fmla="*/ 99 w 182"/>
                <a:gd name="T11" fmla="*/ 281 h 304"/>
                <a:gd name="T12" fmla="*/ 106 w 182"/>
                <a:gd name="T13" fmla="*/ 258 h 304"/>
                <a:gd name="T14" fmla="*/ 0 w 182"/>
                <a:gd name="T15" fmla="*/ 258 h 304"/>
                <a:gd name="T16" fmla="*/ 0 w 182"/>
                <a:gd name="T17" fmla="*/ 243 h 304"/>
                <a:gd name="T18" fmla="*/ 15 w 182"/>
                <a:gd name="T19" fmla="*/ 228 h 304"/>
                <a:gd name="T20" fmla="*/ 8 w 182"/>
                <a:gd name="T21" fmla="*/ 220 h 304"/>
                <a:gd name="T22" fmla="*/ 15 w 182"/>
                <a:gd name="T23" fmla="*/ 213 h 304"/>
                <a:gd name="T24" fmla="*/ 15 w 182"/>
                <a:gd name="T25" fmla="*/ 205 h 304"/>
                <a:gd name="T26" fmla="*/ 30 w 182"/>
                <a:gd name="T27" fmla="*/ 190 h 304"/>
                <a:gd name="T28" fmla="*/ 23 w 182"/>
                <a:gd name="T29" fmla="*/ 182 h 304"/>
                <a:gd name="T30" fmla="*/ 38 w 182"/>
                <a:gd name="T31" fmla="*/ 175 h 304"/>
                <a:gd name="T32" fmla="*/ 23 w 182"/>
                <a:gd name="T33" fmla="*/ 167 h 304"/>
                <a:gd name="T34" fmla="*/ 30 w 182"/>
                <a:gd name="T35" fmla="*/ 167 h 304"/>
                <a:gd name="T36" fmla="*/ 30 w 182"/>
                <a:gd name="T37" fmla="*/ 160 h 304"/>
                <a:gd name="T38" fmla="*/ 23 w 182"/>
                <a:gd name="T39" fmla="*/ 160 h 304"/>
                <a:gd name="T40" fmla="*/ 23 w 182"/>
                <a:gd name="T41" fmla="*/ 106 h 304"/>
                <a:gd name="T42" fmla="*/ 15 w 182"/>
                <a:gd name="T43" fmla="*/ 106 h 304"/>
                <a:gd name="T44" fmla="*/ 15 w 182"/>
                <a:gd name="T45" fmla="*/ 91 h 304"/>
                <a:gd name="T46" fmla="*/ 23 w 182"/>
                <a:gd name="T47" fmla="*/ 91 h 304"/>
                <a:gd name="T48" fmla="*/ 23 w 182"/>
                <a:gd name="T49" fmla="*/ 76 h 304"/>
                <a:gd name="T50" fmla="*/ 38 w 182"/>
                <a:gd name="T51" fmla="*/ 61 h 304"/>
                <a:gd name="T52" fmla="*/ 30 w 182"/>
                <a:gd name="T53" fmla="*/ 53 h 304"/>
                <a:gd name="T54" fmla="*/ 46 w 182"/>
                <a:gd name="T55" fmla="*/ 46 h 304"/>
                <a:gd name="T56" fmla="*/ 46 w 182"/>
                <a:gd name="T57" fmla="*/ 16 h 304"/>
                <a:gd name="T58" fmla="*/ 61 w 182"/>
                <a:gd name="T59" fmla="*/ 16 h 304"/>
                <a:gd name="T60" fmla="*/ 61 w 182"/>
                <a:gd name="T61" fmla="*/ 8 h 304"/>
                <a:gd name="T62" fmla="*/ 167 w 182"/>
                <a:gd name="T63" fmla="*/ 0 h 304"/>
                <a:gd name="T64" fmla="*/ 174 w 182"/>
                <a:gd name="T65" fmla="*/ 0 h 304"/>
                <a:gd name="T66" fmla="*/ 167 w 182"/>
                <a:gd name="T67" fmla="*/ 197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2" h="304">
                  <a:moveTo>
                    <a:pt x="167" y="197"/>
                  </a:moveTo>
                  <a:lnTo>
                    <a:pt x="182" y="288"/>
                  </a:lnTo>
                  <a:lnTo>
                    <a:pt x="129" y="296"/>
                  </a:lnTo>
                  <a:lnTo>
                    <a:pt x="121" y="304"/>
                  </a:lnTo>
                  <a:lnTo>
                    <a:pt x="114" y="304"/>
                  </a:lnTo>
                  <a:lnTo>
                    <a:pt x="99" y="281"/>
                  </a:lnTo>
                  <a:lnTo>
                    <a:pt x="106" y="258"/>
                  </a:lnTo>
                  <a:lnTo>
                    <a:pt x="0" y="258"/>
                  </a:lnTo>
                  <a:lnTo>
                    <a:pt x="0" y="243"/>
                  </a:lnTo>
                  <a:lnTo>
                    <a:pt x="15" y="228"/>
                  </a:lnTo>
                  <a:lnTo>
                    <a:pt x="8" y="220"/>
                  </a:lnTo>
                  <a:lnTo>
                    <a:pt x="15" y="213"/>
                  </a:lnTo>
                  <a:lnTo>
                    <a:pt x="15" y="205"/>
                  </a:lnTo>
                  <a:lnTo>
                    <a:pt x="30" y="190"/>
                  </a:lnTo>
                  <a:lnTo>
                    <a:pt x="23" y="182"/>
                  </a:lnTo>
                  <a:lnTo>
                    <a:pt x="38" y="175"/>
                  </a:lnTo>
                  <a:lnTo>
                    <a:pt x="23" y="167"/>
                  </a:lnTo>
                  <a:lnTo>
                    <a:pt x="30" y="167"/>
                  </a:lnTo>
                  <a:lnTo>
                    <a:pt x="30" y="160"/>
                  </a:lnTo>
                  <a:lnTo>
                    <a:pt x="23" y="160"/>
                  </a:lnTo>
                  <a:lnTo>
                    <a:pt x="23" y="106"/>
                  </a:lnTo>
                  <a:lnTo>
                    <a:pt x="15" y="106"/>
                  </a:lnTo>
                  <a:lnTo>
                    <a:pt x="15" y="91"/>
                  </a:lnTo>
                  <a:lnTo>
                    <a:pt x="23" y="91"/>
                  </a:lnTo>
                  <a:lnTo>
                    <a:pt x="23" y="76"/>
                  </a:lnTo>
                  <a:lnTo>
                    <a:pt x="38" y="61"/>
                  </a:lnTo>
                  <a:lnTo>
                    <a:pt x="30" y="53"/>
                  </a:lnTo>
                  <a:lnTo>
                    <a:pt x="46" y="46"/>
                  </a:lnTo>
                  <a:lnTo>
                    <a:pt x="46" y="16"/>
                  </a:lnTo>
                  <a:lnTo>
                    <a:pt x="61" y="16"/>
                  </a:lnTo>
                  <a:lnTo>
                    <a:pt x="61" y="8"/>
                  </a:lnTo>
                  <a:lnTo>
                    <a:pt x="167" y="0"/>
                  </a:lnTo>
                  <a:lnTo>
                    <a:pt x="174" y="0"/>
                  </a:lnTo>
                  <a:lnTo>
                    <a:pt x="167"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3" name="Freeform 74"/>
            <p:cNvSpPr>
              <a:spLocks/>
            </p:cNvSpPr>
            <p:nvPr/>
          </p:nvSpPr>
          <p:spPr bwMode="auto">
            <a:xfrm>
              <a:off x="1674" y="2488"/>
              <a:ext cx="182" cy="304"/>
            </a:xfrm>
            <a:custGeom>
              <a:avLst/>
              <a:gdLst>
                <a:gd name="T0" fmla="*/ 167 w 182"/>
                <a:gd name="T1" fmla="*/ 197 h 304"/>
                <a:gd name="T2" fmla="*/ 182 w 182"/>
                <a:gd name="T3" fmla="*/ 288 h 304"/>
                <a:gd name="T4" fmla="*/ 129 w 182"/>
                <a:gd name="T5" fmla="*/ 296 h 304"/>
                <a:gd name="T6" fmla="*/ 121 w 182"/>
                <a:gd name="T7" fmla="*/ 304 h 304"/>
                <a:gd name="T8" fmla="*/ 114 w 182"/>
                <a:gd name="T9" fmla="*/ 304 h 304"/>
                <a:gd name="T10" fmla="*/ 99 w 182"/>
                <a:gd name="T11" fmla="*/ 281 h 304"/>
                <a:gd name="T12" fmla="*/ 106 w 182"/>
                <a:gd name="T13" fmla="*/ 258 h 304"/>
                <a:gd name="T14" fmla="*/ 0 w 182"/>
                <a:gd name="T15" fmla="*/ 258 h 304"/>
                <a:gd name="T16" fmla="*/ 0 w 182"/>
                <a:gd name="T17" fmla="*/ 243 h 304"/>
                <a:gd name="T18" fmla="*/ 15 w 182"/>
                <a:gd name="T19" fmla="*/ 228 h 304"/>
                <a:gd name="T20" fmla="*/ 8 w 182"/>
                <a:gd name="T21" fmla="*/ 220 h 304"/>
                <a:gd name="T22" fmla="*/ 15 w 182"/>
                <a:gd name="T23" fmla="*/ 213 h 304"/>
                <a:gd name="T24" fmla="*/ 15 w 182"/>
                <a:gd name="T25" fmla="*/ 205 h 304"/>
                <a:gd name="T26" fmla="*/ 30 w 182"/>
                <a:gd name="T27" fmla="*/ 190 h 304"/>
                <a:gd name="T28" fmla="*/ 23 w 182"/>
                <a:gd name="T29" fmla="*/ 182 h 304"/>
                <a:gd name="T30" fmla="*/ 38 w 182"/>
                <a:gd name="T31" fmla="*/ 175 h 304"/>
                <a:gd name="T32" fmla="*/ 23 w 182"/>
                <a:gd name="T33" fmla="*/ 167 h 304"/>
                <a:gd name="T34" fmla="*/ 30 w 182"/>
                <a:gd name="T35" fmla="*/ 167 h 304"/>
                <a:gd name="T36" fmla="*/ 30 w 182"/>
                <a:gd name="T37" fmla="*/ 160 h 304"/>
                <a:gd name="T38" fmla="*/ 23 w 182"/>
                <a:gd name="T39" fmla="*/ 160 h 304"/>
                <a:gd name="T40" fmla="*/ 23 w 182"/>
                <a:gd name="T41" fmla="*/ 106 h 304"/>
                <a:gd name="T42" fmla="*/ 15 w 182"/>
                <a:gd name="T43" fmla="*/ 106 h 304"/>
                <a:gd name="T44" fmla="*/ 15 w 182"/>
                <a:gd name="T45" fmla="*/ 91 h 304"/>
                <a:gd name="T46" fmla="*/ 23 w 182"/>
                <a:gd name="T47" fmla="*/ 91 h 304"/>
                <a:gd name="T48" fmla="*/ 23 w 182"/>
                <a:gd name="T49" fmla="*/ 76 h 304"/>
                <a:gd name="T50" fmla="*/ 38 w 182"/>
                <a:gd name="T51" fmla="*/ 61 h 304"/>
                <a:gd name="T52" fmla="*/ 30 w 182"/>
                <a:gd name="T53" fmla="*/ 53 h 304"/>
                <a:gd name="T54" fmla="*/ 46 w 182"/>
                <a:gd name="T55" fmla="*/ 46 h 304"/>
                <a:gd name="T56" fmla="*/ 46 w 182"/>
                <a:gd name="T57" fmla="*/ 16 h 304"/>
                <a:gd name="T58" fmla="*/ 61 w 182"/>
                <a:gd name="T59" fmla="*/ 16 h 304"/>
                <a:gd name="T60" fmla="*/ 61 w 182"/>
                <a:gd name="T61" fmla="*/ 8 h 304"/>
                <a:gd name="T62" fmla="*/ 167 w 182"/>
                <a:gd name="T63" fmla="*/ 0 h 304"/>
                <a:gd name="T64" fmla="*/ 174 w 182"/>
                <a:gd name="T65" fmla="*/ 0 h 304"/>
                <a:gd name="T66" fmla="*/ 167 w 182"/>
                <a:gd name="T67" fmla="*/ 197 h 304"/>
                <a:gd name="T68" fmla="*/ 167 w 182"/>
                <a:gd name="T69" fmla="*/ 205 h 3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2" h="304">
                  <a:moveTo>
                    <a:pt x="167" y="197"/>
                  </a:moveTo>
                  <a:lnTo>
                    <a:pt x="182" y="288"/>
                  </a:lnTo>
                  <a:lnTo>
                    <a:pt x="129" y="296"/>
                  </a:lnTo>
                  <a:lnTo>
                    <a:pt x="121" y="304"/>
                  </a:lnTo>
                  <a:lnTo>
                    <a:pt x="114" y="304"/>
                  </a:lnTo>
                  <a:lnTo>
                    <a:pt x="99" y="281"/>
                  </a:lnTo>
                  <a:lnTo>
                    <a:pt x="106" y="258"/>
                  </a:lnTo>
                  <a:lnTo>
                    <a:pt x="0" y="258"/>
                  </a:lnTo>
                  <a:lnTo>
                    <a:pt x="0" y="243"/>
                  </a:lnTo>
                  <a:lnTo>
                    <a:pt x="15" y="228"/>
                  </a:lnTo>
                  <a:lnTo>
                    <a:pt x="8" y="220"/>
                  </a:lnTo>
                  <a:lnTo>
                    <a:pt x="15" y="213"/>
                  </a:lnTo>
                  <a:lnTo>
                    <a:pt x="15" y="205"/>
                  </a:lnTo>
                  <a:lnTo>
                    <a:pt x="30" y="190"/>
                  </a:lnTo>
                  <a:lnTo>
                    <a:pt x="23" y="182"/>
                  </a:lnTo>
                  <a:lnTo>
                    <a:pt x="38" y="175"/>
                  </a:lnTo>
                  <a:lnTo>
                    <a:pt x="23" y="167"/>
                  </a:lnTo>
                  <a:lnTo>
                    <a:pt x="30" y="167"/>
                  </a:lnTo>
                  <a:lnTo>
                    <a:pt x="30" y="160"/>
                  </a:lnTo>
                  <a:lnTo>
                    <a:pt x="23" y="160"/>
                  </a:lnTo>
                  <a:lnTo>
                    <a:pt x="23" y="106"/>
                  </a:lnTo>
                  <a:lnTo>
                    <a:pt x="15" y="106"/>
                  </a:lnTo>
                  <a:lnTo>
                    <a:pt x="15" y="91"/>
                  </a:lnTo>
                  <a:lnTo>
                    <a:pt x="23" y="91"/>
                  </a:lnTo>
                  <a:lnTo>
                    <a:pt x="23" y="76"/>
                  </a:lnTo>
                  <a:lnTo>
                    <a:pt x="38" y="61"/>
                  </a:lnTo>
                  <a:lnTo>
                    <a:pt x="30" y="53"/>
                  </a:lnTo>
                  <a:lnTo>
                    <a:pt x="46" y="46"/>
                  </a:lnTo>
                  <a:lnTo>
                    <a:pt x="46" y="16"/>
                  </a:lnTo>
                  <a:lnTo>
                    <a:pt x="61" y="16"/>
                  </a:lnTo>
                  <a:lnTo>
                    <a:pt x="61" y="8"/>
                  </a:lnTo>
                  <a:lnTo>
                    <a:pt x="167" y="0"/>
                  </a:lnTo>
                  <a:lnTo>
                    <a:pt x="174" y="0"/>
                  </a:lnTo>
                  <a:lnTo>
                    <a:pt x="167" y="197"/>
                  </a:lnTo>
                  <a:lnTo>
                    <a:pt x="167"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4" name="Freeform 75"/>
            <p:cNvSpPr>
              <a:spLocks/>
            </p:cNvSpPr>
            <p:nvPr/>
          </p:nvSpPr>
          <p:spPr bwMode="auto">
            <a:xfrm>
              <a:off x="1455" y="2140"/>
              <a:ext cx="325" cy="288"/>
            </a:xfrm>
            <a:custGeom>
              <a:avLst/>
              <a:gdLst>
                <a:gd name="T0" fmla="*/ 325 w 325"/>
                <a:gd name="T1" fmla="*/ 227 h 288"/>
                <a:gd name="T2" fmla="*/ 310 w 325"/>
                <a:gd name="T3" fmla="*/ 204 h 288"/>
                <a:gd name="T4" fmla="*/ 310 w 325"/>
                <a:gd name="T5" fmla="*/ 182 h 288"/>
                <a:gd name="T6" fmla="*/ 265 w 325"/>
                <a:gd name="T7" fmla="*/ 151 h 288"/>
                <a:gd name="T8" fmla="*/ 272 w 325"/>
                <a:gd name="T9" fmla="*/ 106 h 288"/>
                <a:gd name="T10" fmla="*/ 249 w 325"/>
                <a:gd name="T11" fmla="*/ 106 h 288"/>
                <a:gd name="T12" fmla="*/ 242 w 325"/>
                <a:gd name="T13" fmla="*/ 83 h 288"/>
                <a:gd name="T14" fmla="*/ 212 w 325"/>
                <a:gd name="T15" fmla="*/ 53 h 288"/>
                <a:gd name="T16" fmla="*/ 204 w 325"/>
                <a:gd name="T17" fmla="*/ 15 h 288"/>
                <a:gd name="T18" fmla="*/ 189 w 325"/>
                <a:gd name="T19" fmla="*/ 0 h 288"/>
                <a:gd name="T20" fmla="*/ 0 w 325"/>
                <a:gd name="T21" fmla="*/ 7 h 288"/>
                <a:gd name="T22" fmla="*/ 15 w 325"/>
                <a:gd name="T23" fmla="*/ 45 h 288"/>
                <a:gd name="T24" fmla="*/ 38 w 325"/>
                <a:gd name="T25" fmla="*/ 53 h 288"/>
                <a:gd name="T26" fmla="*/ 38 w 325"/>
                <a:gd name="T27" fmla="*/ 60 h 288"/>
                <a:gd name="T28" fmla="*/ 30 w 325"/>
                <a:gd name="T29" fmla="*/ 76 h 288"/>
                <a:gd name="T30" fmla="*/ 53 w 325"/>
                <a:gd name="T31" fmla="*/ 98 h 288"/>
                <a:gd name="T32" fmla="*/ 53 w 325"/>
                <a:gd name="T33" fmla="*/ 265 h 288"/>
                <a:gd name="T34" fmla="*/ 249 w 325"/>
                <a:gd name="T35" fmla="*/ 257 h 288"/>
                <a:gd name="T36" fmla="*/ 280 w 325"/>
                <a:gd name="T37" fmla="*/ 257 h 288"/>
                <a:gd name="T38" fmla="*/ 287 w 325"/>
                <a:gd name="T39" fmla="*/ 273 h 288"/>
                <a:gd name="T40" fmla="*/ 272 w 325"/>
                <a:gd name="T41" fmla="*/ 288 h 288"/>
                <a:gd name="T42" fmla="*/ 302 w 325"/>
                <a:gd name="T43" fmla="*/ 288 h 288"/>
                <a:gd name="T44" fmla="*/ 310 w 325"/>
                <a:gd name="T45" fmla="*/ 257 h 288"/>
                <a:gd name="T46" fmla="*/ 310 w 325"/>
                <a:gd name="T47" fmla="*/ 250 h 288"/>
                <a:gd name="T48" fmla="*/ 310 w 325"/>
                <a:gd name="T49" fmla="*/ 257 h 288"/>
                <a:gd name="T50" fmla="*/ 318 w 325"/>
                <a:gd name="T51" fmla="*/ 257 h 288"/>
                <a:gd name="T52" fmla="*/ 325 w 325"/>
                <a:gd name="T53" fmla="*/ 242 h 288"/>
                <a:gd name="T54" fmla="*/ 325 w 325"/>
                <a:gd name="T55" fmla="*/ 227 h 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5" h="288">
                  <a:moveTo>
                    <a:pt x="325" y="227"/>
                  </a:moveTo>
                  <a:lnTo>
                    <a:pt x="310" y="204"/>
                  </a:lnTo>
                  <a:lnTo>
                    <a:pt x="310" y="182"/>
                  </a:lnTo>
                  <a:lnTo>
                    <a:pt x="265" y="151"/>
                  </a:lnTo>
                  <a:lnTo>
                    <a:pt x="272" y="106"/>
                  </a:lnTo>
                  <a:lnTo>
                    <a:pt x="249" y="106"/>
                  </a:lnTo>
                  <a:lnTo>
                    <a:pt x="242" y="83"/>
                  </a:lnTo>
                  <a:lnTo>
                    <a:pt x="212" y="53"/>
                  </a:lnTo>
                  <a:lnTo>
                    <a:pt x="204" y="15"/>
                  </a:lnTo>
                  <a:lnTo>
                    <a:pt x="189" y="0"/>
                  </a:lnTo>
                  <a:lnTo>
                    <a:pt x="0" y="7"/>
                  </a:lnTo>
                  <a:lnTo>
                    <a:pt x="15" y="45"/>
                  </a:lnTo>
                  <a:lnTo>
                    <a:pt x="38" y="53"/>
                  </a:lnTo>
                  <a:lnTo>
                    <a:pt x="38" y="60"/>
                  </a:lnTo>
                  <a:lnTo>
                    <a:pt x="30" y="76"/>
                  </a:lnTo>
                  <a:lnTo>
                    <a:pt x="53" y="98"/>
                  </a:lnTo>
                  <a:lnTo>
                    <a:pt x="53" y="265"/>
                  </a:lnTo>
                  <a:lnTo>
                    <a:pt x="249" y="257"/>
                  </a:lnTo>
                  <a:lnTo>
                    <a:pt x="280" y="257"/>
                  </a:lnTo>
                  <a:lnTo>
                    <a:pt x="287" y="273"/>
                  </a:lnTo>
                  <a:lnTo>
                    <a:pt x="272" y="288"/>
                  </a:lnTo>
                  <a:lnTo>
                    <a:pt x="302" y="288"/>
                  </a:lnTo>
                  <a:lnTo>
                    <a:pt x="310" y="257"/>
                  </a:lnTo>
                  <a:lnTo>
                    <a:pt x="310" y="250"/>
                  </a:lnTo>
                  <a:lnTo>
                    <a:pt x="310" y="257"/>
                  </a:lnTo>
                  <a:lnTo>
                    <a:pt x="318" y="257"/>
                  </a:lnTo>
                  <a:lnTo>
                    <a:pt x="325" y="242"/>
                  </a:lnTo>
                  <a:lnTo>
                    <a:pt x="325"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5" name="Freeform 76"/>
            <p:cNvSpPr>
              <a:spLocks/>
            </p:cNvSpPr>
            <p:nvPr/>
          </p:nvSpPr>
          <p:spPr bwMode="auto">
            <a:xfrm>
              <a:off x="1455" y="2140"/>
              <a:ext cx="325" cy="288"/>
            </a:xfrm>
            <a:custGeom>
              <a:avLst/>
              <a:gdLst>
                <a:gd name="T0" fmla="*/ 325 w 325"/>
                <a:gd name="T1" fmla="*/ 227 h 288"/>
                <a:gd name="T2" fmla="*/ 310 w 325"/>
                <a:gd name="T3" fmla="*/ 204 h 288"/>
                <a:gd name="T4" fmla="*/ 310 w 325"/>
                <a:gd name="T5" fmla="*/ 182 h 288"/>
                <a:gd name="T6" fmla="*/ 265 w 325"/>
                <a:gd name="T7" fmla="*/ 151 h 288"/>
                <a:gd name="T8" fmla="*/ 272 w 325"/>
                <a:gd name="T9" fmla="*/ 106 h 288"/>
                <a:gd name="T10" fmla="*/ 249 w 325"/>
                <a:gd name="T11" fmla="*/ 106 h 288"/>
                <a:gd name="T12" fmla="*/ 242 w 325"/>
                <a:gd name="T13" fmla="*/ 83 h 288"/>
                <a:gd name="T14" fmla="*/ 212 w 325"/>
                <a:gd name="T15" fmla="*/ 53 h 288"/>
                <a:gd name="T16" fmla="*/ 204 w 325"/>
                <a:gd name="T17" fmla="*/ 15 h 288"/>
                <a:gd name="T18" fmla="*/ 189 w 325"/>
                <a:gd name="T19" fmla="*/ 0 h 288"/>
                <a:gd name="T20" fmla="*/ 0 w 325"/>
                <a:gd name="T21" fmla="*/ 7 h 288"/>
                <a:gd name="T22" fmla="*/ 15 w 325"/>
                <a:gd name="T23" fmla="*/ 45 h 288"/>
                <a:gd name="T24" fmla="*/ 38 w 325"/>
                <a:gd name="T25" fmla="*/ 53 h 288"/>
                <a:gd name="T26" fmla="*/ 38 w 325"/>
                <a:gd name="T27" fmla="*/ 60 h 288"/>
                <a:gd name="T28" fmla="*/ 30 w 325"/>
                <a:gd name="T29" fmla="*/ 76 h 288"/>
                <a:gd name="T30" fmla="*/ 53 w 325"/>
                <a:gd name="T31" fmla="*/ 98 h 288"/>
                <a:gd name="T32" fmla="*/ 53 w 325"/>
                <a:gd name="T33" fmla="*/ 265 h 288"/>
                <a:gd name="T34" fmla="*/ 249 w 325"/>
                <a:gd name="T35" fmla="*/ 257 h 288"/>
                <a:gd name="T36" fmla="*/ 280 w 325"/>
                <a:gd name="T37" fmla="*/ 257 h 288"/>
                <a:gd name="T38" fmla="*/ 287 w 325"/>
                <a:gd name="T39" fmla="*/ 273 h 288"/>
                <a:gd name="T40" fmla="*/ 272 w 325"/>
                <a:gd name="T41" fmla="*/ 288 h 288"/>
                <a:gd name="T42" fmla="*/ 302 w 325"/>
                <a:gd name="T43" fmla="*/ 288 h 288"/>
                <a:gd name="T44" fmla="*/ 310 w 325"/>
                <a:gd name="T45" fmla="*/ 257 h 288"/>
                <a:gd name="T46" fmla="*/ 310 w 325"/>
                <a:gd name="T47" fmla="*/ 250 h 288"/>
                <a:gd name="T48" fmla="*/ 310 w 325"/>
                <a:gd name="T49" fmla="*/ 257 h 288"/>
                <a:gd name="T50" fmla="*/ 318 w 325"/>
                <a:gd name="T51" fmla="*/ 257 h 288"/>
                <a:gd name="T52" fmla="*/ 325 w 325"/>
                <a:gd name="T53" fmla="*/ 242 h 288"/>
                <a:gd name="T54" fmla="*/ 325 w 325"/>
                <a:gd name="T55" fmla="*/ 227 h 288"/>
                <a:gd name="T56" fmla="*/ 325 w 325"/>
                <a:gd name="T57" fmla="*/ 235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5" h="288">
                  <a:moveTo>
                    <a:pt x="325" y="227"/>
                  </a:moveTo>
                  <a:lnTo>
                    <a:pt x="310" y="204"/>
                  </a:lnTo>
                  <a:lnTo>
                    <a:pt x="310" y="182"/>
                  </a:lnTo>
                  <a:lnTo>
                    <a:pt x="265" y="151"/>
                  </a:lnTo>
                  <a:lnTo>
                    <a:pt x="272" y="106"/>
                  </a:lnTo>
                  <a:lnTo>
                    <a:pt x="249" y="106"/>
                  </a:lnTo>
                  <a:lnTo>
                    <a:pt x="242" y="83"/>
                  </a:lnTo>
                  <a:lnTo>
                    <a:pt x="212" y="53"/>
                  </a:lnTo>
                  <a:lnTo>
                    <a:pt x="204" y="15"/>
                  </a:lnTo>
                  <a:lnTo>
                    <a:pt x="189" y="0"/>
                  </a:lnTo>
                  <a:lnTo>
                    <a:pt x="0" y="7"/>
                  </a:lnTo>
                  <a:lnTo>
                    <a:pt x="15" y="45"/>
                  </a:lnTo>
                  <a:lnTo>
                    <a:pt x="38" y="53"/>
                  </a:lnTo>
                  <a:lnTo>
                    <a:pt x="38" y="60"/>
                  </a:lnTo>
                  <a:lnTo>
                    <a:pt x="30" y="76"/>
                  </a:lnTo>
                  <a:lnTo>
                    <a:pt x="53" y="98"/>
                  </a:lnTo>
                  <a:lnTo>
                    <a:pt x="53" y="265"/>
                  </a:lnTo>
                  <a:lnTo>
                    <a:pt x="249" y="257"/>
                  </a:lnTo>
                  <a:lnTo>
                    <a:pt x="280" y="257"/>
                  </a:lnTo>
                  <a:lnTo>
                    <a:pt x="287" y="273"/>
                  </a:lnTo>
                  <a:lnTo>
                    <a:pt x="272" y="288"/>
                  </a:lnTo>
                  <a:lnTo>
                    <a:pt x="302" y="288"/>
                  </a:lnTo>
                  <a:lnTo>
                    <a:pt x="310" y="257"/>
                  </a:lnTo>
                  <a:lnTo>
                    <a:pt x="310" y="250"/>
                  </a:lnTo>
                  <a:lnTo>
                    <a:pt x="310" y="257"/>
                  </a:lnTo>
                  <a:lnTo>
                    <a:pt x="318" y="257"/>
                  </a:lnTo>
                  <a:lnTo>
                    <a:pt x="325" y="242"/>
                  </a:lnTo>
                  <a:lnTo>
                    <a:pt x="325" y="227"/>
                  </a:lnTo>
                  <a:lnTo>
                    <a:pt x="325"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6" name="Freeform 77"/>
            <p:cNvSpPr>
              <a:spLocks/>
            </p:cNvSpPr>
            <p:nvPr/>
          </p:nvSpPr>
          <p:spPr bwMode="auto">
            <a:xfrm>
              <a:off x="584" y="1533"/>
              <a:ext cx="515" cy="319"/>
            </a:xfrm>
            <a:custGeom>
              <a:avLst/>
              <a:gdLst>
                <a:gd name="T0" fmla="*/ 500 w 515"/>
                <a:gd name="T1" fmla="*/ 258 h 319"/>
                <a:gd name="T2" fmla="*/ 515 w 515"/>
                <a:gd name="T3" fmla="*/ 69 h 319"/>
                <a:gd name="T4" fmla="*/ 212 w 515"/>
                <a:gd name="T5" fmla="*/ 31 h 319"/>
                <a:gd name="T6" fmla="*/ 15 w 515"/>
                <a:gd name="T7" fmla="*/ 0 h 319"/>
                <a:gd name="T8" fmla="*/ 0 w 515"/>
                <a:gd name="T9" fmla="*/ 61 h 319"/>
                <a:gd name="T10" fmla="*/ 15 w 515"/>
                <a:gd name="T11" fmla="*/ 76 h 319"/>
                <a:gd name="T12" fmla="*/ 8 w 515"/>
                <a:gd name="T13" fmla="*/ 91 h 319"/>
                <a:gd name="T14" fmla="*/ 23 w 515"/>
                <a:gd name="T15" fmla="*/ 107 h 319"/>
                <a:gd name="T16" fmla="*/ 38 w 515"/>
                <a:gd name="T17" fmla="*/ 144 h 319"/>
                <a:gd name="T18" fmla="*/ 61 w 515"/>
                <a:gd name="T19" fmla="*/ 152 h 319"/>
                <a:gd name="T20" fmla="*/ 38 w 515"/>
                <a:gd name="T21" fmla="*/ 220 h 319"/>
                <a:gd name="T22" fmla="*/ 46 w 515"/>
                <a:gd name="T23" fmla="*/ 228 h 319"/>
                <a:gd name="T24" fmla="*/ 68 w 515"/>
                <a:gd name="T25" fmla="*/ 220 h 319"/>
                <a:gd name="T26" fmla="*/ 76 w 515"/>
                <a:gd name="T27" fmla="*/ 273 h 319"/>
                <a:gd name="T28" fmla="*/ 91 w 515"/>
                <a:gd name="T29" fmla="*/ 281 h 319"/>
                <a:gd name="T30" fmla="*/ 99 w 515"/>
                <a:gd name="T31" fmla="*/ 311 h 319"/>
                <a:gd name="T32" fmla="*/ 129 w 515"/>
                <a:gd name="T33" fmla="*/ 296 h 319"/>
                <a:gd name="T34" fmla="*/ 159 w 515"/>
                <a:gd name="T35" fmla="*/ 304 h 319"/>
                <a:gd name="T36" fmla="*/ 167 w 515"/>
                <a:gd name="T37" fmla="*/ 296 h 319"/>
                <a:gd name="T38" fmla="*/ 182 w 515"/>
                <a:gd name="T39" fmla="*/ 311 h 319"/>
                <a:gd name="T40" fmla="*/ 182 w 515"/>
                <a:gd name="T41" fmla="*/ 281 h 319"/>
                <a:gd name="T42" fmla="*/ 492 w 515"/>
                <a:gd name="T43" fmla="*/ 319 h 319"/>
                <a:gd name="T44" fmla="*/ 500 w 515"/>
                <a:gd name="T45" fmla="*/ 258 h 3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15" h="319">
                  <a:moveTo>
                    <a:pt x="500" y="258"/>
                  </a:moveTo>
                  <a:lnTo>
                    <a:pt x="515" y="69"/>
                  </a:lnTo>
                  <a:lnTo>
                    <a:pt x="212" y="31"/>
                  </a:lnTo>
                  <a:lnTo>
                    <a:pt x="15" y="0"/>
                  </a:lnTo>
                  <a:lnTo>
                    <a:pt x="0" y="61"/>
                  </a:lnTo>
                  <a:lnTo>
                    <a:pt x="15" y="76"/>
                  </a:lnTo>
                  <a:lnTo>
                    <a:pt x="8" y="91"/>
                  </a:lnTo>
                  <a:lnTo>
                    <a:pt x="23" y="107"/>
                  </a:lnTo>
                  <a:lnTo>
                    <a:pt x="38" y="144"/>
                  </a:lnTo>
                  <a:lnTo>
                    <a:pt x="61" y="152"/>
                  </a:lnTo>
                  <a:lnTo>
                    <a:pt x="38" y="220"/>
                  </a:lnTo>
                  <a:lnTo>
                    <a:pt x="46" y="228"/>
                  </a:lnTo>
                  <a:lnTo>
                    <a:pt x="68" y="220"/>
                  </a:lnTo>
                  <a:lnTo>
                    <a:pt x="76" y="273"/>
                  </a:lnTo>
                  <a:lnTo>
                    <a:pt x="91" y="281"/>
                  </a:lnTo>
                  <a:lnTo>
                    <a:pt x="99" y="311"/>
                  </a:lnTo>
                  <a:lnTo>
                    <a:pt x="129" y="296"/>
                  </a:lnTo>
                  <a:lnTo>
                    <a:pt x="159" y="304"/>
                  </a:lnTo>
                  <a:lnTo>
                    <a:pt x="167" y="296"/>
                  </a:lnTo>
                  <a:lnTo>
                    <a:pt x="182" y="311"/>
                  </a:lnTo>
                  <a:lnTo>
                    <a:pt x="182" y="281"/>
                  </a:lnTo>
                  <a:lnTo>
                    <a:pt x="492" y="319"/>
                  </a:lnTo>
                  <a:lnTo>
                    <a:pt x="500" y="25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7" name="Freeform 78"/>
            <p:cNvSpPr>
              <a:spLocks/>
            </p:cNvSpPr>
            <p:nvPr/>
          </p:nvSpPr>
          <p:spPr bwMode="auto">
            <a:xfrm>
              <a:off x="584" y="1533"/>
              <a:ext cx="515" cy="319"/>
            </a:xfrm>
            <a:custGeom>
              <a:avLst/>
              <a:gdLst>
                <a:gd name="T0" fmla="*/ 500 w 515"/>
                <a:gd name="T1" fmla="*/ 258 h 319"/>
                <a:gd name="T2" fmla="*/ 515 w 515"/>
                <a:gd name="T3" fmla="*/ 69 h 319"/>
                <a:gd name="T4" fmla="*/ 212 w 515"/>
                <a:gd name="T5" fmla="*/ 31 h 319"/>
                <a:gd name="T6" fmla="*/ 15 w 515"/>
                <a:gd name="T7" fmla="*/ 0 h 319"/>
                <a:gd name="T8" fmla="*/ 0 w 515"/>
                <a:gd name="T9" fmla="*/ 61 h 319"/>
                <a:gd name="T10" fmla="*/ 15 w 515"/>
                <a:gd name="T11" fmla="*/ 76 h 319"/>
                <a:gd name="T12" fmla="*/ 8 w 515"/>
                <a:gd name="T13" fmla="*/ 91 h 319"/>
                <a:gd name="T14" fmla="*/ 23 w 515"/>
                <a:gd name="T15" fmla="*/ 107 h 319"/>
                <a:gd name="T16" fmla="*/ 38 w 515"/>
                <a:gd name="T17" fmla="*/ 144 h 319"/>
                <a:gd name="T18" fmla="*/ 61 w 515"/>
                <a:gd name="T19" fmla="*/ 152 h 319"/>
                <a:gd name="T20" fmla="*/ 38 w 515"/>
                <a:gd name="T21" fmla="*/ 220 h 319"/>
                <a:gd name="T22" fmla="*/ 46 w 515"/>
                <a:gd name="T23" fmla="*/ 228 h 319"/>
                <a:gd name="T24" fmla="*/ 68 w 515"/>
                <a:gd name="T25" fmla="*/ 220 h 319"/>
                <a:gd name="T26" fmla="*/ 76 w 515"/>
                <a:gd name="T27" fmla="*/ 273 h 319"/>
                <a:gd name="T28" fmla="*/ 91 w 515"/>
                <a:gd name="T29" fmla="*/ 281 h 319"/>
                <a:gd name="T30" fmla="*/ 99 w 515"/>
                <a:gd name="T31" fmla="*/ 311 h 319"/>
                <a:gd name="T32" fmla="*/ 129 w 515"/>
                <a:gd name="T33" fmla="*/ 296 h 319"/>
                <a:gd name="T34" fmla="*/ 159 w 515"/>
                <a:gd name="T35" fmla="*/ 304 h 319"/>
                <a:gd name="T36" fmla="*/ 167 w 515"/>
                <a:gd name="T37" fmla="*/ 296 h 319"/>
                <a:gd name="T38" fmla="*/ 182 w 515"/>
                <a:gd name="T39" fmla="*/ 311 h 319"/>
                <a:gd name="T40" fmla="*/ 182 w 515"/>
                <a:gd name="T41" fmla="*/ 281 h 319"/>
                <a:gd name="T42" fmla="*/ 492 w 515"/>
                <a:gd name="T43" fmla="*/ 319 h 319"/>
                <a:gd name="T44" fmla="*/ 500 w 515"/>
                <a:gd name="T45" fmla="*/ 258 h 319"/>
                <a:gd name="T46" fmla="*/ 500 w 515"/>
                <a:gd name="T47" fmla="*/ 266 h 3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5" h="319">
                  <a:moveTo>
                    <a:pt x="500" y="258"/>
                  </a:moveTo>
                  <a:lnTo>
                    <a:pt x="515" y="69"/>
                  </a:lnTo>
                  <a:lnTo>
                    <a:pt x="212" y="31"/>
                  </a:lnTo>
                  <a:lnTo>
                    <a:pt x="15" y="0"/>
                  </a:lnTo>
                  <a:lnTo>
                    <a:pt x="0" y="61"/>
                  </a:lnTo>
                  <a:lnTo>
                    <a:pt x="15" y="76"/>
                  </a:lnTo>
                  <a:lnTo>
                    <a:pt x="8" y="91"/>
                  </a:lnTo>
                  <a:lnTo>
                    <a:pt x="23" y="107"/>
                  </a:lnTo>
                  <a:lnTo>
                    <a:pt x="38" y="144"/>
                  </a:lnTo>
                  <a:lnTo>
                    <a:pt x="61" y="152"/>
                  </a:lnTo>
                  <a:lnTo>
                    <a:pt x="38" y="220"/>
                  </a:lnTo>
                  <a:lnTo>
                    <a:pt x="46" y="228"/>
                  </a:lnTo>
                  <a:lnTo>
                    <a:pt x="68" y="220"/>
                  </a:lnTo>
                  <a:lnTo>
                    <a:pt x="76" y="273"/>
                  </a:lnTo>
                  <a:lnTo>
                    <a:pt x="91" y="281"/>
                  </a:lnTo>
                  <a:lnTo>
                    <a:pt x="99" y="311"/>
                  </a:lnTo>
                  <a:lnTo>
                    <a:pt x="129" y="296"/>
                  </a:lnTo>
                  <a:lnTo>
                    <a:pt x="159" y="304"/>
                  </a:lnTo>
                  <a:lnTo>
                    <a:pt x="167" y="296"/>
                  </a:lnTo>
                  <a:lnTo>
                    <a:pt x="182" y="311"/>
                  </a:lnTo>
                  <a:lnTo>
                    <a:pt x="182" y="281"/>
                  </a:lnTo>
                  <a:lnTo>
                    <a:pt x="492" y="319"/>
                  </a:lnTo>
                  <a:lnTo>
                    <a:pt x="500" y="258"/>
                  </a:lnTo>
                  <a:lnTo>
                    <a:pt x="500" y="26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8" name="Freeform 79"/>
            <p:cNvSpPr>
              <a:spLocks/>
            </p:cNvSpPr>
            <p:nvPr/>
          </p:nvSpPr>
          <p:spPr bwMode="auto">
            <a:xfrm>
              <a:off x="1061" y="1981"/>
              <a:ext cx="409" cy="204"/>
            </a:xfrm>
            <a:custGeom>
              <a:avLst/>
              <a:gdLst>
                <a:gd name="T0" fmla="*/ 409 w 409"/>
                <a:gd name="T1" fmla="*/ 204 h 204"/>
                <a:gd name="T2" fmla="*/ 91 w 409"/>
                <a:gd name="T3" fmla="*/ 197 h 204"/>
                <a:gd name="T4" fmla="*/ 91 w 409"/>
                <a:gd name="T5" fmla="*/ 128 h 204"/>
                <a:gd name="T6" fmla="*/ 0 w 409"/>
                <a:gd name="T7" fmla="*/ 121 h 204"/>
                <a:gd name="T8" fmla="*/ 8 w 409"/>
                <a:gd name="T9" fmla="*/ 0 h 204"/>
                <a:gd name="T10" fmla="*/ 265 w 409"/>
                <a:gd name="T11" fmla="*/ 15 h 204"/>
                <a:gd name="T12" fmla="*/ 288 w 409"/>
                <a:gd name="T13" fmla="*/ 30 h 204"/>
                <a:gd name="T14" fmla="*/ 326 w 409"/>
                <a:gd name="T15" fmla="*/ 22 h 204"/>
                <a:gd name="T16" fmla="*/ 356 w 409"/>
                <a:gd name="T17" fmla="*/ 45 h 204"/>
                <a:gd name="T18" fmla="*/ 371 w 409"/>
                <a:gd name="T19" fmla="*/ 106 h 204"/>
                <a:gd name="T20" fmla="*/ 386 w 409"/>
                <a:gd name="T21" fmla="*/ 113 h 204"/>
                <a:gd name="T22" fmla="*/ 394 w 409"/>
                <a:gd name="T23" fmla="*/ 166 h 204"/>
                <a:gd name="T24" fmla="*/ 409 w 409"/>
                <a:gd name="T25" fmla="*/ 204 h 2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9" h="204">
                  <a:moveTo>
                    <a:pt x="409" y="204"/>
                  </a:moveTo>
                  <a:lnTo>
                    <a:pt x="91" y="197"/>
                  </a:lnTo>
                  <a:lnTo>
                    <a:pt x="91" y="128"/>
                  </a:lnTo>
                  <a:lnTo>
                    <a:pt x="0" y="121"/>
                  </a:lnTo>
                  <a:lnTo>
                    <a:pt x="8" y="0"/>
                  </a:lnTo>
                  <a:lnTo>
                    <a:pt x="265" y="15"/>
                  </a:lnTo>
                  <a:lnTo>
                    <a:pt x="288" y="30"/>
                  </a:lnTo>
                  <a:lnTo>
                    <a:pt x="326" y="22"/>
                  </a:lnTo>
                  <a:lnTo>
                    <a:pt x="356" y="45"/>
                  </a:lnTo>
                  <a:lnTo>
                    <a:pt x="371" y="106"/>
                  </a:lnTo>
                  <a:lnTo>
                    <a:pt x="386" y="113"/>
                  </a:lnTo>
                  <a:lnTo>
                    <a:pt x="394" y="166"/>
                  </a:lnTo>
                  <a:lnTo>
                    <a:pt x="409" y="204"/>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9" name="Freeform 80"/>
            <p:cNvSpPr>
              <a:spLocks/>
            </p:cNvSpPr>
            <p:nvPr/>
          </p:nvSpPr>
          <p:spPr bwMode="auto">
            <a:xfrm>
              <a:off x="1061" y="1981"/>
              <a:ext cx="409" cy="212"/>
            </a:xfrm>
            <a:custGeom>
              <a:avLst/>
              <a:gdLst>
                <a:gd name="T0" fmla="*/ 409 w 409"/>
                <a:gd name="T1" fmla="*/ 204 h 212"/>
                <a:gd name="T2" fmla="*/ 91 w 409"/>
                <a:gd name="T3" fmla="*/ 197 h 212"/>
                <a:gd name="T4" fmla="*/ 91 w 409"/>
                <a:gd name="T5" fmla="*/ 128 h 212"/>
                <a:gd name="T6" fmla="*/ 0 w 409"/>
                <a:gd name="T7" fmla="*/ 121 h 212"/>
                <a:gd name="T8" fmla="*/ 8 w 409"/>
                <a:gd name="T9" fmla="*/ 0 h 212"/>
                <a:gd name="T10" fmla="*/ 265 w 409"/>
                <a:gd name="T11" fmla="*/ 15 h 212"/>
                <a:gd name="T12" fmla="*/ 288 w 409"/>
                <a:gd name="T13" fmla="*/ 30 h 212"/>
                <a:gd name="T14" fmla="*/ 326 w 409"/>
                <a:gd name="T15" fmla="*/ 22 h 212"/>
                <a:gd name="T16" fmla="*/ 356 w 409"/>
                <a:gd name="T17" fmla="*/ 45 h 212"/>
                <a:gd name="T18" fmla="*/ 371 w 409"/>
                <a:gd name="T19" fmla="*/ 106 h 212"/>
                <a:gd name="T20" fmla="*/ 386 w 409"/>
                <a:gd name="T21" fmla="*/ 113 h 212"/>
                <a:gd name="T22" fmla="*/ 394 w 409"/>
                <a:gd name="T23" fmla="*/ 166 h 212"/>
                <a:gd name="T24" fmla="*/ 409 w 409"/>
                <a:gd name="T25" fmla="*/ 204 h 212"/>
                <a:gd name="T26" fmla="*/ 409 w 409"/>
                <a:gd name="T27" fmla="*/ 212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9" h="212">
                  <a:moveTo>
                    <a:pt x="409" y="204"/>
                  </a:moveTo>
                  <a:lnTo>
                    <a:pt x="91" y="197"/>
                  </a:lnTo>
                  <a:lnTo>
                    <a:pt x="91" y="128"/>
                  </a:lnTo>
                  <a:lnTo>
                    <a:pt x="0" y="121"/>
                  </a:lnTo>
                  <a:lnTo>
                    <a:pt x="8" y="0"/>
                  </a:lnTo>
                  <a:lnTo>
                    <a:pt x="265" y="15"/>
                  </a:lnTo>
                  <a:lnTo>
                    <a:pt x="288" y="30"/>
                  </a:lnTo>
                  <a:lnTo>
                    <a:pt x="326" y="22"/>
                  </a:lnTo>
                  <a:lnTo>
                    <a:pt x="356" y="45"/>
                  </a:lnTo>
                  <a:lnTo>
                    <a:pt x="371" y="106"/>
                  </a:lnTo>
                  <a:lnTo>
                    <a:pt x="386" y="113"/>
                  </a:lnTo>
                  <a:lnTo>
                    <a:pt x="394" y="166"/>
                  </a:lnTo>
                  <a:lnTo>
                    <a:pt x="409" y="204"/>
                  </a:lnTo>
                  <a:lnTo>
                    <a:pt x="409" y="2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0" name="Freeform 81"/>
            <p:cNvSpPr>
              <a:spLocks/>
            </p:cNvSpPr>
            <p:nvPr/>
          </p:nvSpPr>
          <p:spPr bwMode="auto">
            <a:xfrm>
              <a:off x="282" y="1920"/>
              <a:ext cx="317" cy="485"/>
            </a:xfrm>
            <a:custGeom>
              <a:avLst/>
              <a:gdLst>
                <a:gd name="T0" fmla="*/ 257 w 317"/>
                <a:gd name="T1" fmla="*/ 371 h 485"/>
                <a:gd name="T2" fmla="*/ 242 w 317"/>
                <a:gd name="T3" fmla="*/ 424 h 485"/>
                <a:gd name="T4" fmla="*/ 234 w 317"/>
                <a:gd name="T5" fmla="*/ 417 h 485"/>
                <a:gd name="T6" fmla="*/ 212 w 317"/>
                <a:gd name="T7" fmla="*/ 417 h 485"/>
                <a:gd name="T8" fmla="*/ 204 w 317"/>
                <a:gd name="T9" fmla="*/ 485 h 485"/>
                <a:gd name="T10" fmla="*/ 0 w 317"/>
                <a:gd name="T11" fmla="*/ 182 h 485"/>
                <a:gd name="T12" fmla="*/ 45 w 317"/>
                <a:gd name="T13" fmla="*/ 0 h 485"/>
                <a:gd name="T14" fmla="*/ 181 w 317"/>
                <a:gd name="T15" fmla="*/ 30 h 485"/>
                <a:gd name="T16" fmla="*/ 317 w 317"/>
                <a:gd name="T17" fmla="*/ 61 h 485"/>
                <a:gd name="T18" fmla="*/ 257 w 317"/>
                <a:gd name="T19" fmla="*/ 371 h 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 h="485">
                  <a:moveTo>
                    <a:pt x="257" y="371"/>
                  </a:moveTo>
                  <a:lnTo>
                    <a:pt x="242" y="424"/>
                  </a:lnTo>
                  <a:lnTo>
                    <a:pt x="234" y="417"/>
                  </a:lnTo>
                  <a:lnTo>
                    <a:pt x="212" y="417"/>
                  </a:lnTo>
                  <a:lnTo>
                    <a:pt x="204" y="485"/>
                  </a:lnTo>
                  <a:lnTo>
                    <a:pt x="0" y="182"/>
                  </a:lnTo>
                  <a:lnTo>
                    <a:pt x="45" y="0"/>
                  </a:lnTo>
                  <a:lnTo>
                    <a:pt x="181" y="30"/>
                  </a:lnTo>
                  <a:lnTo>
                    <a:pt x="317" y="61"/>
                  </a:lnTo>
                  <a:lnTo>
                    <a:pt x="257" y="37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1" name="Freeform 82"/>
            <p:cNvSpPr>
              <a:spLocks/>
            </p:cNvSpPr>
            <p:nvPr/>
          </p:nvSpPr>
          <p:spPr bwMode="auto">
            <a:xfrm>
              <a:off x="282" y="1920"/>
              <a:ext cx="317" cy="485"/>
            </a:xfrm>
            <a:custGeom>
              <a:avLst/>
              <a:gdLst>
                <a:gd name="T0" fmla="*/ 257 w 317"/>
                <a:gd name="T1" fmla="*/ 371 h 485"/>
                <a:gd name="T2" fmla="*/ 242 w 317"/>
                <a:gd name="T3" fmla="*/ 424 h 485"/>
                <a:gd name="T4" fmla="*/ 234 w 317"/>
                <a:gd name="T5" fmla="*/ 417 h 485"/>
                <a:gd name="T6" fmla="*/ 212 w 317"/>
                <a:gd name="T7" fmla="*/ 417 h 485"/>
                <a:gd name="T8" fmla="*/ 204 w 317"/>
                <a:gd name="T9" fmla="*/ 485 h 485"/>
                <a:gd name="T10" fmla="*/ 0 w 317"/>
                <a:gd name="T11" fmla="*/ 182 h 485"/>
                <a:gd name="T12" fmla="*/ 45 w 317"/>
                <a:gd name="T13" fmla="*/ 0 h 485"/>
                <a:gd name="T14" fmla="*/ 181 w 317"/>
                <a:gd name="T15" fmla="*/ 30 h 485"/>
                <a:gd name="T16" fmla="*/ 317 w 317"/>
                <a:gd name="T17" fmla="*/ 61 h 485"/>
                <a:gd name="T18" fmla="*/ 257 w 317"/>
                <a:gd name="T19" fmla="*/ 371 h 485"/>
                <a:gd name="T20" fmla="*/ 257 w 317"/>
                <a:gd name="T21" fmla="*/ 379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 h="485">
                  <a:moveTo>
                    <a:pt x="257" y="371"/>
                  </a:moveTo>
                  <a:lnTo>
                    <a:pt x="242" y="424"/>
                  </a:lnTo>
                  <a:lnTo>
                    <a:pt x="234" y="417"/>
                  </a:lnTo>
                  <a:lnTo>
                    <a:pt x="212" y="417"/>
                  </a:lnTo>
                  <a:lnTo>
                    <a:pt x="204" y="485"/>
                  </a:lnTo>
                  <a:lnTo>
                    <a:pt x="0" y="182"/>
                  </a:lnTo>
                  <a:lnTo>
                    <a:pt x="45" y="0"/>
                  </a:lnTo>
                  <a:lnTo>
                    <a:pt x="181" y="30"/>
                  </a:lnTo>
                  <a:lnTo>
                    <a:pt x="317" y="61"/>
                  </a:lnTo>
                  <a:lnTo>
                    <a:pt x="257" y="371"/>
                  </a:lnTo>
                  <a:lnTo>
                    <a:pt x="257" y="37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2" name="Freeform 83"/>
            <p:cNvSpPr>
              <a:spLocks/>
            </p:cNvSpPr>
            <p:nvPr/>
          </p:nvSpPr>
          <p:spPr bwMode="auto">
            <a:xfrm>
              <a:off x="2507" y="1708"/>
              <a:ext cx="83" cy="174"/>
            </a:xfrm>
            <a:custGeom>
              <a:avLst/>
              <a:gdLst>
                <a:gd name="T0" fmla="*/ 68 w 83"/>
                <a:gd name="T1" fmla="*/ 113 h 174"/>
                <a:gd name="T2" fmla="*/ 30 w 83"/>
                <a:gd name="T3" fmla="*/ 0 h 174"/>
                <a:gd name="T4" fmla="*/ 15 w 83"/>
                <a:gd name="T5" fmla="*/ 7 h 174"/>
                <a:gd name="T6" fmla="*/ 22 w 83"/>
                <a:gd name="T7" fmla="*/ 23 h 174"/>
                <a:gd name="T8" fmla="*/ 22 w 83"/>
                <a:gd name="T9" fmla="*/ 53 h 174"/>
                <a:gd name="T10" fmla="*/ 7 w 83"/>
                <a:gd name="T11" fmla="*/ 68 h 174"/>
                <a:gd name="T12" fmla="*/ 0 w 83"/>
                <a:gd name="T13" fmla="*/ 121 h 174"/>
                <a:gd name="T14" fmla="*/ 15 w 83"/>
                <a:gd name="T15" fmla="*/ 174 h 174"/>
                <a:gd name="T16" fmla="*/ 68 w 83"/>
                <a:gd name="T17" fmla="*/ 159 h 174"/>
                <a:gd name="T18" fmla="*/ 83 w 83"/>
                <a:gd name="T19" fmla="*/ 144 h 174"/>
                <a:gd name="T20" fmla="*/ 83 w 83"/>
                <a:gd name="T21" fmla="*/ 129 h 174"/>
                <a:gd name="T22" fmla="*/ 68 w 83"/>
                <a:gd name="T23" fmla="*/ 113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174">
                  <a:moveTo>
                    <a:pt x="68" y="113"/>
                  </a:moveTo>
                  <a:lnTo>
                    <a:pt x="30" y="0"/>
                  </a:lnTo>
                  <a:lnTo>
                    <a:pt x="15" y="7"/>
                  </a:lnTo>
                  <a:lnTo>
                    <a:pt x="22" y="23"/>
                  </a:lnTo>
                  <a:lnTo>
                    <a:pt x="22" y="53"/>
                  </a:lnTo>
                  <a:lnTo>
                    <a:pt x="7" y="68"/>
                  </a:lnTo>
                  <a:lnTo>
                    <a:pt x="0" y="121"/>
                  </a:lnTo>
                  <a:lnTo>
                    <a:pt x="15" y="174"/>
                  </a:lnTo>
                  <a:lnTo>
                    <a:pt x="68" y="159"/>
                  </a:lnTo>
                  <a:lnTo>
                    <a:pt x="83" y="144"/>
                  </a:lnTo>
                  <a:lnTo>
                    <a:pt x="83" y="129"/>
                  </a:lnTo>
                  <a:lnTo>
                    <a:pt x="68" y="11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3" name="Freeform 84"/>
            <p:cNvSpPr>
              <a:spLocks/>
            </p:cNvSpPr>
            <p:nvPr/>
          </p:nvSpPr>
          <p:spPr bwMode="auto">
            <a:xfrm>
              <a:off x="2507" y="1708"/>
              <a:ext cx="83" cy="174"/>
            </a:xfrm>
            <a:custGeom>
              <a:avLst/>
              <a:gdLst>
                <a:gd name="T0" fmla="*/ 68 w 83"/>
                <a:gd name="T1" fmla="*/ 113 h 174"/>
                <a:gd name="T2" fmla="*/ 30 w 83"/>
                <a:gd name="T3" fmla="*/ 0 h 174"/>
                <a:gd name="T4" fmla="*/ 15 w 83"/>
                <a:gd name="T5" fmla="*/ 7 h 174"/>
                <a:gd name="T6" fmla="*/ 22 w 83"/>
                <a:gd name="T7" fmla="*/ 23 h 174"/>
                <a:gd name="T8" fmla="*/ 22 w 83"/>
                <a:gd name="T9" fmla="*/ 53 h 174"/>
                <a:gd name="T10" fmla="*/ 7 w 83"/>
                <a:gd name="T11" fmla="*/ 68 h 174"/>
                <a:gd name="T12" fmla="*/ 0 w 83"/>
                <a:gd name="T13" fmla="*/ 121 h 174"/>
                <a:gd name="T14" fmla="*/ 15 w 83"/>
                <a:gd name="T15" fmla="*/ 174 h 174"/>
                <a:gd name="T16" fmla="*/ 68 w 83"/>
                <a:gd name="T17" fmla="*/ 159 h 174"/>
                <a:gd name="T18" fmla="*/ 83 w 83"/>
                <a:gd name="T19" fmla="*/ 144 h 174"/>
                <a:gd name="T20" fmla="*/ 83 w 83"/>
                <a:gd name="T21" fmla="*/ 129 h 174"/>
                <a:gd name="T22" fmla="*/ 68 w 83"/>
                <a:gd name="T23" fmla="*/ 113 h 174"/>
                <a:gd name="T24" fmla="*/ 68 w 83"/>
                <a:gd name="T25" fmla="*/ 121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174">
                  <a:moveTo>
                    <a:pt x="68" y="113"/>
                  </a:moveTo>
                  <a:lnTo>
                    <a:pt x="30" y="0"/>
                  </a:lnTo>
                  <a:lnTo>
                    <a:pt x="15" y="7"/>
                  </a:lnTo>
                  <a:lnTo>
                    <a:pt x="22" y="23"/>
                  </a:lnTo>
                  <a:lnTo>
                    <a:pt x="22" y="53"/>
                  </a:lnTo>
                  <a:lnTo>
                    <a:pt x="7" y="68"/>
                  </a:lnTo>
                  <a:lnTo>
                    <a:pt x="0" y="121"/>
                  </a:lnTo>
                  <a:lnTo>
                    <a:pt x="15" y="174"/>
                  </a:lnTo>
                  <a:lnTo>
                    <a:pt x="68" y="159"/>
                  </a:lnTo>
                  <a:lnTo>
                    <a:pt x="83" y="144"/>
                  </a:lnTo>
                  <a:lnTo>
                    <a:pt x="83" y="129"/>
                  </a:lnTo>
                  <a:lnTo>
                    <a:pt x="68" y="113"/>
                  </a:lnTo>
                  <a:lnTo>
                    <a:pt x="68" y="1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4" name="Freeform 85"/>
            <p:cNvSpPr>
              <a:spLocks/>
            </p:cNvSpPr>
            <p:nvPr/>
          </p:nvSpPr>
          <p:spPr bwMode="auto">
            <a:xfrm>
              <a:off x="2423" y="1988"/>
              <a:ext cx="61" cy="152"/>
            </a:xfrm>
            <a:custGeom>
              <a:avLst/>
              <a:gdLst>
                <a:gd name="T0" fmla="*/ 53 w 61"/>
                <a:gd name="T1" fmla="*/ 23 h 152"/>
                <a:gd name="T2" fmla="*/ 46 w 61"/>
                <a:gd name="T3" fmla="*/ 53 h 152"/>
                <a:gd name="T4" fmla="*/ 61 w 61"/>
                <a:gd name="T5" fmla="*/ 46 h 152"/>
                <a:gd name="T6" fmla="*/ 61 w 61"/>
                <a:gd name="T7" fmla="*/ 91 h 152"/>
                <a:gd name="T8" fmla="*/ 61 w 61"/>
                <a:gd name="T9" fmla="*/ 76 h 152"/>
                <a:gd name="T10" fmla="*/ 61 w 61"/>
                <a:gd name="T11" fmla="*/ 99 h 152"/>
                <a:gd name="T12" fmla="*/ 46 w 61"/>
                <a:gd name="T13" fmla="*/ 144 h 152"/>
                <a:gd name="T14" fmla="*/ 38 w 61"/>
                <a:gd name="T15" fmla="*/ 152 h 152"/>
                <a:gd name="T16" fmla="*/ 38 w 61"/>
                <a:gd name="T17" fmla="*/ 137 h 152"/>
                <a:gd name="T18" fmla="*/ 0 w 61"/>
                <a:gd name="T19" fmla="*/ 129 h 152"/>
                <a:gd name="T20" fmla="*/ 0 w 61"/>
                <a:gd name="T21" fmla="*/ 106 h 152"/>
                <a:gd name="T22" fmla="*/ 31 w 61"/>
                <a:gd name="T23" fmla="*/ 76 h 152"/>
                <a:gd name="T24" fmla="*/ 0 w 61"/>
                <a:gd name="T25" fmla="*/ 46 h 152"/>
                <a:gd name="T26" fmla="*/ 0 w 61"/>
                <a:gd name="T27" fmla="*/ 31 h 152"/>
                <a:gd name="T28" fmla="*/ 16 w 61"/>
                <a:gd name="T29" fmla="*/ 0 h 152"/>
                <a:gd name="T30" fmla="*/ 53 w 61"/>
                <a:gd name="T31" fmla="*/ 15 h 152"/>
                <a:gd name="T32" fmla="*/ 53 w 61"/>
                <a:gd name="T33" fmla="*/ 23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152">
                  <a:moveTo>
                    <a:pt x="53" y="23"/>
                  </a:moveTo>
                  <a:lnTo>
                    <a:pt x="46" y="53"/>
                  </a:lnTo>
                  <a:lnTo>
                    <a:pt x="61" y="46"/>
                  </a:lnTo>
                  <a:lnTo>
                    <a:pt x="61" y="91"/>
                  </a:lnTo>
                  <a:lnTo>
                    <a:pt x="61" y="76"/>
                  </a:lnTo>
                  <a:lnTo>
                    <a:pt x="61" y="99"/>
                  </a:lnTo>
                  <a:lnTo>
                    <a:pt x="46" y="144"/>
                  </a:lnTo>
                  <a:lnTo>
                    <a:pt x="38" y="152"/>
                  </a:lnTo>
                  <a:lnTo>
                    <a:pt x="38" y="137"/>
                  </a:lnTo>
                  <a:lnTo>
                    <a:pt x="0" y="129"/>
                  </a:lnTo>
                  <a:lnTo>
                    <a:pt x="0" y="106"/>
                  </a:lnTo>
                  <a:lnTo>
                    <a:pt x="31" y="76"/>
                  </a:lnTo>
                  <a:lnTo>
                    <a:pt x="0" y="46"/>
                  </a:lnTo>
                  <a:lnTo>
                    <a:pt x="0" y="31"/>
                  </a:lnTo>
                  <a:lnTo>
                    <a:pt x="16" y="0"/>
                  </a:lnTo>
                  <a:lnTo>
                    <a:pt x="53" y="15"/>
                  </a:lnTo>
                  <a:lnTo>
                    <a:pt x="53" y="2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5" name="Freeform 86"/>
            <p:cNvSpPr>
              <a:spLocks/>
            </p:cNvSpPr>
            <p:nvPr/>
          </p:nvSpPr>
          <p:spPr bwMode="auto">
            <a:xfrm>
              <a:off x="2423" y="1988"/>
              <a:ext cx="61" cy="152"/>
            </a:xfrm>
            <a:custGeom>
              <a:avLst/>
              <a:gdLst>
                <a:gd name="T0" fmla="*/ 53 w 61"/>
                <a:gd name="T1" fmla="*/ 23 h 152"/>
                <a:gd name="T2" fmla="*/ 46 w 61"/>
                <a:gd name="T3" fmla="*/ 53 h 152"/>
                <a:gd name="T4" fmla="*/ 61 w 61"/>
                <a:gd name="T5" fmla="*/ 46 h 152"/>
                <a:gd name="T6" fmla="*/ 61 w 61"/>
                <a:gd name="T7" fmla="*/ 91 h 152"/>
                <a:gd name="T8" fmla="*/ 61 w 61"/>
                <a:gd name="T9" fmla="*/ 76 h 152"/>
                <a:gd name="T10" fmla="*/ 61 w 61"/>
                <a:gd name="T11" fmla="*/ 99 h 152"/>
                <a:gd name="T12" fmla="*/ 46 w 61"/>
                <a:gd name="T13" fmla="*/ 144 h 152"/>
                <a:gd name="T14" fmla="*/ 38 w 61"/>
                <a:gd name="T15" fmla="*/ 152 h 152"/>
                <a:gd name="T16" fmla="*/ 38 w 61"/>
                <a:gd name="T17" fmla="*/ 137 h 152"/>
                <a:gd name="T18" fmla="*/ 0 w 61"/>
                <a:gd name="T19" fmla="*/ 129 h 152"/>
                <a:gd name="T20" fmla="*/ 0 w 61"/>
                <a:gd name="T21" fmla="*/ 106 h 152"/>
                <a:gd name="T22" fmla="*/ 31 w 61"/>
                <a:gd name="T23" fmla="*/ 76 h 152"/>
                <a:gd name="T24" fmla="*/ 0 w 61"/>
                <a:gd name="T25" fmla="*/ 46 h 152"/>
                <a:gd name="T26" fmla="*/ 0 w 61"/>
                <a:gd name="T27" fmla="*/ 31 h 152"/>
                <a:gd name="T28" fmla="*/ 16 w 61"/>
                <a:gd name="T29" fmla="*/ 0 h 152"/>
                <a:gd name="T30" fmla="*/ 53 w 61"/>
                <a:gd name="T31" fmla="*/ 15 h 152"/>
                <a:gd name="T32" fmla="*/ 53 w 61"/>
                <a:gd name="T33" fmla="*/ 23 h 152"/>
                <a:gd name="T34" fmla="*/ 53 w 61"/>
                <a:gd name="T35" fmla="*/ 3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 h="152">
                  <a:moveTo>
                    <a:pt x="53" y="23"/>
                  </a:moveTo>
                  <a:lnTo>
                    <a:pt x="46" y="53"/>
                  </a:lnTo>
                  <a:lnTo>
                    <a:pt x="61" y="46"/>
                  </a:lnTo>
                  <a:lnTo>
                    <a:pt x="61" y="91"/>
                  </a:lnTo>
                  <a:lnTo>
                    <a:pt x="61" y="76"/>
                  </a:lnTo>
                  <a:lnTo>
                    <a:pt x="61" y="99"/>
                  </a:lnTo>
                  <a:lnTo>
                    <a:pt x="46" y="144"/>
                  </a:lnTo>
                  <a:lnTo>
                    <a:pt x="38" y="152"/>
                  </a:lnTo>
                  <a:lnTo>
                    <a:pt x="38" y="137"/>
                  </a:lnTo>
                  <a:lnTo>
                    <a:pt x="0" y="129"/>
                  </a:lnTo>
                  <a:lnTo>
                    <a:pt x="0" y="106"/>
                  </a:lnTo>
                  <a:lnTo>
                    <a:pt x="31" y="76"/>
                  </a:lnTo>
                  <a:lnTo>
                    <a:pt x="0" y="46"/>
                  </a:lnTo>
                  <a:lnTo>
                    <a:pt x="0" y="31"/>
                  </a:lnTo>
                  <a:lnTo>
                    <a:pt x="16" y="0"/>
                  </a:lnTo>
                  <a:lnTo>
                    <a:pt x="53" y="15"/>
                  </a:lnTo>
                  <a:lnTo>
                    <a:pt x="53" y="23"/>
                  </a:lnTo>
                  <a:lnTo>
                    <a:pt x="53"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6" name="Freeform 87"/>
            <p:cNvSpPr>
              <a:spLocks/>
            </p:cNvSpPr>
            <p:nvPr/>
          </p:nvSpPr>
          <p:spPr bwMode="auto">
            <a:xfrm>
              <a:off x="736" y="2329"/>
              <a:ext cx="355" cy="364"/>
            </a:xfrm>
            <a:custGeom>
              <a:avLst/>
              <a:gdLst>
                <a:gd name="T0" fmla="*/ 355 w 355"/>
                <a:gd name="T1" fmla="*/ 31 h 364"/>
                <a:gd name="T2" fmla="*/ 53 w 355"/>
                <a:gd name="T3" fmla="*/ 0 h 364"/>
                <a:gd name="T4" fmla="*/ 0 w 355"/>
                <a:gd name="T5" fmla="*/ 356 h 364"/>
                <a:gd name="T6" fmla="*/ 45 w 355"/>
                <a:gd name="T7" fmla="*/ 364 h 364"/>
                <a:gd name="T8" fmla="*/ 53 w 355"/>
                <a:gd name="T9" fmla="*/ 334 h 364"/>
                <a:gd name="T10" fmla="*/ 143 w 355"/>
                <a:gd name="T11" fmla="*/ 341 h 364"/>
                <a:gd name="T12" fmla="*/ 136 w 355"/>
                <a:gd name="T13" fmla="*/ 326 h 364"/>
                <a:gd name="T14" fmla="*/ 325 w 355"/>
                <a:gd name="T15" fmla="*/ 349 h 364"/>
                <a:gd name="T16" fmla="*/ 348 w 355"/>
                <a:gd name="T17" fmla="*/ 61 h 364"/>
                <a:gd name="T18" fmla="*/ 355 w 355"/>
                <a:gd name="T19" fmla="*/ 31 h 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5" h="364">
                  <a:moveTo>
                    <a:pt x="355" y="31"/>
                  </a:moveTo>
                  <a:lnTo>
                    <a:pt x="53" y="0"/>
                  </a:lnTo>
                  <a:lnTo>
                    <a:pt x="0" y="356"/>
                  </a:lnTo>
                  <a:lnTo>
                    <a:pt x="45" y="364"/>
                  </a:lnTo>
                  <a:lnTo>
                    <a:pt x="53" y="334"/>
                  </a:lnTo>
                  <a:lnTo>
                    <a:pt x="143" y="341"/>
                  </a:lnTo>
                  <a:lnTo>
                    <a:pt x="136" y="326"/>
                  </a:lnTo>
                  <a:lnTo>
                    <a:pt x="325" y="349"/>
                  </a:lnTo>
                  <a:lnTo>
                    <a:pt x="348" y="61"/>
                  </a:lnTo>
                  <a:lnTo>
                    <a:pt x="355"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7" name="Freeform 88"/>
            <p:cNvSpPr>
              <a:spLocks/>
            </p:cNvSpPr>
            <p:nvPr/>
          </p:nvSpPr>
          <p:spPr bwMode="auto">
            <a:xfrm>
              <a:off x="736" y="2329"/>
              <a:ext cx="355" cy="364"/>
            </a:xfrm>
            <a:custGeom>
              <a:avLst/>
              <a:gdLst>
                <a:gd name="T0" fmla="*/ 355 w 355"/>
                <a:gd name="T1" fmla="*/ 31 h 364"/>
                <a:gd name="T2" fmla="*/ 53 w 355"/>
                <a:gd name="T3" fmla="*/ 0 h 364"/>
                <a:gd name="T4" fmla="*/ 0 w 355"/>
                <a:gd name="T5" fmla="*/ 356 h 364"/>
                <a:gd name="T6" fmla="*/ 45 w 355"/>
                <a:gd name="T7" fmla="*/ 364 h 364"/>
                <a:gd name="T8" fmla="*/ 53 w 355"/>
                <a:gd name="T9" fmla="*/ 334 h 364"/>
                <a:gd name="T10" fmla="*/ 143 w 355"/>
                <a:gd name="T11" fmla="*/ 341 h 364"/>
                <a:gd name="T12" fmla="*/ 136 w 355"/>
                <a:gd name="T13" fmla="*/ 326 h 364"/>
                <a:gd name="T14" fmla="*/ 325 w 355"/>
                <a:gd name="T15" fmla="*/ 349 h 364"/>
                <a:gd name="T16" fmla="*/ 348 w 355"/>
                <a:gd name="T17" fmla="*/ 61 h 364"/>
                <a:gd name="T18" fmla="*/ 355 w 355"/>
                <a:gd name="T19" fmla="*/ 31 h 364"/>
                <a:gd name="T20" fmla="*/ 355 w 355"/>
                <a:gd name="T21" fmla="*/ 38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364">
                  <a:moveTo>
                    <a:pt x="355" y="31"/>
                  </a:moveTo>
                  <a:lnTo>
                    <a:pt x="53" y="0"/>
                  </a:lnTo>
                  <a:lnTo>
                    <a:pt x="0" y="356"/>
                  </a:lnTo>
                  <a:lnTo>
                    <a:pt x="45" y="364"/>
                  </a:lnTo>
                  <a:lnTo>
                    <a:pt x="53" y="334"/>
                  </a:lnTo>
                  <a:lnTo>
                    <a:pt x="143" y="341"/>
                  </a:lnTo>
                  <a:lnTo>
                    <a:pt x="136" y="326"/>
                  </a:lnTo>
                  <a:lnTo>
                    <a:pt x="325" y="349"/>
                  </a:lnTo>
                  <a:lnTo>
                    <a:pt x="348" y="61"/>
                  </a:lnTo>
                  <a:lnTo>
                    <a:pt x="355" y="31"/>
                  </a:lnTo>
                  <a:lnTo>
                    <a:pt x="355"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8" name="Freeform 89"/>
            <p:cNvSpPr>
              <a:spLocks/>
            </p:cNvSpPr>
            <p:nvPr/>
          </p:nvSpPr>
          <p:spPr bwMode="auto">
            <a:xfrm>
              <a:off x="2196" y="1753"/>
              <a:ext cx="303" cy="266"/>
            </a:xfrm>
            <a:custGeom>
              <a:avLst/>
              <a:gdLst>
                <a:gd name="T0" fmla="*/ 288 w 303"/>
                <a:gd name="T1" fmla="*/ 137 h 266"/>
                <a:gd name="T2" fmla="*/ 288 w 303"/>
                <a:gd name="T3" fmla="*/ 182 h 266"/>
                <a:gd name="T4" fmla="*/ 303 w 303"/>
                <a:gd name="T5" fmla="*/ 235 h 266"/>
                <a:gd name="T6" fmla="*/ 288 w 303"/>
                <a:gd name="T7" fmla="*/ 243 h 266"/>
                <a:gd name="T8" fmla="*/ 296 w 303"/>
                <a:gd name="T9" fmla="*/ 250 h 266"/>
                <a:gd name="T10" fmla="*/ 280 w 303"/>
                <a:gd name="T11" fmla="*/ 266 h 266"/>
                <a:gd name="T12" fmla="*/ 280 w 303"/>
                <a:gd name="T13" fmla="*/ 250 h 266"/>
                <a:gd name="T14" fmla="*/ 243 w 303"/>
                <a:gd name="T15" fmla="*/ 235 h 266"/>
                <a:gd name="T16" fmla="*/ 227 w 303"/>
                <a:gd name="T17" fmla="*/ 228 h 266"/>
                <a:gd name="T18" fmla="*/ 220 w 303"/>
                <a:gd name="T19" fmla="*/ 212 h 266"/>
                <a:gd name="T20" fmla="*/ 205 w 303"/>
                <a:gd name="T21" fmla="*/ 205 h 266"/>
                <a:gd name="T22" fmla="*/ 0 w 303"/>
                <a:gd name="T23" fmla="*/ 243 h 266"/>
                <a:gd name="T24" fmla="*/ 0 w 303"/>
                <a:gd name="T25" fmla="*/ 228 h 266"/>
                <a:gd name="T26" fmla="*/ 31 w 303"/>
                <a:gd name="T27" fmla="*/ 182 h 266"/>
                <a:gd name="T28" fmla="*/ 16 w 303"/>
                <a:gd name="T29" fmla="*/ 159 h 266"/>
                <a:gd name="T30" fmla="*/ 46 w 303"/>
                <a:gd name="T31" fmla="*/ 144 h 266"/>
                <a:gd name="T32" fmla="*/ 114 w 303"/>
                <a:gd name="T33" fmla="*/ 137 h 266"/>
                <a:gd name="T34" fmla="*/ 144 w 303"/>
                <a:gd name="T35" fmla="*/ 114 h 266"/>
                <a:gd name="T36" fmla="*/ 137 w 303"/>
                <a:gd name="T37" fmla="*/ 99 h 266"/>
                <a:gd name="T38" fmla="*/ 144 w 303"/>
                <a:gd name="T39" fmla="*/ 84 h 266"/>
                <a:gd name="T40" fmla="*/ 137 w 303"/>
                <a:gd name="T41" fmla="*/ 84 h 266"/>
                <a:gd name="T42" fmla="*/ 137 w 303"/>
                <a:gd name="T43" fmla="*/ 91 h 266"/>
                <a:gd name="T44" fmla="*/ 129 w 303"/>
                <a:gd name="T45" fmla="*/ 84 h 266"/>
                <a:gd name="T46" fmla="*/ 182 w 303"/>
                <a:gd name="T47" fmla="*/ 15 h 266"/>
                <a:gd name="T48" fmla="*/ 250 w 303"/>
                <a:gd name="T49" fmla="*/ 0 h 266"/>
                <a:gd name="T50" fmla="*/ 265 w 303"/>
                <a:gd name="T51" fmla="*/ 76 h 266"/>
                <a:gd name="T52" fmla="*/ 288 w 303"/>
                <a:gd name="T53" fmla="*/ 137 h 2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266">
                  <a:moveTo>
                    <a:pt x="288" y="137"/>
                  </a:moveTo>
                  <a:lnTo>
                    <a:pt x="288" y="182"/>
                  </a:lnTo>
                  <a:lnTo>
                    <a:pt x="303" y="235"/>
                  </a:lnTo>
                  <a:lnTo>
                    <a:pt x="288" y="243"/>
                  </a:lnTo>
                  <a:lnTo>
                    <a:pt x="296" y="250"/>
                  </a:lnTo>
                  <a:lnTo>
                    <a:pt x="280" y="266"/>
                  </a:lnTo>
                  <a:lnTo>
                    <a:pt x="280" y="250"/>
                  </a:lnTo>
                  <a:lnTo>
                    <a:pt x="243" y="235"/>
                  </a:lnTo>
                  <a:lnTo>
                    <a:pt x="227" y="228"/>
                  </a:lnTo>
                  <a:lnTo>
                    <a:pt x="220" y="212"/>
                  </a:lnTo>
                  <a:lnTo>
                    <a:pt x="205" y="205"/>
                  </a:lnTo>
                  <a:lnTo>
                    <a:pt x="0" y="243"/>
                  </a:lnTo>
                  <a:lnTo>
                    <a:pt x="0" y="228"/>
                  </a:lnTo>
                  <a:lnTo>
                    <a:pt x="31" y="182"/>
                  </a:lnTo>
                  <a:lnTo>
                    <a:pt x="16" y="159"/>
                  </a:lnTo>
                  <a:lnTo>
                    <a:pt x="46" y="144"/>
                  </a:lnTo>
                  <a:lnTo>
                    <a:pt x="114" y="137"/>
                  </a:lnTo>
                  <a:lnTo>
                    <a:pt x="144" y="114"/>
                  </a:lnTo>
                  <a:lnTo>
                    <a:pt x="137" y="99"/>
                  </a:lnTo>
                  <a:lnTo>
                    <a:pt x="144" y="84"/>
                  </a:lnTo>
                  <a:lnTo>
                    <a:pt x="137" y="84"/>
                  </a:lnTo>
                  <a:lnTo>
                    <a:pt x="137" y="91"/>
                  </a:lnTo>
                  <a:lnTo>
                    <a:pt x="129" y="84"/>
                  </a:lnTo>
                  <a:lnTo>
                    <a:pt x="182" y="15"/>
                  </a:lnTo>
                  <a:lnTo>
                    <a:pt x="250" y="0"/>
                  </a:lnTo>
                  <a:lnTo>
                    <a:pt x="265" y="76"/>
                  </a:lnTo>
                  <a:lnTo>
                    <a:pt x="288" y="13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9" name="Freeform 90"/>
            <p:cNvSpPr>
              <a:spLocks/>
            </p:cNvSpPr>
            <p:nvPr/>
          </p:nvSpPr>
          <p:spPr bwMode="auto">
            <a:xfrm>
              <a:off x="2196" y="1753"/>
              <a:ext cx="303" cy="266"/>
            </a:xfrm>
            <a:custGeom>
              <a:avLst/>
              <a:gdLst>
                <a:gd name="T0" fmla="*/ 288 w 303"/>
                <a:gd name="T1" fmla="*/ 137 h 266"/>
                <a:gd name="T2" fmla="*/ 288 w 303"/>
                <a:gd name="T3" fmla="*/ 182 h 266"/>
                <a:gd name="T4" fmla="*/ 303 w 303"/>
                <a:gd name="T5" fmla="*/ 235 h 266"/>
                <a:gd name="T6" fmla="*/ 288 w 303"/>
                <a:gd name="T7" fmla="*/ 243 h 266"/>
                <a:gd name="T8" fmla="*/ 296 w 303"/>
                <a:gd name="T9" fmla="*/ 250 h 266"/>
                <a:gd name="T10" fmla="*/ 280 w 303"/>
                <a:gd name="T11" fmla="*/ 266 h 266"/>
                <a:gd name="T12" fmla="*/ 280 w 303"/>
                <a:gd name="T13" fmla="*/ 250 h 266"/>
                <a:gd name="T14" fmla="*/ 243 w 303"/>
                <a:gd name="T15" fmla="*/ 235 h 266"/>
                <a:gd name="T16" fmla="*/ 227 w 303"/>
                <a:gd name="T17" fmla="*/ 228 h 266"/>
                <a:gd name="T18" fmla="*/ 220 w 303"/>
                <a:gd name="T19" fmla="*/ 212 h 266"/>
                <a:gd name="T20" fmla="*/ 205 w 303"/>
                <a:gd name="T21" fmla="*/ 205 h 266"/>
                <a:gd name="T22" fmla="*/ 0 w 303"/>
                <a:gd name="T23" fmla="*/ 243 h 266"/>
                <a:gd name="T24" fmla="*/ 0 w 303"/>
                <a:gd name="T25" fmla="*/ 228 h 266"/>
                <a:gd name="T26" fmla="*/ 31 w 303"/>
                <a:gd name="T27" fmla="*/ 182 h 266"/>
                <a:gd name="T28" fmla="*/ 16 w 303"/>
                <a:gd name="T29" fmla="*/ 159 h 266"/>
                <a:gd name="T30" fmla="*/ 46 w 303"/>
                <a:gd name="T31" fmla="*/ 144 h 266"/>
                <a:gd name="T32" fmla="*/ 114 w 303"/>
                <a:gd name="T33" fmla="*/ 137 h 266"/>
                <a:gd name="T34" fmla="*/ 144 w 303"/>
                <a:gd name="T35" fmla="*/ 114 h 266"/>
                <a:gd name="T36" fmla="*/ 137 w 303"/>
                <a:gd name="T37" fmla="*/ 99 h 266"/>
                <a:gd name="T38" fmla="*/ 144 w 303"/>
                <a:gd name="T39" fmla="*/ 84 h 266"/>
                <a:gd name="T40" fmla="*/ 137 w 303"/>
                <a:gd name="T41" fmla="*/ 84 h 266"/>
                <a:gd name="T42" fmla="*/ 137 w 303"/>
                <a:gd name="T43" fmla="*/ 91 h 266"/>
                <a:gd name="T44" fmla="*/ 129 w 303"/>
                <a:gd name="T45" fmla="*/ 84 h 266"/>
                <a:gd name="T46" fmla="*/ 182 w 303"/>
                <a:gd name="T47" fmla="*/ 15 h 266"/>
                <a:gd name="T48" fmla="*/ 250 w 303"/>
                <a:gd name="T49" fmla="*/ 0 h 266"/>
                <a:gd name="T50" fmla="*/ 265 w 303"/>
                <a:gd name="T51" fmla="*/ 76 h 266"/>
                <a:gd name="T52" fmla="*/ 288 w 303"/>
                <a:gd name="T53" fmla="*/ 137 h 266"/>
                <a:gd name="T54" fmla="*/ 288 w 303"/>
                <a:gd name="T55" fmla="*/ 144 h 2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3" h="266">
                  <a:moveTo>
                    <a:pt x="288" y="137"/>
                  </a:moveTo>
                  <a:lnTo>
                    <a:pt x="288" y="182"/>
                  </a:lnTo>
                  <a:lnTo>
                    <a:pt x="303" y="235"/>
                  </a:lnTo>
                  <a:lnTo>
                    <a:pt x="288" y="243"/>
                  </a:lnTo>
                  <a:lnTo>
                    <a:pt x="296" y="250"/>
                  </a:lnTo>
                  <a:lnTo>
                    <a:pt x="280" y="266"/>
                  </a:lnTo>
                  <a:lnTo>
                    <a:pt x="280" y="250"/>
                  </a:lnTo>
                  <a:lnTo>
                    <a:pt x="243" y="235"/>
                  </a:lnTo>
                  <a:lnTo>
                    <a:pt x="227" y="228"/>
                  </a:lnTo>
                  <a:lnTo>
                    <a:pt x="220" y="212"/>
                  </a:lnTo>
                  <a:lnTo>
                    <a:pt x="205" y="205"/>
                  </a:lnTo>
                  <a:lnTo>
                    <a:pt x="0" y="243"/>
                  </a:lnTo>
                  <a:lnTo>
                    <a:pt x="0" y="228"/>
                  </a:lnTo>
                  <a:lnTo>
                    <a:pt x="31" y="182"/>
                  </a:lnTo>
                  <a:lnTo>
                    <a:pt x="16" y="159"/>
                  </a:lnTo>
                  <a:lnTo>
                    <a:pt x="46" y="144"/>
                  </a:lnTo>
                  <a:lnTo>
                    <a:pt x="114" y="137"/>
                  </a:lnTo>
                  <a:lnTo>
                    <a:pt x="144" y="114"/>
                  </a:lnTo>
                  <a:lnTo>
                    <a:pt x="137" y="99"/>
                  </a:lnTo>
                  <a:lnTo>
                    <a:pt x="144" y="84"/>
                  </a:lnTo>
                  <a:lnTo>
                    <a:pt x="137" y="84"/>
                  </a:lnTo>
                  <a:lnTo>
                    <a:pt x="137" y="91"/>
                  </a:lnTo>
                  <a:lnTo>
                    <a:pt x="129" y="84"/>
                  </a:lnTo>
                  <a:lnTo>
                    <a:pt x="182" y="15"/>
                  </a:lnTo>
                  <a:lnTo>
                    <a:pt x="250" y="0"/>
                  </a:lnTo>
                  <a:lnTo>
                    <a:pt x="265" y="76"/>
                  </a:lnTo>
                  <a:lnTo>
                    <a:pt x="288" y="137"/>
                  </a:lnTo>
                  <a:lnTo>
                    <a:pt x="288"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0" name="Freeform 91"/>
            <p:cNvSpPr>
              <a:spLocks/>
            </p:cNvSpPr>
            <p:nvPr/>
          </p:nvSpPr>
          <p:spPr bwMode="auto">
            <a:xfrm>
              <a:off x="2037" y="2299"/>
              <a:ext cx="432" cy="197"/>
            </a:xfrm>
            <a:custGeom>
              <a:avLst/>
              <a:gdLst>
                <a:gd name="T0" fmla="*/ 409 w 432"/>
                <a:gd name="T1" fmla="*/ 53 h 197"/>
                <a:gd name="T2" fmla="*/ 379 w 432"/>
                <a:gd name="T3" fmla="*/ 45 h 197"/>
                <a:gd name="T4" fmla="*/ 379 w 432"/>
                <a:gd name="T5" fmla="*/ 38 h 197"/>
                <a:gd name="T6" fmla="*/ 386 w 432"/>
                <a:gd name="T7" fmla="*/ 30 h 197"/>
                <a:gd name="T8" fmla="*/ 394 w 432"/>
                <a:gd name="T9" fmla="*/ 15 h 197"/>
                <a:gd name="T10" fmla="*/ 409 w 432"/>
                <a:gd name="T11" fmla="*/ 15 h 197"/>
                <a:gd name="T12" fmla="*/ 402 w 432"/>
                <a:gd name="T13" fmla="*/ 0 h 197"/>
                <a:gd name="T14" fmla="*/ 122 w 432"/>
                <a:gd name="T15" fmla="*/ 45 h 197"/>
                <a:gd name="T16" fmla="*/ 106 w 432"/>
                <a:gd name="T17" fmla="*/ 83 h 197"/>
                <a:gd name="T18" fmla="*/ 76 w 432"/>
                <a:gd name="T19" fmla="*/ 91 h 197"/>
                <a:gd name="T20" fmla="*/ 23 w 432"/>
                <a:gd name="T21" fmla="*/ 129 h 197"/>
                <a:gd name="T22" fmla="*/ 0 w 432"/>
                <a:gd name="T23" fmla="*/ 151 h 197"/>
                <a:gd name="T24" fmla="*/ 61 w 432"/>
                <a:gd name="T25" fmla="*/ 159 h 197"/>
                <a:gd name="T26" fmla="*/ 167 w 432"/>
                <a:gd name="T27" fmla="*/ 136 h 197"/>
                <a:gd name="T28" fmla="*/ 243 w 432"/>
                <a:gd name="T29" fmla="*/ 144 h 197"/>
                <a:gd name="T30" fmla="*/ 333 w 432"/>
                <a:gd name="T31" fmla="*/ 189 h 197"/>
                <a:gd name="T32" fmla="*/ 341 w 432"/>
                <a:gd name="T33" fmla="*/ 182 h 197"/>
                <a:gd name="T34" fmla="*/ 364 w 432"/>
                <a:gd name="T35" fmla="*/ 144 h 197"/>
                <a:gd name="T36" fmla="*/ 364 w 432"/>
                <a:gd name="T37" fmla="*/ 136 h 197"/>
                <a:gd name="T38" fmla="*/ 394 w 432"/>
                <a:gd name="T39" fmla="*/ 121 h 197"/>
                <a:gd name="T40" fmla="*/ 394 w 432"/>
                <a:gd name="T41" fmla="*/ 121 h 197"/>
                <a:gd name="T42" fmla="*/ 402 w 432"/>
                <a:gd name="T43" fmla="*/ 121 h 197"/>
                <a:gd name="T44" fmla="*/ 409 w 432"/>
                <a:gd name="T45" fmla="*/ 98 h 197"/>
                <a:gd name="T46" fmla="*/ 402 w 432"/>
                <a:gd name="T47" fmla="*/ 98 h 197"/>
                <a:gd name="T48" fmla="*/ 394 w 432"/>
                <a:gd name="T49" fmla="*/ 106 h 197"/>
                <a:gd name="T50" fmla="*/ 364 w 432"/>
                <a:gd name="T51" fmla="*/ 98 h 197"/>
                <a:gd name="T52" fmla="*/ 394 w 432"/>
                <a:gd name="T53" fmla="*/ 83 h 197"/>
                <a:gd name="T54" fmla="*/ 386 w 432"/>
                <a:gd name="T55" fmla="*/ 83 h 197"/>
                <a:gd name="T56" fmla="*/ 364 w 432"/>
                <a:gd name="T57" fmla="*/ 76 h 197"/>
                <a:gd name="T58" fmla="*/ 379 w 432"/>
                <a:gd name="T59" fmla="*/ 76 h 197"/>
                <a:gd name="T60" fmla="*/ 394 w 432"/>
                <a:gd name="T61" fmla="*/ 76 h 197"/>
                <a:gd name="T62" fmla="*/ 432 w 432"/>
                <a:gd name="T63" fmla="*/ 53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2" h="197">
                  <a:moveTo>
                    <a:pt x="417" y="38"/>
                  </a:moveTo>
                  <a:lnTo>
                    <a:pt x="409" y="53"/>
                  </a:lnTo>
                  <a:lnTo>
                    <a:pt x="409" y="38"/>
                  </a:lnTo>
                  <a:lnTo>
                    <a:pt x="379" y="45"/>
                  </a:lnTo>
                  <a:lnTo>
                    <a:pt x="371" y="23"/>
                  </a:lnTo>
                  <a:lnTo>
                    <a:pt x="379" y="38"/>
                  </a:lnTo>
                  <a:lnTo>
                    <a:pt x="394" y="30"/>
                  </a:lnTo>
                  <a:lnTo>
                    <a:pt x="386" y="30"/>
                  </a:lnTo>
                  <a:lnTo>
                    <a:pt x="402" y="23"/>
                  </a:lnTo>
                  <a:lnTo>
                    <a:pt x="394" y="15"/>
                  </a:lnTo>
                  <a:lnTo>
                    <a:pt x="409" y="23"/>
                  </a:lnTo>
                  <a:lnTo>
                    <a:pt x="409" y="15"/>
                  </a:lnTo>
                  <a:lnTo>
                    <a:pt x="417" y="30"/>
                  </a:lnTo>
                  <a:lnTo>
                    <a:pt x="402" y="0"/>
                  </a:lnTo>
                  <a:lnTo>
                    <a:pt x="394" y="0"/>
                  </a:lnTo>
                  <a:lnTo>
                    <a:pt x="122" y="45"/>
                  </a:lnTo>
                  <a:lnTo>
                    <a:pt x="122" y="68"/>
                  </a:lnTo>
                  <a:lnTo>
                    <a:pt x="106" y="83"/>
                  </a:lnTo>
                  <a:lnTo>
                    <a:pt x="84" y="98"/>
                  </a:lnTo>
                  <a:lnTo>
                    <a:pt x="76" y="91"/>
                  </a:lnTo>
                  <a:lnTo>
                    <a:pt x="61" y="106"/>
                  </a:lnTo>
                  <a:lnTo>
                    <a:pt x="23" y="129"/>
                  </a:lnTo>
                  <a:lnTo>
                    <a:pt x="16" y="144"/>
                  </a:lnTo>
                  <a:lnTo>
                    <a:pt x="0" y="151"/>
                  </a:lnTo>
                  <a:lnTo>
                    <a:pt x="0" y="167"/>
                  </a:lnTo>
                  <a:lnTo>
                    <a:pt x="61" y="159"/>
                  </a:lnTo>
                  <a:lnTo>
                    <a:pt x="99" y="144"/>
                  </a:lnTo>
                  <a:lnTo>
                    <a:pt x="167" y="136"/>
                  </a:lnTo>
                  <a:lnTo>
                    <a:pt x="182" y="151"/>
                  </a:lnTo>
                  <a:lnTo>
                    <a:pt x="243" y="144"/>
                  </a:lnTo>
                  <a:lnTo>
                    <a:pt x="311" y="197"/>
                  </a:lnTo>
                  <a:lnTo>
                    <a:pt x="333" y="189"/>
                  </a:lnTo>
                  <a:lnTo>
                    <a:pt x="333" y="167"/>
                  </a:lnTo>
                  <a:lnTo>
                    <a:pt x="341" y="182"/>
                  </a:lnTo>
                  <a:lnTo>
                    <a:pt x="349" y="151"/>
                  </a:lnTo>
                  <a:lnTo>
                    <a:pt x="364" y="144"/>
                  </a:lnTo>
                  <a:lnTo>
                    <a:pt x="356" y="129"/>
                  </a:lnTo>
                  <a:lnTo>
                    <a:pt x="364" y="136"/>
                  </a:lnTo>
                  <a:lnTo>
                    <a:pt x="371" y="121"/>
                  </a:lnTo>
                  <a:lnTo>
                    <a:pt x="394" y="121"/>
                  </a:lnTo>
                  <a:lnTo>
                    <a:pt x="394" y="114"/>
                  </a:lnTo>
                  <a:lnTo>
                    <a:pt x="394" y="121"/>
                  </a:lnTo>
                  <a:lnTo>
                    <a:pt x="394" y="114"/>
                  </a:lnTo>
                  <a:lnTo>
                    <a:pt x="402" y="121"/>
                  </a:lnTo>
                  <a:lnTo>
                    <a:pt x="409" y="106"/>
                  </a:lnTo>
                  <a:lnTo>
                    <a:pt x="409" y="98"/>
                  </a:lnTo>
                  <a:lnTo>
                    <a:pt x="402" y="106"/>
                  </a:lnTo>
                  <a:lnTo>
                    <a:pt x="402" y="98"/>
                  </a:lnTo>
                  <a:lnTo>
                    <a:pt x="402" y="106"/>
                  </a:lnTo>
                  <a:lnTo>
                    <a:pt x="394" y="106"/>
                  </a:lnTo>
                  <a:lnTo>
                    <a:pt x="379" y="114"/>
                  </a:lnTo>
                  <a:lnTo>
                    <a:pt x="364" y="98"/>
                  </a:lnTo>
                  <a:lnTo>
                    <a:pt x="386" y="106"/>
                  </a:lnTo>
                  <a:lnTo>
                    <a:pt x="394" y="83"/>
                  </a:lnTo>
                  <a:lnTo>
                    <a:pt x="379" y="91"/>
                  </a:lnTo>
                  <a:lnTo>
                    <a:pt x="386" y="83"/>
                  </a:lnTo>
                  <a:lnTo>
                    <a:pt x="371" y="83"/>
                  </a:lnTo>
                  <a:lnTo>
                    <a:pt x="364" y="76"/>
                  </a:lnTo>
                  <a:lnTo>
                    <a:pt x="386" y="76"/>
                  </a:lnTo>
                  <a:lnTo>
                    <a:pt x="379" y="76"/>
                  </a:lnTo>
                  <a:lnTo>
                    <a:pt x="394" y="68"/>
                  </a:lnTo>
                  <a:lnTo>
                    <a:pt x="394" y="76"/>
                  </a:lnTo>
                  <a:lnTo>
                    <a:pt x="409" y="76"/>
                  </a:lnTo>
                  <a:lnTo>
                    <a:pt x="432" y="53"/>
                  </a:lnTo>
                  <a:lnTo>
                    <a:pt x="417"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1" name="Freeform 92"/>
            <p:cNvSpPr>
              <a:spLocks/>
            </p:cNvSpPr>
            <p:nvPr/>
          </p:nvSpPr>
          <p:spPr bwMode="auto">
            <a:xfrm>
              <a:off x="2037" y="2299"/>
              <a:ext cx="432" cy="197"/>
            </a:xfrm>
            <a:custGeom>
              <a:avLst/>
              <a:gdLst>
                <a:gd name="T0" fmla="*/ 409 w 432"/>
                <a:gd name="T1" fmla="*/ 53 h 197"/>
                <a:gd name="T2" fmla="*/ 379 w 432"/>
                <a:gd name="T3" fmla="*/ 45 h 197"/>
                <a:gd name="T4" fmla="*/ 379 w 432"/>
                <a:gd name="T5" fmla="*/ 38 h 197"/>
                <a:gd name="T6" fmla="*/ 386 w 432"/>
                <a:gd name="T7" fmla="*/ 30 h 197"/>
                <a:gd name="T8" fmla="*/ 394 w 432"/>
                <a:gd name="T9" fmla="*/ 15 h 197"/>
                <a:gd name="T10" fmla="*/ 409 w 432"/>
                <a:gd name="T11" fmla="*/ 15 h 197"/>
                <a:gd name="T12" fmla="*/ 402 w 432"/>
                <a:gd name="T13" fmla="*/ 0 h 197"/>
                <a:gd name="T14" fmla="*/ 122 w 432"/>
                <a:gd name="T15" fmla="*/ 45 h 197"/>
                <a:gd name="T16" fmla="*/ 106 w 432"/>
                <a:gd name="T17" fmla="*/ 83 h 197"/>
                <a:gd name="T18" fmla="*/ 76 w 432"/>
                <a:gd name="T19" fmla="*/ 91 h 197"/>
                <a:gd name="T20" fmla="*/ 23 w 432"/>
                <a:gd name="T21" fmla="*/ 129 h 197"/>
                <a:gd name="T22" fmla="*/ 0 w 432"/>
                <a:gd name="T23" fmla="*/ 151 h 197"/>
                <a:gd name="T24" fmla="*/ 61 w 432"/>
                <a:gd name="T25" fmla="*/ 159 h 197"/>
                <a:gd name="T26" fmla="*/ 167 w 432"/>
                <a:gd name="T27" fmla="*/ 136 h 197"/>
                <a:gd name="T28" fmla="*/ 243 w 432"/>
                <a:gd name="T29" fmla="*/ 144 h 197"/>
                <a:gd name="T30" fmla="*/ 333 w 432"/>
                <a:gd name="T31" fmla="*/ 189 h 197"/>
                <a:gd name="T32" fmla="*/ 341 w 432"/>
                <a:gd name="T33" fmla="*/ 182 h 197"/>
                <a:gd name="T34" fmla="*/ 364 w 432"/>
                <a:gd name="T35" fmla="*/ 144 h 197"/>
                <a:gd name="T36" fmla="*/ 364 w 432"/>
                <a:gd name="T37" fmla="*/ 136 h 197"/>
                <a:gd name="T38" fmla="*/ 394 w 432"/>
                <a:gd name="T39" fmla="*/ 121 h 197"/>
                <a:gd name="T40" fmla="*/ 394 w 432"/>
                <a:gd name="T41" fmla="*/ 121 h 197"/>
                <a:gd name="T42" fmla="*/ 402 w 432"/>
                <a:gd name="T43" fmla="*/ 121 h 197"/>
                <a:gd name="T44" fmla="*/ 409 w 432"/>
                <a:gd name="T45" fmla="*/ 98 h 197"/>
                <a:gd name="T46" fmla="*/ 402 w 432"/>
                <a:gd name="T47" fmla="*/ 98 h 197"/>
                <a:gd name="T48" fmla="*/ 394 w 432"/>
                <a:gd name="T49" fmla="*/ 106 h 197"/>
                <a:gd name="T50" fmla="*/ 364 w 432"/>
                <a:gd name="T51" fmla="*/ 98 h 197"/>
                <a:gd name="T52" fmla="*/ 394 w 432"/>
                <a:gd name="T53" fmla="*/ 83 h 197"/>
                <a:gd name="T54" fmla="*/ 386 w 432"/>
                <a:gd name="T55" fmla="*/ 83 h 197"/>
                <a:gd name="T56" fmla="*/ 364 w 432"/>
                <a:gd name="T57" fmla="*/ 76 h 197"/>
                <a:gd name="T58" fmla="*/ 379 w 432"/>
                <a:gd name="T59" fmla="*/ 76 h 197"/>
                <a:gd name="T60" fmla="*/ 394 w 432"/>
                <a:gd name="T61" fmla="*/ 76 h 197"/>
                <a:gd name="T62" fmla="*/ 432 w 432"/>
                <a:gd name="T63" fmla="*/ 53 h 197"/>
                <a:gd name="T64" fmla="*/ 417 w 432"/>
                <a:gd name="T65" fmla="*/ 45 h 1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32" h="197">
                  <a:moveTo>
                    <a:pt x="417" y="38"/>
                  </a:moveTo>
                  <a:lnTo>
                    <a:pt x="409" y="53"/>
                  </a:lnTo>
                  <a:lnTo>
                    <a:pt x="409" y="38"/>
                  </a:lnTo>
                  <a:lnTo>
                    <a:pt x="379" y="45"/>
                  </a:lnTo>
                  <a:lnTo>
                    <a:pt x="371" y="23"/>
                  </a:lnTo>
                  <a:lnTo>
                    <a:pt x="379" y="38"/>
                  </a:lnTo>
                  <a:lnTo>
                    <a:pt x="394" y="30"/>
                  </a:lnTo>
                  <a:lnTo>
                    <a:pt x="386" y="30"/>
                  </a:lnTo>
                  <a:lnTo>
                    <a:pt x="402" y="23"/>
                  </a:lnTo>
                  <a:lnTo>
                    <a:pt x="394" y="15"/>
                  </a:lnTo>
                  <a:lnTo>
                    <a:pt x="409" y="23"/>
                  </a:lnTo>
                  <a:lnTo>
                    <a:pt x="409" y="15"/>
                  </a:lnTo>
                  <a:lnTo>
                    <a:pt x="417" y="30"/>
                  </a:lnTo>
                  <a:lnTo>
                    <a:pt x="402" y="0"/>
                  </a:lnTo>
                  <a:lnTo>
                    <a:pt x="394" y="0"/>
                  </a:lnTo>
                  <a:lnTo>
                    <a:pt x="122" y="45"/>
                  </a:lnTo>
                  <a:lnTo>
                    <a:pt x="122" y="68"/>
                  </a:lnTo>
                  <a:lnTo>
                    <a:pt x="106" y="83"/>
                  </a:lnTo>
                  <a:lnTo>
                    <a:pt x="84" y="98"/>
                  </a:lnTo>
                  <a:lnTo>
                    <a:pt x="76" y="91"/>
                  </a:lnTo>
                  <a:lnTo>
                    <a:pt x="61" y="106"/>
                  </a:lnTo>
                  <a:lnTo>
                    <a:pt x="23" y="129"/>
                  </a:lnTo>
                  <a:lnTo>
                    <a:pt x="16" y="144"/>
                  </a:lnTo>
                  <a:lnTo>
                    <a:pt x="0" y="151"/>
                  </a:lnTo>
                  <a:lnTo>
                    <a:pt x="0" y="167"/>
                  </a:lnTo>
                  <a:lnTo>
                    <a:pt x="61" y="159"/>
                  </a:lnTo>
                  <a:lnTo>
                    <a:pt x="99" y="144"/>
                  </a:lnTo>
                  <a:lnTo>
                    <a:pt x="167" y="136"/>
                  </a:lnTo>
                  <a:lnTo>
                    <a:pt x="182" y="151"/>
                  </a:lnTo>
                  <a:lnTo>
                    <a:pt x="243" y="144"/>
                  </a:lnTo>
                  <a:lnTo>
                    <a:pt x="311" y="197"/>
                  </a:lnTo>
                  <a:lnTo>
                    <a:pt x="333" y="189"/>
                  </a:lnTo>
                  <a:lnTo>
                    <a:pt x="333" y="167"/>
                  </a:lnTo>
                  <a:lnTo>
                    <a:pt x="341" y="182"/>
                  </a:lnTo>
                  <a:lnTo>
                    <a:pt x="349" y="151"/>
                  </a:lnTo>
                  <a:lnTo>
                    <a:pt x="364" y="144"/>
                  </a:lnTo>
                  <a:lnTo>
                    <a:pt x="356" y="129"/>
                  </a:lnTo>
                  <a:lnTo>
                    <a:pt x="364" y="136"/>
                  </a:lnTo>
                  <a:lnTo>
                    <a:pt x="371" y="121"/>
                  </a:lnTo>
                  <a:lnTo>
                    <a:pt x="394" y="121"/>
                  </a:lnTo>
                  <a:lnTo>
                    <a:pt x="394" y="114"/>
                  </a:lnTo>
                  <a:lnTo>
                    <a:pt x="394" y="121"/>
                  </a:lnTo>
                  <a:lnTo>
                    <a:pt x="394" y="114"/>
                  </a:lnTo>
                  <a:lnTo>
                    <a:pt x="402" y="121"/>
                  </a:lnTo>
                  <a:lnTo>
                    <a:pt x="409" y="106"/>
                  </a:lnTo>
                  <a:lnTo>
                    <a:pt x="409" y="98"/>
                  </a:lnTo>
                  <a:lnTo>
                    <a:pt x="402" y="106"/>
                  </a:lnTo>
                  <a:lnTo>
                    <a:pt x="402" y="98"/>
                  </a:lnTo>
                  <a:lnTo>
                    <a:pt x="402" y="106"/>
                  </a:lnTo>
                  <a:lnTo>
                    <a:pt x="394" y="106"/>
                  </a:lnTo>
                  <a:lnTo>
                    <a:pt x="379" y="114"/>
                  </a:lnTo>
                  <a:lnTo>
                    <a:pt x="364" y="98"/>
                  </a:lnTo>
                  <a:lnTo>
                    <a:pt x="386" y="106"/>
                  </a:lnTo>
                  <a:lnTo>
                    <a:pt x="394" y="83"/>
                  </a:lnTo>
                  <a:lnTo>
                    <a:pt x="379" y="91"/>
                  </a:lnTo>
                  <a:lnTo>
                    <a:pt x="386" y="83"/>
                  </a:lnTo>
                  <a:lnTo>
                    <a:pt x="371" y="83"/>
                  </a:lnTo>
                  <a:lnTo>
                    <a:pt x="364" y="76"/>
                  </a:lnTo>
                  <a:lnTo>
                    <a:pt x="386" y="76"/>
                  </a:lnTo>
                  <a:lnTo>
                    <a:pt x="379" y="76"/>
                  </a:lnTo>
                  <a:lnTo>
                    <a:pt x="394" y="68"/>
                  </a:lnTo>
                  <a:lnTo>
                    <a:pt x="394" y="76"/>
                  </a:lnTo>
                  <a:lnTo>
                    <a:pt x="409" y="76"/>
                  </a:lnTo>
                  <a:lnTo>
                    <a:pt x="432" y="53"/>
                  </a:lnTo>
                  <a:lnTo>
                    <a:pt x="417" y="38"/>
                  </a:lnTo>
                  <a:lnTo>
                    <a:pt x="417" y="4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2" name="Line 93"/>
            <p:cNvSpPr>
              <a:spLocks noChangeShapeType="1"/>
            </p:cNvSpPr>
            <p:nvPr/>
          </p:nvSpPr>
          <p:spPr bwMode="auto">
            <a:xfrm>
              <a:off x="2446" y="2299"/>
              <a:ext cx="8"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3" name="Freeform 94"/>
            <p:cNvSpPr>
              <a:spLocks/>
            </p:cNvSpPr>
            <p:nvPr/>
          </p:nvSpPr>
          <p:spPr bwMode="auto">
            <a:xfrm>
              <a:off x="1084" y="1602"/>
              <a:ext cx="333" cy="204"/>
            </a:xfrm>
            <a:custGeom>
              <a:avLst/>
              <a:gdLst>
                <a:gd name="T0" fmla="*/ 333 w 333"/>
                <a:gd name="T1" fmla="*/ 204 h 204"/>
                <a:gd name="T2" fmla="*/ 0 w 333"/>
                <a:gd name="T3" fmla="*/ 189 h 204"/>
                <a:gd name="T4" fmla="*/ 15 w 333"/>
                <a:gd name="T5" fmla="*/ 0 h 204"/>
                <a:gd name="T6" fmla="*/ 303 w 333"/>
                <a:gd name="T7" fmla="*/ 15 h 204"/>
                <a:gd name="T8" fmla="*/ 333 w 333"/>
                <a:gd name="T9" fmla="*/ 204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204">
                  <a:moveTo>
                    <a:pt x="333" y="204"/>
                  </a:moveTo>
                  <a:lnTo>
                    <a:pt x="0" y="189"/>
                  </a:lnTo>
                  <a:lnTo>
                    <a:pt x="15" y="0"/>
                  </a:lnTo>
                  <a:lnTo>
                    <a:pt x="303" y="15"/>
                  </a:lnTo>
                  <a:lnTo>
                    <a:pt x="333" y="204"/>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4" name="Freeform 95"/>
            <p:cNvSpPr>
              <a:spLocks/>
            </p:cNvSpPr>
            <p:nvPr/>
          </p:nvSpPr>
          <p:spPr bwMode="auto">
            <a:xfrm>
              <a:off x="1084" y="1602"/>
              <a:ext cx="333" cy="212"/>
            </a:xfrm>
            <a:custGeom>
              <a:avLst/>
              <a:gdLst>
                <a:gd name="T0" fmla="*/ 333 w 333"/>
                <a:gd name="T1" fmla="*/ 204 h 212"/>
                <a:gd name="T2" fmla="*/ 0 w 333"/>
                <a:gd name="T3" fmla="*/ 189 h 212"/>
                <a:gd name="T4" fmla="*/ 15 w 333"/>
                <a:gd name="T5" fmla="*/ 0 h 212"/>
                <a:gd name="T6" fmla="*/ 303 w 333"/>
                <a:gd name="T7" fmla="*/ 15 h 212"/>
                <a:gd name="T8" fmla="*/ 333 w 333"/>
                <a:gd name="T9" fmla="*/ 204 h 212"/>
                <a:gd name="T10" fmla="*/ 333 w 333"/>
                <a:gd name="T11" fmla="*/ 212 h 2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12">
                  <a:moveTo>
                    <a:pt x="333" y="204"/>
                  </a:moveTo>
                  <a:lnTo>
                    <a:pt x="0" y="189"/>
                  </a:lnTo>
                  <a:lnTo>
                    <a:pt x="15" y="0"/>
                  </a:lnTo>
                  <a:lnTo>
                    <a:pt x="303" y="15"/>
                  </a:lnTo>
                  <a:lnTo>
                    <a:pt x="333" y="204"/>
                  </a:lnTo>
                  <a:lnTo>
                    <a:pt x="333" y="2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5" name="Freeform 96"/>
            <p:cNvSpPr>
              <a:spLocks/>
            </p:cNvSpPr>
            <p:nvPr/>
          </p:nvSpPr>
          <p:spPr bwMode="auto">
            <a:xfrm>
              <a:off x="1962" y="2003"/>
              <a:ext cx="212" cy="235"/>
            </a:xfrm>
            <a:custGeom>
              <a:avLst/>
              <a:gdLst>
                <a:gd name="T0" fmla="*/ 197 w 212"/>
                <a:gd name="T1" fmla="*/ 0 h 235"/>
                <a:gd name="T2" fmla="*/ 151 w 212"/>
                <a:gd name="T3" fmla="*/ 38 h 235"/>
                <a:gd name="T4" fmla="*/ 113 w 212"/>
                <a:gd name="T5" fmla="*/ 53 h 235"/>
                <a:gd name="T6" fmla="*/ 91 w 212"/>
                <a:gd name="T7" fmla="*/ 53 h 235"/>
                <a:gd name="T8" fmla="*/ 98 w 212"/>
                <a:gd name="T9" fmla="*/ 38 h 235"/>
                <a:gd name="T10" fmla="*/ 91 w 212"/>
                <a:gd name="T11" fmla="*/ 46 h 235"/>
                <a:gd name="T12" fmla="*/ 68 w 212"/>
                <a:gd name="T13" fmla="*/ 31 h 235"/>
                <a:gd name="T14" fmla="*/ 0 w 212"/>
                <a:gd name="T15" fmla="*/ 46 h 235"/>
                <a:gd name="T16" fmla="*/ 22 w 212"/>
                <a:gd name="T17" fmla="*/ 205 h 235"/>
                <a:gd name="T18" fmla="*/ 38 w 212"/>
                <a:gd name="T19" fmla="*/ 205 h 235"/>
                <a:gd name="T20" fmla="*/ 53 w 212"/>
                <a:gd name="T21" fmla="*/ 220 h 235"/>
                <a:gd name="T22" fmla="*/ 83 w 212"/>
                <a:gd name="T23" fmla="*/ 228 h 235"/>
                <a:gd name="T24" fmla="*/ 98 w 212"/>
                <a:gd name="T25" fmla="*/ 228 h 235"/>
                <a:gd name="T26" fmla="*/ 121 w 212"/>
                <a:gd name="T27" fmla="*/ 220 h 235"/>
                <a:gd name="T28" fmla="*/ 136 w 212"/>
                <a:gd name="T29" fmla="*/ 235 h 235"/>
                <a:gd name="T30" fmla="*/ 151 w 212"/>
                <a:gd name="T31" fmla="*/ 220 h 235"/>
                <a:gd name="T32" fmla="*/ 159 w 212"/>
                <a:gd name="T33" fmla="*/ 197 h 235"/>
                <a:gd name="T34" fmla="*/ 174 w 212"/>
                <a:gd name="T35" fmla="*/ 197 h 235"/>
                <a:gd name="T36" fmla="*/ 174 w 212"/>
                <a:gd name="T37" fmla="*/ 175 h 235"/>
                <a:gd name="T38" fmla="*/ 204 w 212"/>
                <a:gd name="T39" fmla="*/ 152 h 235"/>
                <a:gd name="T40" fmla="*/ 212 w 212"/>
                <a:gd name="T41" fmla="*/ 106 h 235"/>
                <a:gd name="T42" fmla="*/ 204 w 212"/>
                <a:gd name="T43" fmla="*/ 84 h 235"/>
                <a:gd name="T44" fmla="*/ 212 w 212"/>
                <a:gd name="T45" fmla="*/ 84 h 235"/>
                <a:gd name="T46" fmla="*/ 197 w 212"/>
                <a:gd name="T47" fmla="*/ 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235">
                  <a:moveTo>
                    <a:pt x="197" y="0"/>
                  </a:moveTo>
                  <a:lnTo>
                    <a:pt x="151" y="38"/>
                  </a:lnTo>
                  <a:lnTo>
                    <a:pt x="113" y="53"/>
                  </a:lnTo>
                  <a:lnTo>
                    <a:pt x="91" y="53"/>
                  </a:lnTo>
                  <a:lnTo>
                    <a:pt x="98" y="38"/>
                  </a:lnTo>
                  <a:lnTo>
                    <a:pt x="91" y="46"/>
                  </a:lnTo>
                  <a:lnTo>
                    <a:pt x="68" y="31"/>
                  </a:lnTo>
                  <a:lnTo>
                    <a:pt x="0" y="46"/>
                  </a:lnTo>
                  <a:lnTo>
                    <a:pt x="22" y="205"/>
                  </a:lnTo>
                  <a:lnTo>
                    <a:pt x="38" y="205"/>
                  </a:lnTo>
                  <a:lnTo>
                    <a:pt x="53" y="220"/>
                  </a:lnTo>
                  <a:lnTo>
                    <a:pt x="83" y="228"/>
                  </a:lnTo>
                  <a:lnTo>
                    <a:pt x="98" y="228"/>
                  </a:lnTo>
                  <a:lnTo>
                    <a:pt x="121" y="220"/>
                  </a:lnTo>
                  <a:lnTo>
                    <a:pt x="136" y="235"/>
                  </a:lnTo>
                  <a:lnTo>
                    <a:pt x="151" y="220"/>
                  </a:lnTo>
                  <a:lnTo>
                    <a:pt x="159" y="197"/>
                  </a:lnTo>
                  <a:lnTo>
                    <a:pt x="174" y="197"/>
                  </a:lnTo>
                  <a:lnTo>
                    <a:pt x="174" y="175"/>
                  </a:lnTo>
                  <a:lnTo>
                    <a:pt x="204" y="152"/>
                  </a:lnTo>
                  <a:lnTo>
                    <a:pt x="212" y="106"/>
                  </a:lnTo>
                  <a:lnTo>
                    <a:pt x="204" y="84"/>
                  </a:lnTo>
                  <a:lnTo>
                    <a:pt x="212" y="84"/>
                  </a:lnTo>
                  <a:lnTo>
                    <a:pt x="197"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6" name="Freeform 97"/>
            <p:cNvSpPr>
              <a:spLocks/>
            </p:cNvSpPr>
            <p:nvPr/>
          </p:nvSpPr>
          <p:spPr bwMode="auto">
            <a:xfrm>
              <a:off x="1962" y="2003"/>
              <a:ext cx="212" cy="235"/>
            </a:xfrm>
            <a:custGeom>
              <a:avLst/>
              <a:gdLst>
                <a:gd name="T0" fmla="*/ 197 w 212"/>
                <a:gd name="T1" fmla="*/ 0 h 235"/>
                <a:gd name="T2" fmla="*/ 151 w 212"/>
                <a:gd name="T3" fmla="*/ 38 h 235"/>
                <a:gd name="T4" fmla="*/ 113 w 212"/>
                <a:gd name="T5" fmla="*/ 53 h 235"/>
                <a:gd name="T6" fmla="*/ 91 w 212"/>
                <a:gd name="T7" fmla="*/ 53 h 235"/>
                <a:gd name="T8" fmla="*/ 98 w 212"/>
                <a:gd name="T9" fmla="*/ 38 h 235"/>
                <a:gd name="T10" fmla="*/ 91 w 212"/>
                <a:gd name="T11" fmla="*/ 46 h 235"/>
                <a:gd name="T12" fmla="*/ 68 w 212"/>
                <a:gd name="T13" fmla="*/ 31 h 235"/>
                <a:gd name="T14" fmla="*/ 0 w 212"/>
                <a:gd name="T15" fmla="*/ 46 h 235"/>
                <a:gd name="T16" fmla="*/ 22 w 212"/>
                <a:gd name="T17" fmla="*/ 205 h 235"/>
                <a:gd name="T18" fmla="*/ 38 w 212"/>
                <a:gd name="T19" fmla="*/ 205 h 235"/>
                <a:gd name="T20" fmla="*/ 53 w 212"/>
                <a:gd name="T21" fmla="*/ 220 h 235"/>
                <a:gd name="T22" fmla="*/ 83 w 212"/>
                <a:gd name="T23" fmla="*/ 228 h 235"/>
                <a:gd name="T24" fmla="*/ 98 w 212"/>
                <a:gd name="T25" fmla="*/ 228 h 235"/>
                <a:gd name="T26" fmla="*/ 121 w 212"/>
                <a:gd name="T27" fmla="*/ 220 h 235"/>
                <a:gd name="T28" fmla="*/ 136 w 212"/>
                <a:gd name="T29" fmla="*/ 235 h 235"/>
                <a:gd name="T30" fmla="*/ 151 w 212"/>
                <a:gd name="T31" fmla="*/ 220 h 235"/>
                <a:gd name="T32" fmla="*/ 159 w 212"/>
                <a:gd name="T33" fmla="*/ 197 h 235"/>
                <a:gd name="T34" fmla="*/ 174 w 212"/>
                <a:gd name="T35" fmla="*/ 197 h 235"/>
                <a:gd name="T36" fmla="*/ 174 w 212"/>
                <a:gd name="T37" fmla="*/ 175 h 235"/>
                <a:gd name="T38" fmla="*/ 204 w 212"/>
                <a:gd name="T39" fmla="*/ 152 h 235"/>
                <a:gd name="T40" fmla="*/ 212 w 212"/>
                <a:gd name="T41" fmla="*/ 106 h 235"/>
                <a:gd name="T42" fmla="*/ 204 w 212"/>
                <a:gd name="T43" fmla="*/ 84 h 235"/>
                <a:gd name="T44" fmla="*/ 212 w 212"/>
                <a:gd name="T45" fmla="*/ 84 h 235"/>
                <a:gd name="T46" fmla="*/ 197 w 212"/>
                <a:gd name="T47" fmla="*/ 0 h 235"/>
                <a:gd name="T48" fmla="*/ 197 w 212"/>
                <a:gd name="T49" fmla="*/ 8 h 2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2" h="235">
                  <a:moveTo>
                    <a:pt x="197" y="0"/>
                  </a:moveTo>
                  <a:lnTo>
                    <a:pt x="151" y="38"/>
                  </a:lnTo>
                  <a:lnTo>
                    <a:pt x="113" y="53"/>
                  </a:lnTo>
                  <a:lnTo>
                    <a:pt x="91" y="53"/>
                  </a:lnTo>
                  <a:lnTo>
                    <a:pt x="98" y="38"/>
                  </a:lnTo>
                  <a:lnTo>
                    <a:pt x="91" y="46"/>
                  </a:lnTo>
                  <a:lnTo>
                    <a:pt x="68" y="31"/>
                  </a:lnTo>
                  <a:lnTo>
                    <a:pt x="0" y="46"/>
                  </a:lnTo>
                  <a:lnTo>
                    <a:pt x="22" y="205"/>
                  </a:lnTo>
                  <a:lnTo>
                    <a:pt x="38" y="205"/>
                  </a:lnTo>
                  <a:lnTo>
                    <a:pt x="53" y="220"/>
                  </a:lnTo>
                  <a:lnTo>
                    <a:pt x="83" y="228"/>
                  </a:lnTo>
                  <a:lnTo>
                    <a:pt x="98" y="228"/>
                  </a:lnTo>
                  <a:lnTo>
                    <a:pt x="121" y="220"/>
                  </a:lnTo>
                  <a:lnTo>
                    <a:pt x="136" y="235"/>
                  </a:lnTo>
                  <a:lnTo>
                    <a:pt x="151" y="220"/>
                  </a:lnTo>
                  <a:lnTo>
                    <a:pt x="159" y="197"/>
                  </a:lnTo>
                  <a:lnTo>
                    <a:pt x="174" y="197"/>
                  </a:lnTo>
                  <a:lnTo>
                    <a:pt x="174" y="175"/>
                  </a:lnTo>
                  <a:lnTo>
                    <a:pt x="204" y="152"/>
                  </a:lnTo>
                  <a:lnTo>
                    <a:pt x="212" y="106"/>
                  </a:lnTo>
                  <a:lnTo>
                    <a:pt x="204" y="84"/>
                  </a:lnTo>
                  <a:lnTo>
                    <a:pt x="212" y="84"/>
                  </a:lnTo>
                  <a:lnTo>
                    <a:pt x="197" y="0"/>
                  </a:lnTo>
                  <a:lnTo>
                    <a:pt x="197"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7" name="Freeform 98"/>
            <p:cNvSpPr>
              <a:spLocks/>
            </p:cNvSpPr>
            <p:nvPr/>
          </p:nvSpPr>
          <p:spPr bwMode="auto">
            <a:xfrm>
              <a:off x="1084" y="2360"/>
              <a:ext cx="439" cy="227"/>
            </a:xfrm>
            <a:custGeom>
              <a:avLst/>
              <a:gdLst>
                <a:gd name="T0" fmla="*/ 431 w 439"/>
                <a:gd name="T1" fmla="*/ 227 h 227"/>
                <a:gd name="T2" fmla="*/ 393 w 439"/>
                <a:gd name="T3" fmla="*/ 204 h 227"/>
                <a:gd name="T4" fmla="*/ 348 w 439"/>
                <a:gd name="T5" fmla="*/ 212 h 227"/>
                <a:gd name="T6" fmla="*/ 340 w 439"/>
                <a:gd name="T7" fmla="*/ 227 h 227"/>
                <a:gd name="T8" fmla="*/ 325 w 439"/>
                <a:gd name="T9" fmla="*/ 212 h 227"/>
                <a:gd name="T10" fmla="*/ 318 w 439"/>
                <a:gd name="T11" fmla="*/ 212 h 227"/>
                <a:gd name="T12" fmla="*/ 303 w 439"/>
                <a:gd name="T13" fmla="*/ 204 h 227"/>
                <a:gd name="T14" fmla="*/ 295 w 439"/>
                <a:gd name="T15" fmla="*/ 219 h 227"/>
                <a:gd name="T16" fmla="*/ 295 w 439"/>
                <a:gd name="T17" fmla="*/ 212 h 227"/>
                <a:gd name="T18" fmla="*/ 280 w 439"/>
                <a:gd name="T19" fmla="*/ 212 h 227"/>
                <a:gd name="T20" fmla="*/ 272 w 439"/>
                <a:gd name="T21" fmla="*/ 204 h 227"/>
                <a:gd name="T22" fmla="*/ 250 w 439"/>
                <a:gd name="T23" fmla="*/ 212 h 227"/>
                <a:gd name="T24" fmla="*/ 242 w 439"/>
                <a:gd name="T25" fmla="*/ 197 h 227"/>
                <a:gd name="T26" fmla="*/ 227 w 439"/>
                <a:gd name="T27" fmla="*/ 197 h 227"/>
                <a:gd name="T28" fmla="*/ 189 w 439"/>
                <a:gd name="T29" fmla="*/ 189 h 227"/>
                <a:gd name="T30" fmla="*/ 181 w 439"/>
                <a:gd name="T31" fmla="*/ 174 h 227"/>
                <a:gd name="T32" fmla="*/ 166 w 439"/>
                <a:gd name="T33" fmla="*/ 174 h 227"/>
                <a:gd name="T34" fmla="*/ 151 w 439"/>
                <a:gd name="T35" fmla="*/ 166 h 227"/>
                <a:gd name="T36" fmla="*/ 151 w 439"/>
                <a:gd name="T37" fmla="*/ 45 h 227"/>
                <a:gd name="T38" fmla="*/ 0 w 439"/>
                <a:gd name="T39" fmla="*/ 30 h 227"/>
                <a:gd name="T40" fmla="*/ 7 w 439"/>
                <a:gd name="T41" fmla="*/ 0 h 227"/>
                <a:gd name="T42" fmla="*/ 53 w 439"/>
                <a:gd name="T43" fmla="*/ 7 h 227"/>
                <a:gd name="T44" fmla="*/ 424 w 439"/>
                <a:gd name="T45" fmla="*/ 15 h 227"/>
                <a:gd name="T46" fmla="*/ 424 w 439"/>
                <a:gd name="T47" fmla="*/ 45 h 227"/>
                <a:gd name="T48" fmla="*/ 439 w 439"/>
                <a:gd name="T49" fmla="*/ 113 h 227"/>
                <a:gd name="T50" fmla="*/ 431 w 439"/>
                <a:gd name="T51" fmla="*/ 227 h 2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9" h="227">
                  <a:moveTo>
                    <a:pt x="431" y="227"/>
                  </a:moveTo>
                  <a:lnTo>
                    <a:pt x="393" y="204"/>
                  </a:lnTo>
                  <a:lnTo>
                    <a:pt x="348" y="212"/>
                  </a:lnTo>
                  <a:lnTo>
                    <a:pt x="340" y="227"/>
                  </a:lnTo>
                  <a:lnTo>
                    <a:pt x="325" y="212"/>
                  </a:lnTo>
                  <a:lnTo>
                    <a:pt x="318" y="212"/>
                  </a:lnTo>
                  <a:lnTo>
                    <a:pt x="303" y="204"/>
                  </a:lnTo>
                  <a:lnTo>
                    <a:pt x="295" y="219"/>
                  </a:lnTo>
                  <a:lnTo>
                    <a:pt x="295" y="212"/>
                  </a:lnTo>
                  <a:lnTo>
                    <a:pt x="280" y="212"/>
                  </a:lnTo>
                  <a:lnTo>
                    <a:pt x="272" y="204"/>
                  </a:lnTo>
                  <a:lnTo>
                    <a:pt x="250" y="212"/>
                  </a:lnTo>
                  <a:lnTo>
                    <a:pt x="242" y="197"/>
                  </a:lnTo>
                  <a:lnTo>
                    <a:pt x="227" y="197"/>
                  </a:lnTo>
                  <a:lnTo>
                    <a:pt x="189" y="189"/>
                  </a:lnTo>
                  <a:lnTo>
                    <a:pt x="181" y="174"/>
                  </a:lnTo>
                  <a:lnTo>
                    <a:pt x="166" y="174"/>
                  </a:lnTo>
                  <a:lnTo>
                    <a:pt x="151" y="166"/>
                  </a:lnTo>
                  <a:lnTo>
                    <a:pt x="151" y="45"/>
                  </a:lnTo>
                  <a:lnTo>
                    <a:pt x="0" y="30"/>
                  </a:lnTo>
                  <a:lnTo>
                    <a:pt x="7" y="0"/>
                  </a:lnTo>
                  <a:lnTo>
                    <a:pt x="53" y="7"/>
                  </a:lnTo>
                  <a:lnTo>
                    <a:pt x="424" y="15"/>
                  </a:lnTo>
                  <a:lnTo>
                    <a:pt x="424" y="45"/>
                  </a:lnTo>
                  <a:lnTo>
                    <a:pt x="439" y="113"/>
                  </a:lnTo>
                  <a:lnTo>
                    <a:pt x="431"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8" name="Freeform 99"/>
            <p:cNvSpPr>
              <a:spLocks/>
            </p:cNvSpPr>
            <p:nvPr/>
          </p:nvSpPr>
          <p:spPr bwMode="auto">
            <a:xfrm>
              <a:off x="1084" y="2360"/>
              <a:ext cx="439" cy="234"/>
            </a:xfrm>
            <a:custGeom>
              <a:avLst/>
              <a:gdLst>
                <a:gd name="T0" fmla="*/ 431 w 439"/>
                <a:gd name="T1" fmla="*/ 227 h 234"/>
                <a:gd name="T2" fmla="*/ 393 w 439"/>
                <a:gd name="T3" fmla="*/ 204 h 234"/>
                <a:gd name="T4" fmla="*/ 348 w 439"/>
                <a:gd name="T5" fmla="*/ 212 h 234"/>
                <a:gd name="T6" fmla="*/ 340 w 439"/>
                <a:gd name="T7" fmla="*/ 227 h 234"/>
                <a:gd name="T8" fmla="*/ 325 w 439"/>
                <a:gd name="T9" fmla="*/ 212 h 234"/>
                <a:gd name="T10" fmla="*/ 318 w 439"/>
                <a:gd name="T11" fmla="*/ 212 h 234"/>
                <a:gd name="T12" fmla="*/ 303 w 439"/>
                <a:gd name="T13" fmla="*/ 204 h 234"/>
                <a:gd name="T14" fmla="*/ 295 w 439"/>
                <a:gd name="T15" fmla="*/ 219 h 234"/>
                <a:gd name="T16" fmla="*/ 295 w 439"/>
                <a:gd name="T17" fmla="*/ 212 h 234"/>
                <a:gd name="T18" fmla="*/ 280 w 439"/>
                <a:gd name="T19" fmla="*/ 212 h 234"/>
                <a:gd name="T20" fmla="*/ 272 w 439"/>
                <a:gd name="T21" fmla="*/ 204 h 234"/>
                <a:gd name="T22" fmla="*/ 250 w 439"/>
                <a:gd name="T23" fmla="*/ 212 h 234"/>
                <a:gd name="T24" fmla="*/ 242 w 439"/>
                <a:gd name="T25" fmla="*/ 197 h 234"/>
                <a:gd name="T26" fmla="*/ 227 w 439"/>
                <a:gd name="T27" fmla="*/ 197 h 234"/>
                <a:gd name="T28" fmla="*/ 189 w 439"/>
                <a:gd name="T29" fmla="*/ 189 h 234"/>
                <a:gd name="T30" fmla="*/ 181 w 439"/>
                <a:gd name="T31" fmla="*/ 174 h 234"/>
                <a:gd name="T32" fmla="*/ 166 w 439"/>
                <a:gd name="T33" fmla="*/ 174 h 234"/>
                <a:gd name="T34" fmla="*/ 151 w 439"/>
                <a:gd name="T35" fmla="*/ 166 h 234"/>
                <a:gd name="T36" fmla="*/ 151 w 439"/>
                <a:gd name="T37" fmla="*/ 45 h 234"/>
                <a:gd name="T38" fmla="*/ 0 w 439"/>
                <a:gd name="T39" fmla="*/ 30 h 234"/>
                <a:gd name="T40" fmla="*/ 7 w 439"/>
                <a:gd name="T41" fmla="*/ 0 h 234"/>
                <a:gd name="T42" fmla="*/ 53 w 439"/>
                <a:gd name="T43" fmla="*/ 7 h 234"/>
                <a:gd name="T44" fmla="*/ 424 w 439"/>
                <a:gd name="T45" fmla="*/ 15 h 234"/>
                <a:gd name="T46" fmla="*/ 424 w 439"/>
                <a:gd name="T47" fmla="*/ 45 h 234"/>
                <a:gd name="T48" fmla="*/ 439 w 439"/>
                <a:gd name="T49" fmla="*/ 113 h 234"/>
                <a:gd name="T50" fmla="*/ 431 w 439"/>
                <a:gd name="T51" fmla="*/ 227 h 234"/>
                <a:gd name="T52" fmla="*/ 431 w 439"/>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9" h="234">
                  <a:moveTo>
                    <a:pt x="431" y="227"/>
                  </a:moveTo>
                  <a:lnTo>
                    <a:pt x="393" y="204"/>
                  </a:lnTo>
                  <a:lnTo>
                    <a:pt x="348" y="212"/>
                  </a:lnTo>
                  <a:lnTo>
                    <a:pt x="340" y="227"/>
                  </a:lnTo>
                  <a:lnTo>
                    <a:pt x="325" y="212"/>
                  </a:lnTo>
                  <a:lnTo>
                    <a:pt x="318" y="212"/>
                  </a:lnTo>
                  <a:lnTo>
                    <a:pt x="303" y="204"/>
                  </a:lnTo>
                  <a:lnTo>
                    <a:pt x="295" y="219"/>
                  </a:lnTo>
                  <a:lnTo>
                    <a:pt x="295" y="212"/>
                  </a:lnTo>
                  <a:lnTo>
                    <a:pt x="280" y="212"/>
                  </a:lnTo>
                  <a:lnTo>
                    <a:pt x="272" y="204"/>
                  </a:lnTo>
                  <a:lnTo>
                    <a:pt x="250" y="212"/>
                  </a:lnTo>
                  <a:lnTo>
                    <a:pt x="242" y="197"/>
                  </a:lnTo>
                  <a:lnTo>
                    <a:pt x="227" y="197"/>
                  </a:lnTo>
                  <a:lnTo>
                    <a:pt x="189" y="189"/>
                  </a:lnTo>
                  <a:lnTo>
                    <a:pt x="181" y="174"/>
                  </a:lnTo>
                  <a:lnTo>
                    <a:pt x="166" y="174"/>
                  </a:lnTo>
                  <a:lnTo>
                    <a:pt x="151" y="166"/>
                  </a:lnTo>
                  <a:lnTo>
                    <a:pt x="151" y="45"/>
                  </a:lnTo>
                  <a:lnTo>
                    <a:pt x="0" y="30"/>
                  </a:lnTo>
                  <a:lnTo>
                    <a:pt x="7" y="0"/>
                  </a:lnTo>
                  <a:lnTo>
                    <a:pt x="53" y="7"/>
                  </a:lnTo>
                  <a:lnTo>
                    <a:pt x="424" y="15"/>
                  </a:lnTo>
                  <a:lnTo>
                    <a:pt x="424" y="45"/>
                  </a:lnTo>
                  <a:lnTo>
                    <a:pt x="439" y="113"/>
                  </a:lnTo>
                  <a:lnTo>
                    <a:pt x="431" y="227"/>
                  </a:lnTo>
                  <a:lnTo>
                    <a:pt x="431" y="2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9" name="Freeform 100"/>
            <p:cNvSpPr>
              <a:spLocks/>
            </p:cNvSpPr>
            <p:nvPr/>
          </p:nvSpPr>
          <p:spPr bwMode="auto">
            <a:xfrm>
              <a:off x="138" y="1609"/>
              <a:ext cx="401" cy="341"/>
            </a:xfrm>
            <a:custGeom>
              <a:avLst/>
              <a:gdLst>
                <a:gd name="T0" fmla="*/ 386 w 401"/>
                <a:gd name="T1" fmla="*/ 99 h 341"/>
                <a:gd name="T2" fmla="*/ 295 w 401"/>
                <a:gd name="T3" fmla="*/ 76 h 341"/>
                <a:gd name="T4" fmla="*/ 197 w 401"/>
                <a:gd name="T5" fmla="*/ 76 h 341"/>
                <a:gd name="T6" fmla="*/ 174 w 401"/>
                <a:gd name="T7" fmla="*/ 61 h 341"/>
                <a:gd name="T8" fmla="*/ 151 w 401"/>
                <a:gd name="T9" fmla="*/ 61 h 341"/>
                <a:gd name="T10" fmla="*/ 128 w 401"/>
                <a:gd name="T11" fmla="*/ 53 h 341"/>
                <a:gd name="T12" fmla="*/ 128 w 401"/>
                <a:gd name="T13" fmla="*/ 23 h 341"/>
                <a:gd name="T14" fmla="*/ 121 w 401"/>
                <a:gd name="T15" fmla="*/ 15 h 341"/>
                <a:gd name="T16" fmla="*/ 113 w 401"/>
                <a:gd name="T17" fmla="*/ 8 h 341"/>
                <a:gd name="T18" fmla="*/ 106 w 401"/>
                <a:gd name="T19" fmla="*/ 8 h 341"/>
                <a:gd name="T20" fmla="*/ 91 w 401"/>
                <a:gd name="T21" fmla="*/ 0 h 341"/>
                <a:gd name="T22" fmla="*/ 38 w 401"/>
                <a:gd name="T23" fmla="*/ 144 h 341"/>
                <a:gd name="T24" fmla="*/ 0 w 401"/>
                <a:gd name="T25" fmla="*/ 197 h 341"/>
                <a:gd name="T26" fmla="*/ 0 w 401"/>
                <a:gd name="T27" fmla="*/ 250 h 341"/>
                <a:gd name="T28" fmla="*/ 189 w 401"/>
                <a:gd name="T29" fmla="*/ 311 h 341"/>
                <a:gd name="T30" fmla="*/ 325 w 401"/>
                <a:gd name="T31" fmla="*/ 341 h 341"/>
                <a:gd name="T32" fmla="*/ 363 w 401"/>
                <a:gd name="T33" fmla="*/ 205 h 341"/>
                <a:gd name="T34" fmla="*/ 348 w 401"/>
                <a:gd name="T35" fmla="*/ 190 h 341"/>
                <a:gd name="T36" fmla="*/ 401 w 401"/>
                <a:gd name="T37" fmla="*/ 122 h 341"/>
                <a:gd name="T38" fmla="*/ 386 w 401"/>
                <a:gd name="T39" fmla="*/ 99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1" h="341">
                  <a:moveTo>
                    <a:pt x="386" y="99"/>
                  </a:moveTo>
                  <a:lnTo>
                    <a:pt x="295" y="76"/>
                  </a:lnTo>
                  <a:lnTo>
                    <a:pt x="197" y="76"/>
                  </a:lnTo>
                  <a:lnTo>
                    <a:pt x="174" y="61"/>
                  </a:lnTo>
                  <a:lnTo>
                    <a:pt x="151" y="61"/>
                  </a:lnTo>
                  <a:lnTo>
                    <a:pt x="128" y="53"/>
                  </a:lnTo>
                  <a:lnTo>
                    <a:pt x="128" y="23"/>
                  </a:lnTo>
                  <a:lnTo>
                    <a:pt x="121" y="15"/>
                  </a:lnTo>
                  <a:lnTo>
                    <a:pt x="113" y="8"/>
                  </a:lnTo>
                  <a:lnTo>
                    <a:pt x="106" y="8"/>
                  </a:lnTo>
                  <a:lnTo>
                    <a:pt x="91" y="0"/>
                  </a:lnTo>
                  <a:lnTo>
                    <a:pt x="38" y="144"/>
                  </a:lnTo>
                  <a:lnTo>
                    <a:pt x="0" y="197"/>
                  </a:lnTo>
                  <a:lnTo>
                    <a:pt x="0" y="250"/>
                  </a:lnTo>
                  <a:lnTo>
                    <a:pt x="189" y="311"/>
                  </a:lnTo>
                  <a:lnTo>
                    <a:pt x="325" y="341"/>
                  </a:lnTo>
                  <a:lnTo>
                    <a:pt x="363" y="205"/>
                  </a:lnTo>
                  <a:lnTo>
                    <a:pt x="348" y="190"/>
                  </a:lnTo>
                  <a:lnTo>
                    <a:pt x="401" y="122"/>
                  </a:lnTo>
                  <a:lnTo>
                    <a:pt x="386" y="99"/>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0" name="Freeform 101"/>
            <p:cNvSpPr>
              <a:spLocks/>
            </p:cNvSpPr>
            <p:nvPr/>
          </p:nvSpPr>
          <p:spPr bwMode="auto">
            <a:xfrm>
              <a:off x="138" y="1609"/>
              <a:ext cx="401" cy="341"/>
            </a:xfrm>
            <a:custGeom>
              <a:avLst/>
              <a:gdLst>
                <a:gd name="T0" fmla="*/ 386 w 401"/>
                <a:gd name="T1" fmla="*/ 99 h 341"/>
                <a:gd name="T2" fmla="*/ 295 w 401"/>
                <a:gd name="T3" fmla="*/ 76 h 341"/>
                <a:gd name="T4" fmla="*/ 197 w 401"/>
                <a:gd name="T5" fmla="*/ 76 h 341"/>
                <a:gd name="T6" fmla="*/ 174 w 401"/>
                <a:gd name="T7" fmla="*/ 61 h 341"/>
                <a:gd name="T8" fmla="*/ 151 w 401"/>
                <a:gd name="T9" fmla="*/ 61 h 341"/>
                <a:gd name="T10" fmla="*/ 128 w 401"/>
                <a:gd name="T11" fmla="*/ 53 h 341"/>
                <a:gd name="T12" fmla="*/ 128 w 401"/>
                <a:gd name="T13" fmla="*/ 23 h 341"/>
                <a:gd name="T14" fmla="*/ 121 w 401"/>
                <a:gd name="T15" fmla="*/ 15 h 341"/>
                <a:gd name="T16" fmla="*/ 113 w 401"/>
                <a:gd name="T17" fmla="*/ 8 h 341"/>
                <a:gd name="T18" fmla="*/ 106 w 401"/>
                <a:gd name="T19" fmla="*/ 8 h 341"/>
                <a:gd name="T20" fmla="*/ 91 w 401"/>
                <a:gd name="T21" fmla="*/ 0 h 341"/>
                <a:gd name="T22" fmla="*/ 38 w 401"/>
                <a:gd name="T23" fmla="*/ 144 h 341"/>
                <a:gd name="T24" fmla="*/ 0 w 401"/>
                <a:gd name="T25" fmla="*/ 197 h 341"/>
                <a:gd name="T26" fmla="*/ 0 w 401"/>
                <a:gd name="T27" fmla="*/ 250 h 341"/>
                <a:gd name="T28" fmla="*/ 189 w 401"/>
                <a:gd name="T29" fmla="*/ 311 h 341"/>
                <a:gd name="T30" fmla="*/ 325 w 401"/>
                <a:gd name="T31" fmla="*/ 341 h 341"/>
                <a:gd name="T32" fmla="*/ 363 w 401"/>
                <a:gd name="T33" fmla="*/ 205 h 341"/>
                <a:gd name="T34" fmla="*/ 348 w 401"/>
                <a:gd name="T35" fmla="*/ 190 h 341"/>
                <a:gd name="T36" fmla="*/ 401 w 401"/>
                <a:gd name="T37" fmla="*/ 122 h 341"/>
                <a:gd name="T38" fmla="*/ 386 w 401"/>
                <a:gd name="T39" fmla="*/ 99 h 341"/>
                <a:gd name="T40" fmla="*/ 386 w 401"/>
                <a:gd name="T41" fmla="*/ 106 h 3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1" h="341">
                  <a:moveTo>
                    <a:pt x="386" y="99"/>
                  </a:moveTo>
                  <a:lnTo>
                    <a:pt x="295" y="76"/>
                  </a:lnTo>
                  <a:lnTo>
                    <a:pt x="197" y="76"/>
                  </a:lnTo>
                  <a:lnTo>
                    <a:pt x="174" y="61"/>
                  </a:lnTo>
                  <a:lnTo>
                    <a:pt x="151" y="61"/>
                  </a:lnTo>
                  <a:lnTo>
                    <a:pt x="128" y="53"/>
                  </a:lnTo>
                  <a:lnTo>
                    <a:pt x="128" y="23"/>
                  </a:lnTo>
                  <a:lnTo>
                    <a:pt x="121" y="15"/>
                  </a:lnTo>
                  <a:lnTo>
                    <a:pt x="113" y="8"/>
                  </a:lnTo>
                  <a:lnTo>
                    <a:pt x="106" y="8"/>
                  </a:lnTo>
                  <a:lnTo>
                    <a:pt x="91" y="0"/>
                  </a:lnTo>
                  <a:lnTo>
                    <a:pt x="38" y="144"/>
                  </a:lnTo>
                  <a:lnTo>
                    <a:pt x="0" y="197"/>
                  </a:lnTo>
                  <a:lnTo>
                    <a:pt x="0" y="250"/>
                  </a:lnTo>
                  <a:lnTo>
                    <a:pt x="189" y="311"/>
                  </a:lnTo>
                  <a:lnTo>
                    <a:pt x="325" y="341"/>
                  </a:lnTo>
                  <a:lnTo>
                    <a:pt x="363" y="205"/>
                  </a:lnTo>
                  <a:lnTo>
                    <a:pt x="348" y="190"/>
                  </a:lnTo>
                  <a:lnTo>
                    <a:pt x="401" y="122"/>
                  </a:lnTo>
                  <a:lnTo>
                    <a:pt x="386" y="99"/>
                  </a:lnTo>
                  <a:lnTo>
                    <a:pt x="386"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1" name="Freeform 102"/>
            <p:cNvSpPr>
              <a:spLocks/>
            </p:cNvSpPr>
            <p:nvPr/>
          </p:nvSpPr>
          <p:spPr bwMode="auto">
            <a:xfrm>
              <a:off x="2159" y="1958"/>
              <a:ext cx="295" cy="182"/>
            </a:xfrm>
            <a:custGeom>
              <a:avLst/>
              <a:gdLst>
                <a:gd name="T0" fmla="*/ 264 w 295"/>
                <a:gd name="T1" fmla="*/ 23 h 182"/>
                <a:gd name="T2" fmla="*/ 257 w 295"/>
                <a:gd name="T3" fmla="*/ 7 h 182"/>
                <a:gd name="T4" fmla="*/ 242 w 295"/>
                <a:gd name="T5" fmla="*/ 0 h 182"/>
                <a:gd name="T6" fmla="*/ 37 w 295"/>
                <a:gd name="T7" fmla="*/ 38 h 182"/>
                <a:gd name="T8" fmla="*/ 37 w 295"/>
                <a:gd name="T9" fmla="*/ 23 h 182"/>
                <a:gd name="T10" fmla="*/ 0 w 295"/>
                <a:gd name="T11" fmla="*/ 45 h 182"/>
                <a:gd name="T12" fmla="*/ 15 w 295"/>
                <a:gd name="T13" fmla="*/ 129 h 182"/>
                <a:gd name="T14" fmla="*/ 22 w 295"/>
                <a:gd name="T15" fmla="*/ 182 h 182"/>
                <a:gd name="T16" fmla="*/ 75 w 295"/>
                <a:gd name="T17" fmla="*/ 174 h 182"/>
                <a:gd name="T18" fmla="*/ 249 w 295"/>
                <a:gd name="T19" fmla="*/ 144 h 182"/>
                <a:gd name="T20" fmla="*/ 264 w 295"/>
                <a:gd name="T21" fmla="*/ 136 h 182"/>
                <a:gd name="T22" fmla="*/ 295 w 295"/>
                <a:gd name="T23" fmla="*/ 106 h 182"/>
                <a:gd name="T24" fmla="*/ 264 w 295"/>
                <a:gd name="T25" fmla="*/ 76 h 182"/>
                <a:gd name="T26" fmla="*/ 264 w 295"/>
                <a:gd name="T27" fmla="*/ 61 h 182"/>
                <a:gd name="T28" fmla="*/ 280 w 295"/>
                <a:gd name="T29" fmla="*/ 30 h 182"/>
                <a:gd name="T30" fmla="*/ 264 w 295"/>
                <a:gd name="T31" fmla="*/ 23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 h="182">
                  <a:moveTo>
                    <a:pt x="264" y="23"/>
                  </a:moveTo>
                  <a:lnTo>
                    <a:pt x="257" y="7"/>
                  </a:lnTo>
                  <a:lnTo>
                    <a:pt x="242" y="0"/>
                  </a:lnTo>
                  <a:lnTo>
                    <a:pt x="37" y="38"/>
                  </a:lnTo>
                  <a:lnTo>
                    <a:pt x="37" y="23"/>
                  </a:lnTo>
                  <a:lnTo>
                    <a:pt x="0" y="45"/>
                  </a:lnTo>
                  <a:lnTo>
                    <a:pt x="15" y="129"/>
                  </a:lnTo>
                  <a:lnTo>
                    <a:pt x="22" y="182"/>
                  </a:lnTo>
                  <a:lnTo>
                    <a:pt x="75" y="174"/>
                  </a:lnTo>
                  <a:lnTo>
                    <a:pt x="249" y="144"/>
                  </a:lnTo>
                  <a:lnTo>
                    <a:pt x="264" y="136"/>
                  </a:lnTo>
                  <a:lnTo>
                    <a:pt x="295" y="106"/>
                  </a:lnTo>
                  <a:lnTo>
                    <a:pt x="264" y="76"/>
                  </a:lnTo>
                  <a:lnTo>
                    <a:pt x="264" y="61"/>
                  </a:lnTo>
                  <a:lnTo>
                    <a:pt x="280" y="30"/>
                  </a:lnTo>
                  <a:lnTo>
                    <a:pt x="264" y="2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2" name="Freeform 103"/>
            <p:cNvSpPr>
              <a:spLocks/>
            </p:cNvSpPr>
            <p:nvPr/>
          </p:nvSpPr>
          <p:spPr bwMode="auto">
            <a:xfrm>
              <a:off x="2159" y="1958"/>
              <a:ext cx="295" cy="182"/>
            </a:xfrm>
            <a:custGeom>
              <a:avLst/>
              <a:gdLst>
                <a:gd name="T0" fmla="*/ 264 w 295"/>
                <a:gd name="T1" fmla="*/ 23 h 182"/>
                <a:gd name="T2" fmla="*/ 257 w 295"/>
                <a:gd name="T3" fmla="*/ 7 h 182"/>
                <a:gd name="T4" fmla="*/ 242 w 295"/>
                <a:gd name="T5" fmla="*/ 0 h 182"/>
                <a:gd name="T6" fmla="*/ 37 w 295"/>
                <a:gd name="T7" fmla="*/ 38 h 182"/>
                <a:gd name="T8" fmla="*/ 37 w 295"/>
                <a:gd name="T9" fmla="*/ 23 h 182"/>
                <a:gd name="T10" fmla="*/ 0 w 295"/>
                <a:gd name="T11" fmla="*/ 45 h 182"/>
                <a:gd name="T12" fmla="*/ 15 w 295"/>
                <a:gd name="T13" fmla="*/ 129 h 182"/>
                <a:gd name="T14" fmla="*/ 22 w 295"/>
                <a:gd name="T15" fmla="*/ 182 h 182"/>
                <a:gd name="T16" fmla="*/ 75 w 295"/>
                <a:gd name="T17" fmla="*/ 174 h 182"/>
                <a:gd name="T18" fmla="*/ 249 w 295"/>
                <a:gd name="T19" fmla="*/ 144 h 182"/>
                <a:gd name="T20" fmla="*/ 264 w 295"/>
                <a:gd name="T21" fmla="*/ 136 h 182"/>
                <a:gd name="T22" fmla="*/ 295 w 295"/>
                <a:gd name="T23" fmla="*/ 106 h 182"/>
                <a:gd name="T24" fmla="*/ 264 w 295"/>
                <a:gd name="T25" fmla="*/ 76 h 182"/>
                <a:gd name="T26" fmla="*/ 264 w 295"/>
                <a:gd name="T27" fmla="*/ 61 h 182"/>
                <a:gd name="T28" fmla="*/ 280 w 295"/>
                <a:gd name="T29" fmla="*/ 30 h 182"/>
                <a:gd name="T30" fmla="*/ 264 w 295"/>
                <a:gd name="T31" fmla="*/ 23 h 182"/>
                <a:gd name="T32" fmla="*/ 264 w 295"/>
                <a:gd name="T33" fmla="*/ 30 h 1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5" h="182">
                  <a:moveTo>
                    <a:pt x="264" y="23"/>
                  </a:moveTo>
                  <a:lnTo>
                    <a:pt x="257" y="7"/>
                  </a:lnTo>
                  <a:lnTo>
                    <a:pt x="242" y="0"/>
                  </a:lnTo>
                  <a:lnTo>
                    <a:pt x="37" y="38"/>
                  </a:lnTo>
                  <a:lnTo>
                    <a:pt x="37" y="23"/>
                  </a:lnTo>
                  <a:lnTo>
                    <a:pt x="0" y="45"/>
                  </a:lnTo>
                  <a:lnTo>
                    <a:pt x="15" y="129"/>
                  </a:lnTo>
                  <a:lnTo>
                    <a:pt x="22" y="182"/>
                  </a:lnTo>
                  <a:lnTo>
                    <a:pt x="75" y="174"/>
                  </a:lnTo>
                  <a:lnTo>
                    <a:pt x="249" y="144"/>
                  </a:lnTo>
                  <a:lnTo>
                    <a:pt x="264" y="136"/>
                  </a:lnTo>
                  <a:lnTo>
                    <a:pt x="295" y="106"/>
                  </a:lnTo>
                  <a:lnTo>
                    <a:pt x="264" y="76"/>
                  </a:lnTo>
                  <a:lnTo>
                    <a:pt x="264" y="61"/>
                  </a:lnTo>
                  <a:lnTo>
                    <a:pt x="280" y="30"/>
                  </a:lnTo>
                  <a:lnTo>
                    <a:pt x="264" y="23"/>
                  </a:lnTo>
                  <a:lnTo>
                    <a:pt x="264"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3" name="Freeform 104"/>
            <p:cNvSpPr>
              <a:spLocks/>
            </p:cNvSpPr>
            <p:nvPr/>
          </p:nvSpPr>
          <p:spPr bwMode="auto">
            <a:xfrm>
              <a:off x="2560" y="1912"/>
              <a:ext cx="22" cy="46"/>
            </a:xfrm>
            <a:custGeom>
              <a:avLst/>
              <a:gdLst>
                <a:gd name="T0" fmla="*/ 22 w 22"/>
                <a:gd name="T1" fmla="*/ 16 h 46"/>
                <a:gd name="T2" fmla="*/ 22 w 22"/>
                <a:gd name="T3" fmla="*/ 0 h 46"/>
                <a:gd name="T4" fmla="*/ 0 w 22"/>
                <a:gd name="T5" fmla="*/ 8 h 46"/>
                <a:gd name="T6" fmla="*/ 7 w 22"/>
                <a:gd name="T7" fmla="*/ 38 h 46"/>
                <a:gd name="T8" fmla="*/ 7 w 22"/>
                <a:gd name="T9" fmla="*/ 46 h 46"/>
                <a:gd name="T10" fmla="*/ 22 w 22"/>
                <a:gd name="T11" fmla="*/ 38 h 46"/>
                <a:gd name="T12" fmla="*/ 22 w 22"/>
                <a:gd name="T13" fmla="*/ 1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46">
                  <a:moveTo>
                    <a:pt x="22" y="16"/>
                  </a:moveTo>
                  <a:lnTo>
                    <a:pt x="22" y="0"/>
                  </a:lnTo>
                  <a:lnTo>
                    <a:pt x="0" y="8"/>
                  </a:lnTo>
                  <a:lnTo>
                    <a:pt x="7" y="38"/>
                  </a:lnTo>
                  <a:lnTo>
                    <a:pt x="7" y="46"/>
                  </a:lnTo>
                  <a:lnTo>
                    <a:pt x="22" y="38"/>
                  </a:lnTo>
                  <a:lnTo>
                    <a:pt x="22" y="1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4" name="Freeform 105"/>
            <p:cNvSpPr>
              <a:spLocks/>
            </p:cNvSpPr>
            <p:nvPr/>
          </p:nvSpPr>
          <p:spPr bwMode="auto">
            <a:xfrm>
              <a:off x="2560" y="1912"/>
              <a:ext cx="22" cy="46"/>
            </a:xfrm>
            <a:custGeom>
              <a:avLst/>
              <a:gdLst>
                <a:gd name="T0" fmla="*/ 22 w 22"/>
                <a:gd name="T1" fmla="*/ 16 h 46"/>
                <a:gd name="T2" fmla="*/ 22 w 22"/>
                <a:gd name="T3" fmla="*/ 0 h 46"/>
                <a:gd name="T4" fmla="*/ 0 w 22"/>
                <a:gd name="T5" fmla="*/ 8 h 46"/>
                <a:gd name="T6" fmla="*/ 7 w 22"/>
                <a:gd name="T7" fmla="*/ 38 h 46"/>
                <a:gd name="T8" fmla="*/ 7 w 22"/>
                <a:gd name="T9" fmla="*/ 46 h 46"/>
                <a:gd name="T10" fmla="*/ 22 w 22"/>
                <a:gd name="T11" fmla="*/ 38 h 46"/>
                <a:gd name="T12" fmla="*/ 22 w 22"/>
                <a:gd name="T13" fmla="*/ 16 h 46"/>
                <a:gd name="T14" fmla="*/ 22 w 22"/>
                <a:gd name="T15" fmla="*/ 23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46">
                  <a:moveTo>
                    <a:pt x="22" y="16"/>
                  </a:moveTo>
                  <a:lnTo>
                    <a:pt x="22" y="0"/>
                  </a:lnTo>
                  <a:lnTo>
                    <a:pt x="0" y="8"/>
                  </a:lnTo>
                  <a:lnTo>
                    <a:pt x="7" y="38"/>
                  </a:lnTo>
                  <a:lnTo>
                    <a:pt x="7" y="46"/>
                  </a:lnTo>
                  <a:lnTo>
                    <a:pt x="22" y="38"/>
                  </a:lnTo>
                  <a:lnTo>
                    <a:pt x="22" y="16"/>
                  </a:lnTo>
                  <a:lnTo>
                    <a:pt x="22"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5" name="Freeform 106"/>
            <p:cNvSpPr>
              <a:spLocks/>
            </p:cNvSpPr>
            <p:nvPr/>
          </p:nvSpPr>
          <p:spPr bwMode="auto">
            <a:xfrm>
              <a:off x="2590" y="1928"/>
              <a:ext cx="7" cy="15"/>
            </a:xfrm>
            <a:custGeom>
              <a:avLst/>
              <a:gdLst>
                <a:gd name="T0" fmla="*/ 0 w 7"/>
                <a:gd name="T1" fmla="*/ 0 h 15"/>
                <a:gd name="T2" fmla="*/ 7 w 7"/>
                <a:gd name="T3" fmla="*/ 0 h 15"/>
                <a:gd name="T4" fmla="*/ 7 w 7"/>
                <a:gd name="T5" fmla="*/ 15 h 15"/>
                <a:gd name="T6" fmla="*/ 0 w 7"/>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5">
                  <a:moveTo>
                    <a:pt x="0" y="0"/>
                  </a:moveTo>
                  <a:lnTo>
                    <a:pt x="7" y="0"/>
                  </a:lnTo>
                  <a:lnTo>
                    <a:pt x="7" y="15"/>
                  </a:lnTo>
                  <a:lnTo>
                    <a:pt x="0"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6" name="Freeform 107"/>
            <p:cNvSpPr>
              <a:spLocks/>
            </p:cNvSpPr>
            <p:nvPr/>
          </p:nvSpPr>
          <p:spPr bwMode="auto">
            <a:xfrm>
              <a:off x="2590" y="1928"/>
              <a:ext cx="7" cy="15"/>
            </a:xfrm>
            <a:custGeom>
              <a:avLst/>
              <a:gdLst>
                <a:gd name="T0" fmla="*/ 0 w 7"/>
                <a:gd name="T1" fmla="*/ 0 h 15"/>
                <a:gd name="T2" fmla="*/ 7 w 7"/>
                <a:gd name="T3" fmla="*/ 0 h 15"/>
                <a:gd name="T4" fmla="*/ 7 w 7"/>
                <a:gd name="T5" fmla="*/ 15 h 15"/>
                <a:gd name="T6" fmla="*/ 0 w 7"/>
                <a:gd name="T7" fmla="*/ 0 h 15"/>
                <a:gd name="T8" fmla="*/ 0 w 7"/>
                <a:gd name="T9" fmla="*/ 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0" y="0"/>
                  </a:moveTo>
                  <a:lnTo>
                    <a:pt x="7" y="0"/>
                  </a:lnTo>
                  <a:lnTo>
                    <a:pt x="7" y="15"/>
                  </a:lnTo>
                  <a:lnTo>
                    <a:pt x="0" y="0"/>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7" name="Freeform 108"/>
            <p:cNvSpPr>
              <a:spLocks/>
            </p:cNvSpPr>
            <p:nvPr/>
          </p:nvSpPr>
          <p:spPr bwMode="auto">
            <a:xfrm>
              <a:off x="2090" y="2435"/>
              <a:ext cx="258" cy="190"/>
            </a:xfrm>
            <a:custGeom>
              <a:avLst/>
              <a:gdLst>
                <a:gd name="T0" fmla="*/ 258 w 258"/>
                <a:gd name="T1" fmla="*/ 61 h 190"/>
                <a:gd name="T2" fmla="*/ 190 w 258"/>
                <a:gd name="T3" fmla="*/ 8 h 190"/>
                <a:gd name="T4" fmla="*/ 129 w 258"/>
                <a:gd name="T5" fmla="*/ 15 h 190"/>
                <a:gd name="T6" fmla="*/ 114 w 258"/>
                <a:gd name="T7" fmla="*/ 0 h 190"/>
                <a:gd name="T8" fmla="*/ 46 w 258"/>
                <a:gd name="T9" fmla="*/ 8 h 190"/>
                <a:gd name="T10" fmla="*/ 8 w 258"/>
                <a:gd name="T11" fmla="*/ 23 h 190"/>
                <a:gd name="T12" fmla="*/ 0 w 258"/>
                <a:gd name="T13" fmla="*/ 46 h 190"/>
                <a:gd name="T14" fmla="*/ 23 w 258"/>
                <a:gd name="T15" fmla="*/ 53 h 190"/>
                <a:gd name="T16" fmla="*/ 46 w 258"/>
                <a:gd name="T17" fmla="*/ 84 h 190"/>
                <a:gd name="T18" fmla="*/ 114 w 258"/>
                <a:gd name="T19" fmla="*/ 137 h 190"/>
                <a:gd name="T20" fmla="*/ 137 w 258"/>
                <a:gd name="T21" fmla="*/ 182 h 190"/>
                <a:gd name="T22" fmla="*/ 152 w 258"/>
                <a:gd name="T23" fmla="*/ 190 h 190"/>
                <a:gd name="T24" fmla="*/ 152 w 258"/>
                <a:gd name="T25" fmla="*/ 159 h 190"/>
                <a:gd name="T26" fmla="*/ 174 w 258"/>
                <a:gd name="T27" fmla="*/ 159 h 190"/>
                <a:gd name="T28" fmla="*/ 182 w 258"/>
                <a:gd name="T29" fmla="*/ 144 h 190"/>
                <a:gd name="T30" fmla="*/ 182 w 258"/>
                <a:gd name="T31" fmla="*/ 152 h 190"/>
                <a:gd name="T32" fmla="*/ 190 w 258"/>
                <a:gd name="T33" fmla="*/ 152 h 190"/>
                <a:gd name="T34" fmla="*/ 182 w 258"/>
                <a:gd name="T35" fmla="*/ 152 h 190"/>
                <a:gd name="T36" fmla="*/ 197 w 258"/>
                <a:gd name="T37" fmla="*/ 144 h 190"/>
                <a:gd name="T38" fmla="*/ 190 w 258"/>
                <a:gd name="T39" fmla="*/ 137 h 190"/>
                <a:gd name="T40" fmla="*/ 197 w 258"/>
                <a:gd name="T41" fmla="*/ 137 h 190"/>
                <a:gd name="T42" fmla="*/ 227 w 258"/>
                <a:gd name="T43" fmla="*/ 106 h 190"/>
                <a:gd name="T44" fmla="*/ 220 w 258"/>
                <a:gd name="T45" fmla="*/ 91 h 190"/>
                <a:gd name="T46" fmla="*/ 227 w 258"/>
                <a:gd name="T47" fmla="*/ 84 h 190"/>
                <a:gd name="T48" fmla="*/ 227 w 258"/>
                <a:gd name="T49" fmla="*/ 99 h 190"/>
                <a:gd name="T50" fmla="*/ 258 w 258"/>
                <a:gd name="T51" fmla="*/ 61 h 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8" h="190">
                  <a:moveTo>
                    <a:pt x="258" y="61"/>
                  </a:moveTo>
                  <a:lnTo>
                    <a:pt x="190" y="8"/>
                  </a:lnTo>
                  <a:lnTo>
                    <a:pt x="129" y="15"/>
                  </a:lnTo>
                  <a:lnTo>
                    <a:pt x="114" y="0"/>
                  </a:lnTo>
                  <a:lnTo>
                    <a:pt x="46" y="8"/>
                  </a:lnTo>
                  <a:lnTo>
                    <a:pt x="8" y="23"/>
                  </a:lnTo>
                  <a:lnTo>
                    <a:pt x="0" y="46"/>
                  </a:lnTo>
                  <a:lnTo>
                    <a:pt x="23" y="53"/>
                  </a:lnTo>
                  <a:lnTo>
                    <a:pt x="46" y="84"/>
                  </a:lnTo>
                  <a:lnTo>
                    <a:pt x="114" y="137"/>
                  </a:lnTo>
                  <a:lnTo>
                    <a:pt x="137" y="182"/>
                  </a:lnTo>
                  <a:lnTo>
                    <a:pt x="152" y="190"/>
                  </a:lnTo>
                  <a:lnTo>
                    <a:pt x="152" y="159"/>
                  </a:lnTo>
                  <a:lnTo>
                    <a:pt x="174" y="159"/>
                  </a:lnTo>
                  <a:lnTo>
                    <a:pt x="182" y="144"/>
                  </a:lnTo>
                  <a:lnTo>
                    <a:pt x="182" y="152"/>
                  </a:lnTo>
                  <a:lnTo>
                    <a:pt x="190" y="152"/>
                  </a:lnTo>
                  <a:lnTo>
                    <a:pt x="182" y="152"/>
                  </a:lnTo>
                  <a:lnTo>
                    <a:pt x="197" y="144"/>
                  </a:lnTo>
                  <a:lnTo>
                    <a:pt x="190" y="137"/>
                  </a:lnTo>
                  <a:lnTo>
                    <a:pt x="197" y="137"/>
                  </a:lnTo>
                  <a:lnTo>
                    <a:pt x="227" y="106"/>
                  </a:lnTo>
                  <a:lnTo>
                    <a:pt x="220" y="91"/>
                  </a:lnTo>
                  <a:lnTo>
                    <a:pt x="227" y="84"/>
                  </a:lnTo>
                  <a:lnTo>
                    <a:pt x="227" y="99"/>
                  </a:lnTo>
                  <a:lnTo>
                    <a:pt x="258"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8" name="Freeform 109"/>
            <p:cNvSpPr>
              <a:spLocks/>
            </p:cNvSpPr>
            <p:nvPr/>
          </p:nvSpPr>
          <p:spPr bwMode="auto">
            <a:xfrm>
              <a:off x="2090" y="2435"/>
              <a:ext cx="258" cy="190"/>
            </a:xfrm>
            <a:custGeom>
              <a:avLst/>
              <a:gdLst>
                <a:gd name="T0" fmla="*/ 258 w 258"/>
                <a:gd name="T1" fmla="*/ 61 h 190"/>
                <a:gd name="T2" fmla="*/ 190 w 258"/>
                <a:gd name="T3" fmla="*/ 8 h 190"/>
                <a:gd name="T4" fmla="*/ 129 w 258"/>
                <a:gd name="T5" fmla="*/ 15 h 190"/>
                <a:gd name="T6" fmla="*/ 114 w 258"/>
                <a:gd name="T7" fmla="*/ 0 h 190"/>
                <a:gd name="T8" fmla="*/ 46 w 258"/>
                <a:gd name="T9" fmla="*/ 8 h 190"/>
                <a:gd name="T10" fmla="*/ 8 w 258"/>
                <a:gd name="T11" fmla="*/ 23 h 190"/>
                <a:gd name="T12" fmla="*/ 0 w 258"/>
                <a:gd name="T13" fmla="*/ 46 h 190"/>
                <a:gd name="T14" fmla="*/ 23 w 258"/>
                <a:gd name="T15" fmla="*/ 53 h 190"/>
                <a:gd name="T16" fmla="*/ 46 w 258"/>
                <a:gd name="T17" fmla="*/ 84 h 190"/>
                <a:gd name="T18" fmla="*/ 114 w 258"/>
                <a:gd name="T19" fmla="*/ 137 h 190"/>
                <a:gd name="T20" fmla="*/ 137 w 258"/>
                <a:gd name="T21" fmla="*/ 182 h 190"/>
                <a:gd name="T22" fmla="*/ 152 w 258"/>
                <a:gd name="T23" fmla="*/ 190 h 190"/>
                <a:gd name="T24" fmla="*/ 152 w 258"/>
                <a:gd name="T25" fmla="*/ 159 h 190"/>
                <a:gd name="T26" fmla="*/ 174 w 258"/>
                <a:gd name="T27" fmla="*/ 159 h 190"/>
                <a:gd name="T28" fmla="*/ 182 w 258"/>
                <a:gd name="T29" fmla="*/ 144 h 190"/>
                <a:gd name="T30" fmla="*/ 182 w 258"/>
                <a:gd name="T31" fmla="*/ 152 h 190"/>
                <a:gd name="T32" fmla="*/ 190 w 258"/>
                <a:gd name="T33" fmla="*/ 152 h 190"/>
                <a:gd name="T34" fmla="*/ 182 w 258"/>
                <a:gd name="T35" fmla="*/ 152 h 190"/>
                <a:gd name="T36" fmla="*/ 197 w 258"/>
                <a:gd name="T37" fmla="*/ 144 h 190"/>
                <a:gd name="T38" fmla="*/ 190 w 258"/>
                <a:gd name="T39" fmla="*/ 137 h 190"/>
                <a:gd name="T40" fmla="*/ 197 w 258"/>
                <a:gd name="T41" fmla="*/ 137 h 190"/>
                <a:gd name="T42" fmla="*/ 227 w 258"/>
                <a:gd name="T43" fmla="*/ 106 h 190"/>
                <a:gd name="T44" fmla="*/ 220 w 258"/>
                <a:gd name="T45" fmla="*/ 91 h 190"/>
                <a:gd name="T46" fmla="*/ 227 w 258"/>
                <a:gd name="T47" fmla="*/ 84 h 190"/>
                <a:gd name="T48" fmla="*/ 227 w 258"/>
                <a:gd name="T49" fmla="*/ 99 h 190"/>
                <a:gd name="T50" fmla="*/ 258 w 258"/>
                <a:gd name="T51" fmla="*/ 61 h 190"/>
                <a:gd name="T52" fmla="*/ 258 w 258"/>
                <a:gd name="T53" fmla="*/ 69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8" h="190">
                  <a:moveTo>
                    <a:pt x="258" y="61"/>
                  </a:moveTo>
                  <a:lnTo>
                    <a:pt x="190" y="8"/>
                  </a:lnTo>
                  <a:lnTo>
                    <a:pt x="129" y="15"/>
                  </a:lnTo>
                  <a:lnTo>
                    <a:pt x="114" y="0"/>
                  </a:lnTo>
                  <a:lnTo>
                    <a:pt x="46" y="8"/>
                  </a:lnTo>
                  <a:lnTo>
                    <a:pt x="8" y="23"/>
                  </a:lnTo>
                  <a:lnTo>
                    <a:pt x="0" y="46"/>
                  </a:lnTo>
                  <a:lnTo>
                    <a:pt x="23" y="53"/>
                  </a:lnTo>
                  <a:lnTo>
                    <a:pt x="46" y="84"/>
                  </a:lnTo>
                  <a:lnTo>
                    <a:pt x="114" y="137"/>
                  </a:lnTo>
                  <a:lnTo>
                    <a:pt x="137" y="182"/>
                  </a:lnTo>
                  <a:lnTo>
                    <a:pt x="152" y="190"/>
                  </a:lnTo>
                  <a:lnTo>
                    <a:pt x="152" y="159"/>
                  </a:lnTo>
                  <a:lnTo>
                    <a:pt x="174" y="159"/>
                  </a:lnTo>
                  <a:lnTo>
                    <a:pt x="182" y="144"/>
                  </a:lnTo>
                  <a:lnTo>
                    <a:pt x="182" y="152"/>
                  </a:lnTo>
                  <a:lnTo>
                    <a:pt x="190" y="152"/>
                  </a:lnTo>
                  <a:lnTo>
                    <a:pt x="182" y="152"/>
                  </a:lnTo>
                  <a:lnTo>
                    <a:pt x="197" y="144"/>
                  </a:lnTo>
                  <a:lnTo>
                    <a:pt x="190" y="137"/>
                  </a:lnTo>
                  <a:lnTo>
                    <a:pt x="197" y="137"/>
                  </a:lnTo>
                  <a:lnTo>
                    <a:pt x="227" y="106"/>
                  </a:lnTo>
                  <a:lnTo>
                    <a:pt x="220" y="91"/>
                  </a:lnTo>
                  <a:lnTo>
                    <a:pt x="227" y="84"/>
                  </a:lnTo>
                  <a:lnTo>
                    <a:pt x="227" y="99"/>
                  </a:lnTo>
                  <a:lnTo>
                    <a:pt x="258" y="61"/>
                  </a:lnTo>
                  <a:lnTo>
                    <a:pt x="258" y="6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9" name="Freeform 110"/>
            <p:cNvSpPr>
              <a:spLocks/>
            </p:cNvSpPr>
            <p:nvPr/>
          </p:nvSpPr>
          <p:spPr bwMode="auto">
            <a:xfrm>
              <a:off x="1069" y="1791"/>
              <a:ext cx="348" cy="235"/>
            </a:xfrm>
            <a:custGeom>
              <a:avLst/>
              <a:gdLst>
                <a:gd name="T0" fmla="*/ 340 w 348"/>
                <a:gd name="T1" fmla="*/ 220 h 235"/>
                <a:gd name="T2" fmla="*/ 348 w 348"/>
                <a:gd name="T3" fmla="*/ 235 h 235"/>
                <a:gd name="T4" fmla="*/ 318 w 348"/>
                <a:gd name="T5" fmla="*/ 212 h 235"/>
                <a:gd name="T6" fmla="*/ 280 w 348"/>
                <a:gd name="T7" fmla="*/ 220 h 235"/>
                <a:gd name="T8" fmla="*/ 257 w 348"/>
                <a:gd name="T9" fmla="*/ 205 h 235"/>
                <a:gd name="T10" fmla="*/ 0 w 348"/>
                <a:gd name="T11" fmla="*/ 190 h 235"/>
                <a:gd name="T12" fmla="*/ 7 w 348"/>
                <a:gd name="T13" fmla="*/ 61 h 235"/>
                <a:gd name="T14" fmla="*/ 15 w 348"/>
                <a:gd name="T15" fmla="*/ 0 h 235"/>
                <a:gd name="T16" fmla="*/ 348 w 348"/>
                <a:gd name="T17" fmla="*/ 15 h 235"/>
                <a:gd name="T18" fmla="*/ 333 w 348"/>
                <a:gd name="T19" fmla="*/ 38 h 235"/>
                <a:gd name="T20" fmla="*/ 348 w 348"/>
                <a:gd name="T21" fmla="*/ 61 h 235"/>
                <a:gd name="T22" fmla="*/ 348 w 348"/>
                <a:gd name="T23" fmla="*/ 174 h 235"/>
                <a:gd name="T24" fmla="*/ 340 w 348"/>
                <a:gd name="T25" fmla="*/ 174 h 235"/>
                <a:gd name="T26" fmla="*/ 348 w 348"/>
                <a:gd name="T27" fmla="*/ 197 h 235"/>
                <a:gd name="T28" fmla="*/ 340 w 348"/>
                <a:gd name="T29" fmla="*/ 220 h 2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8" h="235">
                  <a:moveTo>
                    <a:pt x="340" y="220"/>
                  </a:moveTo>
                  <a:lnTo>
                    <a:pt x="348" y="235"/>
                  </a:lnTo>
                  <a:lnTo>
                    <a:pt x="318" y="212"/>
                  </a:lnTo>
                  <a:lnTo>
                    <a:pt x="280" y="220"/>
                  </a:lnTo>
                  <a:lnTo>
                    <a:pt x="257" y="205"/>
                  </a:lnTo>
                  <a:lnTo>
                    <a:pt x="0" y="190"/>
                  </a:lnTo>
                  <a:lnTo>
                    <a:pt x="7" y="61"/>
                  </a:lnTo>
                  <a:lnTo>
                    <a:pt x="15" y="0"/>
                  </a:lnTo>
                  <a:lnTo>
                    <a:pt x="348" y="15"/>
                  </a:lnTo>
                  <a:lnTo>
                    <a:pt x="333" y="38"/>
                  </a:lnTo>
                  <a:lnTo>
                    <a:pt x="348" y="61"/>
                  </a:lnTo>
                  <a:lnTo>
                    <a:pt x="348" y="174"/>
                  </a:lnTo>
                  <a:lnTo>
                    <a:pt x="340" y="174"/>
                  </a:lnTo>
                  <a:lnTo>
                    <a:pt x="348" y="197"/>
                  </a:lnTo>
                  <a:lnTo>
                    <a:pt x="340" y="22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0" name="Freeform 111"/>
            <p:cNvSpPr>
              <a:spLocks/>
            </p:cNvSpPr>
            <p:nvPr/>
          </p:nvSpPr>
          <p:spPr bwMode="auto">
            <a:xfrm>
              <a:off x="1069" y="1791"/>
              <a:ext cx="348" cy="235"/>
            </a:xfrm>
            <a:custGeom>
              <a:avLst/>
              <a:gdLst>
                <a:gd name="T0" fmla="*/ 340 w 348"/>
                <a:gd name="T1" fmla="*/ 220 h 235"/>
                <a:gd name="T2" fmla="*/ 348 w 348"/>
                <a:gd name="T3" fmla="*/ 235 h 235"/>
                <a:gd name="T4" fmla="*/ 318 w 348"/>
                <a:gd name="T5" fmla="*/ 212 h 235"/>
                <a:gd name="T6" fmla="*/ 280 w 348"/>
                <a:gd name="T7" fmla="*/ 220 h 235"/>
                <a:gd name="T8" fmla="*/ 257 w 348"/>
                <a:gd name="T9" fmla="*/ 205 h 235"/>
                <a:gd name="T10" fmla="*/ 0 w 348"/>
                <a:gd name="T11" fmla="*/ 190 h 235"/>
                <a:gd name="T12" fmla="*/ 7 w 348"/>
                <a:gd name="T13" fmla="*/ 61 h 235"/>
                <a:gd name="T14" fmla="*/ 15 w 348"/>
                <a:gd name="T15" fmla="*/ 0 h 235"/>
                <a:gd name="T16" fmla="*/ 348 w 348"/>
                <a:gd name="T17" fmla="*/ 15 h 235"/>
                <a:gd name="T18" fmla="*/ 333 w 348"/>
                <a:gd name="T19" fmla="*/ 38 h 235"/>
                <a:gd name="T20" fmla="*/ 348 w 348"/>
                <a:gd name="T21" fmla="*/ 61 h 235"/>
                <a:gd name="T22" fmla="*/ 348 w 348"/>
                <a:gd name="T23" fmla="*/ 174 h 235"/>
                <a:gd name="T24" fmla="*/ 340 w 348"/>
                <a:gd name="T25" fmla="*/ 174 h 235"/>
                <a:gd name="T26" fmla="*/ 348 w 348"/>
                <a:gd name="T27" fmla="*/ 197 h 235"/>
                <a:gd name="T28" fmla="*/ 340 w 348"/>
                <a:gd name="T29" fmla="*/ 220 h 235"/>
                <a:gd name="T30" fmla="*/ 340 w 348"/>
                <a:gd name="T31" fmla="*/ 228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235">
                  <a:moveTo>
                    <a:pt x="340" y="220"/>
                  </a:moveTo>
                  <a:lnTo>
                    <a:pt x="348" y="235"/>
                  </a:lnTo>
                  <a:lnTo>
                    <a:pt x="318" y="212"/>
                  </a:lnTo>
                  <a:lnTo>
                    <a:pt x="280" y="220"/>
                  </a:lnTo>
                  <a:lnTo>
                    <a:pt x="257" y="205"/>
                  </a:lnTo>
                  <a:lnTo>
                    <a:pt x="0" y="190"/>
                  </a:lnTo>
                  <a:lnTo>
                    <a:pt x="7" y="61"/>
                  </a:lnTo>
                  <a:lnTo>
                    <a:pt x="15" y="0"/>
                  </a:lnTo>
                  <a:lnTo>
                    <a:pt x="348" y="15"/>
                  </a:lnTo>
                  <a:lnTo>
                    <a:pt x="333" y="38"/>
                  </a:lnTo>
                  <a:lnTo>
                    <a:pt x="348" y="61"/>
                  </a:lnTo>
                  <a:lnTo>
                    <a:pt x="348" y="174"/>
                  </a:lnTo>
                  <a:lnTo>
                    <a:pt x="340" y="174"/>
                  </a:lnTo>
                  <a:lnTo>
                    <a:pt x="348" y="197"/>
                  </a:lnTo>
                  <a:lnTo>
                    <a:pt x="340" y="220"/>
                  </a:lnTo>
                  <a:lnTo>
                    <a:pt x="340" y="2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1" name="Freeform 112"/>
            <p:cNvSpPr>
              <a:spLocks/>
            </p:cNvSpPr>
            <p:nvPr/>
          </p:nvSpPr>
          <p:spPr bwMode="auto">
            <a:xfrm>
              <a:off x="1735" y="2344"/>
              <a:ext cx="424" cy="152"/>
            </a:xfrm>
            <a:custGeom>
              <a:avLst/>
              <a:gdLst>
                <a:gd name="T0" fmla="*/ 424 w 424"/>
                <a:gd name="T1" fmla="*/ 0 h 152"/>
                <a:gd name="T2" fmla="*/ 424 w 424"/>
                <a:gd name="T3" fmla="*/ 23 h 152"/>
                <a:gd name="T4" fmla="*/ 408 w 424"/>
                <a:gd name="T5" fmla="*/ 38 h 152"/>
                <a:gd name="T6" fmla="*/ 386 w 424"/>
                <a:gd name="T7" fmla="*/ 53 h 152"/>
                <a:gd name="T8" fmla="*/ 378 w 424"/>
                <a:gd name="T9" fmla="*/ 46 h 152"/>
                <a:gd name="T10" fmla="*/ 363 w 424"/>
                <a:gd name="T11" fmla="*/ 61 h 152"/>
                <a:gd name="T12" fmla="*/ 325 w 424"/>
                <a:gd name="T13" fmla="*/ 84 h 152"/>
                <a:gd name="T14" fmla="*/ 318 w 424"/>
                <a:gd name="T15" fmla="*/ 99 h 152"/>
                <a:gd name="T16" fmla="*/ 302 w 424"/>
                <a:gd name="T17" fmla="*/ 106 h 152"/>
                <a:gd name="T18" fmla="*/ 302 w 424"/>
                <a:gd name="T19" fmla="*/ 122 h 152"/>
                <a:gd name="T20" fmla="*/ 234 w 424"/>
                <a:gd name="T21" fmla="*/ 129 h 152"/>
                <a:gd name="T22" fmla="*/ 106 w 424"/>
                <a:gd name="T23" fmla="*/ 144 h 152"/>
                <a:gd name="T24" fmla="*/ 0 w 424"/>
                <a:gd name="T25" fmla="*/ 152 h 152"/>
                <a:gd name="T26" fmla="*/ 7 w 424"/>
                <a:gd name="T27" fmla="*/ 137 h 152"/>
                <a:gd name="T28" fmla="*/ 0 w 424"/>
                <a:gd name="T29" fmla="*/ 122 h 152"/>
                <a:gd name="T30" fmla="*/ 15 w 424"/>
                <a:gd name="T31" fmla="*/ 114 h 152"/>
                <a:gd name="T32" fmla="*/ 15 w 424"/>
                <a:gd name="T33" fmla="*/ 99 h 152"/>
                <a:gd name="T34" fmla="*/ 30 w 424"/>
                <a:gd name="T35" fmla="*/ 91 h 152"/>
                <a:gd name="T36" fmla="*/ 22 w 424"/>
                <a:gd name="T37" fmla="*/ 84 h 152"/>
                <a:gd name="T38" fmla="*/ 30 w 424"/>
                <a:gd name="T39" fmla="*/ 53 h 152"/>
                <a:gd name="T40" fmla="*/ 38 w 424"/>
                <a:gd name="T41" fmla="*/ 53 h 152"/>
                <a:gd name="T42" fmla="*/ 106 w 424"/>
                <a:gd name="T43" fmla="*/ 46 h 152"/>
                <a:gd name="T44" fmla="*/ 106 w 424"/>
                <a:gd name="T45" fmla="*/ 38 h 152"/>
                <a:gd name="T46" fmla="*/ 325 w 424"/>
                <a:gd name="T47" fmla="*/ 16 h 152"/>
                <a:gd name="T48" fmla="*/ 424 w 424"/>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4" h="152">
                  <a:moveTo>
                    <a:pt x="424" y="0"/>
                  </a:moveTo>
                  <a:lnTo>
                    <a:pt x="424" y="23"/>
                  </a:lnTo>
                  <a:lnTo>
                    <a:pt x="408" y="38"/>
                  </a:lnTo>
                  <a:lnTo>
                    <a:pt x="386" y="53"/>
                  </a:lnTo>
                  <a:lnTo>
                    <a:pt x="378" y="46"/>
                  </a:lnTo>
                  <a:lnTo>
                    <a:pt x="363" y="61"/>
                  </a:lnTo>
                  <a:lnTo>
                    <a:pt x="325" y="84"/>
                  </a:lnTo>
                  <a:lnTo>
                    <a:pt x="318" y="99"/>
                  </a:lnTo>
                  <a:lnTo>
                    <a:pt x="302" y="106"/>
                  </a:lnTo>
                  <a:lnTo>
                    <a:pt x="302" y="122"/>
                  </a:lnTo>
                  <a:lnTo>
                    <a:pt x="234" y="129"/>
                  </a:lnTo>
                  <a:lnTo>
                    <a:pt x="106" y="144"/>
                  </a:lnTo>
                  <a:lnTo>
                    <a:pt x="0" y="152"/>
                  </a:lnTo>
                  <a:lnTo>
                    <a:pt x="7" y="137"/>
                  </a:lnTo>
                  <a:lnTo>
                    <a:pt x="0" y="122"/>
                  </a:lnTo>
                  <a:lnTo>
                    <a:pt x="15" y="114"/>
                  </a:lnTo>
                  <a:lnTo>
                    <a:pt x="15" y="99"/>
                  </a:lnTo>
                  <a:lnTo>
                    <a:pt x="30" y="91"/>
                  </a:lnTo>
                  <a:lnTo>
                    <a:pt x="22" y="84"/>
                  </a:lnTo>
                  <a:lnTo>
                    <a:pt x="30" y="53"/>
                  </a:lnTo>
                  <a:lnTo>
                    <a:pt x="38" y="53"/>
                  </a:lnTo>
                  <a:lnTo>
                    <a:pt x="106" y="46"/>
                  </a:lnTo>
                  <a:lnTo>
                    <a:pt x="106" y="38"/>
                  </a:lnTo>
                  <a:lnTo>
                    <a:pt x="325" y="16"/>
                  </a:lnTo>
                  <a:lnTo>
                    <a:pt x="424"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2" name="Freeform 113"/>
            <p:cNvSpPr>
              <a:spLocks/>
            </p:cNvSpPr>
            <p:nvPr/>
          </p:nvSpPr>
          <p:spPr bwMode="auto">
            <a:xfrm>
              <a:off x="1735" y="2344"/>
              <a:ext cx="424" cy="152"/>
            </a:xfrm>
            <a:custGeom>
              <a:avLst/>
              <a:gdLst>
                <a:gd name="T0" fmla="*/ 424 w 424"/>
                <a:gd name="T1" fmla="*/ 0 h 152"/>
                <a:gd name="T2" fmla="*/ 424 w 424"/>
                <a:gd name="T3" fmla="*/ 23 h 152"/>
                <a:gd name="T4" fmla="*/ 408 w 424"/>
                <a:gd name="T5" fmla="*/ 38 h 152"/>
                <a:gd name="T6" fmla="*/ 386 w 424"/>
                <a:gd name="T7" fmla="*/ 53 h 152"/>
                <a:gd name="T8" fmla="*/ 378 w 424"/>
                <a:gd name="T9" fmla="*/ 46 h 152"/>
                <a:gd name="T10" fmla="*/ 363 w 424"/>
                <a:gd name="T11" fmla="*/ 61 h 152"/>
                <a:gd name="T12" fmla="*/ 325 w 424"/>
                <a:gd name="T13" fmla="*/ 84 h 152"/>
                <a:gd name="T14" fmla="*/ 318 w 424"/>
                <a:gd name="T15" fmla="*/ 99 h 152"/>
                <a:gd name="T16" fmla="*/ 302 w 424"/>
                <a:gd name="T17" fmla="*/ 106 h 152"/>
                <a:gd name="T18" fmla="*/ 302 w 424"/>
                <a:gd name="T19" fmla="*/ 122 h 152"/>
                <a:gd name="T20" fmla="*/ 234 w 424"/>
                <a:gd name="T21" fmla="*/ 129 h 152"/>
                <a:gd name="T22" fmla="*/ 106 w 424"/>
                <a:gd name="T23" fmla="*/ 144 h 152"/>
                <a:gd name="T24" fmla="*/ 0 w 424"/>
                <a:gd name="T25" fmla="*/ 152 h 152"/>
                <a:gd name="T26" fmla="*/ 7 w 424"/>
                <a:gd name="T27" fmla="*/ 137 h 152"/>
                <a:gd name="T28" fmla="*/ 0 w 424"/>
                <a:gd name="T29" fmla="*/ 122 h 152"/>
                <a:gd name="T30" fmla="*/ 15 w 424"/>
                <a:gd name="T31" fmla="*/ 114 h 152"/>
                <a:gd name="T32" fmla="*/ 15 w 424"/>
                <a:gd name="T33" fmla="*/ 99 h 152"/>
                <a:gd name="T34" fmla="*/ 30 w 424"/>
                <a:gd name="T35" fmla="*/ 91 h 152"/>
                <a:gd name="T36" fmla="*/ 22 w 424"/>
                <a:gd name="T37" fmla="*/ 84 h 152"/>
                <a:gd name="T38" fmla="*/ 30 w 424"/>
                <a:gd name="T39" fmla="*/ 53 h 152"/>
                <a:gd name="T40" fmla="*/ 38 w 424"/>
                <a:gd name="T41" fmla="*/ 53 h 152"/>
                <a:gd name="T42" fmla="*/ 106 w 424"/>
                <a:gd name="T43" fmla="*/ 46 h 152"/>
                <a:gd name="T44" fmla="*/ 106 w 424"/>
                <a:gd name="T45" fmla="*/ 38 h 152"/>
                <a:gd name="T46" fmla="*/ 325 w 424"/>
                <a:gd name="T47" fmla="*/ 16 h 152"/>
                <a:gd name="T48" fmla="*/ 424 w 424"/>
                <a:gd name="T49" fmla="*/ 0 h 152"/>
                <a:gd name="T50" fmla="*/ 424 w 424"/>
                <a:gd name="T51" fmla="*/ 8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4" h="152">
                  <a:moveTo>
                    <a:pt x="424" y="0"/>
                  </a:moveTo>
                  <a:lnTo>
                    <a:pt x="424" y="23"/>
                  </a:lnTo>
                  <a:lnTo>
                    <a:pt x="408" y="38"/>
                  </a:lnTo>
                  <a:lnTo>
                    <a:pt x="386" y="53"/>
                  </a:lnTo>
                  <a:lnTo>
                    <a:pt x="378" y="46"/>
                  </a:lnTo>
                  <a:lnTo>
                    <a:pt x="363" y="61"/>
                  </a:lnTo>
                  <a:lnTo>
                    <a:pt x="325" y="84"/>
                  </a:lnTo>
                  <a:lnTo>
                    <a:pt x="318" y="99"/>
                  </a:lnTo>
                  <a:lnTo>
                    <a:pt x="302" y="106"/>
                  </a:lnTo>
                  <a:lnTo>
                    <a:pt x="302" y="122"/>
                  </a:lnTo>
                  <a:lnTo>
                    <a:pt x="234" y="129"/>
                  </a:lnTo>
                  <a:lnTo>
                    <a:pt x="106" y="144"/>
                  </a:lnTo>
                  <a:lnTo>
                    <a:pt x="0" y="152"/>
                  </a:lnTo>
                  <a:lnTo>
                    <a:pt x="7" y="137"/>
                  </a:lnTo>
                  <a:lnTo>
                    <a:pt x="0" y="122"/>
                  </a:lnTo>
                  <a:lnTo>
                    <a:pt x="15" y="114"/>
                  </a:lnTo>
                  <a:lnTo>
                    <a:pt x="15" y="99"/>
                  </a:lnTo>
                  <a:lnTo>
                    <a:pt x="30" y="91"/>
                  </a:lnTo>
                  <a:lnTo>
                    <a:pt x="22" y="84"/>
                  </a:lnTo>
                  <a:lnTo>
                    <a:pt x="30" y="53"/>
                  </a:lnTo>
                  <a:lnTo>
                    <a:pt x="38" y="53"/>
                  </a:lnTo>
                  <a:lnTo>
                    <a:pt x="106" y="46"/>
                  </a:lnTo>
                  <a:lnTo>
                    <a:pt x="106" y="38"/>
                  </a:lnTo>
                  <a:lnTo>
                    <a:pt x="325" y="16"/>
                  </a:lnTo>
                  <a:lnTo>
                    <a:pt x="424" y="0"/>
                  </a:lnTo>
                  <a:lnTo>
                    <a:pt x="424"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3" name="Freeform 114"/>
            <p:cNvSpPr>
              <a:spLocks/>
            </p:cNvSpPr>
            <p:nvPr/>
          </p:nvSpPr>
          <p:spPr bwMode="auto">
            <a:xfrm>
              <a:off x="872" y="2390"/>
              <a:ext cx="704" cy="690"/>
            </a:xfrm>
            <a:custGeom>
              <a:avLst/>
              <a:gdLst>
                <a:gd name="T0" fmla="*/ 673 w 704"/>
                <a:gd name="T1" fmla="*/ 204 h 690"/>
                <a:gd name="T2" fmla="*/ 605 w 704"/>
                <a:gd name="T3" fmla="*/ 174 h 690"/>
                <a:gd name="T4" fmla="*/ 552 w 704"/>
                <a:gd name="T5" fmla="*/ 197 h 690"/>
                <a:gd name="T6" fmla="*/ 530 w 704"/>
                <a:gd name="T7" fmla="*/ 182 h 690"/>
                <a:gd name="T8" fmla="*/ 507 w 704"/>
                <a:gd name="T9" fmla="*/ 189 h 690"/>
                <a:gd name="T10" fmla="*/ 492 w 704"/>
                <a:gd name="T11" fmla="*/ 182 h 690"/>
                <a:gd name="T12" fmla="*/ 462 w 704"/>
                <a:gd name="T13" fmla="*/ 182 h 690"/>
                <a:gd name="T14" fmla="*/ 439 w 704"/>
                <a:gd name="T15" fmla="*/ 167 h 690"/>
                <a:gd name="T16" fmla="*/ 393 w 704"/>
                <a:gd name="T17" fmla="*/ 144 h 690"/>
                <a:gd name="T18" fmla="*/ 363 w 704"/>
                <a:gd name="T19" fmla="*/ 136 h 690"/>
                <a:gd name="T20" fmla="*/ 212 w 704"/>
                <a:gd name="T21" fmla="*/ 0 h 690"/>
                <a:gd name="T22" fmla="*/ 0 w 704"/>
                <a:gd name="T23" fmla="*/ 265 h 690"/>
                <a:gd name="T24" fmla="*/ 83 w 704"/>
                <a:gd name="T25" fmla="*/ 364 h 690"/>
                <a:gd name="T26" fmla="*/ 166 w 704"/>
                <a:gd name="T27" fmla="*/ 477 h 690"/>
                <a:gd name="T28" fmla="*/ 204 w 704"/>
                <a:gd name="T29" fmla="*/ 432 h 690"/>
                <a:gd name="T30" fmla="*/ 272 w 704"/>
                <a:gd name="T31" fmla="*/ 432 h 690"/>
                <a:gd name="T32" fmla="*/ 325 w 704"/>
                <a:gd name="T33" fmla="*/ 530 h 690"/>
                <a:gd name="T34" fmla="*/ 371 w 704"/>
                <a:gd name="T35" fmla="*/ 614 h 690"/>
                <a:gd name="T36" fmla="*/ 439 w 704"/>
                <a:gd name="T37" fmla="*/ 674 h 690"/>
                <a:gd name="T38" fmla="*/ 484 w 704"/>
                <a:gd name="T39" fmla="*/ 690 h 690"/>
                <a:gd name="T40" fmla="*/ 477 w 704"/>
                <a:gd name="T41" fmla="*/ 621 h 690"/>
                <a:gd name="T42" fmla="*/ 469 w 704"/>
                <a:gd name="T43" fmla="*/ 599 h 690"/>
                <a:gd name="T44" fmla="*/ 477 w 704"/>
                <a:gd name="T45" fmla="*/ 599 h 690"/>
                <a:gd name="T46" fmla="*/ 477 w 704"/>
                <a:gd name="T47" fmla="*/ 599 h 690"/>
                <a:gd name="T48" fmla="*/ 499 w 704"/>
                <a:gd name="T49" fmla="*/ 568 h 690"/>
                <a:gd name="T50" fmla="*/ 484 w 704"/>
                <a:gd name="T51" fmla="*/ 561 h 690"/>
                <a:gd name="T52" fmla="*/ 507 w 704"/>
                <a:gd name="T53" fmla="*/ 546 h 690"/>
                <a:gd name="T54" fmla="*/ 499 w 704"/>
                <a:gd name="T55" fmla="*/ 546 h 690"/>
                <a:gd name="T56" fmla="*/ 522 w 704"/>
                <a:gd name="T57" fmla="*/ 523 h 690"/>
                <a:gd name="T58" fmla="*/ 545 w 704"/>
                <a:gd name="T59" fmla="*/ 523 h 690"/>
                <a:gd name="T60" fmla="*/ 545 w 704"/>
                <a:gd name="T61" fmla="*/ 508 h 690"/>
                <a:gd name="T62" fmla="*/ 560 w 704"/>
                <a:gd name="T63" fmla="*/ 508 h 690"/>
                <a:gd name="T64" fmla="*/ 568 w 704"/>
                <a:gd name="T65" fmla="*/ 515 h 690"/>
                <a:gd name="T66" fmla="*/ 613 w 704"/>
                <a:gd name="T67" fmla="*/ 485 h 690"/>
                <a:gd name="T68" fmla="*/ 613 w 704"/>
                <a:gd name="T69" fmla="*/ 477 h 690"/>
                <a:gd name="T70" fmla="*/ 621 w 704"/>
                <a:gd name="T71" fmla="*/ 447 h 690"/>
                <a:gd name="T72" fmla="*/ 636 w 704"/>
                <a:gd name="T73" fmla="*/ 455 h 690"/>
                <a:gd name="T74" fmla="*/ 636 w 704"/>
                <a:gd name="T75" fmla="*/ 462 h 690"/>
                <a:gd name="T76" fmla="*/ 681 w 704"/>
                <a:gd name="T77" fmla="*/ 439 h 690"/>
                <a:gd name="T78" fmla="*/ 704 w 704"/>
                <a:gd name="T79" fmla="*/ 364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04" h="690">
                  <a:moveTo>
                    <a:pt x="673" y="303"/>
                  </a:moveTo>
                  <a:lnTo>
                    <a:pt x="673" y="204"/>
                  </a:lnTo>
                  <a:lnTo>
                    <a:pt x="643" y="197"/>
                  </a:lnTo>
                  <a:lnTo>
                    <a:pt x="605" y="174"/>
                  </a:lnTo>
                  <a:lnTo>
                    <a:pt x="560" y="182"/>
                  </a:lnTo>
                  <a:lnTo>
                    <a:pt x="552" y="197"/>
                  </a:lnTo>
                  <a:lnTo>
                    <a:pt x="537" y="182"/>
                  </a:lnTo>
                  <a:lnTo>
                    <a:pt x="530" y="182"/>
                  </a:lnTo>
                  <a:lnTo>
                    <a:pt x="515" y="174"/>
                  </a:lnTo>
                  <a:lnTo>
                    <a:pt x="507" y="189"/>
                  </a:lnTo>
                  <a:lnTo>
                    <a:pt x="507" y="182"/>
                  </a:lnTo>
                  <a:lnTo>
                    <a:pt x="492" y="182"/>
                  </a:lnTo>
                  <a:lnTo>
                    <a:pt x="484" y="174"/>
                  </a:lnTo>
                  <a:lnTo>
                    <a:pt x="462" y="182"/>
                  </a:lnTo>
                  <a:lnTo>
                    <a:pt x="454" y="167"/>
                  </a:lnTo>
                  <a:lnTo>
                    <a:pt x="439" y="167"/>
                  </a:lnTo>
                  <a:lnTo>
                    <a:pt x="401" y="159"/>
                  </a:lnTo>
                  <a:lnTo>
                    <a:pt x="393" y="144"/>
                  </a:lnTo>
                  <a:lnTo>
                    <a:pt x="378" y="144"/>
                  </a:lnTo>
                  <a:lnTo>
                    <a:pt x="363" y="136"/>
                  </a:lnTo>
                  <a:lnTo>
                    <a:pt x="363" y="15"/>
                  </a:lnTo>
                  <a:lnTo>
                    <a:pt x="212" y="0"/>
                  </a:lnTo>
                  <a:lnTo>
                    <a:pt x="189" y="288"/>
                  </a:lnTo>
                  <a:lnTo>
                    <a:pt x="0" y="265"/>
                  </a:lnTo>
                  <a:lnTo>
                    <a:pt x="7" y="280"/>
                  </a:lnTo>
                  <a:lnTo>
                    <a:pt x="83" y="364"/>
                  </a:lnTo>
                  <a:lnTo>
                    <a:pt x="106" y="432"/>
                  </a:lnTo>
                  <a:lnTo>
                    <a:pt x="166" y="477"/>
                  </a:lnTo>
                  <a:lnTo>
                    <a:pt x="189" y="462"/>
                  </a:lnTo>
                  <a:lnTo>
                    <a:pt x="204" y="432"/>
                  </a:lnTo>
                  <a:lnTo>
                    <a:pt x="219" y="424"/>
                  </a:lnTo>
                  <a:lnTo>
                    <a:pt x="272" y="432"/>
                  </a:lnTo>
                  <a:lnTo>
                    <a:pt x="310" y="477"/>
                  </a:lnTo>
                  <a:lnTo>
                    <a:pt x="325" y="530"/>
                  </a:lnTo>
                  <a:lnTo>
                    <a:pt x="371" y="576"/>
                  </a:lnTo>
                  <a:lnTo>
                    <a:pt x="371" y="614"/>
                  </a:lnTo>
                  <a:lnTo>
                    <a:pt x="393" y="652"/>
                  </a:lnTo>
                  <a:lnTo>
                    <a:pt x="439" y="674"/>
                  </a:lnTo>
                  <a:lnTo>
                    <a:pt x="469" y="674"/>
                  </a:lnTo>
                  <a:lnTo>
                    <a:pt x="484" y="690"/>
                  </a:lnTo>
                  <a:lnTo>
                    <a:pt x="499" y="682"/>
                  </a:lnTo>
                  <a:lnTo>
                    <a:pt x="477" y="621"/>
                  </a:lnTo>
                  <a:lnTo>
                    <a:pt x="484" y="599"/>
                  </a:lnTo>
                  <a:lnTo>
                    <a:pt x="469" y="599"/>
                  </a:lnTo>
                  <a:lnTo>
                    <a:pt x="469" y="583"/>
                  </a:lnTo>
                  <a:lnTo>
                    <a:pt x="477" y="599"/>
                  </a:lnTo>
                  <a:lnTo>
                    <a:pt x="477" y="583"/>
                  </a:lnTo>
                  <a:lnTo>
                    <a:pt x="477" y="599"/>
                  </a:lnTo>
                  <a:lnTo>
                    <a:pt x="484" y="591"/>
                  </a:lnTo>
                  <a:lnTo>
                    <a:pt x="499" y="568"/>
                  </a:lnTo>
                  <a:lnTo>
                    <a:pt x="492" y="576"/>
                  </a:lnTo>
                  <a:lnTo>
                    <a:pt x="484" y="561"/>
                  </a:lnTo>
                  <a:lnTo>
                    <a:pt x="499" y="561"/>
                  </a:lnTo>
                  <a:lnTo>
                    <a:pt x="507" y="546"/>
                  </a:lnTo>
                  <a:lnTo>
                    <a:pt x="499" y="553"/>
                  </a:lnTo>
                  <a:lnTo>
                    <a:pt x="499" y="546"/>
                  </a:lnTo>
                  <a:lnTo>
                    <a:pt x="522" y="538"/>
                  </a:lnTo>
                  <a:lnTo>
                    <a:pt x="522" y="523"/>
                  </a:lnTo>
                  <a:lnTo>
                    <a:pt x="530" y="530"/>
                  </a:lnTo>
                  <a:lnTo>
                    <a:pt x="545" y="523"/>
                  </a:lnTo>
                  <a:lnTo>
                    <a:pt x="530" y="508"/>
                  </a:lnTo>
                  <a:lnTo>
                    <a:pt x="545" y="508"/>
                  </a:lnTo>
                  <a:lnTo>
                    <a:pt x="537" y="515"/>
                  </a:lnTo>
                  <a:lnTo>
                    <a:pt x="560" y="508"/>
                  </a:lnTo>
                  <a:lnTo>
                    <a:pt x="552" y="515"/>
                  </a:lnTo>
                  <a:lnTo>
                    <a:pt x="568" y="515"/>
                  </a:lnTo>
                  <a:lnTo>
                    <a:pt x="545" y="530"/>
                  </a:lnTo>
                  <a:lnTo>
                    <a:pt x="613" y="485"/>
                  </a:lnTo>
                  <a:lnTo>
                    <a:pt x="605" y="492"/>
                  </a:lnTo>
                  <a:lnTo>
                    <a:pt x="613" y="477"/>
                  </a:lnTo>
                  <a:lnTo>
                    <a:pt x="628" y="470"/>
                  </a:lnTo>
                  <a:lnTo>
                    <a:pt x="621" y="447"/>
                  </a:lnTo>
                  <a:lnTo>
                    <a:pt x="636" y="439"/>
                  </a:lnTo>
                  <a:lnTo>
                    <a:pt x="636" y="455"/>
                  </a:lnTo>
                  <a:lnTo>
                    <a:pt x="651" y="455"/>
                  </a:lnTo>
                  <a:lnTo>
                    <a:pt x="636" y="462"/>
                  </a:lnTo>
                  <a:lnTo>
                    <a:pt x="689" y="447"/>
                  </a:lnTo>
                  <a:lnTo>
                    <a:pt x="681" y="439"/>
                  </a:lnTo>
                  <a:lnTo>
                    <a:pt x="689" y="424"/>
                  </a:lnTo>
                  <a:lnTo>
                    <a:pt x="704" y="364"/>
                  </a:lnTo>
                  <a:lnTo>
                    <a:pt x="673" y="30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4" name="Freeform 115"/>
            <p:cNvSpPr>
              <a:spLocks/>
            </p:cNvSpPr>
            <p:nvPr/>
          </p:nvSpPr>
          <p:spPr bwMode="auto">
            <a:xfrm>
              <a:off x="872" y="2390"/>
              <a:ext cx="704" cy="690"/>
            </a:xfrm>
            <a:custGeom>
              <a:avLst/>
              <a:gdLst>
                <a:gd name="T0" fmla="*/ 673 w 704"/>
                <a:gd name="T1" fmla="*/ 204 h 690"/>
                <a:gd name="T2" fmla="*/ 605 w 704"/>
                <a:gd name="T3" fmla="*/ 174 h 690"/>
                <a:gd name="T4" fmla="*/ 552 w 704"/>
                <a:gd name="T5" fmla="*/ 197 h 690"/>
                <a:gd name="T6" fmla="*/ 530 w 704"/>
                <a:gd name="T7" fmla="*/ 182 h 690"/>
                <a:gd name="T8" fmla="*/ 507 w 704"/>
                <a:gd name="T9" fmla="*/ 189 h 690"/>
                <a:gd name="T10" fmla="*/ 492 w 704"/>
                <a:gd name="T11" fmla="*/ 182 h 690"/>
                <a:gd name="T12" fmla="*/ 462 w 704"/>
                <a:gd name="T13" fmla="*/ 182 h 690"/>
                <a:gd name="T14" fmla="*/ 439 w 704"/>
                <a:gd name="T15" fmla="*/ 167 h 690"/>
                <a:gd name="T16" fmla="*/ 393 w 704"/>
                <a:gd name="T17" fmla="*/ 144 h 690"/>
                <a:gd name="T18" fmla="*/ 363 w 704"/>
                <a:gd name="T19" fmla="*/ 136 h 690"/>
                <a:gd name="T20" fmla="*/ 212 w 704"/>
                <a:gd name="T21" fmla="*/ 0 h 690"/>
                <a:gd name="T22" fmla="*/ 0 w 704"/>
                <a:gd name="T23" fmla="*/ 265 h 690"/>
                <a:gd name="T24" fmla="*/ 83 w 704"/>
                <a:gd name="T25" fmla="*/ 364 h 690"/>
                <a:gd name="T26" fmla="*/ 166 w 704"/>
                <a:gd name="T27" fmla="*/ 477 h 690"/>
                <a:gd name="T28" fmla="*/ 204 w 704"/>
                <a:gd name="T29" fmla="*/ 432 h 690"/>
                <a:gd name="T30" fmla="*/ 272 w 704"/>
                <a:gd name="T31" fmla="*/ 432 h 690"/>
                <a:gd name="T32" fmla="*/ 325 w 704"/>
                <a:gd name="T33" fmla="*/ 530 h 690"/>
                <a:gd name="T34" fmla="*/ 371 w 704"/>
                <a:gd name="T35" fmla="*/ 614 h 690"/>
                <a:gd name="T36" fmla="*/ 439 w 704"/>
                <a:gd name="T37" fmla="*/ 674 h 690"/>
                <a:gd name="T38" fmla="*/ 484 w 704"/>
                <a:gd name="T39" fmla="*/ 690 h 690"/>
                <a:gd name="T40" fmla="*/ 477 w 704"/>
                <a:gd name="T41" fmla="*/ 621 h 690"/>
                <a:gd name="T42" fmla="*/ 469 w 704"/>
                <a:gd name="T43" fmla="*/ 599 h 690"/>
                <a:gd name="T44" fmla="*/ 477 w 704"/>
                <a:gd name="T45" fmla="*/ 599 h 690"/>
                <a:gd name="T46" fmla="*/ 477 w 704"/>
                <a:gd name="T47" fmla="*/ 599 h 690"/>
                <a:gd name="T48" fmla="*/ 499 w 704"/>
                <a:gd name="T49" fmla="*/ 568 h 690"/>
                <a:gd name="T50" fmla="*/ 484 w 704"/>
                <a:gd name="T51" fmla="*/ 561 h 690"/>
                <a:gd name="T52" fmla="*/ 507 w 704"/>
                <a:gd name="T53" fmla="*/ 546 h 690"/>
                <a:gd name="T54" fmla="*/ 499 w 704"/>
                <a:gd name="T55" fmla="*/ 546 h 690"/>
                <a:gd name="T56" fmla="*/ 522 w 704"/>
                <a:gd name="T57" fmla="*/ 523 h 690"/>
                <a:gd name="T58" fmla="*/ 545 w 704"/>
                <a:gd name="T59" fmla="*/ 523 h 690"/>
                <a:gd name="T60" fmla="*/ 545 w 704"/>
                <a:gd name="T61" fmla="*/ 508 h 690"/>
                <a:gd name="T62" fmla="*/ 560 w 704"/>
                <a:gd name="T63" fmla="*/ 508 h 690"/>
                <a:gd name="T64" fmla="*/ 568 w 704"/>
                <a:gd name="T65" fmla="*/ 515 h 690"/>
                <a:gd name="T66" fmla="*/ 613 w 704"/>
                <a:gd name="T67" fmla="*/ 485 h 690"/>
                <a:gd name="T68" fmla="*/ 613 w 704"/>
                <a:gd name="T69" fmla="*/ 477 h 690"/>
                <a:gd name="T70" fmla="*/ 621 w 704"/>
                <a:gd name="T71" fmla="*/ 447 h 690"/>
                <a:gd name="T72" fmla="*/ 636 w 704"/>
                <a:gd name="T73" fmla="*/ 455 h 690"/>
                <a:gd name="T74" fmla="*/ 636 w 704"/>
                <a:gd name="T75" fmla="*/ 462 h 690"/>
                <a:gd name="T76" fmla="*/ 681 w 704"/>
                <a:gd name="T77" fmla="*/ 439 h 690"/>
                <a:gd name="T78" fmla="*/ 704 w 704"/>
                <a:gd name="T79" fmla="*/ 364 h 690"/>
                <a:gd name="T80" fmla="*/ 673 w 704"/>
                <a:gd name="T81" fmla="*/ 311 h 6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04" h="690">
                  <a:moveTo>
                    <a:pt x="673" y="303"/>
                  </a:moveTo>
                  <a:lnTo>
                    <a:pt x="673" y="204"/>
                  </a:lnTo>
                  <a:lnTo>
                    <a:pt x="643" y="197"/>
                  </a:lnTo>
                  <a:lnTo>
                    <a:pt x="605" y="174"/>
                  </a:lnTo>
                  <a:lnTo>
                    <a:pt x="560" y="182"/>
                  </a:lnTo>
                  <a:lnTo>
                    <a:pt x="552" y="197"/>
                  </a:lnTo>
                  <a:lnTo>
                    <a:pt x="537" y="182"/>
                  </a:lnTo>
                  <a:lnTo>
                    <a:pt x="530" y="182"/>
                  </a:lnTo>
                  <a:lnTo>
                    <a:pt x="515" y="174"/>
                  </a:lnTo>
                  <a:lnTo>
                    <a:pt x="507" y="189"/>
                  </a:lnTo>
                  <a:lnTo>
                    <a:pt x="507" y="182"/>
                  </a:lnTo>
                  <a:lnTo>
                    <a:pt x="492" y="182"/>
                  </a:lnTo>
                  <a:lnTo>
                    <a:pt x="484" y="174"/>
                  </a:lnTo>
                  <a:lnTo>
                    <a:pt x="462" y="182"/>
                  </a:lnTo>
                  <a:lnTo>
                    <a:pt x="454" y="167"/>
                  </a:lnTo>
                  <a:lnTo>
                    <a:pt x="439" y="167"/>
                  </a:lnTo>
                  <a:lnTo>
                    <a:pt x="401" y="159"/>
                  </a:lnTo>
                  <a:lnTo>
                    <a:pt x="393" y="144"/>
                  </a:lnTo>
                  <a:lnTo>
                    <a:pt x="378" y="144"/>
                  </a:lnTo>
                  <a:lnTo>
                    <a:pt x="363" y="136"/>
                  </a:lnTo>
                  <a:lnTo>
                    <a:pt x="363" y="15"/>
                  </a:lnTo>
                  <a:lnTo>
                    <a:pt x="212" y="0"/>
                  </a:lnTo>
                  <a:lnTo>
                    <a:pt x="189" y="288"/>
                  </a:lnTo>
                  <a:lnTo>
                    <a:pt x="0" y="265"/>
                  </a:lnTo>
                  <a:lnTo>
                    <a:pt x="7" y="280"/>
                  </a:lnTo>
                  <a:lnTo>
                    <a:pt x="83" y="364"/>
                  </a:lnTo>
                  <a:lnTo>
                    <a:pt x="106" y="432"/>
                  </a:lnTo>
                  <a:lnTo>
                    <a:pt x="166" y="477"/>
                  </a:lnTo>
                  <a:lnTo>
                    <a:pt x="189" y="462"/>
                  </a:lnTo>
                  <a:lnTo>
                    <a:pt x="204" y="432"/>
                  </a:lnTo>
                  <a:lnTo>
                    <a:pt x="219" y="424"/>
                  </a:lnTo>
                  <a:lnTo>
                    <a:pt x="272" y="432"/>
                  </a:lnTo>
                  <a:lnTo>
                    <a:pt x="310" y="477"/>
                  </a:lnTo>
                  <a:lnTo>
                    <a:pt x="325" y="530"/>
                  </a:lnTo>
                  <a:lnTo>
                    <a:pt x="371" y="576"/>
                  </a:lnTo>
                  <a:lnTo>
                    <a:pt x="371" y="614"/>
                  </a:lnTo>
                  <a:lnTo>
                    <a:pt x="393" y="652"/>
                  </a:lnTo>
                  <a:lnTo>
                    <a:pt x="439" y="674"/>
                  </a:lnTo>
                  <a:lnTo>
                    <a:pt x="469" y="674"/>
                  </a:lnTo>
                  <a:lnTo>
                    <a:pt x="484" y="690"/>
                  </a:lnTo>
                  <a:lnTo>
                    <a:pt x="499" y="682"/>
                  </a:lnTo>
                  <a:lnTo>
                    <a:pt x="477" y="621"/>
                  </a:lnTo>
                  <a:lnTo>
                    <a:pt x="484" y="599"/>
                  </a:lnTo>
                  <a:lnTo>
                    <a:pt x="469" y="599"/>
                  </a:lnTo>
                  <a:lnTo>
                    <a:pt x="469" y="583"/>
                  </a:lnTo>
                  <a:lnTo>
                    <a:pt x="477" y="599"/>
                  </a:lnTo>
                  <a:lnTo>
                    <a:pt x="477" y="583"/>
                  </a:lnTo>
                  <a:lnTo>
                    <a:pt x="477" y="599"/>
                  </a:lnTo>
                  <a:lnTo>
                    <a:pt x="484" y="591"/>
                  </a:lnTo>
                  <a:lnTo>
                    <a:pt x="499" y="568"/>
                  </a:lnTo>
                  <a:lnTo>
                    <a:pt x="492" y="576"/>
                  </a:lnTo>
                  <a:lnTo>
                    <a:pt x="484" y="561"/>
                  </a:lnTo>
                  <a:lnTo>
                    <a:pt x="499" y="561"/>
                  </a:lnTo>
                  <a:lnTo>
                    <a:pt x="507" y="546"/>
                  </a:lnTo>
                  <a:lnTo>
                    <a:pt x="499" y="553"/>
                  </a:lnTo>
                  <a:lnTo>
                    <a:pt x="499" y="546"/>
                  </a:lnTo>
                  <a:lnTo>
                    <a:pt x="522" y="538"/>
                  </a:lnTo>
                  <a:lnTo>
                    <a:pt x="522" y="523"/>
                  </a:lnTo>
                  <a:lnTo>
                    <a:pt x="530" y="530"/>
                  </a:lnTo>
                  <a:lnTo>
                    <a:pt x="545" y="523"/>
                  </a:lnTo>
                  <a:lnTo>
                    <a:pt x="530" y="508"/>
                  </a:lnTo>
                  <a:lnTo>
                    <a:pt x="545" y="508"/>
                  </a:lnTo>
                  <a:lnTo>
                    <a:pt x="537" y="515"/>
                  </a:lnTo>
                  <a:lnTo>
                    <a:pt x="560" y="508"/>
                  </a:lnTo>
                  <a:lnTo>
                    <a:pt x="552" y="515"/>
                  </a:lnTo>
                  <a:lnTo>
                    <a:pt x="568" y="515"/>
                  </a:lnTo>
                  <a:lnTo>
                    <a:pt x="545" y="530"/>
                  </a:lnTo>
                  <a:lnTo>
                    <a:pt x="613" y="485"/>
                  </a:lnTo>
                  <a:lnTo>
                    <a:pt x="605" y="492"/>
                  </a:lnTo>
                  <a:lnTo>
                    <a:pt x="613" y="477"/>
                  </a:lnTo>
                  <a:lnTo>
                    <a:pt x="628" y="470"/>
                  </a:lnTo>
                  <a:lnTo>
                    <a:pt x="621" y="447"/>
                  </a:lnTo>
                  <a:lnTo>
                    <a:pt x="636" y="439"/>
                  </a:lnTo>
                  <a:lnTo>
                    <a:pt x="636" y="455"/>
                  </a:lnTo>
                  <a:lnTo>
                    <a:pt x="651" y="455"/>
                  </a:lnTo>
                  <a:lnTo>
                    <a:pt x="636" y="462"/>
                  </a:lnTo>
                  <a:lnTo>
                    <a:pt x="689" y="447"/>
                  </a:lnTo>
                  <a:lnTo>
                    <a:pt x="681" y="439"/>
                  </a:lnTo>
                  <a:lnTo>
                    <a:pt x="689" y="424"/>
                  </a:lnTo>
                  <a:lnTo>
                    <a:pt x="704" y="364"/>
                  </a:lnTo>
                  <a:lnTo>
                    <a:pt x="673" y="303"/>
                  </a:lnTo>
                  <a:lnTo>
                    <a:pt x="673" y="3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5" name="Freeform 116"/>
            <p:cNvSpPr>
              <a:spLocks/>
            </p:cNvSpPr>
            <p:nvPr/>
          </p:nvSpPr>
          <p:spPr bwMode="auto">
            <a:xfrm>
              <a:off x="1364" y="2936"/>
              <a:ext cx="30" cy="53"/>
            </a:xfrm>
            <a:custGeom>
              <a:avLst/>
              <a:gdLst>
                <a:gd name="T0" fmla="*/ 30 w 30"/>
                <a:gd name="T1" fmla="*/ 0 h 53"/>
                <a:gd name="T2" fmla="*/ 0 w 30"/>
                <a:gd name="T3" fmla="*/ 53 h 53"/>
                <a:gd name="T4" fmla="*/ 7 w 30"/>
                <a:gd name="T5" fmla="*/ 30 h 53"/>
                <a:gd name="T6" fmla="*/ 30 w 30"/>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3">
                  <a:moveTo>
                    <a:pt x="30" y="0"/>
                  </a:moveTo>
                  <a:lnTo>
                    <a:pt x="0" y="53"/>
                  </a:lnTo>
                  <a:lnTo>
                    <a:pt x="7" y="30"/>
                  </a:lnTo>
                  <a:lnTo>
                    <a:pt x="30"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6" name="Freeform 117"/>
            <p:cNvSpPr>
              <a:spLocks/>
            </p:cNvSpPr>
            <p:nvPr/>
          </p:nvSpPr>
          <p:spPr bwMode="auto">
            <a:xfrm>
              <a:off x="1364" y="2936"/>
              <a:ext cx="30" cy="53"/>
            </a:xfrm>
            <a:custGeom>
              <a:avLst/>
              <a:gdLst>
                <a:gd name="T0" fmla="*/ 30 w 30"/>
                <a:gd name="T1" fmla="*/ 0 h 53"/>
                <a:gd name="T2" fmla="*/ 0 w 30"/>
                <a:gd name="T3" fmla="*/ 53 h 53"/>
                <a:gd name="T4" fmla="*/ 7 w 30"/>
                <a:gd name="T5" fmla="*/ 30 h 53"/>
                <a:gd name="T6" fmla="*/ 30 w 30"/>
                <a:gd name="T7" fmla="*/ 0 h 53"/>
                <a:gd name="T8" fmla="*/ 30 w 30"/>
                <a:gd name="T9" fmla="*/ 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53">
                  <a:moveTo>
                    <a:pt x="30" y="0"/>
                  </a:moveTo>
                  <a:lnTo>
                    <a:pt x="0" y="53"/>
                  </a:lnTo>
                  <a:lnTo>
                    <a:pt x="7" y="30"/>
                  </a:lnTo>
                  <a:lnTo>
                    <a:pt x="30" y="0"/>
                  </a:lnTo>
                  <a:lnTo>
                    <a:pt x="3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7" name="Freeform 118"/>
            <p:cNvSpPr>
              <a:spLocks/>
            </p:cNvSpPr>
            <p:nvPr/>
          </p:nvSpPr>
          <p:spPr bwMode="auto">
            <a:xfrm>
              <a:off x="539" y="1981"/>
              <a:ext cx="288" cy="348"/>
            </a:xfrm>
            <a:custGeom>
              <a:avLst/>
              <a:gdLst>
                <a:gd name="T0" fmla="*/ 288 w 288"/>
                <a:gd name="T1" fmla="*/ 98 h 348"/>
                <a:gd name="T2" fmla="*/ 189 w 288"/>
                <a:gd name="T3" fmla="*/ 83 h 348"/>
                <a:gd name="T4" fmla="*/ 197 w 288"/>
                <a:gd name="T5" fmla="*/ 22 h 348"/>
                <a:gd name="T6" fmla="*/ 60 w 288"/>
                <a:gd name="T7" fmla="*/ 0 h 348"/>
                <a:gd name="T8" fmla="*/ 0 w 288"/>
                <a:gd name="T9" fmla="*/ 310 h 348"/>
                <a:gd name="T10" fmla="*/ 250 w 288"/>
                <a:gd name="T11" fmla="*/ 348 h 348"/>
                <a:gd name="T12" fmla="*/ 288 w 288"/>
                <a:gd name="T13" fmla="*/ 9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348">
                  <a:moveTo>
                    <a:pt x="288" y="98"/>
                  </a:moveTo>
                  <a:lnTo>
                    <a:pt x="189" y="83"/>
                  </a:lnTo>
                  <a:lnTo>
                    <a:pt x="197" y="22"/>
                  </a:lnTo>
                  <a:lnTo>
                    <a:pt x="60" y="0"/>
                  </a:lnTo>
                  <a:lnTo>
                    <a:pt x="0" y="310"/>
                  </a:lnTo>
                  <a:lnTo>
                    <a:pt x="250" y="348"/>
                  </a:lnTo>
                  <a:lnTo>
                    <a:pt x="288" y="9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8" name="Freeform 119"/>
            <p:cNvSpPr>
              <a:spLocks/>
            </p:cNvSpPr>
            <p:nvPr/>
          </p:nvSpPr>
          <p:spPr bwMode="auto">
            <a:xfrm>
              <a:off x="539" y="1981"/>
              <a:ext cx="288" cy="348"/>
            </a:xfrm>
            <a:custGeom>
              <a:avLst/>
              <a:gdLst>
                <a:gd name="T0" fmla="*/ 288 w 288"/>
                <a:gd name="T1" fmla="*/ 98 h 348"/>
                <a:gd name="T2" fmla="*/ 189 w 288"/>
                <a:gd name="T3" fmla="*/ 83 h 348"/>
                <a:gd name="T4" fmla="*/ 197 w 288"/>
                <a:gd name="T5" fmla="*/ 22 h 348"/>
                <a:gd name="T6" fmla="*/ 60 w 288"/>
                <a:gd name="T7" fmla="*/ 0 h 348"/>
                <a:gd name="T8" fmla="*/ 0 w 288"/>
                <a:gd name="T9" fmla="*/ 310 h 348"/>
                <a:gd name="T10" fmla="*/ 250 w 288"/>
                <a:gd name="T11" fmla="*/ 348 h 348"/>
                <a:gd name="T12" fmla="*/ 288 w 288"/>
                <a:gd name="T13" fmla="*/ 98 h 348"/>
                <a:gd name="T14" fmla="*/ 288 w 288"/>
                <a:gd name="T15" fmla="*/ 106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348">
                  <a:moveTo>
                    <a:pt x="288" y="98"/>
                  </a:moveTo>
                  <a:lnTo>
                    <a:pt x="189" y="83"/>
                  </a:lnTo>
                  <a:lnTo>
                    <a:pt x="197" y="22"/>
                  </a:lnTo>
                  <a:lnTo>
                    <a:pt x="60" y="0"/>
                  </a:lnTo>
                  <a:lnTo>
                    <a:pt x="0" y="310"/>
                  </a:lnTo>
                  <a:lnTo>
                    <a:pt x="250" y="348"/>
                  </a:lnTo>
                  <a:lnTo>
                    <a:pt x="288" y="98"/>
                  </a:lnTo>
                  <a:lnTo>
                    <a:pt x="288"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9" name="Freeform 120"/>
            <p:cNvSpPr>
              <a:spLocks/>
            </p:cNvSpPr>
            <p:nvPr/>
          </p:nvSpPr>
          <p:spPr bwMode="auto">
            <a:xfrm>
              <a:off x="2454" y="1731"/>
              <a:ext cx="75" cy="159"/>
            </a:xfrm>
            <a:custGeom>
              <a:avLst/>
              <a:gdLst>
                <a:gd name="T0" fmla="*/ 75 w 75"/>
                <a:gd name="T1" fmla="*/ 30 h 159"/>
                <a:gd name="T2" fmla="*/ 60 w 75"/>
                <a:gd name="T3" fmla="*/ 45 h 159"/>
                <a:gd name="T4" fmla="*/ 53 w 75"/>
                <a:gd name="T5" fmla="*/ 98 h 159"/>
                <a:gd name="T6" fmla="*/ 68 w 75"/>
                <a:gd name="T7" fmla="*/ 151 h 159"/>
                <a:gd name="T8" fmla="*/ 30 w 75"/>
                <a:gd name="T9" fmla="*/ 159 h 159"/>
                <a:gd name="T10" fmla="*/ 7 w 75"/>
                <a:gd name="T11" fmla="*/ 98 h 159"/>
                <a:gd name="T12" fmla="*/ 0 w 75"/>
                <a:gd name="T13" fmla="*/ 45 h 159"/>
                <a:gd name="T14" fmla="*/ 0 w 75"/>
                <a:gd name="T15" fmla="*/ 15 h 159"/>
                <a:gd name="T16" fmla="*/ 75 w 75"/>
                <a:gd name="T17" fmla="*/ 0 h 159"/>
                <a:gd name="T18" fmla="*/ 75 w 75"/>
                <a:gd name="T19" fmla="*/ 3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 h="159">
                  <a:moveTo>
                    <a:pt x="75" y="30"/>
                  </a:moveTo>
                  <a:lnTo>
                    <a:pt x="60" y="45"/>
                  </a:lnTo>
                  <a:lnTo>
                    <a:pt x="53" y="98"/>
                  </a:lnTo>
                  <a:lnTo>
                    <a:pt x="68" y="151"/>
                  </a:lnTo>
                  <a:lnTo>
                    <a:pt x="30" y="159"/>
                  </a:lnTo>
                  <a:lnTo>
                    <a:pt x="7" y="98"/>
                  </a:lnTo>
                  <a:lnTo>
                    <a:pt x="0" y="45"/>
                  </a:lnTo>
                  <a:lnTo>
                    <a:pt x="0" y="15"/>
                  </a:lnTo>
                  <a:lnTo>
                    <a:pt x="75" y="0"/>
                  </a:lnTo>
                  <a:lnTo>
                    <a:pt x="75" y="3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0" name="Freeform 121"/>
            <p:cNvSpPr>
              <a:spLocks/>
            </p:cNvSpPr>
            <p:nvPr/>
          </p:nvSpPr>
          <p:spPr bwMode="auto">
            <a:xfrm>
              <a:off x="2454" y="1731"/>
              <a:ext cx="75" cy="159"/>
            </a:xfrm>
            <a:custGeom>
              <a:avLst/>
              <a:gdLst>
                <a:gd name="T0" fmla="*/ 75 w 75"/>
                <a:gd name="T1" fmla="*/ 30 h 159"/>
                <a:gd name="T2" fmla="*/ 60 w 75"/>
                <a:gd name="T3" fmla="*/ 45 h 159"/>
                <a:gd name="T4" fmla="*/ 53 w 75"/>
                <a:gd name="T5" fmla="*/ 98 h 159"/>
                <a:gd name="T6" fmla="*/ 68 w 75"/>
                <a:gd name="T7" fmla="*/ 151 h 159"/>
                <a:gd name="T8" fmla="*/ 30 w 75"/>
                <a:gd name="T9" fmla="*/ 159 h 159"/>
                <a:gd name="T10" fmla="*/ 7 w 75"/>
                <a:gd name="T11" fmla="*/ 98 h 159"/>
                <a:gd name="T12" fmla="*/ 0 w 75"/>
                <a:gd name="T13" fmla="*/ 45 h 159"/>
                <a:gd name="T14" fmla="*/ 0 w 75"/>
                <a:gd name="T15" fmla="*/ 15 h 159"/>
                <a:gd name="T16" fmla="*/ 75 w 75"/>
                <a:gd name="T17" fmla="*/ 0 h 159"/>
                <a:gd name="T18" fmla="*/ 75 w 75"/>
                <a:gd name="T19" fmla="*/ 30 h 159"/>
                <a:gd name="T20" fmla="*/ 75 w 75"/>
                <a:gd name="T21" fmla="*/ 37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159">
                  <a:moveTo>
                    <a:pt x="75" y="30"/>
                  </a:moveTo>
                  <a:lnTo>
                    <a:pt x="60" y="45"/>
                  </a:lnTo>
                  <a:lnTo>
                    <a:pt x="53" y="98"/>
                  </a:lnTo>
                  <a:lnTo>
                    <a:pt x="68" y="151"/>
                  </a:lnTo>
                  <a:lnTo>
                    <a:pt x="30" y="159"/>
                  </a:lnTo>
                  <a:lnTo>
                    <a:pt x="7" y="98"/>
                  </a:lnTo>
                  <a:lnTo>
                    <a:pt x="0" y="45"/>
                  </a:lnTo>
                  <a:lnTo>
                    <a:pt x="0" y="15"/>
                  </a:lnTo>
                  <a:lnTo>
                    <a:pt x="75" y="0"/>
                  </a:lnTo>
                  <a:lnTo>
                    <a:pt x="75" y="30"/>
                  </a:lnTo>
                  <a:lnTo>
                    <a:pt x="75" y="3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1" name="Freeform 122"/>
            <p:cNvSpPr>
              <a:spLocks/>
            </p:cNvSpPr>
            <p:nvPr/>
          </p:nvSpPr>
          <p:spPr bwMode="auto">
            <a:xfrm>
              <a:off x="2060" y="2140"/>
              <a:ext cx="386" cy="220"/>
            </a:xfrm>
            <a:custGeom>
              <a:avLst/>
              <a:gdLst>
                <a:gd name="T0" fmla="*/ 371 w 386"/>
                <a:gd name="T1" fmla="*/ 136 h 220"/>
                <a:gd name="T2" fmla="*/ 356 w 386"/>
                <a:gd name="T3" fmla="*/ 136 h 220"/>
                <a:gd name="T4" fmla="*/ 356 w 386"/>
                <a:gd name="T5" fmla="*/ 144 h 220"/>
                <a:gd name="T6" fmla="*/ 348 w 386"/>
                <a:gd name="T7" fmla="*/ 151 h 220"/>
                <a:gd name="T8" fmla="*/ 348 w 386"/>
                <a:gd name="T9" fmla="*/ 136 h 220"/>
                <a:gd name="T10" fmla="*/ 326 w 386"/>
                <a:gd name="T11" fmla="*/ 129 h 220"/>
                <a:gd name="T12" fmla="*/ 326 w 386"/>
                <a:gd name="T13" fmla="*/ 121 h 220"/>
                <a:gd name="T14" fmla="*/ 356 w 386"/>
                <a:gd name="T15" fmla="*/ 144 h 220"/>
                <a:gd name="T16" fmla="*/ 363 w 386"/>
                <a:gd name="T17" fmla="*/ 129 h 220"/>
                <a:gd name="T18" fmla="*/ 348 w 386"/>
                <a:gd name="T19" fmla="*/ 121 h 220"/>
                <a:gd name="T20" fmla="*/ 356 w 386"/>
                <a:gd name="T21" fmla="*/ 121 h 220"/>
                <a:gd name="T22" fmla="*/ 348 w 386"/>
                <a:gd name="T23" fmla="*/ 106 h 220"/>
                <a:gd name="T24" fmla="*/ 356 w 386"/>
                <a:gd name="T25" fmla="*/ 113 h 220"/>
                <a:gd name="T26" fmla="*/ 356 w 386"/>
                <a:gd name="T27" fmla="*/ 106 h 220"/>
                <a:gd name="T28" fmla="*/ 341 w 386"/>
                <a:gd name="T29" fmla="*/ 106 h 220"/>
                <a:gd name="T30" fmla="*/ 348 w 386"/>
                <a:gd name="T31" fmla="*/ 98 h 220"/>
                <a:gd name="T32" fmla="*/ 341 w 386"/>
                <a:gd name="T33" fmla="*/ 98 h 220"/>
                <a:gd name="T34" fmla="*/ 318 w 386"/>
                <a:gd name="T35" fmla="*/ 76 h 220"/>
                <a:gd name="T36" fmla="*/ 348 w 386"/>
                <a:gd name="T37" fmla="*/ 98 h 220"/>
                <a:gd name="T38" fmla="*/ 348 w 386"/>
                <a:gd name="T39" fmla="*/ 76 h 220"/>
                <a:gd name="T40" fmla="*/ 333 w 386"/>
                <a:gd name="T41" fmla="*/ 76 h 220"/>
                <a:gd name="T42" fmla="*/ 333 w 386"/>
                <a:gd name="T43" fmla="*/ 68 h 220"/>
                <a:gd name="T44" fmla="*/ 310 w 386"/>
                <a:gd name="T45" fmla="*/ 68 h 220"/>
                <a:gd name="T46" fmla="*/ 288 w 386"/>
                <a:gd name="T47" fmla="*/ 60 h 220"/>
                <a:gd name="T48" fmla="*/ 295 w 386"/>
                <a:gd name="T49" fmla="*/ 38 h 220"/>
                <a:gd name="T50" fmla="*/ 295 w 386"/>
                <a:gd name="T51" fmla="*/ 22 h 220"/>
                <a:gd name="T52" fmla="*/ 265 w 386"/>
                <a:gd name="T53" fmla="*/ 7 h 220"/>
                <a:gd name="T54" fmla="*/ 257 w 386"/>
                <a:gd name="T55" fmla="*/ 15 h 220"/>
                <a:gd name="T56" fmla="*/ 227 w 386"/>
                <a:gd name="T57" fmla="*/ 0 h 220"/>
                <a:gd name="T58" fmla="*/ 235 w 386"/>
                <a:gd name="T59" fmla="*/ 22 h 220"/>
                <a:gd name="T60" fmla="*/ 212 w 386"/>
                <a:gd name="T61" fmla="*/ 53 h 220"/>
                <a:gd name="T62" fmla="*/ 204 w 386"/>
                <a:gd name="T63" fmla="*/ 45 h 220"/>
                <a:gd name="T64" fmla="*/ 197 w 386"/>
                <a:gd name="T65" fmla="*/ 76 h 220"/>
                <a:gd name="T66" fmla="*/ 174 w 386"/>
                <a:gd name="T67" fmla="*/ 68 h 220"/>
                <a:gd name="T68" fmla="*/ 152 w 386"/>
                <a:gd name="T69" fmla="*/ 144 h 220"/>
                <a:gd name="T70" fmla="*/ 91 w 386"/>
                <a:gd name="T71" fmla="*/ 166 h 220"/>
                <a:gd name="T72" fmla="*/ 76 w 386"/>
                <a:gd name="T73" fmla="*/ 151 h 220"/>
                <a:gd name="T74" fmla="*/ 23 w 386"/>
                <a:gd name="T75" fmla="*/ 204 h 220"/>
                <a:gd name="T76" fmla="*/ 0 w 386"/>
                <a:gd name="T77" fmla="*/ 220 h 220"/>
                <a:gd name="T78" fmla="*/ 99 w 386"/>
                <a:gd name="T79" fmla="*/ 204 h 220"/>
                <a:gd name="T80" fmla="*/ 371 w 386"/>
                <a:gd name="T81" fmla="*/ 159 h 220"/>
                <a:gd name="T82" fmla="*/ 379 w 386"/>
                <a:gd name="T83" fmla="*/ 159 h 220"/>
                <a:gd name="T84" fmla="*/ 379 w 386"/>
                <a:gd name="T85" fmla="*/ 151 h 220"/>
                <a:gd name="T86" fmla="*/ 379 w 386"/>
                <a:gd name="T87" fmla="*/ 159 h 220"/>
                <a:gd name="T88" fmla="*/ 379 w 386"/>
                <a:gd name="T89" fmla="*/ 151 h 220"/>
                <a:gd name="T90" fmla="*/ 386 w 386"/>
                <a:gd name="T91" fmla="*/ 159 h 220"/>
                <a:gd name="T92" fmla="*/ 371 w 386"/>
                <a:gd name="T93" fmla="*/ 136 h 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6" h="220">
                  <a:moveTo>
                    <a:pt x="371" y="136"/>
                  </a:moveTo>
                  <a:lnTo>
                    <a:pt x="356" y="136"/>
                  </a:lnTo>
                  <a:lnTo>
                    <a:pt x="356" y="144"/>
                  </a:lnTo>
                  <a:lnTo>
                    <a:pt x="348" y="151"/>
                  </a:lnTo>
                  <a:lnTo>
                    <a:pt x="348" y="136"/>
                  </a:lnTo>
                  <a:lnTo>
                    <a:pt x="326" y="129"/>
                  </a:lnTo>
                  <a:lnTo>
                    <a:pt x="326" y="121"/>
                  </a:lnTo>
                  <a:lnTo>
                    <a:pt x="356" y="144"/>
                  </a:lnTo>
                  <a:lnTo>
                    <a:pt x="363" y="129"/>
                  </a:lnTo>
                  <a:lnTo>
                    <a:pt x="348" y="121"/>
                  </a:lnTo>
                  <a:lnTo>
                    <a:pt x="356" y="121"/>
                  </a:lnTo>
                  <a:lnTo>
                    <a:pt x="348" y="106"/>
                  </a:lnTo>
                  <a:lnTo>
                    <a:pt x="356" y="113"/>
                  </a:lnTo>
                  <a:lnTo>
                    <a:pt x="356" y="106"/>
                  </a:lnTo>
                  <a:lnTo>
                    <a:pt x="341" y="106"/>
                  </a:lnTo>
                  <a:lnTo>
                    <a:pt x="348" y="98"/>
                  </a:lnTo>
                  <a:lnTo>
                    <a:pt x="341" y="98"/>
                  </a:lnTo>
                  <a:lnTo>
                    <a:pt x="318" y="76"/>
                  </a:lnTo>
                  <a:lnTo>
                    <a:pt x="348" y="98"/>
                  </a:lnTo>
                  <a:lnTo>
                    <a:pt x="348" y="76"/>
                  </a:lnTo>
                  <a:lnTo>
                    <a:pt x="333" y="76"/>
                  </a:lnTo>
                  <a:lnTo>
                    <a:pt x="333" y="68"/>
                  </a:lnTo>
                  <a:lnTo>
                    <a:pt x="310" y="68"/>
                  </a:lnTo>
                  <a:lnTo>
                    <a:pt x="288" y="60"/>
                  </a:lnTo>
                  <a:lnTo>
                    <a:pt x="295" y="38"/>
                  </a:lnTo>
                  <a:lnTo>
                    <a:pt x="295" y="22"/>
                  </a:lnTo>
                  <a:lnTo>
                    <a:pt x="265" y="7"/>
                  </a:lnTo>
                  <a:lnTo>
                    <a:pt x="257" y="15"/>
                  </a:lnTo>
                  <a:lnTo>
                    <a:pt x="227" y="0"/>
                  </a:lnTo>
                  <a:lnTo>
                    <a:pt x="235" y="22"/>
                  </a:lnTo>
                  <a:lnTo>
                    <a:pt x="212" y="53"/>
                  </a:lnTo>
                  <a:lnTo>
                    <a:pt x="204" y="45"/>
                  </a:lnTo>
                  <a:lnTo>
                    <a:pt x="197" y="76"/>
                  </a:lnTo>
                  <a:lnTo>
                    <a:pt x="174" y="68"/>
                  </a:lnTo>
                  <a:lnTo>
                    <a:pt x="152" y="144"/>
                  </a:lnTo>
                  <a:lnTo>
                    <a:pt x="91" y="166"/>
                  </a:lnTo>
                  <a:lnTo>
                    <a:pt x="76" y="151"/>
                  </a:lnTo>
                  <a:lnTo>
                    <a:pt x="23" y="204"/>
                  </a:lnTo>
                  <a:lnTo>
                    <a:pt x="0" y="220"/>
                  </a:lnTo>
                  <a:lnTo>
                    <a:pt x="99" y="204"/>
                  </a:lnTo>
                  <a:lnTo>
                    <a:pt x="371" y="159"/>
                  </a:lnTo>
                  <a:lnTo>
                    <a:pt x="379" y="159"/>
                  </a:lnTo>
                  <a:lnTo>
                    <a:pt x="379" y="151"/>
                  </a:lnTo>
                  <a:lnTo>
                    <a:pt x="379" y="159"/>
                  </a:lnTo>
                  <a:lnTo>
                    <a:pt x="379" y="151"/>
                  </a:lnTo>
                  <a:lnTo>
                    <a:pt x="386" y="159"/>
                  </a:lnTo>
                  <a:lnTo>
                    <a:pt x="371" y="13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2" name="Freeform 123"/>
            <p:cNvSpPr>
              <a:spLocks/>
            </p:cNvSpPr>
            <p:nvPr/>
          </p:nvSpPr>
          <p:spPr bwMode="auto">
            <a:xfrm>
              <a:off x="2060" y="2140"/>
              <a:ext cx="386" cy="220"/>
            </a:xfrm>
            <a:custGeom>
              <a:avLst/>
              <a:gdLst>
                <a:gd name="T0" fmla="*/ 371 w 386"/>
                <a:gd name="T1" fmla="*/ 136 h 220"/>
                <a:gd name="T2" fmla="*/ 356 w 386"/>
                <a:gd name="T3" fmla="*/ 136 h 220"/>
                <a:gd name="T4" fmla="*/ 356 w 386"/>
                <a:gd name="T5" fmla="*/ 144 h 220"/>
                <a:gd name="T6" fmla="*/ 348 w 386"/>
                <a:gd name="T7" fmla="*/ 151 h 220"/>
                <a:gd name="T8" fmla="*/ 348 w 386"/>
                <a:gd name="T9" fmla="*/ 136 h 220"/>
                <a:gd name="T10" fmla="*/ 326 w 386"/>
                <a:gd name="T11" fmla="*/ 129 h 220"/>
                <a:gd name="T12" fmla="*/ 326 w 386"/>
                <a:gd name="T13" fmla="*/ 121 h 220"/>
                <a:gd name="T14" fmla="*/ 356 w 386"/>
                <a:gd name="T15" fmla="*/ 144 h 220"/>
                <a:gd name="T16" fmla="*/ 363 w 386"/>
                <a:gd name="T17" fmla="*/ 129 h 220"/>
                <a:gd name="T18" fmla="*/ 348 w 386"/>
                <a:gd name="T19" fmla="*/ 121 h 220"/>
                <a:gd name="T20" fmla="*/ 356 w 386"/>
                <a:gd name="T21" fmla="*/ 121 h 220"/>
                <a:gd name="T22" fmla="*/ 348 w 386"/>
                <a:gd name="T23" fmla="*/ 106 h 220"/>
                <a:gd name="T24" fmla="*/ 356 w 386"/>
                <a:gd name="T25" fmla="*/ 113 h 220"/>
                <a:gd name="T26" fmla="*/ 356 w 386"/>
                <a:gd name="T27" fmla="*/ 106 h 220"/>
                <a:gd name="T28" fmla="*/ 341 w 386"/>
                <a:gd name="T29" fmla="*/ 106 h 220"/>
                <a:gd name="T30" fmla="*/ 348 w 386"/>
                <a:gd name="T31" fmla="*/ 98 h 220"/>
                <a:gd name="T32" fmla="*/ 341 w 386"/>
                <a:gd name="T33" fmla="*/ 98 h 220"/>
                <a:gd name="T34" fmla="*/ 318 w 386"/>
                <a:gd name="T35" fmla="*/ 76 h 220"/>
                <a:gd name="T36" fmla="*/ 348 w 386"/>
                <a:gd name="T37" fmla="*/ 98 h 220"/>
                <a:gd name="T38" fmla="*/ 348 w 386"/>
                <a:gd name="T39" fmla="*/ 76 h 220"/>
                <a:gd name="T40" fmla="*/ 333 w 386"/>
                <a:gd name="T41" fmla="*/ 76 h 220"/>
                <a:gd name="T42" fmla="*/ 333 w 386"/>
                <a:gd name="T43" fmla="*/ 68 h 220"/>
                <a:gd name="T44" fmla="*/ 310 w 386"/>
                <a:gd name="T45" fmla="*/ 68 h 220"/>
                <a:gd name="T46" fmla="*/ 288 w 386"/>
                <a:gd name="T47" fmla="*/ 60 h 220"/>
                <a:gd name="T48" fmla="*/ 295 w 386"/>
                <a:gd name="T49" fmla="*/ 38 h 220"/>
                <a:gd name="T50" fmla="*/ 295 w 386"/>
                <a:gd name="T51" fmla="*/ 22 h 220"/>
                <a:gd name="T52" fmla="*/ 265 w 386"/>
                <a:gd name="T53" fmla="*/ 7 h 220"/>
                <a:gd name="T54" fmla="*/ 257 w 386"/>
                <a:gd name="T55" fmla="*/ 15 h 220"/>
                <a:gd name="T56" fmla="*/ 227 w 386"/>
                <a:gd name="T57" fmla="*/ 0 h 220"/>
                <a:gd name="T58" fmla="*/ 235 w 386"/>
                <a:gd name="T59" fmla="*/ 22 h 220"/>
                <a:gd name="T60" fmla="*/ 212 w 386"/>
                <a:gd name="T61" fmla="*/ 53 h 220"/>
                <a:gd name="T62" fmla="*/ 204 w 386"/>
                <a:gd name="T63" fmla="*/ 45 h 220"/>
                <a:gd name="T64" fmla="*/ 197 w 386"/>
                <a:gd name="T65" fmla="*/ 76 h 220"/>
                <a:gd name="T66" fmla="*/ 174 w 386"/>
                <a:gd name="T67" fmla="*/ 68 h 220"/>
                <a:gd name="T68" fmla="*/ 152 w 386"/>
                <a:gd name="T69" fmla="*/ 144 h 220"/>
                <a:gd name="T70" fmla="*/ 91 w 386"/>
                <a:gd name="T71" fmla="*/ 166 h 220"/>
                <a:gd name="T72" fmla="*/ 76 w 386"/>
                <a:gd name="T73" fmla="*/ 151 h 220"/>
                <a:gd name="T74" fmla="*/ 23 w 386"/>
                <a:gd name="T75" fmla="*/ 204 h 220"/>
                <a:gd name="T76" fmla="*/ 0 w 386"/>
                <a:gd name="T77" fmla="*/ 220 h 220"/>
                <a:gd name="T78" fmla="*/ 99 w 386"/>
                <a:gd name="T79" fmla="*/ 204 h 220"/>
                <a:gd name="T80" fmla="*/ 371 w 386"/>
                <a:gd name="T81" fmla="*/ 159 h 220"/>
                <a:gd name="T82" fmla="*/ 379 w 386"/>
                <a:gd name="T83" fmla="*/ 159 h 220"/>
                <a:gd name="T84" fmla="*/ 379 w 386"/>
                <a:gd name="T85" fmla="*/ 151 h 220"/>
                <a:gd name="T86" fmla="*/ 379 w 386"/>
                <a:gd name="T87" fmla="*/ 159 h 220"/>
                <a:gd name="T88" fmla="*/ 379 w 386"/>
                <a:gd name="T89" fmla="*/ 151 h 220"/>
                <a:gd name="T90" fmla="*/ 386 w 386"/>
                <a:gd name="T91" fmla="*/ 159 h 220"/>
                <a:gd name="T92" fmla="*/ 371 w 386"/>
                <a:gd name="T93" fmla="*/ 136 h 220"/>
                <a:gd name="T94" fmla="*/ 371 w 386"/>
                <a:gd name="T95" fmla="*/ 144 h 2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86" h="220">
                  <a:moveTo>
                    <a:pt x="371" y="136"/>
                  </a:moveTo>
                  <a:lnTo>
                    <a:pt x="356" y="136"/>
                  </a:lnTo>
                  <a:lnTo>
                    <a:pt x="356" y="144"/>
                  </a:lnTo>
                  <a:lnTo>
                    <a:pt x="348" y="151"/>
                  </a:lnTo>
                  <a:lnTo>
                    <a:pt x="348" y="136"/>
                  </a:lnTo>
                  <a:lnTo>
                    <a:pt x="326" y="129"/>
                  </a:lnTo>
                  <a:lnTo>
                    <a:pt x="326" y="121"/>
                  </a:lnTo>
                  <a:lnTo>
                    <a:pt x="356" y="144"/>
                  </a:lnTo>
                  <a:lnTo>
                    <a:pt x="363" y="129"/>
                  </a:lnTo>
                  <a:lnTo>
                    <a:pt x="348" y="121"/>
                  </a:lnTo>
                  <a:lnTo>
                    <a:pt x="356" y="121"/>
                  </a:lnTo>
                  <a:lnTo>
                    <a:pt x="348" y="106"/>
                  </a:lnTo>
                  <a:lnTo>
                    <a:pt x="356" y="113"/>
                  </a:lnTo>
                  <a:lnTo>
                    <a:pt x="356" y="106"/>
                  </a:lnTo>
                  <a:lnTo>
                    <a:pt x="341" y="106"/>
                  </a:lnTo>
                  <a:lnTo>
                    <a:pt x="348" y="98"/>
                  </a:lnTo>
                  <a:lnTo>
                    <a:pt x="341" y="98"/>
                  </a:lnTo>
                  <a:lnTo>
                    <a:pt x="318" y="76"/>
                  </a:lnTo>
                  <a:lnTo>
                    <a:pt x="348" y="98"/>
                  </a:lnTo>
                  <a:lnTo>
                    <a:pt x="348" y="76"/>
                  </a:lnTo>
                  <a:lnTo>
                    <a:pt x="333" y="76"/>
                  </a:lnTo>
                  <a:lnTo>
                    <a:pt x="333" y="68"/>
                  </a:lnTo>
                  <a:lnTo>
                    <a:pt x="310" y="68"/>
                  </a:lnTo>
                  <a:lnTo>
                    <a:pt x="288" y="60"/>
                  </a:lnTo>
                  <a:lnTo>
                    <a:pt x="295" y="38"/>
                  </a:lnTo>
                  <a:lnTo>
                    <a:pt x="295" y="22"/>
                  </a:lnTo>
                  <a:lnTo>
                    <a:pt x="265" y="7"/>
                  </a:lnTo>
                  <a:lnTo>
                    <a:pt x="257" y="15"/>
                  </a:lnTo>
                  <a:lnTo>
                    <a:pt x="227" y="0"/>
                  </a:lnTo>
                  <a:lnTo>
                    <a:pt x="235" y="22"/>
                  </a:lnTo>
                  <a:lnTo>
                    <a:pt x="212" y="53"/>
                  </a:lnTo>
                  <a:lnTo>
                    <a:pt x="204" y="45"/>
                  </a:lnTo>
                  <a:lnTo>
                    <a:pt x="197" y="76"/>
                  </a:lnTo>
                  <a:lnTo>
                    <a:pt x="174" y="68"/>
                  </a:lnTo>
                  <a:lnTo>
                    <a:pt x="152" y="144"/>
                  </a:lnTo>
                  <a:lnTo>
                    <a:pt x="91" y="166"/>
                  </a:lnTo>
                  <a:lnTo>
                    <a:pt x="76" y="151"/>
                  </a:lnTo>
                  <a:lnTo>
                    <a:pt x="23" y="204"/>
                  </a:lnTo>
                  <a:lnTo>
                    <a:pt x="0" y="220"/>
                  </a:lnTo>
                  <a:lnTo>
                    <a:pt x="99" y="204"/>
                  </a:lnTo>
                  <a:lnTo>
                    <a:pt x="371" y="159"/>
                  </a:lnTo>
                  <a:lnTo>
                    <a:pt x="379" y="159"/>
                  </a:lnTo>
                  <a:lnTo>
                    <a:pt x="379" y="151"/>
                  </a:lnTo>
                  <a:lnTo>
                    <a:pt x="379" y="159"/>
                  </a:lnTo>
                  <a:lnTo>
                    <a:pt x="379" y="151"/>
                  </a:lnTo>
                  <a:lnTo>
                    <a:pt x="386" y="159"/>
                  </a:lnTo>
                  <a:lnTo>
                    <a:pt x="371" y="136"/>
                  </a:lnTo>
                  <a:lnTo>
                    <a:pt x="371"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3" name="Freeform 124"/>
            <p:cNvSpPr>
              <a:spLocks/>
            </p:cNvSpPr>
            <p:nvPr/>
          </p:nvSpPr>
          <p:spPr bwMode="auto">
            <a:xfrm>
              <a:off x="2431" y="2200"/>
              <a:ext cx="23" cy="61"/>
            </a:xfrm>
            <a:custGeom>
              <a:avLst/>
              <a:gdLst>
                <a:gd name="T0" fmla="*/ 23 w 23"/>
                <a:gd name="T1" fmla="*/ 0 h 61"/>
                <a:gd name="T2" fmla="*/ 8 w 23"/>
                <a:gd name="T3" fmla="*/ 8 h 61"/>
                <a:gd name="T4" fmla="*/ 0 w 23"/>
                <a:gd name="T5" fmla="*/ 38 h 61"/>
                <a:gd name="T6" fmla="*/ 0 w 23"/>
                <a:gd name="T7" fmla="*/ 61 h 61"/>
                <a:gd name="T8" fmla="*/ 23 w 23"/>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1">
                  <a:moveTo>
                    <a:pt x="23" y="0"/>
                  </a:moveTo>
                  <a:lnTo>
                    <a:pt x="8" y="8"/>
                  </a:lnTo>
                  <a:lnTo>
                    <a:pt x="0" y="38"/>
                  </a:lnTo>
                  <a:lnTo>
                    <a:pt x="0" y="61"/>
                  </a:lnTo>
                  <a:lnTo>
                    <a:pt x="23"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4" name="Freeform 125"/>
            <p:cNvSpPr>
              <a:spLocks/>
            </p:cNvSpPr>
            <p:nvPr/>
          </p:nvSpPr>
          <p:spPr bwMode="auto">
            <a:xfrm>
              <a:off x="2431" y="2200"/>
              <a:ext cx="23" cy="61"/>
            </a:xfrm>
            <a:custGeom>
              <a:avLst/>
              <a:gdLst>
                <a:gd name="T0" fmla="*/ 23 w 23"/>
                <a:gd name="T1" fmla="*/ 0 h 61"/>
                <a:gd name="T2" fmla="*/ 8 w 23"/>
                <a:gd name="T3" fmla="*/ 8 h 61"/>
                <a:gd name="T4" fmla="*/ 0 w 23"/>
                <a:gd name="T5" fmla="*/ 38 h 61"/>
                <a:gd name="T6" fmla="*/ 0 w 23"/>
                <a:gd name="T7" fmla="*/ 61 h 61"/>
                <a:gd name="T8" fmla="*/ 23 w 23"/>
                <a:gd name="T9" fmla="*/ 0 h 61"/>
                <a:gd name="T10" fmla="*/ 23 w 23"/>
                <a:gd name="T11" fmla="*/ 8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61">
                  <a:moveTo>
                    <a:pt x="23" y="0"/>
                  </a:moveTo>
                  <a:lnTo>
                    <a:pt x="8" y="8"/>
                  </a:lnTo>
                  <a:lnTo>
                    <a:pt x="0" y="38"/>
                  </a:lnTo>
                  <a:lnTo>
                    <a:pt x="0" y="61"/>
                  </a:lnTo>
                  <a:lnTo>
                    <a:pt x="23" y="0"/>
                  </a:lnTo>
                  <a:lnTo>
                    <a:pt x="23"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5" name="Freeform 126"/>
            <p:cNvSpPr>
              <a:spLocks/>
            </p:cNvSpPr>
            <p:nvPr/>
          </p:nvSpPr>
          <p:spPr bwMode="auto">
            <a:xfrm>
              <a:off x="229" y="1458"/>
              <a:ext cx="333" cy="250"/>
            </a:xfrm>
            <a:custGeom>
              <a:avLst/>
              <a:gdLst>
                <a:gd name="T0" fmla="*/ 295 w 333"/>
                <a:gd name="T1" fmla="*/ 227 h 250"/>
                <a:gd name="T2" fmla="*/ 333 w 333"/>
                <a:gd name="T3" fmla="*/ 60 h 250"/>
                <a:gd name="T4" fmla="*/ 98 w 333"/>
                <a:gd name="T5" fmla="*/ 0 h 250"/>
                <a:gd name="T6" fmla="*/ 106 w 333"/>
                <a:gd name="T7" fmla="*/ 30 h 250"/>
                <a:gd name="T8" fmla="*/ 90 w 333"/>
                <a:gd name="T9" fmla="*/ 38 h 250"/>
                <a:gd name="T10" fmla="*/ 98 w 333"/>
                <a:gd name="T11" fmla="*/ 45 h 250"/>
                <a:gd name="T12" fmla="*/ 90 w 333"/>
                <a:gd name="T13" fmla="*/ 60 h 250"/>
                <a:gd name="T14" fmla="*/ 98 w 333"/>
                <a:gd name="T15" fmla="*/ 60 h 250"/>
                <a:gd name="T16" fmla="*/ 98 w 333"/>
                <a:gd name="T17" fmla="*/ 68 h 250"/>
                <a:gd name="T18" fmla="*/ 90 w 333"/>
                <a:gd name="T19" fmla="*/ 83 h 250"/>
                <a:gd name="T20" fmla="*/ 90 w 333"/>
                <a:gd name="T21" fmla="*/ 106 h 250"/>
                <a:gd name="T22" fmla="*/ 60 w 333"/>
                <a:gd name="T23" fmla="*/ 121 h 250"/>
                <a:gd name="T24" fmla="*/ 53 w 333"/>
                <a:gd name="T25" fmla="*/ 113 h 250"/>
                <a:gd name="T26" fmla="*/ 68 w 333"/>
                <a:gd name="T27" fmla="*/ 98 h 250"/>
                <a:gd name="T28" fmla="*/ 68 w 333"/>
                <a:gd name="T29" fmla="*/ 113 h 250"/>
                <a:gd name="T30" fmla="*/ 75 w 333"/>
                <a:gd name="T31" fmla="*/ 98 h 250"/>
                <a:gd name="T32" fmla="*/ 83 w 333"/>
                <a:gd name="T33" fmla="*/ 98 h 250"/>
                <a:gd name="T34" fmla="*/ 75 w 333"/>
                <a:gd name="T35" fmla="*/ 91 h 250"/>
                <a:gd name="T36" fmla="*/ 83 w 333"/>
                <a:gd name="T37" fmla="*/ 83 h 250"/>
                <a:gd name="T38" fmla="*/ 90 w 333"/>
                <a:gd name="T39" fmla="*/ 83 h 250"/>
                <a:gd name="T40" fmla="*/ 83 w 333"/>
                <a:gd name="T41" fmla="*/ 68 h 250"/>
                <a:gd name="T42" fmla="*/ 53 w 333"/>
                <a:gd name="T43" fmla="*/ 91 h 250"/>
                <a:gd name="T44" fmla="*/ 68 w 333"/>
                <a:gd name="T45" fmla="*/ 98 h 250"/>
                <a:gd name="T46" fmla="*/ 53 w 333"/>
                <a:gd name="T47" fmla="*/ 98 h 250"/>
                <a:gd name="T48" fmla="*/ 75 w 333"/>
                <a:gd name="T49" fmla="*/ 75 h 250"/>
                <a:gd name="T50" fmla="*/ 83 w 333"/>
                <a:gd name="T51" fmla="*/ 53 h 250"/>
                <a:gd name="T52" fmla="*/ 75 w 333"/>
                <a:gd name="T53" fmla="*/ 60 h 250"/>
                <a:gd name="T54" fmla="*/ 68 w 333"/>
                <a:gd name="T55" fmla="*/ 45 h 250"/>
                <a:gd name="T56" fmla="*/ 30 w 333"/>
                <a:gd name="T57" fmla="*/ 38 h 250"/>
                <a:gd name="T58" fmla="*/ 7 w 333"/>
                <a:gd name="T59" fmla="*/ 15 h 250"/>
                <a:gd name="T60" fmla="*/ 0 w 333"/>
                <a:gd name="T61" fmla="*/ 106 h 250"/>
                <a:gd name="T62" fmla="*/ 7 w 333"/>
                <a:gd name="T63" fmla="*/ 106 h 250"/>
                <a:gd name="T64" fmla="*/ 15 w 333"/>
                <a:gd name="T65" fmla="*/ 113 h 250"/>
                <a:gd name="T66" fmla="*/ 0 w 333"/>
                <a:gd name="T67" fmla="*/ 113 h 250"/>
                <a:gd name="T68" fmla="*/ 0 w 333"/>
                <a:gd name="T69" fmla="*/ 121 h 250"/>
                <a:gd name="T70" fmla="*/ 15 w 333"/>
                <a:gd name="T71" fmla="*/ 129 h 250"/>
                <a:gd name="T72" fmla="*/ 0 w 333"/>
                <a:gd name="T73" fmla="*/ 144 h 250"/>
                <a:gd name="T74" fmla="*/ 0 w 333"/>
                <a:gd name="T75" fmla="*/ 129 h 250"/>
                <a:gd name="T76" fmla="*/ 0 w 333"/>
                <a:gd name="T77" fmla="*/ 151 h 250"/>
                <a:gd name="T78" fmla="*/ 15 w 333"/>
                <a:gd name="T79" fmla="*/ 159 h 250"/>
                <a:gd name="T80" fmla="*/ 22 w 333"/>
                <a:gd name="T81" fmla="*/ 159 h 250"/>
                <a:gd name="T82" fmla="*/ 30 w 333"/>
                <a:gd name="T83" fmla="*/ 166 h 250"/>
                <a:gd name="T84" fmla="*/ 37 w 333"/>
                <a:gd name="T85" fmla="*/ 174 h 250"/>
                <a:gd name="T86" fmla="*/ 37 w 333"/>
                <a:gd name="T87" fmla="*/ 204 h 250"/>
                <a:gd name="T88" fmla="*/ 60 w 333"/>
                <a:gd name="T89" fmla="*/ 212 h 250"/>
                <a:gd name="T90" fmla="*/ 83 w 333"/>
                <a:gd name="T91" fmla="*/ 212 h 250"/>
                <a:gd name="T92" fmla="*/ 106 w 333"/>
                <a:gd name="T93" fmla="*/ 227 h 250"/>
                <a:gd name="T94" fmla="*/ 204 w 333"/>
                <a:gd name="T95" fmla="*/ 227 h 250"/>
                <a:gd name="T96" fmla="*/ 295 w 333"/>
                <a:gd name="T97" fmla="*/ 250 h 250"/>
                <a:gd name="T98" fmla="*/ 295 w 333"/>
                <a:gd name="T99" fmla="*/ 227 h 2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33" h="250">
                  <a:moveTo>
                    <a:pt x="295" y="227"/>
                  </a:moveTo>
                  <a:lnTo>
                    <a:pt x="333" y="60"/>
                  </a:lnTo>
                  <a:lnTo>
                    <a:pt x="98" y="0"/>
                  </a:lnTo>
                  <a:lnTo>
                    <a:pt x="106" y="30"/>
                  </a:lnTo>
                  <a:lnTo>
                    <a:pt x="90" y="38"/>
                  </a:lnTo>
                  <a:lnTo>
                    <a:pt x="98" y="45"/>
                  </a:lnTo>
                  <a:lnTo>
                    <a:pt x="90" y="60"/>
                  </a:lnTo>
                  <a:lnTo>
                    <a:pt x="98" y="60"/>
                  </a:lnTo>
                  <a:lnTo>
                    <a:pt x="98" y="68"/>
                  </a:lnTo>
                  <a:lnTo>
                    <a:pt x="90" y="83"/>
                  </a:lnTo>
                  <a:lnTo>
                    <a:pt x="90" y="106"/>
                  </a:lnTo>
                  <a:lnTo>
                    <a:pt x="60" y="121"/>
                  </a:lnTo>
                  <a:lnTo>
                    <a:pt x="53" y="113"/>
                  </a:lnTo>
                  <a:lnTo>
                    <a:pt x="68" y="98"/>
                  </a:lnTo>
                  <a:lnTo>
                    <a:pt x="68" y="113"/>
                  </a:lnTo>
                  <a:lnTo>
                    <a:pt x="75" y="98"/>
                  </a:lnTo>
                  <a:lnTo>
                    <a:pt x="83" y="98"/>
                  </a:lnTo>
                  <a:lnTo>
                    <a:pt x="75" y="91"/>
                  </a:lnTo>
                  <a:lnTo>
                    <a:pt x="83" y="83"/>
                  </a:lnTo>
                  <a:lnTo>
                    <a:pt x="90" y="83"/>
                  </a:lnTo>
                  <a:lnTo>
                    <a:pt x="83" y="68"/>
                  </a:lnTo>
                  <a:lnTo>
                    <a:pt x="53" y="91"/>
                  </a:lnTo>
                  <a:lnTo>
                    <a:pt x="68" y="98"/>
                  </a:lnTo>
                  <a:lnTo>
                    <a:pt x="53" y="98"/>
                  </a:lnTo>
                  <a:lnTo>
                    <a:pt x="75" y="75"/>
                  </a:lnTo>
                  <a:lnTo>
                    <a:pt x="83" y="53"/>
                  </a:lnTo>
                  <a:lnTo>
                    <a:pt x="75" y="60"/>
                  </a:lnTo>
                  <a:lnTo>
                    <a:pt x="68" y="45"/>
                  </a:lnTo>
                  <a:lnTo>
                    <a:pt x="30" y="38"/>
                  </a:lnTo>
                  <a:lnTo>
                    <a:pt x="7" y="15"/>
                  </a:lnTo>
                  <a:lnTo>
                    <a:pt x="0" y="106"/>
                  </a:lnTo>
                  <a:lnTo>
                    <a:pt x="7" y="106"/>
                  </a:lnTo>
                  <a:lnTo>
                    <a:pt x="15" y="113"/>
                  </a:lnTo>
                  <a:lnTo>
                    <a:pt x="0" y="113"/>
                  </a:lnTo>
                  <a:lnTo>
                    <a:pt x="0" y="121"/>
                  </a:lnTo>
                  <a:lnTo>
                    <a:pt x="15" y="129"/>
                  </a:lnTo>
                  <a:lnTo>
                    <a:pt x="0" y="144"/>
                  </a:lnTo>
                  <a:lnTo>
                    <a:pt x="0" y="129"/>
                  </a:lnTo>
                  <a:lnTo>
                    <a:pt x="0" y="151"/>
                  </a:lnTo>
                  <a:lnTo>
                    <a:pt x="15" y="159"/>
                  </a:lnTo>
                  <a:lnTo>
                    <a:pt x="22" y="159"/>
                  </a:lnTo>
                  <a:lnTo>
                    <a:pt x="30" y="166"/>
                  </a:lnTo>
                  <a:lnTo>
                    <a:pt x="37" y="174"/>
                  </a:lnTo>
                  <a:lnTo>
                    <a:pt x="37" y="204"/>
                  </a:lnTo>
                  <a:lnTo>
                    <a:pt x="60" y="212"/>
                  </a:lnTo>
                  <a:lnTo>
                    <a:pt x="83" y="212"/>
                  </a:lnTo>
                  <a:lnTo>
                    <a:pt x="106" y="227"/>
                  </a:lnTo>
                  <a:lnTo>
                    <a:pt x="204" y="227"/>
                  </a:lnTo>
                  <a:lnTo>
                    <a:pt x="295" y="250"/>
                  </a:lnTo>
                  <a:lnTo>
                    <a:pt x="295"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6" name="Freeform 127"/>
            <p:cNvSpPr>
              <a:spLocks/>
            </p:cNvSpPr>
            <p:nvPr/>
          </p:nvSpPr>
          <p:spPr bwMode="auto">
            <a:xfrm>
              <a:off x="229" y="1458"/>
              <a:ext cx="333" cy="250"/>
            </a:xfrm>
            <a:custGeom>
              <a:avLst/>
              <a:gdLst>
                <a:gd name="T0" fmla="*/ 295 w 333"/>
                <a:gd name="T1" fmla="*/ 227 h 250"/>
                <a:gd name="T2" fmla="*/ 333 w 333"/>
                <a:gd name="T3" fmla="*/ 60 h 250"/>
                <a:gd name="T4" fmla="*/ 98 w 333"/>
                <a:gd name="T5" fmla="*/ 0 h 250"/>
                <a:gd name="T6" fmla="*/ 106 w 333"/>
                <a:gd name="T7" fmla="*/ 30 h 250"/>
                <a:gd name="T8" fmla="*/ 90 w 333"/>
                <a:gd name="T9" fmla="*/ 38 h 250"/>
                <a:gd name="T10" fmla="*/ 98 w 333"/>
                <a:gd name="T11" fmla="*/ 45 h 250"/>
                <a:gd name="T12" fmla="*/ 90 w 333"/>
                <a:gd name="T13" fmla="*/ 60 h 250"/>
                <a:gd name="T14" fmla="*/ 98 w 333"/>
                <a:gd name="T15" fmla="*/ 60 h 250"/>
                <a:gd name="T16" fmla="*/ 98 w 333"/>
                <a:gd name="T17" fmla="*/ 68 h 250"/>
                <a:gd name="T18" fmla="*/ 90 w 333"/>
                <a:gd name="T19" fmla="*/ 83 h 250"/>
                <a:gd name="T20" fmla="*/ 90 w 333"/>
                <a:gd name="T21" fmla="*/ 106 h 250"/>
                <a:gd name="T22" fmla="*/ 60 w 333"/>
                <a:gd name="T23" fmla="*/ 121 h 250"/>
                <a:gd name="T24" fmla="*/ 53 w 333"/>
                <a:gd name="T25" fmla="*/ 113 h 250"/>
                <a:gd name="T26" fmla="*/ 68 w 333"/>
                <a:gd name="T27" fmla="*/ 98 h 250"/>
                <a:gd name="T28" fmla="*/ 68 w 333"/>
                <a:gd name="T29" fmla="*/ 113 h 250"/>
                <a:gd name="T30" fmla="*/ 75 w 333"/>
                <a:gd name="T31" fmla="*/ 98 h 250"/>
                <a:gd name="T32" fmla="*/ 83 w 333"/>
                <a:gd name="T33" fmla="*/ 98 h 250"/>
                <a:gd name="T34" fmla="*/ 75 w 333"/>
                <a:gd name="T35" fmla="*/ 91 h 250"/>
                <a:gd name="T36" fmla="*/ 83 w 333"/>
                <a:gd name="T37" fmla="*/ 83 h 250"/>
                <a:gd name="T38" fmla="*/ 90 w 333"/>
                <a:gd name="T39" fmla="*/ 83 h 250"/>
                <a:gd name="T40" fmla="*/ 83 w 333"/>
                <a:gd name="T41" fmla="*/ 68 h 250"/>
                <a:gd name="T42" fmla="*/ 53 w 333"/>
                <a:gd name="T43" fmla="*/ 91 h 250"/>
                <a:gd name="T44" fmla="*/ 68 w 333"/>
                <a:gd name="T45" fmla="*/ 98 h 250"/>
                <a:gd name="T46" fmla="*/ 53 w 333"/>
                <a:gd name="T47" fmla="*/ 98 h 250"/>
                <a:gd name="T48" fmla="*/ 75 w 333"/>
                <a:gd name="T49" fmla="*/ 75 h 250"/>
                <a:gd name="T50" fmla="*/ 83 w 333"/>
                <a:gd name="T51" fmla="*/ 53 h 250"/>
                <a:gd name="T52" fmla="*/ 75 w 333"/>
                <a:gd name="T53" fmla="*/ 60 h 250"/>
                <a:gd name="T54" fmla="*/ 68 w 333"/>
                <a:gd name="T55" fmla="*/ 45 h 250"/>
                <a:gd name="T56" fmla="*/ 30 w 333"/>
                <a:gd name="T57" fmla="*/ 38 h 250"/>
                <a:gd name="T58" fmla="*/ 7 w 333"/>
                <a:gd name="T59" fmla="*/ 15 h 250"/>
                <a:gd name="T60" fmla="*/ 0 w 333"/>
                <a:gd name="T61" fmla="*/ 106 h 250"/>
                <a:gd name="T62" fmla="*/ 7 w 333"/>
                <a:gd name="T63" fmla="*/ 106 h 250"/>
                <a:gd name="T64" fmla="*/ 15 w 333"/>
                <a:gd name="T65" fmla="*/ 113 h 250"/>
                <a:gd name="T66" fmla="*/ 0 w 333"/>
                <a:gd name="T67" fmla="*/ 113 h 250"/>
                <a:gd name="T68" fmla="*/ 0 w 333"/>
                <a:gd name="T69" fmla="*/ 121 h 250"/>
                <a:gd name="T70" fmla="*/ 15 w 333"/>
                <a:gd name="T71" fmla="*/ 129 h 250"/>
                <a:gd name="T72" fmla="*/ 0 w 333"/>
                <a:gd name="T73" fmla="*/ 144 h 250"/>
                <a:gd name="T74" fmla="*/ 0 w 333"/>
                <a:gd name="T75" fmla="*/ 129 h 250"/>
                <a:gd name="T76" fmla="*/ 0 w 333"/>
                <a:gd name="T77" fmla="*/ 151 h 250"/>
                <a:gd name="T78" fmla="*/ 15 w 333"/>
                <a:gd name="T79" fmla="*/ 159 h 250"/>
                <a:gd name="T80" fmla="*/ 22 w 333"/>
                <a:gd name="T81" fmla="*/ 159 h 250"/>
                <a:gd name="T82" fmla="*/ 30 w 333"/>
                <a:gd name="T83" fmla="*/ 166 h 250"/>
                <a:gd name="T84" fmla="*/ 37 w 333"/>
                <a:gd name="T85" fmla="*/ 174 h 250"/>
                <a:gd name="T86" fmla="*/ 37 w 333"/>
                <a:gd name="T87" fmla="*/ 204 h 250"/>
                <a:gd name="T88" fmla="*/ 60 w 333"/>
                <a:gd name="T89" fmla="*/ 212 h 250"/>
                <a:gd name="T90" fmla="*/ 83 w 333"/>
                <a:gd name="T91" fmla="*/ 212 h 250"/>
                <a:gd name="T92" fmla="*/ 106 w 333"/>
                <a:gd name="T93" fmla="*/ 227 h 250"/>
                <a:gd name="T94" fmla="*/ 204 w 333"/>
                <a:gd name="T95" fmla="*/ 227 h 250"/>
                <a:gd name="T96" fmla="*/ 295 w 333"/>
                <a:gd name="T97" fmla="*/ 250 h 250"/>
                <a:gd name="T98" fmla="*/ 295 w 333"/>
                <a:gd name="T99" fmla="*/ 227 h 250"/>
                <a:gd name="T100" fmla="*/ 295 w 333"/>
                <a:gd name="T101" fmla="*/ 235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33" h="250">
                  <a:moveTo>
                    <a:pt x="295" y="227"/>
                  </a:moveTo>
                  <a:lnTo>
                    <a:pt x="333" y="60"/>
                  </a:lnTo>
                  <a:lnTo>
                    <a:pt x="98" y="0"/>
                  </a:lnTo>
                  <a:lnTo>
                    <a:pt x="106" y="30"/>
                  </a:lnTo>
                  <a:lnTo>
                    <a:pt x="90" y="38"/>
                  </a:lnTo>
                  <a:lnTo>
                    <a:pt x="98" y="45"/>
                  </a:lnTo>
                  <a:lnTo>
                    <a:pt x="90" y="60"/>
                  </a:lnTo>
                  <a:lnTo>
                    <a:pt x="98" y="60"/>
                  </a:lnTo>
                  <a:lnTo>
                    <a:pt x="98" y="68"/>
                  </a:lnTo>
                  <a:lnTo>
                    <a:pt x="90" y="83"/>
                  </a:lnTo>
                  <a:lnTo>
                    <a:pt x="90" y="106"/>
                  </a:lnTo>
                  <a:lnTo>
                    <a:pt x="60" y="121"/>
                  </a:lnTo>
                  <a:lnTo>
                    <a:pt x="53" y="113"/>
                  </a:lnTo>
                  <a:lnTo>
                    <a:pt x="68" y="98"/>
                  </a:lnTo>
                  <a:lnTo>
                    <a:pt x="68" y="113"/>
                  </a:lnTo>
                  <a:lnTo>
                    <a:pt x="75" y="98"/>
                  </a:lnTo>
                  <a:lnTo>
                    <a:pt x="83" y="98"/>
                  </a:lnTo>
                  <a:lnTo>
                    <a:pt x="75" y="91"/>
                  </a:lnTo>
                  <a:lnTo>
                    <a:pt x="83" y="83"/>
                  </a:lnTo>
                  <a:lnTo>
                    <a:pt x="90" y="83"/>
                  </a:lnTo>
                  <a:lnTo>
                    <a:pt x="83" y="68"/>
                  </a:lnTo>
                  <a:lnTo>
                    <a:pt x="53" y="91"/>
                  </a:lnTo>
                  <a:lnTo>
                    <a:pt x="68" y="98"/>
                  </a:lnTo>
                  <a:lnTo>
                    <a:pt x="53" y="98"/>
                  </a:lnTo>
                  <a:lnTo>
                    <a:pt x="75" y="75"/>
                  </a:lnTo>
                  <a:lnTo>
                    <a:pt x="83" y="53"/>
                  </a:lnTo>
                  <a:lnTo>
                    <a:pt x="75" y="60"/>
                  </a:lnTo>
                  <a:lnTo>
                    <a:pt x="68" y="45"/>
                  </a:lnTo>
                  <a:lnTo>
                    <a:pt x="30" y="38"/>
                  </a:lnTo>
                  <a:lnTo>
                    <a:pt x="7" y="15"/>
                  </a:lnTo>
                  <a:lnTo>
                    <a:pt x="0" y="106"/>
                  </a:lnTo>
                  <a:lnTo>
                    <a:pt x="7" y="106"/>
                  </a:lnTo>
                  <a:lnTo>
                    <a:pt x="15" y="113"/>
                  </a:lnTo>
                  <a:lnTo>
                    <a:pt x="0" y="113"/>
                  </a:lnTo>
                  <a:lnTo>
                    <a:pt x="0" y="121"/>
                  </a:lnTo>
                  <a:lnTo>
                    <a:pt x="15" y="129"/>
                  </a:lnTo>
                  <a:lnTo>
                    <a:pt x="0" y="144"/>
                  </a:lnTo>
                  <a:lnTo>
                    <a:pt x="0" y="129"/>
                  </a:lnTo>
                  <a:lnTo>
                    <a:pt x="0" y="151"/>
                  </a:lnTo>
                  <a:lnTo>
                    <a:pt x="15" y="159"/>
                  </a:lnTo>
                  <a:lnTo>
                    <a:pt x="22" y="159"/>
                  </a:lnTo>
                  <a:lnTo>
                    <a:pt x="30" y="166"/>
                  </a:lnTo>
                  <a:lnTo>
                    <a:pt x="37" y="174"/>
                  </a:lnTo>
                  <a:lnTo>
                    <a:pt x="37" y="204"/>
                  </a:lnTo>
                  <a:lnTo>
                    <a:pt x="60" y="212"/>
                  </a:lnTo>
                  <a:lnTo>
                    <a:pt x="83" y="212"/>
                  </a:lnTo>
                  <a:lnTo>
                    <a:pt x="106" y="227"/>
                  </a:lnTo>
                  <a:lnTo>
                    <a:pt x="204" y="227"/>
                  </a:lnTo>
                  <a:lnTo>
                    <a:pt x="295" y="250"/>
                  </a:lnTo>
                  <a:lnTo>
                    <a:pt x="295" y="227"/>
                  </a:lnTo>
                  <a:lnTo>
                    <a:pt x="295"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7" name="Freeform 128"/>
            <p:cNvSpPr>
              <a:spLocks/>
            </p:cNvSpPr>
            <p:nvPr/>
          </p:nvSpPr>
          <p:spPr bwMode="auto">
            <a:xfrm>
              <a:off x="2098" y="2087"/>
              <a:ext cx="227" cy="219"/>
            </a:xfrm>
            <a:custGeom>
              <a:avLst/>
              <a:gdLst>
                <a:gd name="T0" fmla="*/ 219 w 227"/>
                <a:gd name="T1" fmla="*/ 68 h 219"/>
                <a:gd name="T2" fmla="*/ 189 w 227"/>
                <a:gd name="T3" fmla="*/ 53 h 219"/>
                <a:gd name="T4" fmla="*/ 197 w 227"/>
                <a:gd name="T5" fmla="*/ 75 h 219"/>
                <a:gd name="T6" fmla="*/ 174 w 227"/>
                <a:gd name="T7" fmla="*/ 106 h 219"/>
                <a:gd name="T8" fmla="*/ 166 w 227"/>
                <a:gd name="T9" fmla="*/ 98 h 219"/>
                <a:gd name="T10" fmla="*/ 159 w 227"/>
                <a:gd name="T11" fmla="*/ 129 h 219"/>
                <a:gd name="T12" fmla="*/ 136 w 227"/>
                <a:gd name="T13" fmla="*/ 121 h 219"/>
                <a:gd name="T14" fmla="*/ 114 w 227"/>
                <a:gd name="T15" fmla="*/ 197 h 219"/>
                <a:gd name="T16" fmla="*/ 53 w 227"/>
                <a:gd name="T17" fmla="*/ 219 h 219"/>
                <a:gd name="T18" fmla="*/ 38 w 227"/>
                <a:gd name="T19" fmla="*/ 204 h 219"/>
                <a:gd name="T20" fmla="*/ 8 w 227"/>
                <a:gd name="T21" fmla="*/ 182 h 219"/>
                <a:gd name="T22" fmla="*/ 0 w 227"/>
                <a:gd name="T23" fmla="*/ 151 h 219"/>
                <a:gd name="T24" fmla="*/ 15 w 227"/>
                <a:gd name="T25" fmla="*/ 136 h 219"/>
                <a:gd name="T26" fmla="*/ 23 w 227"/>
                <a:gd name="T27" fmla="*/ 113 h 219"/>
                <a:gd name="T28" fmla="*/ 38 w 227"/>
                <a:gd name="T29" fmla="*/ 113 h 219"/>
                <a:gd name="T30" fmla="*/ 38 w 227"/>
                <a:gd name="T31" fmla="*/ 91 h 219"/>
                <a:gd name="T32" fmla="*/ 68 w 227"/>
                <a:gd name="T33" fmla="*/ 68 h 219"/>
                <a:gd name="T34" fmla="*/ 76 w 227"/>
                <a:gd name="T35" fmla="*/ 22 h 219"/>
                <a:gd name="T36" fmla="*/ 68 w 227"/>
                <a:gd name="T37" fmla="*/ 0 h 219"/>
                <a:gd name="T38" fmla="*/ 76 w 227"/>
                <a:gd name="T39" fmla="*/ 0 h 219"/>
                <a:gd name="T40" fmla="*/ 83 w 227"/>
                <a:gd name="T41" fmla="*/ 53 h 219"/>
                <a:gd name="T42" fmla="*/ 136 w 227"/>
                <a:gd name="T43" fmla="*/ 45 h 219"/>
                <a:gd name="T44" fmla="*/ 144 w 227"/>
                <a:gd name="T45" fmla="*/ 83 h 219"/>
                <a:gd name="T46" fmla="*/ 166 w 227"/>
                <a:gd name="T47" fmla="*/ 45 h 219"/>
                <a:gd name="T48" fmla="*/ 189 w 227"/>
                <a:gd name="T49" fmla="*/ 53 h 219"/>
                <a:gd name="T50" fmla="*/ 197 w 227"/>
                <a:gd name="T51" fmla="*/ 38 h 219"/>
                <a:gd name="T52" fmla="*/ 212 w 227"/>
                <a:gd name="T53" fmla="*/ 38 h 219"/>
                <a:gd name="T54" fmla="*/ 227 w 227"/>
                <a:gd name="T55" fmla="*/ 60 h 219"/>
                <a:gd name="T56" fmla="*/ 219 w 227"/>
                <a:gd name="T57" fmla="*/ 68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7" h="219">
                  <a:moveTo>
                    <a:pt x="219" y="68"/>
                  </a:moveTo>
                  <a:lnTo>
                    <a:pt x="189" y="53"/>
                  </a:lnTo>
                  <a:lnTo>
                    <a:pt x="197" y="75"/>
                  </a:lnTo>
                  <a:lnTo>
                    <a:pt x="174" y="106"/>
                  </a:lnTo>
                  <a:lnTo>
                    <a:pt x="166" y="98"/>
                  </a:lnTo>
                  <a:lnTo>
                    <a:pt x="159" y="129"/>
                  </a:lnTo>
                  <a:lnTo>
                    <a:pt x="136" y="121"/>
                  </a:lnTo>
                  <a:lnTo>
                    <a:pt x="114" y="197"/>
                  </a:lnTo>
                  <a:lnTo>
                    <a:pt x="53" y="219"/>
                  </a:lnTo>
                  <a:lnTo>
                    <a:pt x="38" y="204"/>
                  </a:lnTo>
                  <a:lnTo>
                    <a:pt x="8" y="182"/>
                  </a:lnTo>
                  <a:lnTo>
                    <a:pt x="0" y="151"/>
                  </a:lnTo>
                  <a:lnTo>
                    <a:pt x="15" y="136"/>
                  </a:lnTo>
                  <a:lnTo>
                    <a:pt x="23" y="113"/>
                  </a:lnTo>
                  <a:lnTo>
                    <a:pt x="38" y="113"/>
                  </a:lnTo>
                  <a:lnTo>
                    <a:pt x="38" y="91"/>
                  </a:lnTo>
                  <a:lnTo>
                    <a:pt x="68" y="68"/>
                  </a:lnTo>
                  <a:lnTo>
                    <a:pt x="76" y="22"/>
                  </a:lnTo>
                  <a:lnTo>
                    <a:pt x="68" y="0"/>
                  </a:lnTo>
                  <a:lnTo>
                    <a:pt x="76" y="0"/>
                  </a:lnTo>
                  <a:lnTo>
                    <a:pt x="83" y="53"/>
                  </a:lnTo>
                  <a:lnTo>
                    <a:pt x="136" y="45"/>
                  </a:lnTo>
                  <a:lnTo>
                    <a:pt x="144" y="83"/>
                  </a:lnTo>
                  <a:lnTo>
                    <a:pt x="166" y="45"/>
                  </a:lnTo>
                  <a:lnTo>
                    <a:pt x="189" y="53"/>
                  </a:lnTo>
                  <a:lnTo>
                    <a:pt x="197" y="38"/>
                  </a:lnTo>
                  <a:lnTo>
                    <a:pt x="212" y="38"/>
                  </a:lnTo>
                  <a:lnTo>
                    <a:pt x="227" y="60"/>
                  </a:lnTo>
                  <a:lnTo>
                    <a:pt x="219"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8" name="Freeform 129"/>
            <p:cNvSpPr>
              <a:spLocks/>
            </p:cNvSpPr>
            <p:nvPr/>
          </p:nvSpPr>
          <p:spPr bwMode="auto">
            <a:xfrm>
              <a:off x="2098" y="2087"/>
              <a:ext cx="227" cy="219"/>
            </a:xfrm>
            <a:custGeom>
              <a:avLst/>
              <a:gdLst>
                <a:gd name="T0" fmla="*/ 219 w 227"/>
                <a:gd name="T1" fmla="*/ 68 h 219"/>
                <a:gd name="T2" fmla="*/ 189 w 227"/>
                <a:gd name="T3" fmla="*/ 53 h 219"/>
                <a:gd name="T4" fmla="*/ 197 w 227"/>
                <a:gd name="T5" fmla="*/ 75 h 219"/>
                <a:gd name="T6" fmla="*/ 174 w 227"/>
                <a:gd name="T7" fmla="*/ 106 h 219"/>
                <a:gd name="T8" fmla="*/ 166 w 227"/>
                <a:gd name="T9" fmla="*/ 98 h 219"/>
                <a:gd name="T10" fmla="*/ 159 w 227"/>
                <a:gd name="T11" fmla="*/ 129 h 219"/>
                <a:gd name="T12" fmla="*/ 136 w 227"/>
                <a:gd name="T13" fmla="*/ 121 h 219"/>
                <a:gd name="T14" fmla="*/ 114 w 227"/>
                <a:gd name="T15" fmla="*/ 197 h 219"/>
                <a:gd name="T16" fmla="*/ 53 w 227"/>
                <a:gd name="T17" fmla="*/ 219 h 219"/>
                <a:gd name="T18" fmla="*/ 38 w 227"/>
                <a:gd name="T19" fmla="*/ 204 h 219"/>
                <a:gd name="T20" fmla="*/ 8 w 227"/>
                <a:gd name="T21" fmla="*/ 182 h 219"/>
                <a:gd name="T22" fmla="*/ 0 w 227"/>
                <a:gd name="T23" fmla="*/ 151 h 219"/>
                <a:gd name="T24" fmla="*/ 15 w 227"/>
                <a:gd name="T25" fmla="*/ 136 h 219"/>
                <a:gd name="T26" fmla="*/ 23 w 227"/>
                <a:gd name="T27" fmla="*/ 113 h 219"/>
                <a:gd name="T28" fmla="*/ 38 w 227"/>
                <a:gd name="T29" fmla="*/ 113 h 219"/>
                <a:gd name="T30" fmla="*/ 38 w 227"/>
                <a:gd name="T31" fmla="*/ 91 h 219"/>
                <a:gd name="T32" fmla="*/ 68 w 227"/>
                <a:gd name="T33" fmla="*/ 68 h 219"/>
                <a:gd name="T34" fmla="*/ 76 w 227"/>
                <a:gd name="T35" fmla="*/ 22 h 219"/>
                <a:gd name="T36" fmla="*/ 68 w 227"/>
                <a:gd name="T37" fmla="*/ 0 h 219"/>
                <a:gd name="T38" fmla="*/ 76 w 227"/>
                <a:gd name="T39" fmla="*/ 0 h 219"/>
                <a:gd name="T40" fmla="*/ 83 w 227"/>
                <a:gd name="T41" fmla="*/ 53 h 219"/>
                <a:gd name="T42" fmla="*/ 136 w 227"/>
                <a:gd name="T43" fmla="*/ 45 h 219"/>
                <a:gd name="T44" fmla="*/ 144 w 227"/>
                <a:gd name="T45" fmla="*/ 83 h 219"/>
                <a:gd name="T46" fmla="*/ 166 w 227"/>
                <a:gd name="T47" fmla="*/ 45 h 219"/>
                <a:gd name="T48" fmla="*/ 189 w 227"/>
                <a:gd name="T49" fmla="*/ 53 h 219"/>
                <a:gd name="T50" fmla="*/ 197 w 227"/>
                <a:gd name="T51" fmla="*/ 38 h 219"/>
                <a:gd name="T52" fmla="*/ 212 w 227"/>
                <a:gd name="T53" fmla="*/ 38 h 219"/>
                <a:gd name="T54" fmla="*/ 227 w 227"/>
                <a:gd name="T55" fmla="*/ 60 h 219"/>
                <a:gd name="T56" fmla="*/ 219 w 227"/>
                <a:gd name="T57" fmla="*/ 68 h 219"/>
                <a:gd name="T58" fmla="*/ 219 w 227"/>
                <a:gd name="T59" fmla="*/ 75 h 2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27" h="219">
                  <a:moveTo>
                    <a:pt x="219" y="68"/>
                  </a:moveTo>
                  <a:lnTo>
                    <a:pt x="189" y="53"/>
                  </a:lnTo>
                  <a:lnTo>
                    <a:pt x="197" y="75"/>
                  </a:lnTo>
                  <a:lnTo>
                    <a:pt x="174" y="106"/>
                  </a:lnTo>
                  <a:lnTo>
                    <a:pt x="166" y="98"/>
                  </a:lnTo>
                  <a:lnTo>
                    <a:pt x="159" y="129"/>
                  </a:lnTo>
                  <a:lnTo>
                    <a:pt x="136" y="121"/>
                  </a:lnTo>
                  <a:lnTo>
                    <a:pt x="114" y="197"/>
                  </a:lnTo>
                  <a:lnTo>
                    <a:pt x="53" y="219"/>
                  </a:lnTo>
                  <a:lnTo>
                    <a:pt x="38" y="204"/>
                  </a:lnTo>
                  <a:lnTo>
                    <a:pt x="8" y="182"/>
                  </a:lnTo>
                  <a:lnTo>
                    <a:pt x="0" y="151"/>
                  </a:lnTo>
                  <a:lnTo>
                    <a:pt x="15" y="136"/>
                  </a:lnTo>
                  <a:lnTo>
                    <a:pt x="23" y="113"/>
                  </a:lnTo>
                  <a:lnTo>
                    <a:pt x="38" y="113"/>
                  </a:lnTo>
                  <a:lnTo>
                    <a:pt x="38" y="91"/>
                  </a:lnTo>
                  <a:lnTo>
                    <a:pt x="68" y="68"/>
                  </a:lnTo>
                  <a:lnTo>
                    <a:pt x="76" y="22"/>
                  </a:lnTo>
                  <a:lnTo>
                    <a:pt x="68" y="0"/>
                  </a:lnTo>
                  <a:lnTo>
                    <a:pt x="76" y="0"/>
                  </a:lnTo>
                  <a:lnTo>
                    <a:pt x="83" y="53"/>
                  </a:lnTo>
                  <a:lnTo>
                    <a:pt x="136" y="45"/>
                  </a:lnTo>
                  <a:lnTo>
                    <a:pt x="144" y="83"/>
                  </a:lnTo>
                  <a:lnTo>
                    <a:pt x="166" y="45"/>
                  </a:lnTo>
                  <a:lnTo>
                    <a:pt x="189" y="53"/>
                  </a:lnTo>
                  <a:lnTo>
                    <a:pt x="197" y="38"/>
                  </a:lnTo>
                  <a:lnTo>
                    <a:pt x="212" y="38"/>
                  </a:lnTo>
                  <a:lnTo>
                    <a:pt x="227" y="60"/>
                  </a:lnTo>
                  <a:lnTo>
                    <a:pt x="219" y="68"/>
                  </a:lnTo>
                  <a:lnTo>
                    <a:pt x="219" y="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9" name="Freeform 130"/>
            <p:cNvSpPr>
              <a:spLocks/>
            </p:cNvSpPr>
            <p:nvPr/>
          </p:nvSpPr>
          <p:spPr bwMode="auto">
            <a:xfrm>
              <a:off x="1576" y="1738"/>
              <a:ext cx="257" cy="281"/>
            </a:xfrm>
            <a:custGeom>
              <a:avLst/>
              <a:gdLst>
                <a:gd name="T0" fmla="*/ 234 w 257"/>
                <a:gd name="T1" fmla="*/ 227 h 281"/>
                <a:gd name="T2" fmla="*/ 242 w 257"/>
                <a:gd name="T3" fmla="*/ 273 h 281"/>
                <a:gd name="T4" fmla="*/ 113 w 257"/>
                <a:gd name="T5" fmla="*/ 281 h 281"/>
                <a:gd name="T6" fmla="*/ 91 w 257"/>
                <a:gd name="T7" fmla="*/ 265 h 281"/>
                <a:gd name="T8" fmla="*/ 83 w 257"/>
                <a:gd name="T9" fmla="*/ 220 h 281"/>
                <a:gd name="T10" fmla="*/ 75 w 257"/>
                <a:gd name="T11" fmla="*/ 190 h 281"/>
                <a:gd name="T12" fmla="*/ 7 w 257"/>
                <a:gd name="T13" fmla="*/ 144 h 281"/>
                <a:gd name="T14" fmla="*/ 7 w 257"/>
                <a:gd name="T15" fmla="*/ 114 h 281"/>
                <a:gd name="T16" fmla="*/ 15 w 257"/>
                <a:gd name="T17" fmla="*/ 99 h 281"/>
                <a:gd name="T18" fmla="*/ 0 w 257"/>
                <a:gd name="T19" fmla="*/ 83 h 281"/>
                <a:gd name="T20" fmla="*/ 30 w 257"/>
                <a:gd name="T21" fmla="*/ 61 h 281"/>
                <a:gd name="T22" fmla="*/ 30 w 257"/>
                <a:gd name="T23" fmla="*/ 23 h 281"/>
                <a:gd name="T24" fmla="*/ 38 w 257"/>
                <a:gd name="T25" fmla="*/ 23 h 281"/>
                <a:gd name="T26" fmla="*/ 91 w 257"/>
                <a:gd name="T27" fmla="*/ 0 h 281"/>
                <a:gd name="T28" fmla="*/ 83 w 257"/>
                <a:gd name="T29" fmla="*/ 23 h 281"/>
                <a:gd name="T30" fmla="*/ 91 w 257"/>
                <a:gd name="T31" fmla="*/ 15 h 281"/>
                <a:gd name="T32" fmla="*/ 106 w 257"/>
                <a:gd name="T33" fmla="*/ 23 h 281"/>
                <a:gd name="T34" fmla="*/ 128 w 257"/>
                <a:gd name="T35" fmla="*/ 38 h 281"/>
                <a:gd name="T36" fmla="*/ 212 w 257"/>
                <a:gd name="T37" fmla="*/ 61 h 281"/>
                <a:gd name="T38" fmla="*/ 212 w 257"/>
                <a:gd name="T39" fmla="*/ 68 h 281"/>
                <a:gd name="T40" fmla="*/ 227 w 257"/>
                <a:gd name="T41" fmla="*/ 76 h 281"/>
                <a:gd name="T42" fmla="*/ 227 w 257"/>
                <a:gd name="T43" fmla="*/ 91 h 281"/>
                <a:gd name="T44" fmla="*/ 234 w 257"/>
                <a:gd name="T45" fmla="*/ 91 h 281"/>
                <a:gd name="T46" fmla="*/ 242 w 257"/>
                <a:gd name="T47" fmla="*/ 106 h 281"/>
                <a:gd name="T48" fmla="*/ 227 w 257"/>
                <a:gd name="T49" fmla="*/ 137 h 281"/>
                <a:gd name="T50" fmla="*/ 227 w 257"/>
                <a:gd name="T51" fmla="*/ 144 h 281"/>
                <a:gd name="T52" fmla="*/ 250 w 257"/>
                <a:gd name="T53" fmla="*/ 121 h 281"/>
                <a:gd name="T54" fmla="*/ 257 w 257"/>
                <a:gd name="T55" fmla="*/ 129 h 281"/>
                <a:gd name="T56" fmla="*/ 234 w 257"/>
                <a:gd name="T57" fmla="*/ 227 h 2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7" h="281">
                  <a:moveTo>
                    <a:pt x="234" y="227"/>
                  </a:moveTo>
                  <a:lnTo>
                    <a:pt x="242" y="273"/>
                  </a:lnTo>
                  <a:lnTo>
                    <a:pt x="113" y="281"/>
                  </a:lnTo>
                  <a:lnTo>
                    <a:pt x="91" y="265"/>
                  </a:lnTo>
                  <a:lnTo>
                    <a:pt x="83" y="220"/>
                  </a:lnTo>
                  <a:lnTo>
                    <a:pt x="75" y="190"/>
                  </a:lnTo>
                  <a:lnTo>
                    <a:pt x="7" y="144"/>
                  </a:lnTo>
                  <a:lnTo>
                    <a:pt x="7" y="114"/>
                  </a:lnTo>
                  <a:lnTo>
                    <a:pt x="15" y="99"/>
                  </a:lnTo>
                  <a:lnTo>
                    <a:pt x="0" y="83"/>
                  </a:lnTo>
                  <a:lnTo>
                    <a:pt x="30" y="61"/>
                  </a:lnTo>
                  <a:lnTo>
                    <a:pt x="30" y="23"/>
                  </a:lnTo>
                  <a:lnTo>
                    <a:pt x="38" y="23"/>
                  </a:lnTo>
                  <a:lnTo>
                    <a:pt x="91" y="0"/>
                  </a:lnTo>
                  <a:lnTo>
                    <a:pt x="83" y="23"/>
                  </a:lnTo>
                  <a:lnTo>
                    <a:pt x="91" y="15"/>
                  </a:lnTo>
                  <a:lnTo>
                    <a:pt x="106" y="23"/>
                  </a:lnTo>
                  <a:lnTo>
                    <a:pt x="128" y="38"/>
                  </a:lnTo>
                  <a:lnTo>
                    <a:pt x="212" y="61"/>
                  </a:lnTo>
                  <a:lnTo>
                    <a:pt x="212" y="68"/>
                  </a:lnTo>
                  <a:lnTo>
                    <a:pt x="227" y="76"/>
                  </a:lnTo>
                  <a:lnTo>
                    <a:pt x="227" y="91"/>
                  </a:lnTo>
                  <a:lnTo>
                    <a:pt x="234" y="91"/>
                  </a:lnTo>
                  <a:lnTo>
                    <a:pt x="242" y="106"/>
                  </a:lnTo>
                  <a:lnTo>
                    <a:pt x="227" y="137"/>
                  </a:lnTo>
                  <a:lnTo>
                    <a:pt x="227" y="144"/>
                  </a:lnTo>
                  <a:lnTo>
                    <a:pt x="250" y="121"/>
                  </a:lnTo>
                  <a:lnTo>
                    <a:pt x="257" y="129"/>
                  </a:lnTo>
                  <a:lnTo>
                    <a:pt x="234"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0" name="Freeform 131"/>
            <p:cNvSpPr>
              <a:spLocks/>
            </p:cNvSpPr>
            <p:nvPr/>
          </p:nvSpPr>
          <p:spPr bwMode="auto">
            <a:xfrm>
              <a:off x="1576" y="1738"/>
              <a:ext cx="257" cy="281"/>
            </a:xfrm>
            <a:custGeom>
              <a:avLst/>
              <a:gdLst>
                <a:gd name="T0" fmla="*/ 234 w 257"/>
                <a:gd name="T1" fmla="*/ 227 h 281"/>
                <a:gd name="T2" fmla="*/ 242 w 257"/>
                <a:gd name="T3" fmla="*/ 273 h 281"/>
                <a:gd name="T4" fmla="*/ 113 w 257"/>
                <a:gd name="T5" fmla="*/ 281 h 281"/>
                <a:gd name="T6" fmla="*/ 91 w 257"/>
                <a:gd name="T7" fmla="*/ 265 h 281"/>
                <a:gd name="T8" fmla="*/ 83 w 257"/>
                <a:gd name="T9" fmla="*/ 220 h 281"/>
                <a:gd name="T10" fmla="*/ 75 w 257"/>
                <a:gd name="T11" fmla="*/ 190 h 281"/>
                <a:gd name="T12" fmla="*/ 7 w 257"/>
                <a:gd name="T13" fmla="*/ 144 h 281"/>
                <a:gd name="T14" fmla="*/ 7 w 257"/>
                <a:gd name="T15" fmla="*/ 114 h 281"/>
                <a:gd name="T16" fmla="*/ 15 w 257"/>
                <a:gd name="T17" fmla="*/ 99 h 281"/>
                <a:gd name="T18" fmla="*/ 0 w 257"/>
                <a:gd name="T19" fmla="*/ 83 h 281"/>
                <a:gd name="T20" fmla="*/ 30 w 257"/>
                <a:gd name="T21" fmla="*/ 61 h 281"/>
                <a:gd name="T22" fmla="*/ 30 w 257"/>
                <a:gd name="T23" fmla="*/ 23 h 281"/>
                <a:gd name="T24" fmla="*/ 38 w 257"/>
                <a:gd name="T25" fmla="*/ 23 h 281"/>
                <a:gd name="T26" fmla="*/ 91 w 257"/>
                <a:gd name="T27" fmla="*/ 0 h 281"/>
                <a:gd name="T28" fmla="*/ 83 w 257"/>
                <a:gd name="T29" fmla="*/ 23 h 281"/>
                <a:gd name="T30" fmla="*/ 91 w 257"/>
                <a:gd name="T31" fmla="*/ 15 h 281"/>
                <a:gd name="T32" fmla="*/ 106 w 257"/>
                <a:gd name="T33" fmla="*/ 23 h 281"/>
                <a:gd name="T34" fmla="*/ 128 w 257"/>
                <a:gd name="T35" fmla="*/ 38 h 281"/>
                <a:gd name="T36" fmla="*/ 212 w 257"/>
                <a:gd name="T37" fmla="*/ 61 h 281"/>
                <a:gd name="T38" fmla="*/ 212 w 257"/>
                <a:gd name="T39" fmla="*/ 68 h 281"/>
                <a:gd name="T40" fmla="*/ 227 w 257"/>
                <a:gd name="T41" fmla="*/ 76 h 281"/>
                <a:gd name="T42" fmla="*/ 227 w 257"/>
                <a:gd name="T43" fmla="*/ 91 h 281"/>
                <a:gd name="T44" fmla="*/ 234 w 257"/>
                <a:gd name="T45" fmla="*/ 91 h 281"/>
                <a:gd name="T46" fmla="*/ 242 w 257"/>
                <a:gd name="T47" fmla="*/ 106 h 281"/>
                <a:gd name="T48" fmla="*/ 227 w 257"/>
                <a:gd name="T49" fmla="*/ 137 h 281"/>
                <a:gd name="T50" fmla="*/ 227 w 257"/>
                <a:gd name="T51" fmla="*/ 144 h 281"/>
                <a:gd name="T52" fmla="*/ 250 w 257"/>
                <a:gd name="T53" fmla="*/ 121 h 281"/>
                <a:gd name="T54" fmla="*/ 257 w 257"/>
                <a:gd name="T55" fmla="*/ 129 h 281"/>
                <a:gd name="T56" fmla="*/ 234 w 257"/>
                <a:gd name="T57" fmla="*/ 227 h 281"/>
                <a:gd name="T58" fmla="*/ 234 w 257"/>
                <a:gd name="T59" fmla="*/ 235 h 2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7" h="281">
                  <a:moveTo>
                    <a:pt x="234" y="227"/>
                  </a:moveTo>
                  <a:lnTo>
                    <a:pt x="242" y="273"/>
                  </a:lnTo>
                  <a:lnTo>
                    <a:pt x="113" y="281"/>
                  </a:lnTo>
                  <a:lnTo>
                    <a:pt x="91" y="265"/>
                  </a:lnTo>
                  <a:lnTo>
                    <a:pt x="83" y="220"/>
                  </a:lnTo>
                  <a:lnTo>
                    <a:pt x="75" y="190"/>
                  </a:lnTo>
                  <a:lnTo>
                    <a:pt x="7" y="144"/>
                  </a:lnTo>
                  <a:lnTo>
                    <a:pt x="7" y="114"/>
                  </a:lnTo>
                  <a:lnTo>
                    <a:pt x="15" y="99"/>
                  </a:lnTo>
                  <a:lnTo>
                    <a:pt x="0" y="83"/>
                  </a:lnTo>
                  <a:lnTo>
                    <a:pt x="30" y="61"/>
                  </a:lnTo>
                  <a:lnTo>
                    <a:pt x="30" y="23"/>
                  </a:lnTo>
                  <a:lnTo>
                    <a:pt x="38" y="23"/>
                  </a:lnTo>
                  <a:lnTo>
                    <a:pt x="91" y="0"/>
                  </a:lnTo>
                  <a:lnTo>
                    <a:pt x="83" y="23"/>
                  </a:lnTo>
                  <a:lnTo>
                    <a:pt x="91" y="15"/>
                  </a:lnTo>
                  <a:lnTo>
                    <a:pt x="106" y="23"/>
                  </a:lnTo>
                  <a:lnTo>
                    <a:pt x="128" y="38"/>
                  </a:lnTo>
                  <a:lnTo>
                    <a:pt x="212" y="61"/>
                  </a:lnTo>
                  <a:lnTo>
                    <a:pt x="212" y="68"/>
                  </a:lnTo>
                  <a:lnTo>
                    <a:pt x="227" y="76"/>
                  </a:lnTo>
                  <a:lnTo>
                    <a:pt x="227" y="91"/>
                  </a:lnTo>
                  <a:lnTo>
                    <a:pt x="234" y="91"/>
                  </a:lnTo>
                  <a:lnTo>
                    <a:pt x="242" y="106"/>
                  </a:lnTo>
                  <a:lnTo>
                    <a:pt x="227" y="137"/>
                  </a:lnTo>
                  <a:lnTo>
                    <a:pt x="227" y="144"/>
                  </a:lnTo>
                  <a:lnTo>
                    <a:pt x="250" y="121"/>
                  </a:lnTo>
                  <a:lnTo>
                    <a:pt x="257" y="129"/>
                  </a:lnTo>
                  <a:lnTo>
                    <a:pt x="234" y="227"/>
                  </a:lnTo>
                  <a:lnTo>
                    <a:pt x="234"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1" name="Freeform 132"/>
            <p:cNvSpPr>
              <a:spLocks/>
            </p:cNvSpPr>
            <p:nvPr/>
          </p:nvSpPr>
          <p:spPr bwMode="auto">
            <a:xfrm>
              <a:off x="1826" y="1829"/>
              <a:ext cx="15" cy="23"/>
            </a:xfrm>
            <a:custGeom>
              <a:avLst/>
              <a:gdLst>
                <a:gd name="T0" fmla="*/ 15 w 15"/>
                <a:gd name="T1" fmla="*/ 0 h 23"/>
                <a:gd name="T2" fmla="*/ 0 w 15"/>
                <a:gd name="T3" fmla="*/ 23 h 23"/>
                <a:gd name="T4" fmla="*/ 15 w 15"/>
                <a:gd name="T5" fmla="*/ 0 h 23"/>
                <a:gd name="T6" fmla="*/ 15 w 15"/>
                <a:gd name="T7" fmla="*/ 8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15" y="0"/>
                  </a:moveTo>
                  <a:lnTo>
                    <a:pt x="0" y="23"/>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2" name="Freeform 133"/>
            <p:cNvSpPr>
              <a:spLocks/>
            </p:cNvSpPr>
            <p:nvPr/>
          </p:nvSpPr>
          <p:spPr bwMode="auto">
            <a:xfrm>
              <a:off x="728" y="1814"/>
              <a:ext cx="348" cy="288"/>
            </a:xfrm>
            <a:custGeom>
              <a:avLst/>
              <a:gdLst>
                <a:gd name="T0" fmla="*/ 341 w 348"/>
                <a:gd name="T1" fmla="*/ 167 h 288"/>
                <a:gd name="T2" fmla="*/ 348 w 348"/>
                <a:gd name="T3" fmla="*/ 38 h 288"/>
                <a:gd name="T4" fmla="*/ 38 w 348"/>
                <a:gd name="T5" fmla="*/ 0 h 288"/>
                <a:gd name="T6" fmla="*/ 38 w 348"/>
                <a:gd name="T7" fmla="*/ 30 h 288"/>
                <a:gd name="T8" fmla="*/ 8 w 348"/>
                <a:gd name="T9" fmla="*/ 189 h 288"/>
                <a:gd name="T10" fmla="*/ 0 w 348"/>
                <a:gd name="T11" fmla="*/ 250 h 288"/>
                <a:gd name="T12" fmla="*/ 99 w 348"/>
                <a:gd name="T13" fmla="*/ 265 h 288"/>
                <a:gd name="T14" fmla="*/ 333 w 348"/>
                <a:gd name="T15" fmla="*/ 288 h 288"/>
                <a:gd name="T16" fmla="*/ 341 w 348"/>
                <a:gd name="T17" fmla="*/ 167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8" h="288">
                  <a:moveTo>
                    <a:pt x="341" y="167"/>
                  </a:moveTo>
                  <a:lnTo>
                    <a:pt x="348" y="38"/>
                  </a:lnTo>
                  <a:lnTo>
                    <a:pt x="38" y="0"/>
                  </a:lnTo>
                  <a:lnTo>
                    <a:pt x="38" y="30"/>
                  </a:lnTo>
                  <a:lnTo>
                    <a:pt x="8" y="189"/>
                  </a:lnTo>
                  <a:lnTo>
                    <a:pt x="0" y="250"/>
                  </a:lnTo>
                  <a:lnTo>
                    <a:pt x="99" y="265"/>
                  </a:lnTo>
                  <a:lnTo>
                    <a:pt x="333" y="288"/>
                  </a:lnTo>
                  <a:lnTo>
                    <a:pt x="341" y="16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3" name="Freeform 134"/>
            <p:cNvSpPr>
              <a:spLocks/>
            </p:cNvSpPr>
            <p:nvPr/>
          </p:nvSpPr>
          <p:spPr bwMode="auto">
            <a:xfrm>
              <a:off x="728" y="1814"/>
              <a:ext cx="348" cy="288"/>
            </a:xfrm>
            <a:custGeom>
              <a:avLst/>
              <a:gdLst>
                <a:gd name="T0" fmla="*/ 341 w 348"/>
                <a:gd name="T1" fmla="*/ 167 h 288"/>
                <a:gd name="T2" fmla="*/ 348 w 348"/>
                <a:gd name="T3" fmla="*/ 38 h 288"/>
                <a:gd name="T4" fmla="*/ 38 w 348"/>
                <a:gd name="T5" fmla="*/ 0 h 288"/>
                <a:gd name="T6" fmla="*/ 38 w 348"/>
                <a:gd name="T7" fmla="*/ 30 h 288"/>
                <a:gd name="T8" fmla="*/ 8 w 348"/>
                <a:gd name="T9" fmla="*/ 189 h 288"/>
                <a:gd name="T10" fmla="*/ 0 w 348"/>
                <a:gd name="T11" fmla="*/ 250 h 288"/>
                <a:gd name="T12" fmla="*/ 99 w 348"/>
                <a:gd name="T13" fmla="*/ 265 h 288"/>
                <a:gd name="T14" fmla="*/ 333 w 348"/>
                <a:gd name="T15" fmla="*/ 288 h 288"/>
                <a:gd name="T16" fmla="*/ 341 w 348"/>
                <a:gd name="T17" fmla="*/ 167 h 288"/>
                <a:gd name="T18" fmla="*/ 341 w 348"/>
                <a:gd name="T19" fmla="*/ 174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8" h="288">
                  <a:moveTo>
                    <a:pt x="341" y="167"/>
                  </a:moveTo>
                  <a:lnTo>
                    <a:pt x="348" y="38"/>
                  </a:lnTo>
                  <a:lnTo>
                    <a:pt x="38" y="0"/>
                  </a:lnTo>
                  <a:lnTo>
                    <a:pt x="38" y="30"/>
                  </a:lnTo>
                  <a:lnTo>
                    <a:pt x="8" y="189"/>
                  </a:lnTo>
                  <a:lnTo>
                    <a:pt x="0" y="250"/>
                  </a:lnTo>
                  <a:lnTo>
                    <a:pt x="99" y="265"/>
                  </a:lnTo>
                  <a:lnTo>
                    <a:pt x="333" y="288"/>
                  </a:lnTo>
                  <a:lnTo>
                    <a:pt x="341" y="167"/>
                  </a:lnTo>
                  <a:lnTo>
                    <a:pt x="341" y="1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9699" name="Text Box 248"/>
          <p:cNvSpPr txBox="1">
            <a:spLocks noChangeArrowheads="1"/>
          </p:cNvSpPr>
          <p:nvPr/>
        </p:nvSpPr>
        <p:spPr bwMode="auto">
          <a:xfrm>
            <a:off x="4038600" y="1143000"/>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9900"/>
                </a:solidFill>
                <a:effectLst/>
                <a:uLnTx/>
                <a:uFillTx/>
                <a:latin typeface="Verdana" panose="020B0604030504040204" pitchFamily="34" charset="0"/>
                <a:cs typeface="Arial" panose="020B0604020202020204" pitchFamily="34" charset="0"/>
              </a:rPr>
              <a:t>2013</a:t>
            </a:r>
          </a:p>
        </p:txBody>
      </p:sp>
      <p:grpSp>
        <p:nvGrpSpPr>
          <p:cNvPr id="29700" name="Group 137"/>
          <p:cNvGrpSpPr>
            <a:grpSpLocks noChangeAspect="1"/>
          </p:cNvGrpSpPr>
          <p:nvPr/>
        </p:nvGrpSpPr>
        <p:grpSpPr bwMode="auto">
          <a:xfrm>
            <a:off x="4648200" y="1905000"/>
            <a:ext cx="4505325" cy="3429000"/>
            <a:chOff x="2928" y="1200"/>
            <a:chExt cx="2838" cy="2160"/>
          </a:xfrm>
        </p:grpSpPr>
        <p:sp>
          <p:nvSpPr>
            <p:cNvPr id="29702" name="AutoShape 136"/>
            <p:cNvSpPr>
              <a:spLocks noChangeAspect="1" noChangeArrowheads="1" noTextEdit="1"/>
            </p:cNvSpPr>
            <p:nvPr/>
          </p:nvSpPr>
          <p:spPr bwMode="auto">
            <a:xfrm>
              <a:off x="2928" y="1200"/>
              <a:ext cx="2838"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3" name="Rectangle 138"/>
            <p:cNvSpPr>
              <a:spLocks noChangeArrowheads="1"/>
            </p:cNvSpPr>
            <p:nvPr/>
          </p:nvSpPr>
          <p:spPr bwMode="auto">
            <a:xfrm>
              <a:off x="2928" y="1200"/>
              <a:ext cx="2846"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704" name="Rectangle 139"/>
            <p:cNvSpPr>
              <a:spLocks noChangeArrowheads="1"/>
            </p:cNvSpPr>
            <p:nvPr/>
          </p:nvSpPr>
          <p:spPr bwMode="auto">
            <a:xfrm>
              <a:off x="2958" y="1261"/>
              <a:ext cx="2785"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705" name="Freeform 140"/>
            <p:cNvSpPr>
              <a:spLocks/>
            </p:cNvSpPr>
            <p:nvPr/>
          </p:nvSpPr>
          <p:spPr bwMode="auto">
            <a:xfrm>
              <a:off x="4782" y="2473"/>
              <a:ext cx="189" cy="319"/>
            </a:xfrm>
            <a:custGeom>
              <a:avLst/>
              <a:gdLst>
                <a:gd name="T0" fmla="*/ 182 w 189"/>
                <a:gd name="T1" fmla="*/ 197 h 319"/>
                <a:gd name="T2" fmla="*/ 189 w 189"/>
                <a:gd name="T3" fmla="*/ 250 h 319"/>
                <a:gd name="T4" fmla="*/ 53 w 189"/>
                <a:gd name="T5" fmla="*/ 265 h 319"/>
                <a:gd name="T6" fmla="*/ 61 w 189"/>
                <a:gd name="T7" fmla="*/ 303 h 319"/>
                <a:gd name="T8" fmla="*/ 61 w 189"/>
                <a:gd name="T9" fmla="*/ 311 h 319"/>
                <a:gd name="T10" fmla="*/ 31 w 189"/>
                <a:gd name="T11" fmla="*/ 319 h 319"/>
                <a:gd name="T12" fmla="*/ 46 w 189"/>
                <a:gd name="T13" fmla="*/ 311 h 319"/>
                <a:gd name="T14" fmla="*/ 31 w 189"/>
                <a:gd name="T15" fmla="*/ 288 h 319"/>
                <a:gd name="T16" fmla="*/ 23 w 189"/>
                <a:gd name="T17" fmla="*/ 311 h 319"/>
                <a:gd name="T18" fmla="*/ 8 w 189"/>
                <a:gd name="T19" fmla="*/ 311 h 319"/>
                <a:gd name="T20" fmla="*/ 0 w 189"/>
                <a:gd name="T21" fmla="*/ 212 h 319"/>
                <a:gd name="T22" fmla="*/ 0 w 189"/>
                <a:gd name="T23" fmla="*/ 15 h 319"/>
                <a:gd name="T24" fmla="*/ 129 w 189"/>
                <a:gd name="T25" fmla="*/ 0 h 319"/>
                <a:gd name="T26" fmla="*/ 167 w 189"/>
                <a:gd name="T27" fmla="*/ 137 h 319"/>
                <a:gd name="T28" fmla="*/ 189 w 189"/>
                <a:gd name="T29" fmla="*/ 175 h 319"/>
                <a:gd name="T30" fmla="*/ 182 w 189"/>
                <a:gd name="T31" fmla="*/ 197 h 3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319">
                  <a:moveTo>
                    <a:pt x="182" y="197"/>
                  </a:moveTo>
                  <a:lnTo>
                    <a:pt x="189" y="250"/>
                  </a:lnTo>
                  <a:lnTo>
                    <a:pt x="53" y="265"/>
                  </a:lnTo>
                  <a:lnTo>
                    <a:pt x="61" y="303"/>
                  </a:lnTo>
                  <a:lnTo>
                    <a:pt x="61" y="311"/>
                  </a:lnTo>
                  <a:lnTo>
                    <a:pt x="31" y="319"/>
                  </a:lnTo>
                  <a:lnTo>
                    <a:pt x="46" y="311"/>
                  </a:lnTo>
                  <a:lnTo>
                    <a:pt x="31" y="288"/>
                  </a:lnTo>
                  <a:lnTo>
                    <a:pt x="23" y="311"/>
                  </a:lnTo>
                  <a:lnTo>
                    <a:pt x="8" y="311"/>
                  </a:lnTo>
                  <a:lnTo>
                    <a:pt x="0" y="212"/>
                  </a:lnTo>
                  <a:lnTo>
                    <a:pt x="0" y="15"/>
                  </a:lnTo>
                  <a:lnTo>
                    <a:pt x="129" y="0"/>
                  </a:lnTo>
                  <a:lnTo>
                    <a:pt x="167" y="137"/>
                  </a:lnTo>
                  <a:lnTo>
                    <a:pt x="189" y="175"/>
                  </a:lnTo>
                  <a:lnTo>
                    <a:pt x="182"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6" name="Freeform 141"/>
            <p:cNvSpPr>
              <a:spLocks/>
            </p:cNvSpPr>
            <p:nvPr/>
          </p:nvSpPr>
          <p:spPr bwMode="auto">
            <a:xfrm>
              <a:off x="4782" y="2473"/>
              <a:ext cx="189" cy="319"/>
            </a:xfrm>
            <a:custGeom>
              <a:avLst/>
              <a:gdLst>
                <a:gd name="T0" fmla="*/ 182 w 189"/>
                <a:gd name="T1" fmla="*/ 197 h 319"/>
                <a:gd name="T2" fmla="*/ 189 w 189"/>
                <a:gd name="T3" fmla="*/ 250 h 319"/>
                <a:gd name="T4" fmla="*/ 53 w 189"/>
                <a:gd name="T5" fmla="*/ 265 h 319"/>
                <a:gd name="T6" fmla="*/ 61 w 189"/>
                <a:gd name="T7" fmla="*/ 303 h 319"/>
                <a:gd name="T8" fmla="*/ 61 w 189"/>
                <a:gd name="T9" fmla="*/ 311 h 319"/>
                <a:gd name="T10" fmla="*/ 31 w 189"/>
                <a:gd name="T11" fmla="*/ 319 h 319"/>
                <a:gd name="T12" fmla="*/ 46 w 189"/>
                <a:gd name="T13" fmla="*/ 311 h 319"/>
                <a:gd name="T14" fmla="*/ 31 w 189"/>
                <a:gd name="T15" fmla="*/ 288 h 319"/>
                <a:gd name="T16" fmla="*/ 23 w 189"/>
                <a:gd name="T17" fmla="*/ 311 h 319"/>
                <a:gd name="T18" fmla="*/ 8 w 189"/>
                <a:gd name="T19" fmla="*/ 311 h 319"/>
                <a:gd name="T20" fmla="*/ 0 w 189"/>
                <a:gd name="T21" fmla="*/ 212 h 319"/>
                <a:gd name="T22" fmla="*/ 0 w 189"/>
                <a:gd name="T23" fmla="*/ 15 h 319"/>
                <a:gd name="T24" fmla="*/ 129 w 189"/>
                <a:gd name="T25" fmla="*/ 0 h 319"/>
                <a:gd name="T26" fmla="*/ 167 w 189"/>
                <a:gd name="T27" fmla="*/ 137 h 319"/>
                <a:gd name="T28" fmla="*/ 189 w 189"/>
                <a:gd name="T29" fmla="*/ 175 h 319"/>
                <a:gd name="T30" fmla="*/ 182 w 189"/>
                <a:gd name="T31" fmla="*/ 197 h 319"/>
                <a:gd name="T32" fmla="*/ 182 w 189"/>
                <a:gd name="T33" fmla="*/ 205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9" h="319">
                  <a:moveTo>
                    <a:pt x="182" y="197"/>
                  </a:moveTo>
                  <a:lnTo>
                    <a:pt x="189" y="250"/>
                  </a:lnTo>
                  <a:lnTo>
                    <a:pt x="53" y="265"/>
                  </a:lnTo>
                  <a:lnTo>
                    <a:pt x="61" y="303"/>
                  </a:lnTo>
                  <a:lnTo>
                    <a:pt x="61" y="311"/>
                  </a:lnTo>
                  <a:lnTo>
                    <a:pt x="31" y="319"/>
                  </a:lnTo>
                  <a:lnTo>
                    <a:pt x="46" y="311"/>
                  </a:lnTo>
                  <a:lnTo>
                    <a:pt x="31" y="288"/>
                  </a:lnTo>
                  <a:lnTo>
                    <a:pt x="23" y="311"/>
                  </a:lnTo>
                  <a:lnTo>
                    <a:pt x="8" y="311"/>
                  </a:lnTo>
                  <a:lnTo>
                    <a:pt x="0" y="212"/>
                  </a:lnTo>
                  <a:lnTo>
                    <a:pt x="0" y="15"/>
                  </a:lnTo>
                  <a:lnTo>
                    <a:pt x="129" y="0"/>
                  </a:lnTo>
                  <a:lnTo>
                    <a:pt x="167" y="137"/>
                  </a:lnTo>
                  <a:lnTo>
                    <a:pt x="189" y="175"/>
                  </a:lnTo>
                  <a:lnTo>
                    <a:pt x="182" y="197"/>
                  </a:lnTo>
                  <a:lnTo>
                    <a:pt x="182"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7" name="Freeform 142"/>
            <p:cNvSpPr>
              <a:spLocks/>
            </p:cNvSpPr>
            <p:nvPr/>
          </p:nvSpPr>
          <p:spPr bwMode="auto">
            <a:xfrm>
              <a:off x="3019" y="2640"/>
              <a:ext cx="530" cy="470"/>
            </a:xfrm>
            <a:custGeom>
              <a:avLst/>
              <a:gdLst>
                <a:gd name="T0" fmla="*/ 0 w 530"/>
                <a:gd name="T1" fmla="*/ 265 h 470"/>
                <a:gd name="T2" fmla="*/ 0 w 530"/>
                <a:gd name="T3" fmla="*/ 273 h 470"/>
                <a:gd name="T4" fmla="*/ 30 w 530"/>
                <a:gd name="T5" fmla="*/ 296 h 470"/>
                <a:gd name="T6" fmla="*/ 23 w 530"/>
                <a:gd name="T7" fmla="*/ 326 h 470"/>
                <a:gd name="T8" fmla="*/ 45 w 530"/>
                <a:gd name="T9" fmla="*/ 311 h 470"/>
                <a:gd name="T10" fmla="*/ 45 w 530"/>
                <a:gd name="T11" fmla="*/ 364 h 470"/>
                <a:gd name="T12" fmla="*/ 83 w 530"/>
                <a:gd name="T13" fmla="*/ 371 h 470"/>
                <a:gd name="T14" fmla="*/ 98 w 530"/>
                <a:gd name="T15" fmla="*/ 371 h 470"/>
                <a:gd name="T16" fmla="*/ 98 w 530"/>
                <a:gd name="T17" fmla="*/ 409 h 470"/>
                <a:gd name="T18" fmla="*/ 60 w 530"/>
                <a:gd name="T19" fmla="*/ 447 h 470"/>
                <a:gd name="T20" fmla="*/ 7 w 530"/>
                <a:gd name="T21" fmla="*/ 470 h 470"/>
                <a:gd name="T22" fmla="*/ 68 w 530"/>
                <a:gd name="T23" fmla="*/ 455 h 470"/>
                <a:gd name="T24" fmla="*/ 83 w 530"/>
                <a:gd name="T25" fmla="*/ 432 h 470"/>
                <a:gd name="T26" fmla="*/ 159 w 530"/>
                <a:gd name="T27" fmla="*/ 386 h 470"/>
                <a:gd name="T28" fmla="*/ 159 w 530"/>
                <a:gd name="T29" fmla="*/ 349 h 470"/>
                <a:gd name="T30" fmla="*/ 204 w 530"/>
                <a:gd name="T31" fmla="*/ 265 h 470"/>
                <a:gd name="T32" fmla="*/ 219 w 530"/>
                <a:gd name="T33" fmla="*/ 288 h 470"/>
                <a:gd name="T34" fmla="*/ 227 w 530"/>
                <a:gd name="T35" fmla="*/ 303 h 470"/>
                <a:gd name="T36" fmla="*/ 189 w 530"/>
                <a:gd name="T37" fmla="*/ 356 h 470"/>
                <a:gd name="T38" fmla="*/ 242 w 530"/>
                <a:gd name="T39" fmla="*/ 288 h 470"/>
                <a:gd name="T40" fmla="*/ 265 w 530"/>
                <a:gd name="T41" fmla="*/ 296 h 470"/>
                <a:gd name="T42" fmla="*/ 295 w 530"/>
                <a:gd name="T43" fmla="*/ 318 h 470"/>
                <a:gd name="T44" fmla="*/ 356 w 530"/>
                <a:gd name="T45" fmla="*/ 311 h 470"/>
                <a:gd name="T46" fmla="*/ 356 w 530"/>
                <a:gd name="T47" fmla="*/ 326 h 470"/>
                <a:gd name="T48" fmla="*/ 378 w 530"/>
                <a:gd name="T49" fmla="*/ 318 h 470"/>
                <a:gd name="T50" fmla="*/ 409 w 530"/>
                <a:gd name="T51" fmla="*/ 349 h 470"/>
                <a:gd name="T52" fmla="*/ 401 w 530"/>
                <a:gd name="T53" fmla="*/ 326 h 470"/>
                <a:gd name="T54" fmla="*/ 416 w 530"/>
                <a:gd name="T55" fmla="*/ 311 h 470"/>
                <a:gd name="T56" fmla="*/ 461 w 530"/>
                <a:gd name="T57" fmla="*/ 364 h 470"/>
                <a:gd name="T58" fmla="*/ 492 w 530"/>
                <a:gd name="T59" fmla="*/ 402 h 470"/>
                <a:gd name="T60" fmla="*/ 522 w 530"/>
                <a:gd name="T61" fmla="*/ 417 h 470"/>
                <a:gd name="T62" fmla="*/ 522 w 530"/>
                <a:gd name="T63" fmla="*/ 386 h 470"/>
                <a:gd name="T64" fmla="*/ 416 w 530"/>
                <a:gd name="T65" fmla="*/ 303 h 470"/>
                <a:gd name="T66" fmla="*/ 386 w 530"/>
                <a:gd name="T67" fmla="*/ 311 h 470"/>
                <a:gd name="T68" fmla="*/ 363 w 530"/>
                <a:gd name="T69" fmla="*/ 303 h 470"/>
                <a:gd name="T70" fmla="*/ 287 w 530"/>
                <a:gd name="T71" fmla="*/ 30 h 470"/>
                <a:gd name="T72" fmla="*/ 151 w 530"/>
                <a:gd name="T73" fmla="*/ 0 h 470"/>
                <a:gd name="T74" fmla="*/ 136 w 530"/>
                <a:gd name="T75" fmla="*/ 0 h 470"/>
                <a:gd name="T76" fmla="*/ 106 w 530"/>
                <a:gd name="T77" fmla="*/ 23 h 470"/>
                <a:gd name="T78" fmla="*/ 91 w 530"/>
                <a:gd name="T79" fmla="*/ 23 h 470"/>
                <a:gd name="T80" fmla="*/ 83 w 530"/>
                <a:gd name="T81" fmla="*/ 30 h 470"/>
                <a:gd name="T82" fmla="*/ 38 w 530"/>
                <a:gd name="T83" fmla="*/ 53 h 470"/>
                <a:gd name="T84" fmla="*/ 60 w 530"/>
                <a:gd name="T85" fmla="*/ 114 h 470"/>
                <a:gd name="T86" fmla="*/ 76 w 530"/>
                <a:gd name="T87" fmla="*/ 129 h 470"/>
                <a:gd name="T88" fmla="*/ 76 w 530"/>
                <a:gd name="T89" fmla="*/ 152 h 470"/>
                <a:gd name="T90" fmla="*/ 0 w 530"/>
                <a:gd name="T91" fmla="*/ 144 h 470"/>
                <a:gd name="T92" fmla="*/ 15 w 530"/>
                <a:gd name="T93" fmla="*/ 159 h 470"/>
                <a:gd name="T94" fmla="*/ 53 w 530"/>
                <a:gd name="T95" fmla="*/ 182 h 470"/>
                <a:gd name="T96" fmla="*/ 83 w 530"/>
                <a:gd name="T97" fmla="*/ 182 h 470"/>
                <a:gd name="T98" fmla="*/ 38 w 530"/>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30" h="470">
                  <a:moveTo>
                    <a:pt x="38" y="235"/>
                  </a:moveTo>
                  <a:lnTo>
                    <a:pt x="0" y="265"/>
                  </a:lnTo>
                  <a:lnTo>
                    <a:pt x="15" y="265"/>
                  </a:lnTo>
                  <a:lnTo>
                    <a:pt x="0" y="273"/>
                  </a:lnTo>
                  <a:lnTo>
                    <a:pt x="7" y="288"/>
                  </a:lnTo>
                  <a:lnTo>
                    <a:pt x="30" y="296"/>
                  </a:lnTo>
                  <a:lnTo>
                    <a:pt x="15" y="311"/>
                  </a:lnTo>
                  <a:lnTo>
                    <a:pt x="23" y="326"/>
                  </a:lnTo>
                  <a:lnTo>
                    <a:pt x="30" y="333"/>
                  </a:lnTo>
                  <a:lnTo>
                    <a:pt x="45" y="311"/>
                  </a:lnTo>
                  <a:lnTo>
                    <a:pt x="53" y="349"/>
                  </a:lnTo>
                  <a:lnTo>
                    <a:pt x="45" y="364"/>
                  </a:lnTo>
                  <a:lnTo>
                    <a:pt x="68" y="349"/>
                  </a:lnTo>
                  <a:lnTo>
                    <a:pt x="83" y="371"/>
                  </a:lnTo>
                  <a:lnTo>
                    <a:pt x="91" y="356"/>
                  </a:lnTo>
                  <a:lnTo>
                    <a:pt x="98" y="371"/>
                  </a:lnTo>
                  <a:lnTo>
                    <a:pt x="121" y="356"/>
                  </a:lnTo>
                  <a:lnTo>
                    <a:pt x="98" y="409"/>
                  </a:lnTo>
                  <a:lnTo>
                    <a:pt x="60" y="432"/>
                  </a:lnTo>
                  <a:lnTo>
                    <a:pt x="60" y="447"/>
                  </a:lnTo>
                  <a:lnTo>
                    <a:pt x="38" y="440"/>
                  </a:lnTo>
                  <a:lnTo>
                    <a:pt x="7" y="470"/>
                  </a:lnTo>
                  <a:lnTo>
                    <a:pt x="38" y="447"/>
                  </a:lnTo>
                  <a:lnTo>
                    <a:pt x="68" y="455"/>
                  </a:lnTo>
                  <a:lnTo>
                    <a:pt x="83" y="447"/>
                  </a:lnTo>
                  <a:lnTo>
                    <a:pt x="83" y="432"/>
                  </a:lnTo>
                  <a:lnTo>
                    <a:pt x="98" y="432"/>
                  </a:lnTo>
                  <a:lnTo>
                    <a:pt x="159" y="386"/>
                  </a:lnTo>
                  <a:lnTo>
                    <a:pt x="166" y="364"/>
                  </a:lnTo>
                  <a:lnTo>
                    <a:pt x="159" y="349"/>
                  </a:lnTo>
                  <a:lnTo>
                    <a:pt x="204" y="296"/>
                  </a:lnTo>
                  <a:lnTo>
                    <a:pt x="204" y="265"/>
                  </a:lnTo>
                  <a:lnTo>
                    <a:pt x="204" y="296"/>
                  </a:lnTo>
                  <a:lnTo>
                    <a:pt x="219" y="288"/>
                  </a:lnTo>
                  <a:lnTo>
                    <a:pt x="212" y="296"/>
                  </a:lnTo>
                  <a:lnTo>
                    <a:pt x="227" y="303"/>
                  </a:lnTo>
                  <a:lnTo>
                    <a:pt x="197" y="311"/>
                  </a:lnTo>
                  <a:lnTo>
                    <a:pt x="189" y="356"/>
                  </a:lnTo>
                  <a:lnTo>
                    <a:pt x="234" y="326"/>
                  </a:lnTo>
                  <a:lnTo>
                    <a:pt x="242" y="288"/>
                  </a:lnTo>
                  <a:lnTo>
                    <a:pt x="242" y="303"/>
                  </a:lnTo>
                  <a:lnTo>
                    <a:pt x="265" y="296"/>
                  </a:lnTo>
                  <a:lnTo>
                    <a:pt x="257" y="303"/>
                  </a:lnTo>
                  <a:lnTo>
                    <a:pt x="295" y="318"/>
                  </a:lnTo>
                  <a:lnTo>
                    <a:pt x="348" y="318"/>
                  </a:lnTo>
                  <a:lnTo>
                    <a:pt x="356" y="311"/>
                  </a:lnTo>
                  <a:lnTo>
                    <a:pt x="363" y="311"/>
                  </a:lnTo>
                  <a:lnTo>
                    <a:pt x="356" y="326"/>
                  </a:lnTo>
                  <a:lnTo>
                    <a:pt x="378" y="333"/>
                  </a:lnTo>
                  <a:lnTo>
                    <a:pt x="378" y="318"/>
                  </a:lnTo>
                  <a:lnTo>
                    <a:pt x="378" y="333"/>
                  </a:lnTo>
                  <a:lnTo>
                    <a:pt x="409" y="349"/>
                  </a:lnTo>
                  <a:lnTo>
                    <a:pt x="416" y="341"/>
                  </a:lnTo>
                  <a:lnTo>
                    <a:pt x="401" y="326"/>
                  </a:lnTo>
                  <a:lnTo>
                    <a:pt x="431" y="341"/>
                  </a:lnTo>
                  <a:lnTo>
                    <a:pt x="416" y="311"/>
                  </a:lnTo>
                  <a:lnTo>
                    <a:pt x="431" y="341"/>
                  </a:lnTo>
                  <a:lnTo>
                    <a:pt x="461" y="364"/>
                  </a:lnTo>
                  <a:lnTo>
                    <a:pt x="499" y="386"/>
                  </a:lnTo>
                  <a:lnTo>
                    <a:pt x="492" y="402"/>
                  </a:lnTo>
                  <a:lnTo>
                    <a:pt x="507" y="386"/>
                  </a:lnTo>
                  <a:lnTo>
                    <a:pt x="522" y="417"/>
                  </a:lnTo>
                  <a:lnTo>
                    <a:pt x="530" y="409"/>
                  </a:lnTo>
                  <a:lnTo>
                    <a:pt x="522" y="386"/>
                  </a:lnTo>
                  <a:lnTo>
                    <a:pt x="492" y="379"/>
                  </a:lnTo>
                  <a:lnTo>
                    <a:pt x="416" y="303"/>
                  </a:lnTo>
                  <a:lnTo>
                    <a:pt x="393" y="333"/>
                  </a:lnTo>
                  <a:lnTo>
                    <a:pt x="386" y="311"/>
                  </a:lnTo>
                  <a:lnTo>
                    <a:pt x="371" y="318"/>
                  </a:lnTo>
                  <a:lnTo>
                    <a:pt x="363" y="303"/>
                  </a:lnTo>
                  <a:lnTo>
                    <a:pt x="340" y="303"/>
                  </a:lnTo>
                  <a:lnTo>
                    <a:pt x="287" y="30"/>
                  </a:lnTo>
                  <a:lnTo>
                    <a:pt x="181" y="23"/>
                  </a:lnTo>
                  <a:lnTo>
                    <a:pt x="151" y="0"/>
                  </a:lnTo>
                  <a:lnTo>
                    <a:pt x="151" y="15"/>
                  </a:lnTo>
                  <a:lnTo>
                    <a:pt x="136" y="0"/>
                  </a:lnTo>
                  <a:lnTo>
                    <a:pt x="106" y="8"/>
                  </a:lnTo>
                  <a:lnTo>
                    <a:pt x="106" y="23"/>
                  </a:lnTo>
                  <a:lnTo>
                    <a:pt x="106" y="15"/>
                  </a:lnTo>
                  <a:lnTo>
                    <a:pt x="91" y="23"/>
                  </a:lnTo>
                  <a:lnTo>
                    <a:pt x="91" y="30"/>
                  </a:lnTo>
                  <a:lnTo>
                    <a:pt x="83" y="30"/>
                  </a:lnTo>
                  <a:lnTo>
                    <a:pt x="60" y="53"/>
                  </a:lnTo>
                  <a:lnTo>
                    <a:pt x="38" y="53"/>
                  </a:lnTo>
                  <a:lnTo>
                    <a:pt x="30" y="68"/>
                  </a:lnTo>
                  <a:lnTo>
                    <a:pt x="60" y="114"/>
                  </a:lnTo>
                  <a:lnTo>
                    <a:pt x="98" y="136"/>
                  </a:lnTo>
                  <a:lnTo>
                    <a:pt x="76" y="129"/>
                  </a:lnTo>
                  <a:lnTo>
                    <a:pt x="83" y="144"/>
                  </a:lnTo>
                  <a:lnTo>
                    <a:pt x="76" y="152"/>
                  </a:lnTo>
                  <a:lnTo>
                    <a:pt x="45" y="121"/>
                  </a:lnTo>
                  <a:lnTo>
                    <a:pt x="0" y="144"/>
                  </a:lnTo>
                  <a:lnTo>
                    <a:pt x="23" y="159"/>
                  </a:lnTo>
                  <a:lnTo>
                    <a:pt x="15" y="159"/>
                  </a:lnTo>
                  <a:lnTo>
                    <a:pt x="15" y="182"/>
                  </a:lnTo>
                  <a:lnTo>
                    <a:pt x="53" y="182"/>
                  </a:lnTo>
                  <a:lnTo>
                    <a:pt x="60" y="197"/>
                  </a:lnTo>
                  <a:lnTo>
                    <a:pt x="83" y="182"/>
                  </a:lnTo>
                  <a:lnTo>
                    <a:pt x="76" y="220"/>
                  </a:lnTo>
                  <a:lnTo>
                    <a:pt x="38" y="235"/>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8" name="Freeform 143"/>
            <p:cNvSpPr>
              <a:spLocks/>
            </p:cNvSpPr>
            <p:nvPr/>
          </p:nvSpPr>
          <p:spPr bwMode="auto">
            <a:xfrm>
              <a:off x="3019" y="2640"/>
              <a:ext cx="530" cy="470"/>
            </a:xfrm>
            <a:custGeom>
              <a:avLst/>
              <a:gdLst>
                <a:gd name="T0" fmla="*/ 0 w 530"/>
                <a:gd name="T1" fmla="*/ 265 h 470"/>
                <a:gd name="T2" fmla="*/ 0 w 530"/>
                <a:gd name="T3" fmla="*/ 273 h 470"/>
                <a:gd name="T4" fmla="*/ 30 w 530"/>
                <a:gd name="T5" fmla="*/ 296 h 470"/>
                <a:gd name="T6" fmla="*/ 23 w 530"/>
                <a:gd name="T7" fmla="*/ 326 h 470"/>
                <a:gd name="T8" fmla="*/ 45 w 530"/>
                <a:gd name="T9" fmla="*/ 311 h 470"/>
                <a:gd name="T10" fmla="*/ 45 w 530"/>
                <a:gd name="T11" fmla="*/ 364 h 470"/>
                <a:gd name="T12" fmla="*/ 83 w 530"/>
                <a:gd name="T13" fmla="*/ 371 h 470"/>
                <a:gd name="T14" fmla="*/ 98 w 530"/>
                <a:gd name="T15" fmla="*/ 371 h 470"/>
                <a:gd name="T16" fmla="*/ 98 w 530"/>
                <a:gd name="T17" fmla="*/ 409 h 470"/>
                <a:gd name="T18" fmla="*/ 60 w 530"/>
                <a:gd name="T19" fmla="*/ 447 h 470"/>
                <a:gd name="T20" fmla="*/ 7 w 530"/>
                <a:gd name="T21" fmla="*/ 470 h 470"/>
                <a:gd name="T22" fmla="*/ 68 w 530"/>
                <a:gd name="T23" fmla="*/ 455 h 470"/>
                <a:gd name="T24" fmla="*/ 83 w 530"/>
                <a:gd name="T25" fmla="*/ 432 h 470"/>
                <a:gd name="T26" fmla="*/ 159 w 530"/>
                <a:gd name="T27" fmla="*/ 386 h 470"/>
                <a:gd name="T28" fmla="*/ 159 w 530"/>
                <a:gd name="T29" fmla="*/ 349 h 470"/>
                <a:gd name="T30" fmla="*/ 204 w 530"/>
                <a:gd name="T31" fmla="*/ 265 h 470"/>
                <a:gd name="T32" fmla="*/ 219 w 530"/>
                <a:gd name="T33" fmla="*/ 288 h 470"/>
                <a:gd name="T34" fmla="*/ 227 w 530"/>
                <a:gd name="T35" fmla="*/ 303 h 470"/>
                <a:gd name="T36" fmla="*/ 189 w 530"/>
                <a:gd name="T37" fmla="*/ 356 h 470"/>
                <a:gd name="T38" fmla="*/ 242 w 530"/>
                <a:gd name="T39" fmla="*/ 288 h 470"/>
                <a:gd name="T40" fmla="*/ 265 w 530"/>
                <a:gd name="T41" fmla="*/ 296 h 470"/>
                <a:gd name="T42" fmla="*/ 295 w 530"/>
                <a:gd name="T43" fmla="*/ 318 h 470"/>
                <a:gd name="T44" fmla="*/ 356 w 530"/>
                <a:gd name="T45" fmla="*/ 311 h 470"/>
                <a:gd name="T46" fmla="*/ 356 w 530"/>
                <a:gd name="T47" fmla="*/ 326 h 470"/>
                <a:gd name="T48" fmla="*/ 378 w 530"/>
                <a:gd name="T49" fmla="*/ 318 h 470"/>
                <a:gd name="T50" fmla="*/ 409 w 530"/>
                <a:gd name="T51" fmla="*/ 349 h 470"/>
                <a:gd name="T52" fmla="*/ 401 w 530"/>
                <a:gd name="T53" fmla="*/ 326 h 470"/>
                <a:gd name="T54" fmla="*/ 416 w 530"/>
                <a:gd name="T55" fmla="*/ 311 h 470"/>
                <a:gd name="T56" fmla="*/ 461 w 530"/>
                <a:gd name="T57" fmla="*/ 364 h 470"/>
                <a:gd name="T58" fmla="*/ 492 w 530"/>
                <a:gd name="T59" fmla="*/ 402 h 470"/>
                <a:gd name="T60" fmla="*/ 522 w 530"/>
                <a:gd name="T61" fmla="*/ 417 h 470"/>
                <a:gd name="T62" fmla="*/ 522 w 530"/>
                <a:gd name="T63" fmla="*/ 386 h 470"/>
                <a:gd name="T64" fmla="*/ 416 w 530"/>
                <a:gd name="T65" fmla="*/ 303 h 470"/>
                <a:gd name="T66" fmla="*/ 386 w 530"/>
                <a:gd name="T67" fmla="*/ 311 h 470"/>
                <a:gd name="T68" fmla="*/ 363 w 530"/>
                <a:gd name="T69" fmla="*/ 303 h 470"/>
                <a:gd name="T70" fmla="*/ 287 w 530"/>
                <a:gd name="T71" fmla="*/ 30 h 470"/>
                <a:gd name="T72" fmla="*/ 151 w 530"/>
                <a:gd name="T73" fmla="*/ 0 h 470"/>
                <a:gd name="T74" fmla="*/ 136 w 530"/>
                <a:gd name="T75" fmla="*/ 0 h 470"/>
                <a:gd name="T76" fmla="*/ 106 w 530"/>
                <a:gd name="T77" fmla="*/ 23 h 470"/>
                <a:gd name="T78" fmla="*/ 91 w 530"/>
                <a:gd name="T79" fmla="*/ 23 h 470"/>
                <a:gd name="T80" fmla="*/ 83 w 530"/>
                <a:gd name="T81" fmla="*/ 30 h 470"/>
                <a:gd name="T82" fmla="*/ 38 w 530"/>
                <a:gd name="T83" fmla="*/ 53 h 470"/>
                <a:gd name="T84" fmla="*/ 60 w 530"/>
                <a:gd name="T85" fmla="*/ 114 h 470"/>
                <a:gd name="T86" fmla="*/ 76 w 530"/>
                <a:gd name="T87" fmla="*/ 129 h 470"/>
                <a:gd name="T88" fmla="*/ 76 w 530"/>
                <a:gd name="T89" fmla="*/ 152 h 470"/>
                <a:gd name="T90" fmla="*/ 0 w 530"/>
                <a:gd name="T91" fmla="*/ 144 h 470"/>
                <a:gd name="T92" fmla="*/ 15 w 530"/>
                <a:gd name="T93" fmla="*/ 159 h 470"/>
                <a:gd name="T94" fmla="*/ 53 w 530"/>
                <a:gd name="T95" fmla="*/ 182 h 470"/>
                <a:gd name="T96" fmla="*/ 83 w 530"/>
                <a:gd name="T97" fmla="*/ 182 h 470"/>
                <a:gd name="T98" fmla="*/ 38 w 530"/>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30" h="470">
                  <a:moveTo>
                    <a:pt x="38" y="235"/>
                  </a:moveTo>
                  <a:lnTo>
                    <a:pt x="0" y="265"/>
                  </a:lnTo>
                  <a:lnTo>
                    <a:pt x="15" y="265"/>
                  </a:lnTo>
                  <a:lnTo>
                    <a:pt x="0" y="273"/>
                  </a:lnTo>
                  <a:lnTo>
                    <a:pt x="7" y="288"/>
                  </a:lnTo>
                  <a:lnTo>
                    <a:pt x="30" y="296"/>
                  </a:lnTo>
                  <a:lnTo>
                    <a:pt x="15" y="311"/>
                  </a:lnTo>
                  <a:lnTo>
                    <a:pt x="23" y="326"/>
                  </a:lnTo>
                  <a:lnTo>
                    <a:pt x="30" y="333"/>
                  </a:lnTo>
                  <a:lnTo>
                    <a:pt x="45" y="311"/>
                  </a:lnTo>
                  <a:lnTo>
                    <a:pt x="53" y="349"/>
                  </a:lnTo>
                  <a:lnTo>
                    <a:pt x="45" y="364"/>
                  </a:lnTo>
                  <a:lnTo>
                    <a:pt x="68" y="349"/>
                  </a:lnTo>
                  <a:lnTo>
                    <a:pt x="83" y="371"/>
                  </a:lnTo>
                  <a:lnTo>
                    <a:pt x="91" y="356"/>
                  </a:lnTo>
                  <a:lnTo>
                    <a:pt x="98" y="371"/>
                  </a:lnTo>
                  <a:lnTo>
                    <a:pt x="121" y="356"/>
                  </a:lnTo>
                  <a:lnTo>
                    <a:pt x="98" y="409"/>
                  </a:lnTo>
                  <a:lnTo>
                    <a:pt x="60" y="432"/>
                  </a:lnTo>
                  <a:lnTo>
                    <a:pt x="60" y="447"/>
                  </a:lnTo>
                  <a:lnTo>
                    <a:pt x="38" y="440"/>
                  </a:lnTo>
                  <a:lnTo>
                    <a:pt x="7" y="470"/>
                  </a:lnTo>
                  <a:lnTo>
                    <a:pt x="38" y="447"/>
                  </a:lnTo>
                  <a:lnTo>
                    <a:pt x="68" y="455"/>
                  </a:lnTo>
                  <a:lnTo>
                    <a:pt x="83" y="447"/>
                  </a:lnTo>
                  <a:lnTo>
                    <a:pt x="83" y="432"/>
                  </a:lnTo>
                  <a:lnTo>
                    <a:pt x="98" y="432"/>
                  </a:lnTo>
                  <a:lnTo>
                    <a:pt x="159" y="386"/>
                  </a:lnTo>
                  <a:lnTo>
                    <a:pt x="166" y="364"/>
                  </a:lnTo>
                  <a:lnTo>
                    <a:pt x="159" y="349"/>
                  </a:lnTo>
                  <a:lnTo>
                    <a:pt x="204" y="296"/>
                  </a:lnTo>
                  <a:lnTo>
                    <a:pt x="204" y="265"/>
                  </a:lnTo>
                  <a:lnTo>
                    <a:pt x="204" y="296"/>
                  </a:lnTo>
                  <a:lnTo>
                    <a:pt x="219" y="288"/>
                  </a:lnTo>
                  <a:lnTo>
                    <a:pt x="212" y="296"/>
                  </a:lnTo>
                  <a:lnTo>
                    <a:pt x="227" y="303"/>
                  </a:lnTo>
                  <a:lnTo>
                    <a:pt x="197" y="311"/>
                  </a:lnTo>
                  <a:lnTo>
                    <a:pt x="189" y="356"/>
                  </a:lnTo>
                  <a:lnTo>
                    <a:pt x="234" y="326"/>
                  </a:lnTo>
                  <a:lnTo>
                    <a:pt x="242" y="288"/>
                  </a:lnTo>
                  <a:lnTo>
                    <a:pt x="242" y="303"/>
                  </a:lnTo>
                  <a:lnTo>
                    <a:pt x="265" y="296"/>
                  </a:lnTo>
                  <a:lnTo>
                    <a:pt x="257" y="303"/>
                  </a:lnTo>
                  <a:lnTo>
                    <a:pt x="295" y="318"/>
                  </a:lnTo>
                  <a:lnTo>
                    <a:pt x="348" y="318"/>
                  </a:lnTo>
                  <a:lnTo>
                    <a:pt x="356" y="311"/>
                  </a:lnTo>
                  <a:lnTo>
                    <a:pt x="363" y="311"/>
                  </a:lnTo>
                  <a:lnTo>
                    <a:pt x="356" y="326"/>
                  </a:lnTo>
                  <a:lnTo>
                    <a:pt x="378" y="333"/>
                  </a:lnTo>
                  <a:lnTo>
                    <a:pt x="378" y="318"/>
                  </a:lnTo>
                  <a:lnTo>
                    <a:pt x="378" y="333"/>
                  </a:lnTo>
                  <a:lnTo>
                    <a:pt x="409" y="349"/>
                  </a:lnTo>
                  <a:lnTo>
                    <a:pt x="416" y="341"/>
                  </a:lnTo>
                  <a:lnTo>
                    <a:pt x="401" y="326"/>
                  </a:lnTo>
                  <a:lnTo>
                    <a:pt x="431" y="341"/>
                  </a:lnTo>
                  <a:lnTo>
                    <a:pt x="416" y="311"/>
                  </a:lnTo>
                  <a:lnTo>
                    <a:pt x="431" y="341"/>
                  </a:lnTo>
                  <a:lnTo>
                    <a:pt x="461" y="364"/>
                  </a:lnTo>
                  <a:lnTo>
                    <a:pt x="499" y="386"/>
                  </a:lnTo>
                  <a:lnTo>
                    <a:pt x="492" y="402"/>
                  </a:lnTo>
                  <a:lnTo>
                    <a:pt x="507" y="386"/>
                  </a:lnTo>
                  <a:lnTo>
                    <a:pt x="522" y="417"/>
                  </a:lnTo>
                  <a:lnTo>
                    <a:pt x="530" y="409"/>
                  </a:lnTo>
                  <a:lnTo>
                    <a:pt x="522" y="386"/>
                  </a:lnTo>
                  <a:lnTo>
                    <a:pt x="492" y="379"/>
                  </a:lnTo>
                  <a:lnTo>
                    <a:pt x="416" y="303"/>
                  </a:lnTo>
                  <a:lnTo>
                    <a:pt x="393" y="333"/>
                  </a:lnTo>
                  <a:lnTo>
                    <a:pt x="386" y="311"/>
                  </a:lnTo>
                  <a:lnTo>
                    <a:pt x="371" y="318"/>
                  </a:lnTo>
                  <a:lnTo>
                    <a:pt x="363" y="303"/>
                  </a:lnTo>
                  <a:lnTo>
                    <a:pt x="340" y="303"/>
                  </a:lnTo>
                  <a:lnTo>
                    <a:pt x="287" y="30"/>
                  </a:lnTo>
                  <a:lnTo>
                    <a:pt x="181" y="23"/>
                  </a:lnTo>
                  <a:lnTo>
                    <a:pt x="151" y="0"/>
                  </a:lnTo>
                  <a:lnTo>
                    <a:pt x="151" y="15"/>
                  </a:lnTo>
                  <a:lnTo>
                    <a:pt x="136" y="0"/>
                  </a:lnTo>
                  <a:lnTo>
                    <a:pt x="106" y="8"/>
                  </a:lnTo>
                  <a:lnTo>
                    <a:pt x="106" y="23"/>
                  </a:lnTo>
                  <a:lnTo>
                    <a:pt x="106" y="15"/>
                  </a:lnTo>
                  <a:lnTo>
                    <a:pt x="91" y="23"/>
                  </a:lnTo>
                  <a:lnTo>
                    <a:pt x="91" y="30"/>
                  </a:lnTo>
                  <a:lnTo>
                    <a:pt x="83" y="30"/>
                  </a:lnTo>
                  <a:lnTo>
                    <a:pt x="60" y="53"/>
                  </a:lnTo>
                  <a:lnTo>
                    <a:pt x="38" y="53"/>
                  </a:lnTo>
                  <a:lnTo>
                    <a:pt x="30" y="68"/>
                  </a:lnTo>
                  <a:lnTo>
                    <a:pt x="60" y="114"/>
                  </a:lnTo>
                  <a:lnTo>
                    <a:pt x="98" y="136"/>
                  </a:lnTo>
                  <a:lnTo>
                    <a:pt x="76" y="129"/>
                  </a:lnTo>
                  <a:lnTo>
                    <a:pt x="83" y="144"/>
                  </a:lnTo>
                  <a:lnTo>
                    <a:pt x="76" y="152"/>
                  </a:lnTo>
                  <a:lnTo>
                    <a:pt x="45" y="121"/>
                  </a:lnTo>
                  <a:lnTo>
                    <a:pt x="0" y="144"/>
                  </a:lnTo>
                  <a:lnTo>
                    <a:pt x="23" y="159"/>
                  </a:lnTo>
                  <a:lnTo>
                    <a:pt x="15" y="159"/>
                  </a:lnTo>
                  <a:lnTo>
                    <a:pt x="15" y="182"/>
                  </a:lnTo>
                  <a:lnTo>
                    <a:pt x="53" y="182"/>
                  </a:lnTo>
                  <a:lnTo>
                    <a:pt x="60" y="197"/>
                  </a:lnTo>
                  <a:lnTo>
                    <a:pt x="83" y="182"/>
                  </a:lnTo>
                  <a:lnTo>
                    <a:pt x="76" y="220"/>
                  </a:lnTo>
                  <a:lnTo>
                    <a:pt x="38" y="235"/>
                  </a:lnTo>
                  <a:lnTo>
                    <a:pt x="38" y="2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9" name="Freeform 144"/>
            <p:cNvSpPr>
              <a:spLocks/>
            </p:cNvSpPr>
            <p:nvPr/>
          </p:nvSpPr>
          <p:spPr bwMode="auto">
            <a:xfrm>
              <a:off x="3367" y="2291"/>
              <a:ext cx="348" cy="402"/>
            </a:xfrm>
            <a:custGeom>
              <a:avLst/>
              <a:gdLst>
                <a:gd name="T0" fmla="*/ 348 w 348"/>
                <a:gd name="T1" fmla="*/ 38 h 402"/>
                <a:gd name="T2" fmla="*/ 98 w 348"/>
                <a:gd name="T3" fmla="*/ 0 h 402"/>
                <a:gd name="T4" fmla="*/ 83 w 348"/>
                <a:gd name="T5" fmla="*/ 61 h 402"/>
                <a:gd name="T6" fmla="*/ 68 w 348"/>
                <a:gd name="T7" fmla="*/ 46 h 402"/>
                <a:gd name="T8" fmla="*/ 53 w 348"/>
                <a:gd name="T9" fmla="*/ 46 h 402"/>
                <a:gd name="T10" fmla="*/ 45 w 348"/>
                <a:gd name="T11" fmla="*/ 114 h 402"/>
                <a:gd name="T12" fmla="*/ 61 w 348"/>
                <a:gd name="T13" fmla="*/ 167 h 402"/>
                <a:gd name="T14" fmla="*/ 38 w 348"/>
                <a:gd name="T15" fmla="*/ 182 h 402"/>
                <a:gd name="T16" fmla="*/ 30 w 348"/>
                <a:gd name="T17" fmla="*/ 213 h 402"/>
                <a:gd name="T18" fmla="*/ 15 w 348"/>
                <a:gd name="T19" fmla="*/ 220 h 402"/>
                <a:gd name="T20" fmla="*/ 23 w 348"/>
                <a:gd name="T21" fmla="*/ 258 h 402"/>
                <a:gd name="T22" fmla="*/ 8 w 348"/>
                <a:gd name="T23" fmla="*/ 258 h 402"/>
                <a:gd name="T24" fmla="*/ 0 w 348"/>
                <a:gd name="T25" fmla="*/ 273 h 402"/>
                <a:gd name="T26" fmla="*/ 189 w 348"/>
                <a:gd name="T27" fmla="*/ 379 h 402"/>
                <a:gd name="T28" fmla="*/ 295 w 348"/>
                <a:gd name="T29" fmla="*/ 402 h 402"/>
                <a:gd name="T30" fmla="*/ 348 w 348"/>
                <a:gd name="T31" fmla="*/ 38 h 4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402">
                  <a:moveTo>
                    <a:pt x="348" y="38"/>
                  </a:moveTo>
                  <a:lnTo>
                    <a:pt x="98" y="0"/>
                  </a:lnTo>
                  <a:lnTo>
                    <a:pt x="83" y="61"/>
                  </a:lnTo>
                  <a:lnTo>
                    <a:pt x="68" y="46"/>
                  </a:lnTo>
                  <a:lnTo>
                    <a:pt x="53" y="46"/>
                  </a:lnTo>
                  <a:lnTo>
                    <a:pt x="45" y="114"/>
                  </a:lnTo>
                  <a:lnTo>
                    <a:pt x="61" y="167"/>
                  </a:lnTo>
                  <a:lnTo>
                    <a:pt x="38" y="182"/>
                  </a:lnTo>
                  <a:lnTo>
                    <a:pt x="30" y="213"/>
                  </a:lnTo>
                  <a:lnTo>
                    <a:pt x="15" y="220"/>
                  </a:lnTo>
                  <a:lnTo>
                    <a:pt x="23" y="258"/>
                  </a:lnTo>
                  <a:lnTo>
                    <a:pt x="8" y="258"/>
                  </a:lnTo>
                  <a:lnTo>
                    <a:pt x="0" y="273"/>
                  </a:lnTo>
                  <a:lnTo>
                    <a:pt x="189" y="379"/>
                  </a:lnTo>
                  <a:lnTo>
                    <a:pt x="295" y="402"/>
                  </a:lnTo>
                  <a:lnTo>
                    <a:pt x="348"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0" name="Freeform 145"/>
            <p:cNvSpPr>
              <a:spLocks/>
            </p:cNvSpPr>
            <p:nvPr/>
          </p:nvSpPr>
          <p:spPr bwMode="auto">
            <a:xfrm>
              <a:off x="3367" y="2291"/>
              <a:ext cx="348" cy="402"/>
            </a:xfrm>
            <a:custGeom>
              <a:avLst/>
              <a:gdLst>
                <a:gd name="T0" fmla="*/ 348 w 348"/>
                <a:gd name="T1" fmla="*/ 38 h 402"/>
                <a:gd name="T2" fmla="*/ 98 w 348"/>
                <a:gd name="T3" fmla="*/ 0 h 402"/>
                <a:gd name="T4" fmla="*/ 83 w 348"/>
                <a:gd name="T5" fmla="*/ 61 h 402"/>
                <a:gd name="T6" fmla="*/ 68 w 348"/>
                <a:gd name="T7" fmla="*/ 46 h 402"/>
                <a:gd name="T8" fmla="*/ 53 w 348"/>
                <a:gd name="T9" fmla="*/ 46 h 402"/>
                <a:gd name="T10" fmla="*/ 45 w 348"/>
                <a:gd name="T11" fmla="*/ 114 h 402"/>
                <a:gd name="T12" fmla="*/ 61 w 348"/>
                <a:gd name="T13" fmla="*/ 167 h 402"/>
                <a:gd name="T14" fmla="*/ 38 w 348"/>
                <a:gd name="T15" fmla="*/ 182 h 402"/>
                <a:gd name="T16" fmla="*/ 30 w 348"/>
                <a:gd name="T17" fmla="*/ 213 h 402"/>
                <a:gd name="T18" fmla="*/ 15 w 348"/>
                <a:gd name="T19" fmla="*/ 220 h 402"/>
                <a:gd name="T20" fmla="*/ 23 w 348"/>
                <a:gd name="T21" fmla="*/ 258 h 402"/>
                <a:gd name="T22" fmla="*/ 8 w 348"/>
                <a:gd name="T23" fmla="*/ 258 h 402"/>
                <a:gd name="T24" fmla="*/ 0 w 348"/>
                <a:gd name="T25" fmla="*/ 273 h 402"/>
                <a:gd name="T26" fmla="*/ 189 w 348"/>
                <a:gd name="T27" fmla="*/ 379 h 402"/>
                <a:gd name="T28" fmla="*/ 295 w 348"/>
                <a:gd name="T29" fmla="*/ 402 h 402"/>
                <a:gd name="T30" fmla="*/ 348 w 348"/>
                <a:gd name="T31" fmla="*/ 38 h 402"/>
                <a:gd name="T32" fmla="*/ 348 w 348"/>
                <a:gd name="T33" fmla="*/ 46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8" h="402">
                  <a:moveTo>
                    <a:pt x="348" y="38"/>
                  </a:moveTo>
                  <a:lnTo>
                    <a:pt x="98" y="0"/>
                  </a:lnTo>
                  <a:lnTo>
                    <a:pt x="83" y="61"/>
                  </a:lnTo>
                  <a:lnTo>
                    <a:pt x="68" y="46"/>
                  </a:lnTo>
                  <a:lnTo>
                    <a:pt x="53" y="46"/>
                  </a:lnTo>
                  <a:lnTo>
                    <a:pt x="45" y="114"/>
                  </a:lnTo>
                  <a:lnTo>
                    <a:pt x="61" y="167"/>
                  </a:lnTo>
                  <a:lnTo>
                    <a:pt x="38" y="182"/>
                  </a:lnTo>
                  <a:lnTo>
                    <a:pt x="30" y="213"/>
                  </a:lnTo>
                  <a:lnTo>
                    <a:pt x="15" y="220"/>
                  </a:lnTo>
                  <a:lnTo>
                    <a:pt x="23" y="258"/>
                  </a:lnTo>
                  <a:lnTo>
                    <a:pt x="8" y="258"/>
                  </a:lnTo>
                  <a:lnTo>
                    <a:pt x="0" y="273"/>
                  </a:lnTo>
                  <a:lnTo>
                    <a:pt x="189" y="379"/>
                  </a:lnTo>
                  <a:lnTo>
                    <a:pt x="295" y="402"/>
                  </a:lnTo>
                  <a:lnTo>
                    <a:pt x="348" y="38"/>
                  </a:lnTo>
                  <a:lnTo>
                    <a:pt x="348" y="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1" name="Freeform 146"/>
            <p:cNvSpPr>
              <a:spLocks/>
            </p:cNvSpPr>
            <p:nvPr/>
          </p:nvSpPr>
          <p:spPr bwMode="auto">
            <a:xfrm>
              <a:off x="4442" y="2397"/>
              <a:ext cx="257" cy="235"/>
            </a:xfrm>
            <a:custGeom>
              <a:avLst/>
              <a:gdLst>
                <a:gd name="T0" fmla="*/ 257 w 257"/>
                <a:gd name="T1" fmla="*/ 31 h 235"/>
                <a:gd name="T2" fmla="*/ 219 w 257"/>
                <a:gd name="T3" fmla="*/ 38 h 235"/>
                <a:gd name="T4" fmla="*/ 234 w 257"/>
                <a:gd name="T5" fmla="*/ 16 h 235"/>
                <a:gd name="T6" fmla="*/ 227 w 257"/>
                <a:gd name="T7" fmla="*/ 0 h 235"/>
                <a:gd name="T8" fmla="*/ 196 w 257"/>
                <a:gd name="T9" fmla="*/ 0 h 235"/>
                <a:gd name="T10" fmla="*/ 0 w 257"/>
                <a:gd name="T11" fmla="*/ 8 h 235"/>
                <a:gd name="T12" fmla="*/ 15 w 257"/>
                <a:gd name="T13" fmla="*/ 84 h 235"/>
                <a:gd name="T14" fmla="*/ 15 w 257"/>
                <a:gd name="T15" fmla="*/ 190 h 235"/>
                <a:gd name="T16" fmla="*/ 37 w 257"/>
                <a:gd name="T17" fmla="*/ 197 h 235"/>
                <a:gd name="T18" fmla="*/ 37 w 257"/>
                <a:gd name="T19" fmla="*/ 235 h 235"/>
                <a:gd name="T20" fmla="*/ 189 w 257"/>
                <a:gd name="T21" fmla="*/ 228 h 235"/>
                <a:gd name="T22" fmla="*/ 196 w 257"/>
                <a:gd name="T23" fmla="*/ 213 h 235"/>
                <a:gd name="T24" fmla="*/ 196 w 257"/>
                <a:gd name="T25" fmla="*/ 197 h 235"/>
                <a:gd name="T26" fmla="*/ 181 w 257"/>
                <a:gd name="T27" fmla="*/ 197 h 235"/>
                <a:gd name="T28" fmla="*/ 181 w 257"/>
                <a:gd name="T29" fmla="*/ 182 h 235"/>
                <a:gd name="T30" fmla="*/ 196 w 257"/>
                <a:gd name="T31" fmla="*/ 182 h 235"/>
                <a:gd name="T32" fmla="*/ 189 w 257"/>
                <a:gd name="T33" fmla="*/ 167 h 235"/>
                <a:gd name="T34" fmla="*/ 204 w 257"/>
                <a:gd name="T35" fmla="*/ 152 h 235"/>
                <a:gd name="T36" fmla="*/ 196 w 257"/>
                <a:gd name="T37" fmla="*/ 152 h 235"/>
                <a:gd name="T38" fmla="*/ 219 w 257"/>
                <a:gd name="T39" fmla="*/ 137 h 235"/>
                <a:gd name="T40" fmla="*/ 219 w 257"/>
                <a:gd name="T41" fmla="*/ 114 h 235"/>
                <a:gd name="T42" fmla="*/ 227 w 257"/>
                <a:gd name="T43" fmla="*/ 107 h 235"/>
                <a:gd name="T44" fmla="*/ 227 w 257"/>
                <a:gd name="T45" fmla="*/ 99 h 235"/>
                <a:gd name="T46" fmla="*/ 242 w 257"/>
                <a:gd name="T47" fmla="*/ 91 h 235"/>
                <a:gd name="T48" fmla="*/ 234 w 257"/>
                <a:gd name="T49" fmla="*/ 69 h 235"/>
                <a:gd name="T50" fmla="*/ 249 w 257"/>
                <a:gd name="T51" fmla="*/ 61 h 235"/>
                <a:gd name="T52" fmla="*/ 242 w 257"/>
                <a:gd name="T53" fmla="*/ 53 h 235"/>
                <a:gd name="T54" fmla="*/ 257 w 257"/>
                <a:gd name="T55" fmla="*/ 38 h 235"/>
                <a:gd name="T56" fmla="*/ 257 w 257"/>
                <a:gd name="T57" fmla="*/ 31 h 2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7" h="235">
                  <a:moveTo>
                    <a:pt x="257" y="31"/>
                  </a:moveTo>
                  <a:lnTo>
                    <a:pt x="219" y="38"/>
                  </a:lnTo>
                  <a:lnTo>
                    <a:pt x="234" y="16"/>
                  </a:lnTo>
                  <a:lnTo>
                    <a:pt x="227" y="0"/>
                  </a:lnTo>
                  <a:lnTo>
                    <a:pt x="196" y="0"/>
                  </a:lnTo>
                  <a:lnTo>
                    <a:pt x="0" y="8"/>
                  </a:lnTo>
                  <a:lnTo>
                    <a:pt x="15" y="84"/>
                  </a:lnTo>
                  <a:lnTo>
                    <a:pt x="15" y="190"/>
                  </a:lnTo>
                  <a:lnTo>
                    <a:pt x="37" y="197"/>
                  </a:lnTo>
                  <a:lnTo>
                    <a:pt x="37" y="235"/>
                  </a:lnTo>
                  <a:lnTo>
                    <a:pt x="189" y="228"/>
                  </a:lnTo>
                  <a:lnTo>
                    <a:pt x="196" y="213"/>
                  </a:lnTo>
                  <a:lnTo>
                    <a:pt x="196" y="197"/>
                  </a:lnTo>
                  <a:lnTo>
                    <a:pt x="181" y="197"/>
                  </a:lnTo>
                  <a:lnTo>
                    <a:pt x="181" y="182"/>
                  </a:lnTo>
                  <a:lnTo>
                    <a:pt x="196" y="182"/>
                  </a:lnTo>
                  <a:lnTo>
                    <a:pt x="189" y="167"/>
                  </a:lnTo>
                  <a:lnTo>
                    <a:pt x="204" y="152"/>
                  </a:lnTo>
                  <a:lnTo>
                    <a:pt x="196" y="152"/>
                  </a:lnTo>
                  <a:lnTo>
                    <a:pt x="219" y="137"/>
                  </a:lnTo>
                  <a:lnTo>
                    <a:pt x="219" y="114"/>
                  </a:lnTo>
                  <a:lnTo>
                    <a:pt x="227" y="107"/>
                  </a:lnTo>
                  <a:lnTo>
                    <a:pt x="227" y="99"/>
                  </a:lnTo>
                  <a:lnTo>
                    <a:pt x="242" y="91"/>
                  </a:lnTo>
                  <a:lnTo>
                    <a:pt x="234" y="69"/>
                  </a:lnTo>
                  <a:lnTo>
                    <a:pt x="249" y="61"/>
                  </a:lnTo>
                  <a:lnTo>
                    <a:pt x="242" y="53"/>
                  </a:lnTo>
                  <a:lnTo>
                    <a:pt x="257" y="38"/>
                  </a:lnTo>
                  <a:lnTo>
                    <a:pt x="257"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2" name="Freeform 147"/>
            <p:cNvSpPr>
              <a:spLocks/>
            </p:cNvSpPr>
            <p:nvPr/>
          </p:nvSpPr>
          <p:spPr bwMode="auto">
            <a:xfrm>
              <a:off x="4442" y="2397"/>
              <a:ext cx="257" cy="235"/>
            </a:xfrm>
            <a:custGeom>
              <a:avLst/>
              <a:gdLst>
                <a:gd name="T0" fmla="*/ 257 w 257"/>
                <a:gd name="T1" fmla="*/ 31 h 235"/>
                <a:gd name="T2" fmla="*/ 219 w 257"/>
                <a:gd name="T3" fmla="*/ 38 h 235"/>
                <a:gd name="T4" fmla="*/ 234 w 257"/>
                <a:gd name="T5" fmla="*/ 16 h 235"/>
                <a:gd name="T6" fmla="*/ 227 w 257"/>
                <a:gd name="T7" fmla="*/ 0 h 235"/>
                <a:gd name="T8" fmla="*/ 196 w 257"/>
                <a:gd name="T9" fmla="*/ 0 h 235"/>
                <a:gd name="T10" fmla="*/ 0 w 257"/>
                <a:gd name="T11" fmla="*/ 8 h 235"/>
                <a:gd name="T12" fmla="*/ 15 w 257"/>
                <a:gd name="T13" fmla="*/ 84 h 235"/>
                <a:gd name="T14" fmla="*/ 15 w 257"/>
                <a:gd name="T15" fmla="*/ 190 h 235"/>
                <a:gd name="T16" fmla="*/ 37 w 257"/>
                <a:gd name="T17" fmla="*/ 197 h 235"/>
                <a:gd name="T18" fmla="*/ 37 w 257"/>
                <a:gd name="T19" fmla="*/ 235 h 235"/>
                <a:gd name="T20" fmla="*/ 189 w 257"/>
                <a:gd name="T21" fmla="*/ 228 h 235"/>
                <a:gd name="T22" fmla="*/ 196 w 257"/>
                <a:gd name="T23" fmla="*/ 213 h 235"/>
                <a:gd name="T24" fmla="*/ 196 w 257"/>
                <a:gd name="T25" fmla="*/ 197 h 235"/>
                <a:gd name="T26" fmla="*/ 181 w 257"/>
                <a:gd name="T27" fmla="*/ 197 h 235"/>
                <a:gd name="T28" fmla="*/ 181 w 257"/>
                <a:gd name="T29" fmla="*/ 182 h 235"/>
                <a:gd name="T30" fmla="*/ 196 w 257"/>
                <a:gd name="T31" fmla="*/ 182 h 235"/>
                <a:gd name="T32" fmla="*/ 189 w 257"/>
                <a:gd name="T33" fmla="*/ 167 h 235"/>
                <a:gd name="T34" fmla="*/ 204 w 257"/>
                <a:gd name="T35" fmla="*/ 152 h 235"/>
                <a:gd name="T36" fmla="*/ 196 w 257"/>
                <a:gd name="T37" fmla="*/ 152 h 235"/>
                <a:gd name="T38" fmla="*/ 219 w 257"/>
                <a:gd name="T39" fmla="*/ 137 h 235"/>
                <a:gd name="T40" fmla="*/ 219 w 257"/>
                <a:gd name="T41" fmla="*/ 114 h 235"/>
                <a:gd name="T42" fmla="*/ 227 w 257"/>
                <a:gd name="T43" fmla="*/ 107 h 235"/>
                <a:gd name="T44" fmla="*/ 227 w 257"/>
                <a:gd name="T45" fmla="*/ 99 h 235"/>
                <a:gd name="T46" fmla="*/ 242 w 257"/>
                <a:gd name="T47" fmla="*/ 91 h 235"/>
                <a:gd name="T48" fmla="*/ 234 w 257"/>
                <a:gd name="T49" fmla="*/ 69 h 235"/>
                <a:gd name="T50" fmla="*/ 249 w 257"/>
                <a:gd name="T51" fmla="*/ 61 h 235"/>
                <a:gd name="T52" fmla="*/ 242 w 257"/>
                <a:gd name="T53" fmla="*/ 53 h 235"/>
                <a:gd name="T54" fmla="*/ 257 w 257"/>
                <a:gd name="T55" fmla="*/ 38 h 235"/>
                <a:gd name="T56" fmla="*/ 257 w 257"/>
                <a:gd name="T57" fmla="*/ 31 h 235"/>
                <a:gd name="T58" fmla="*/ 257 w 257"/>
                <a:gd name="T59" fmla="*/ 38 h 2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7" h="235">
                  <a:moveTo>
                    <a:pt x="257" y="31"/>
                  </a:moveTo>
                  <a:lnTo>
                    <a:pt x="219" y="38"/>
                  </a:lnTo>
                  <a:lnTo>
                    <a:pt x="234" y="16"/>
                  </a:lnTo>
                  <a:lnTo>
                    <a:pt x="227" y="0"/>
                  </a:lnTo>
                  <a:lnTo>
                    <a:pt x="196" y="0"/>
                  </a:lnTo>
                  <a:lnTo>
                    <a:pt x="0" y="8"/>
                  </a:lnTo>
                  <a:lnTo>
                    <a:pt x="15" y="84"/>
                  </a:lnTo>
                  <a:lnTo>
                    <a:pt x="15" y="190"/>
                  </a:lnTo>
                  <a:lnTo>
                    <a:pt x="37" y="197"/>
                  </a:lnTo>
                  <a:lnTo>
                    <a:pt x="37" y="235"/>
                  </a:lnTo>
                  <a:lnTo>
                    <a:pt x="189" y="228"/>
                  </a:lnTo>
                  <a:lnTo>
                    <a:pt x="196" y="213"/>
                  </a:lnTo>
                  <a:lnTo>
                    <a:pt x="196" y="197"/>
                  </a:lnTo>
                  <a:lnTo>
                    <a:pt x="181" y="197"/>
                  </a:lnTo>
                  <a:lnTo>
                    <a:pt x="181" y="182"/>
                  </a:lnTo>
                  <a:lnTo>
                    <a:pt x="196" y="182"/>
                  </a:lnTo>
                  <a:lnTo>
                    <a:pt x="189" y="167"/>
                  </a:lnTo>
                  <a:lnTo>
                    <a:pt x="204" y="152"/>
                  </a:lnTo>
                  <a:lnTo>
                    <a:pt x="196" y="152"/>
                  </a:lnTo>
                  <a:lnTo>
                    <a:pt x="219" y="137"/>
                  </a:lnTo>
                  <a:lnTo>
                    <a:pt x="219" y="114"/>
                  </a:lnTo>
                  <a:lnTo>
                    <a:pt x="227" y="107"/>
                  </a:lnTo>
                  <a:lnTo>
                    <a:pt x="227" y="99"/>
                  </a:lnTo>
                  <a:lnTo>
                    <a:pt x="242" y="91"/>
                  </a:lnTo>
                  <a:lnTo>
                    <a:pt x="234" y="69"/>
                  </a:lnTo>
                  <a:lnTo>
                    <a:pt x="249" y="61"/>
                  </a:lnTo>
                  <a:lnTo>
                    <a:pt x="242" y="53"/>
                  </a:lnTo>
                  <a:lnTo>
                    <a:pt x="257" y="38"/>
                  </a:lnTo>
                  <a:lnTo>
                    <a:pt x="257" y="31"/>
                  </a:lnTo>
                  <a:lnTo>
                    <a:pt x="257"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3" name="Freeform 148"/>
            <p:cNvSpPr>
              <a:spLocks/>
            </p:cNvSpPr>
            <p:nvPr/>
          </p:nvSpPr>
          <p:spPr bwMode="auto">
            <a:xfrm>
              <a:off x="3019" y="1859"/>
              <a:ext cx="409" cy="690"/>
            </a:xfrm>
            <a:custGeom>
              <a:avLst/>
              <a:gdLst>
                <a:gd name="T0" fmla="*/ 393 w 409"/>
                <a:gd name="T1" fmla="*/ 546 h 690"/>
                <a:gd name="T2" fmla="*/ 181 w 409"/>
                <a:gd name="T3" fmla="*/ 235 h 690"/>
                <a:gd name="T4" fmla="*/ 234 w 409"/>
                <a:gd name="T5" fmla="*/ 53 h 690"/>
                <a:gd name="T6" fmla="*/ 38 w 409"/>
                <a:gd name="T7" fmla="*/ 0 h 690"/>
                <a:gd name="T8" fmla="*/ 23 w 409"/>
                <a:gd name="T9" fmla="*/ 61 h 690"/>
                <a:gd name="T10" fmla="*/ 0 w 409"/>
                <a:gd name="T11" fmla="*/ 91 h 690"/>
                <a:gd name="T12" fmla="*/ 15 w 409"/>
                <a:gd name="T13" fmla="*/ 137 h 690"/>
                <a:gd name="T14" fmla="*/ 7 w 409"/>
                <a:gd name="T15" fmla="*/ 197 h 690"/>
                <a:gd name="T16" fmla="*/ 30 w 409"/>
                <a:gd name="T17" fmla="*/ 243 h 690"/>
                <a:gd name="T18" fmla="*/ 23 w 409"/>
                <a:gd name="T19" fmla="*/ 258 h 690"/>
                <a:gd name="T20" fmla="*/ 45 w 409"/>
                <a:gd name="T21" fmla="*/ 281 h 690"/>
                <a:gd name="T22" fmla="*/ 53 w 409"/>
                <a:gd name="T23" fmla="*/ 266 h 690"/>
                <a:gd name="T24" fmla="*/ 60 w 409"/>
                <a:gd name="T25" fmla="*/ 266 h 690"/>
                <a:gd name="T26" fmla="*/ 53 w 409"/>
                <a:gd name="T27" fmla="*/ 273 h 690"/>
                <a:gd name="T28" fmla="*/ 60 w 409"/>
                <a:gd name="T29" fmla="*/ 311 h 690"/>
                <a:gd name="T30" fmla="*/ 45 w 409"/>
                <a:gd name="T31" fmla="*/ 296 h 690"/>
                <a:gd name="T32" fmla="*/ 45 w 409"/>
                <a:gd name="T33" fmla="*/ 281 h 690"/>
                <a:gd name="T34" fmla="*/ 38 w 409"/>
                <a:gd name="T35" fmla="*/ 319 h 690"/>
                <a:gd name="T36" fmla="*/ 60 w 409"/>
                <a:gd name="T37" fmla="*/ 341 h 690"/>
                <a:gd name="T38" fmla="*/ 45 w 409"/>
                <a:gd name="T39" fmla="*/ 379 h 690"/>
                <a:gd name="T40" fmla="*/ 83 w 409"/>
                <a:gd name="T41" fmla="*/ 447 h 690"/>
                <a:gd name="T42" fmla="*/ 76 w 409"/>
                <a:gd name="T43" fmla="*/ 463 h 690"/>
                <a:gd name="T44" fmla="*/ 91 w 409"/>
                <a:gd name="T45" fmla="*/ 470 h 690"/>
                <a:gd name="T46" fmla="*/ 83 w 409"/>
                <a:gd name="T47" fmla="*/ 508 h 690"/>
                <a:gd name="T48" fmla="*/ 91 w 409"/>
                <a:gd name="T49" fmla="*/ 516 h 690"/>
                <a:gd name="T50" fmla="*/ 136 w 409"/>
                <a:gd name="T51" fmla="*/ 531 h 690"/>
                <a:gd name="T52" fmla="*/ 151 w 409"/>
                <a:gd name="T53" fmla="*/ 554 h 690"/>
                <a:gd name="T54" fmla="*/ 181 w 409"/>
                <a:gd name="T55" fmla="*/ 569 h 690"/>
                <a:gd name="T56" fmla="*/ 181 w 409"/>
                <a:gd name="T57" fmla="*/ 584 h 690"/>
                <a:gd name="T58" fmla="*/ 197 w 409"/>
                <a:gd name="T59" fmla="*/ 591 h 690"/>
                <a:gd name="T60" fmla="*/ 219 w 409"/>
                <a:gd name="T61" fmla="*/ 622 h 690"/>
                <a:gd name="T62" fmla="*/ 227 w 409"/>
                <a:gd name="T63" fmla="*/ 675 h 690"/>
                <a:gd name="T64" fmla="*/ 356 w 409"/>
                <a:gd name="T65" fmla="*/ 690 h 690"/>
                <a:gd name="T66" fmla="*/ 371 w 409"/>
                <a:gd name="T67" fmla="*/ 690 h 690"/>
                <a:gd name="T68" fmla="*/ 363 w 409"/>
                <a:gd name="T69" fmla="*/ 652 h 690"/>
                <a:gd name="T70" fmla="*/ 378 w 409"/>
                <a:gd name="T71" fmla="*/ 645 h 690"/>
                <a:gd name="T72" fmla="*/ 386 w 409"/>
                <a:gd name="T73" fmla="*/ 614 h 690"/>
                <a:gd name="T74" fmla="*/ 409 w 409"/>
                <a:gd name="T75" fmla="*/ 599 h 690"/>
                <a:gd name="T76" fmla="*/ 393 w 409"/>
                <a:gd name="T77" fmla="*/ 546 h 6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9" h="690">
                  <a:moveTo>
                    <a:pt x="393" y="546"/>
                  </a:moveTo>
                  <a:lnTo>
                    <a:pt x="181" y="235"/>
                  </a:lnTo>
                  <a:lnTo>
                    <a:pt x="234" y="53"/>
                  </a:lnTo>
                  <a:lnTo>
                    <a:pt x="38" y="0"/>
                  </a:lnTo>
                  <a:lnTo>
                    <a:pt x="23" y="61"/>
                  </a:lnTo>
                  <a:lnTo>
                    <a:pt x="0" y="91"/>
                  </a:lnTo>
                  <a:lnTo>
                    <a:pt x="15" y="137"/>
                  </a:lnTo>
                  <a:lnTo>
                    <a:pt x="7" y="197"/>
                  </a:lnTo>
                  <a:lnTo>
                    <a:pt x="30" y="243"/>
                  </a:lnTo>
                  <a:lnTo>
                    <a:pt x="23" y="258"/>
                  </a:lnTo>
                  <a:lnTo>
                    <a:pt x="45" y="281"/>
                  </a:lnTo>
                  <a:lnTo>
                    <a:pt x="53" y="266"/>
                  </a:lnTo>
                  <a:lnTo>
                    <a:pt x="60" y="266"/>
                  </a:lnTo>
                  <a:lnTo>
                    <a:pt x="53" y="273"/>
                  </a:lnTo>
                  <a:lnTo>
                    <a:pt x="60" y="311"/>
                  </a:lnTo>
                  <a:lnTo>
                    <a:pt x="45" y="296"/>
                  </a:lnTo>
                  <a:lnTo>
                    <a:pt x="45" y="281"/>
                  </a:lnTo>
                  <a:lnTo>
                    <a:pt x="38" y="319"/>
                  </a:lnTo>
                  <a:lnTo>
                    <a:pt x="60" y="341"/>
                  </a:lnTo>
                  <a:lnTo>
                    <a:pt x="45" y="379"/>
                  </a:lnTo>
                  <a:lnTo>
                    <a:pt x="83" y="447"/>
                  </a:lnTo>
                  <a:lnTo>
                    <a:pt x="76" y="463"/>
                  </a:lnTo>
                  <a:lnTo>
                    <a:pt x="91" y="470"/>
                  </a:lnTo>
                  <a:lnTo>
                    <a:pt x="83" y="508"/>
                  </a:lnTo>
                  <a:lnTo>
                    <a:pt x="91" y="516"/>
                  </a:lnTo>
                  <a:lnTo>
                    <a:pt x="136" y="531"/>
                  </a:lnTo>
                  <a:lnTo>
                    <a:pt x="151" y="554"/>
                  </a:lnTo>
                  <a:lnTo>
                    <a:pt x="181" y="569"/>
                  </a:lnTo>
                  <a:lnTo>
                    <a:pt x="181" y="584"/>
                  </a:lnTo>
                  <a:lnTo>
                    <a:pt x="197" y="591"/>
                  </a:lnTo>
                  <a:lnTo>
                    <a:pt x="219" y="622"/>
                  </a:lnTo>
                  <a:lnTo>
                    <a:pt x="227" y="675"/>
                  </a:lnTo>
                  <a:lnTo>
                    <a:pt x="356" y="690"/>
                  </a:lnTo>
                  <a:lnTo>
                    <a:pt x="371" y="690"/>
                  </a:lnTo>
                  <a:lnTo>
                    <a:pt x="363" y="652"/>
                  </a:lnTo>
                  <a:lnTo>
                    <a:pt x="378" y="645"/>
                  </a:lnTo>
                  <a:lnTo>
                    <a:pt x="386" y="614"/>
                  </a:lnTo>
                  <a:lnTo>
                    <a:pt x="409" y="599"/>
                  </a:lnTo>
                  <a:lnTo>
                    <a:pt x="393" y="54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4" name="Freeform 149"/>
            <p:cNvSpPr>
              <a:spLocks/>
            </p:cNvSpPr>
            <p:nvPr/>
          </p:nvSpPr>
          <p:spPr bwMode="auto">
            <a:xfrm>
              <a:off x="3019" y="1859"/>
              <a:ext cx="409" cy="690"/>
            </a:xfrm>
            <a:custGeom>
              <a:avLst/>
              <a:gdLst>
                <a:gd name="T0" fmla="*/ 393 w 409"/>
                <a:gd name="T1" fmla="*/ 546 h 690"/>
                <a:gd name="T2" fmla="*/ 181 w 409"/>
                <a:gd name="T3" fmla="*/ 235 h 690"/>
                <a:gd name="T4" fmla="*/ 234 w 409"/>
                <a:gd name="T5" fmla="*/ 53 h 690"/>
                <a:gd name="T6" fmla="*/ 38 w 409"/>
                <a:gd name="T7" fmla="*/ 0 h 690"/>
                <a:gd name="T8" fmla="*/ 23 w 409"/>
                <a:gd name="T9" fmla="*/ 61 h 690"/>
                <a:gd name="T10" fmla="*/ 0 w 409"/>
                <a:gd name="T11" fmla="*/ 91 h 690"/>
                <a:gd name="T12" fmla="*/ 15 w 409"/>
                <a:gd name="T13" fmla="*/ 137 h 690"/>
                <a:gd name="T14" fmla="*/ 7 w 409"/>
                <a:gd name="T15" fmla="*/ 197 h 690"/>
                <a:gd name="T16" fmla="*/ 30 w 409"/>
                <a:gd name="T17" fmla="*/ 243 h 690"/>
                <a:gd name="T18" fmla="*/ 23 w 409"/>
                <a:gd name="T19" fmla="*/ 258 h 690"/>
                <a:gd name="T20" fmla="*/ 45 w 409"/>
                <a:gd name="T21" fmla="*/ 281 h 690"/>
                <a:gd name="T22" fmla="*/ 53 w 409"/>
                <a:gd name="T23" fmla="*/ 266 h 690"/>
                <a:gd name="T24" fmla="*/ 60 w 409"/>
                <a:gd name="T25" fmla="*/ 266 h 690"/>
                <a:gd name="T26" fmla="*/ 53 w 409"/>
                <a:gd name="T27" fmla="*/ 273 h 690"/>
                <a:gd name="T28" fmla="*/ 60 w 409"/>
                <a:gd name="T29" fmla="*/ 311 h 690"/>
                <a:gd name="T30" fmla="*/ 45 w 409"/>
                <a:gd name="T31" fmla="*/ 296 h 690"/>
                <a:gd name="T32" fmla="*/ 45 w 409"/>
                <a:gd name="T33" fmla="*/ 281 h 690"/>
                <a:gd name="T34" fmla="*/ 38 w 409"/>
                <a:gd name="T35" fmla="*/ 319 h 690"/>
                <a:gd name="T36" fmla="*/ 60 w 409"/>
                <a:gd name="T37" fmla="*/ 341 h 690"/>
                <a:gd name="T38" fmla="*/ 45 w 409"/>
                <a:gd name="T39" fmla="*/ 379 h 690"/>
                <a:gd name="T40" fmla="*/ 83 w 409"/>
                <a:gd name="T41" fmla="*/ 447 h 690"/>
                <a:gd name="T42" fmla="*/ 76 w 409"/>
                <a:gd name="T43" fmla="*/ 463 h 690"/>
                <a:gd name="T44" fmla="*/ 91 w 409"/>
                <a:gd name="T45" fmla="*/ 470 h 690"/>
                <a:gd name="T46" fmla="*/ 83 w 409"/>
                <a:gd name="T47" fmla="*/ 508 h 690"/>
                <a:gd name="T48" fmla="*/ 91 w 409"/>
                <a:gd name="T49" fmla="*/ 516 h 690"/>
                <a:gd name="T50" fmla="*/ 136 w 409"/>
                <a:gd name="T51" fmla="*/ 531 h 690"/>
                <a:gd name="T52" fmla="*/ 151 w 409"/>
                <a:gd name="T53" fmla="*/ 554 h 690"/>
                <a:gd name="T54" fmla="*/ 181 w 409"/>
                <a:gd name="T55" fmla="*/ 569 h 690"/>
                <a:gd name="T56" fmla="*/ 181 w 409"/>
                <a:gd name="T57" fmla="*/ 584 h 690"/>
                <a:gd name="T58" fmla="*/ 197 w 409"/>
                <a:gd name="T59" fmla="*/ 591 h 690"/>
                <a:gd name="T60" fmla="*/ 219 w 409"/>
                <a:gd name="T61" fmla="*/ 622 h 690"/>
                <a:gd name="T62" fmla="*/ 227 w 409"/>
                <a:gd name="T63" fmla="*/ 675 h 690"/>
                <a:gd name="T64" fmla="*/ 356 w 409"/>
                <a:gd name="T65" fmla="*/ 690 h 690"/>
                <a:gd name="T66" fmla="*/ 371 w 409"/>
                <a:gd name="T67" fmla="*/ 690 h 690"/>
                <a:gd name="T68" fmla="*/ 363 w 409"/>
                <a:gd name="T69" fmla="*/ 652 h 690"/>
                <a:gd name="T70" fmla="*/ 378 w 409"/>
                <a:gd name="T71" fmla="*/ 645 h 690"/>
                <a:gd name="T72" fmla="*/ 386 w 409"/>
                <a:gd name="T73" fmla="*/ 614 h 690"/>
                <a:gd name="T74" fmla="*/ 409 w 409"/>
                <a:gd name="T75" fmla="*/ 599 h 690"/>
                <a:gd name="T76" fmla="*/ 393 w 409"/>
                <a:gd name="T77" fmla="*/ 546 h 690"/>
                <a:gd name="T78" fmla="*/ 393 w 409"/>
                <a:gd name="T79" fmla="*/ 554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9" h="690">
                  <a:moveTo>
                    <a:pt x="393" y="546"/>
                  </a:moveTo>
                  <a:lnTo>
                    <a:pt x="181" y="235"/>
                  </a:lnTo>
                  <a:lnTo>
                    <a:pt x="234" y="53"/>
                  </a:lnTo>
                  <a:lnTo>
                    <a:pt x="38" y="0"/>
                  </a:lnTo>
                  <a:lnTo>
                    <a:pt x="23" y="61"/>
                  </a:lnTo>
                  <a:lnTo>
                    <a:pt x="0" y="91"/>
                  </a:lnTo>
                  <a:lnTo>
                    <a:pt x="15" y="137"/>
                  </a:lnTo>
                  <a:lnTo>
                    <a:pt x="7" y="197"/>
                  </a:lnTo>
                  <a:lnTo>
                    <a:pt x="30" y="243"/>
                  </a:lnTo>
                  <a:lnTo>
                    <a:pt x="23" y="258"/>
                  </a:lnTo>
                  <a:lnTo>
                    <a:pt x="45" y="281"/>
                  </a:lnTo>
                  <a:lnTo>
                    <a:pt x="53" y="266"/>
                  </a:lnTo>
                  <a:lnTo>
                    <a:pt x="60" y="266"/>
                  </a:lnTo>
                  <a:lnTo>
                    <a:pt x="53" y="273"/>
                  </a:lnTo>
                  <a:lnTo>
                    <a:pt x="60" y="311"/>
                  </a:lnTo>
                  <a:lnTo>
                    <a:pt x="45" y="296"/>
                  </a:lnTo>
                  <a:lnTo>
                    <a:pt x="45" y="281"/>
                  </a:lnTo>
                  <a:lnTo>
                    <a:pt x="38" y="319"/>
                  </a:lnTo>
                  <a:lnTo>
                    <a:pt x="60" y="341"/>
                  </a:lnTo>
                  <a:lnTo>
                    <a:pt x="45" y="379"/>
                  </a:lnTo>
                  <a:lnTo>
                    <a:pt x="83" y="447"/>
                  </a:lnTo>
                  <a:lnTo>
                    <a:pt x="76" y="463"/>
                  </a:lnTo>
                  <a:lnTo>
                    <a:pt x="91" y="470"/>
                  </a:lnTo>
                  <a:lnTo>
                    <a:pt x="83" y="508"/>
                  </a:lnTo>
                  <a:lnTo>
                    <a:pt x="91" y="516"/>
                  </a:lnTo>
                  <a:lnTo>
                    <a:pt x="136" y="531"/>
                  </a:lnTo>
                  <a:lnTo>
                    <a:pt x="151" y="554"/>
                  </a:lnTo>
                  <a:lnTo>
                    <a:pt x="181" y="569"/>
                  </a:lnTo>
                  <a:lnTo>
                    <a:pt x="181" y="584"/>
                  </a:lnTo>
                  <a:lnTo>
                    <a:pt x="197" y="591"/>
                  </a:lnTo>
                  <a:lnTo>
                    <a:pt x="219" y="622"/>
                  </a:lnTo>
                  <a:lnTo>
                    <a:pt x="227" y="675"/>
                  </a:lnTo>
                  <a:lnTo>
                    <a:pt x="356" y="690"/>
                  </a:lnTo>
                  <a:lnTo>
                    <a:pt x="371" y="690"/>
                  </a:lnTo>
                  <a:lnTo>
                    <a:pt x="363" y="652"/>
                  </a:lnTo>
                  <a:lnTo>
                    <a:pt x="378" y="645"/>
                  </a:lnTo>
                  <a:lnTo>
                    <a:pt x="386" y="614"/>
                  </a:lnTo>
                  <a:lnTo>
                    <a:pt x="409" y="599"/>
                  </a:lnTo>
                  <a:lnTo>
                    <a:pt x="393" y="546"/>
                  </a:lnTo>
                  <a:lnTo>
                    <a:pt x="393" y="55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5" name="Freeform 150"/>
            <p:cNvSpPr>
              <a:spLocks/>
            </p:cNvSpPr>
            <p:nvPr/>
          </p:nvSpPr>
          <p:spPr bwMode="auto">
            <a:xfrm>
              <a:off x="3715" y="2079"/>
              <a:ext cx="371" cy="288"/>
            </a:xfrm>
            <a:custGeom>
              <a:avLst/>
              <a:gdLst>
                <a:gd name="T0" fmla="*/ 363 w 371"/>
                <a:gd name="T1" fmla="*/ 91 h 288"/>
                <a:gd name="T2" fmla="*/ 371 w 371"/>
                <a:gd name="T3" fmla="*/ 30 h 288"/>
                <a:gd name="T4" fmla="*/ 273 w 371"/>
                <a:gd name="T5" fmla="*/ 23 h 288"/>
                <a:gd name="T6" fmla="*/ 38 w 371"/>
                <a:gd name="T7" fmla="*/ 0 h 288"/>
                <a:gd name="T8" fmla="*/ 0 w 371"/>
                <a:gd name="T9" fmla="*/ 250 h 288"/>
                <a:gd name="T10" fmla="*/ 303 w 371"/>
                <a:gd name="T11" fmla="*/ 281 h 288"/>
                <a:gd name="T12" fmla="*/ 356 w 371"/>
                <a:gd name="T13" fmla="*/ 288 h 288"/>
                <a:gd name="T14" fmla="*/ 363 w 371"/>
                <a:gd name="T15" fmla="*/ 91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1" h="288">
                  <a:moveTo>
                    <a:pt x="363" y="91"/>
                  </a:moveTo>
                  <a:lnTo>
                    <a:pt x="371" y="30"/>
                  </a:lnTo>
                  <a:lnTo>
                    <a:pt x="273" y="23"/>
                  </a:lnTo>
                  <a:lnTo>
                    <a:pt x="38" y="0"/>
                  </a:lnTo>
                  <a:lnTo>
                    <a:pt x="0" y="250"/>
                  </a:lnTo>
                  <a:lnTo>
                    <a:pt x="303" y="281"/>
                  </a:lnTo>
                  <a:lnTo>
                    <a:pt x="356" y="288"/>
                  </a:lnTo>
                  <a:lnTo>
                    <a:pt x="363" y="91"/>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6" name="Freeform 151"/>
            <p:cNvSpPr>
              <a:spLocks/>
            </p:cNvSpPr>
            <p:nvPr/>
          </p:nvSpPr>
          <p:spPr bwMode="auto">
            <a:xfrm>
              <a:off x="3715" y="2079"/>
              <a:ext cx="371" cy="288"/>
            </a:xfrm>
            <a:custGeom>
              <a:avLst/>
              <a:gdLst>
                <a:gd name="T0" fmla="*/ 363 w 371"/>
                <a:gd name="T1" fmla="*/ 91 h 288"/>
                <a:gd name="T2" fmla="*/ 371 w 371"/>
                <a:gd name="T3" fmla="*/ 30 h 288"/>
                <a:gd name="T4" fmla="*/ 273 w 371"/>
                <a:gd name="T5" fmla="*/ 23 h 288"/>
                <a:gd name="T6" fmla="*/ 38 w 371"/>
                <a:gd name="T7" fmla="*/ 0 h 288"/>
                <a:gd name="T8" fmla="*/ 0 w 371"/>
                <a:gd name="T9" fmla="*/ 250 h 288"/>
                <a:gd name="T10" fmla="*/ 303 w 371"/>
                <a:gd name="T11" fmla="*/ 281 h 288"/>
                <a:gd name="T12" fmla="*/ 356 w 371"/>
                <a:gd name="T13" fmla="*/ 288 h 288"/>
                <a:gd name="T14" fmla="*/ 363 w 371"/>
                <a:gd name="T15" fmla="*/ 91 h 288"/>
                <a:gd name="T16" fmla="*/ 363 w 371"/>
                <a:gd name="T17" fmla="*/ 99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1" h="288">
                  <a:moveTo>
                    <a:pt x="363" y="91"/>
                  </a:moveTo>
                  <a:lnTo>
                    <a:pt x="371" y="30"/>
                  </a:lnTo>
                  <a:lnTo>
                    <a:pt x="273" y="23"/>
                  </a:lnTo>
                  <a:lnTo>
                    <a:pt x="38" y="0"/>
                  </a:lnTo>
                  <a:lnTo>
                    <a:pt x="0" y="250"/>
                  </a:lnTo>
                  <a:lnTo>
                    <a:pt x="303" y="281"/>
                  </a:lnTo>
                  <a:lnTo>
                    <a:pt x="356" y="288"/>
                  </a:lnTo>
                  <a:lnTo>
                    <a:pt x="363" y="91"/>
                  </a:lnTo>
                  <a:lnTo>
                    <a:pt x="363" y="9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7" name="Freeform 152"/>
            <p:cNvSpPr>
              <a:spLocks/>
            </p:cNvSpPr>
            <p:nvPr/>
          </p:nvSpPr>
          <p:spPr bwMode="auto">
            <a:xfrm>
              <a:off x="5433" y="1912"/>
              <a:ext cx="83" cy="84"/>
            </a:xfrm>
            <a:custGeom>
              <a:avLst/>
              <a:gdLst>
                <a:gd name="T0" fmla="*/ 76 w 83"/>
                <a:gd name="T1" fmla="*/ 0 h 84"/>
                <a:gd name="T2" fmla="*/ 0 w 83"/>
                <a:gd name="T3" fmla="*/ 16 h 84"/>
                <a:gd name="T4" fmla="*/ 8 w 83"/>
                <a:gd name="T5" fmla="*/ 69 h 84"/>
                <a:gd name="T6" fmla="*/ 0 w 83"/>
                <a:gd name="T7" fmla="*/ 76 h 84"/>
                <a:gd name="T8" fmla="*/ 8 w 83"/>
                <a:gd name="T9" fmla="*/ 84 h 84"/>
                <a:gd name="T10" fmla="*/ 38 w 83"/>
                <a:gd name="T11" fmla="*/ 53 h 84"/>
                <a:gd name="T12" fmla="*/ 61 w 83"/>
                <a:gd name="T13" fmla="*/ 53 h 84"/>
                <a:gd name="T14" fmla="*/ 83 w 83"/>
                <a:gd name="T15" fmla="*/ 38 h 84"/>
                <a:gd name="T16" fmla="*/ 76 w 83"/>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84">
                  <a:moveTo>
                    <a:pt x="76" y="0"/>
                  </a:moveTo>
                  <a:lnTo>
                    <a:pt x="0" y="16"/>
                  </a:lnTo>
                  <a:lnTo>
                    <a:pt x="8" y="69"/>
                  </a:lnTo>
                  <a:lnTo>
                    <a:pt x="0" y="76"/>
                  </a:lnTo>
                  <a:lnTo>
                    <a:pt x="8" y="84"/>
                  </a:lnTo>
                  <a:lnTo>
                    <a:pt x="38" y="53"/>
                  </a:lnTo>
                  <a:lnTo>
                    <a:pt x="61" y="53"/>
                  </a:lnTo>
                  <a:lnTo>
                    <a:pt x="83" y="38"/>
                  </a:lnTo>
                  <a:lnTo>
                    <a:pt x="76" y="0"/>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8" name="Freeform 153"/>
            <p:cNvSpPr>
              <a:spLocks/>
            </p:cNvSpPr>
            <p:nvPr/>
          </p:nvSpPr>
          <p:spPr bwMode="auto">
            <a:xfrm>
              <a:off x="5433" y="1912"/>
              <a:ext cx="83" cy="84"/>
            </a:xfrm>
            <a:custGeom>
              <a:avLst/>
              <a:gdLst>
                <a:gd name="T0" fmla="*/ 76 w 83"/>
                <a:gd name="T1" fmla="*/ 0 h 84"/>
                <a:gd name="T2" fmla="*/ 0 w 83"/>
                <a:gd name="T3" fmla="*/ 16 h 84"/>
                <a:gd name="T4" fmla="*/ 8 w 83"/>
                <a:gd name="T5" fmla="*/ 69 h 84"/>
                <a:gd name="T6" fmla="*/ 0 w 83"/>
                <a:gd name="T7" fmla="*/ 76 h 84"/>
                <a:gd name="T8" fmla="*/ 8 w 83"/>
                <a:gd name="T9" fmla="*/ 84 h 84"/>
                <a:gd name="T10" fmla="*/ 38 w 83"/>
                <a:gd name="T11" fmla="*/ 53 h 84"/>
                <a:gd name="T12" fmla="*/ 61 w 83"/>
                <a:gd name="T13" fmla="*/ 53 h 84"/>
                <a:gd name="T14" fmla="*/ 83 w 83"/>
                <a:gd name="T15" fmla="*/ 38 h 84"/>
                <a:gd name="T16" fmla="*/ 76 w 83"/>
                <a:gd name="T17" fmla="*/ 0 h 84"/>
                <a:gd name="T18" fmla="*/ 76 w 83"/>
                <a:gd name="T19" fmla="*/ 8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 h="84">
                  <a:moveTo>
                    <a:pt x="76" y="0"/>
                  </a:moveTo>
                  <a:lnTo>
                    <a:pt x="0" y="16"/>
                  </a:lnTo>
                  <a:lnTo>
                    <a:pt x="8" y="69"/>
                  </a:lnTo>
                  <a:lnTo>
                    <a:pt x="0" y="76"/>
                  </a:lnTo>
                  <a:lnTo>
                    <a:pt x="8" y="84"/>
                  </a:lnTo>
                  <a:lnTo>
                    <a:pt x="38" y="53"/>
                  </a:lnTo>
                  <a:lnTo>
                    <a:pt x="61" y="53"/>
                  </a:lnTo>
                  <a:lnTo>
                    <a:pt x="83" y="38"/>
                  </a:lnTo>
                  <a:lnTo>
                    <a:pt x="76" y="0"/>
                  </a:lnTo>
                  <a:lnTo>
                    <a:pt x="7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9" name="Freeform 154"/>
            <p:cNvSpPr>
              <a:spLocks/>
            </p:cNvSpPr>
            <p:nvPr/>
          </p:nvSpPr>
          <p:spPr bwMode="auto">
            <a:xfrm>
              <a:off x="5357" y="2087"/>
              <a:ext cx="53" cy="91"/>
            </a:xfrm>
            <a:custGeom>
              <a:avLst/>
              <a:gdLst>
                <a:gd name="T0" fmla="*/ 46 w 53"/>
                <a:gd name="T1" fmla="*/ 75 h 91"/>
                <a:gd name="T2" fmla="*/ 46 w 53"/>
                <a:gd name="T3" fmla="*/ 60 h 91"/>
                <a:gd name="T4" fmla="*/ 8 w 53"/>
                <a:gd name="T5" fmla="*/ 22 h 91"/>
                <a:gd name="T6" fmla="*/ 16 w 53"/>
                <a:gd name="T7" fmla="*/ 7 h 91"/>
                <a:gd name="T8" fmla="*/ 16 w 53"/>
                <a:gd name="T9" fmla="*/ 0 h 91"/>
                <a:gd name="T10" fmla="*/ 0 w 53"/>
                <a:gd name="T11" fmla="*/ 15 h 91"/>
                <a:gd name="T12" fmla="*/ 16 w 53"/>
                <a:gd name="T13" fmla="*/ 91 h 91"/>
                <a:gd name="T14" fmla="*/ 46 w 53"/>
                <a:gd name="T15" fmla="*/ 83 h 91"/>
                <a:gd name="T16" fmla="*/ 53 w 53"/>
                <a:gd name="T17" fmla="*/ 83 h 91"/>
                <a:gd name="T18" fmla="*/ 46 w 53"/>
                <a:gd name="T19" fmla="*/ 75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91">
                  <a:moveTo>
                    <a:pt x="46" y="75"/>
                  </a:moveTo>
                  <a:lnTo>
                    <a:pt x="46" y="60"/>
                  </a:lnTo>
                  <a:lnTo>
                    <a:pt x="8" y="22"/>
                  </a:lnTo>
                  <a:lnTo>
                    <a:pt x="16" y="7"/>
                  </a:lnTo>
                  <a:lnTo>
                    <a:pt x="16" y="0"/>
                  </a:lnTo>
                  <a:lnTo>
                    <a:pt x="0" y="15"/>
                  </a:lnTo>
                  <a:lnTo>
                    <a:pt x="16" y="91"/>
                  </a:lnTo>
                  <a:lnTo>
                    <a:pt x="46" y="83"/>
                  </a:lnTo>
                  <a:lnTo>
                    <a:pt x="53" y="83"/>
                  </a:lnTo>
                  <a:lnTo>
                    <a:pt x="46" y="7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0" name="Freeform 155"/>
            <p:cNvSpPr>
              <a:spLocks/>
            </p:cNvSpPr>
            <p:nvPr/>
          </p:nvSpPr>
          <p:spPr bwMode="auto">
            <a:xfrm>
              <a:off x="5357" y="2087"/>
              <a:ext cx="53" cy="91"/>
            </a:xfrm>
            <a:custGeom>
              <a:avLst/>
              <a:gdLst>
                <a:gd name="T0" fmla="*/ 46 w 53"/>
                <a:gd name="T1" fmla="*/ 75 h 91"/>
                <a:gd name="T2" fmla="*/ 46 w 53"/>
                <a:gd name="T3" fmla="*/ 60 h 91"/>
                <a:gd name="T4" fmla="*/ 8 w 53"/>
                <a:gd name="T5" fmla="*/ 22 h 91"/>
                <a:gd name="T6" fmla="*/ 16 w 53"/>
                <a:gd name="T7" fmla="*/ 7 h 91"/>
                <a:gd name="T8" fmla="*/ 16 w 53"/>
                <a:gd name="T9" fmla="*/ 0 h 91"/>
                <a:gd name="T10" fmla="*/ 0 w 53"/>
                <a:gd name="T11" fmla="*/ 15 h 91"/>
                <a:gd name="T12" fmla="*/ 16 w 53"/>
                <a:gd name="T13" fmla="*/ 91 h 91"/>
                <a:gd name="T14" fmla="*/ 46 w 53"/>
                <a:gd name="T15" fmla="*/ 83 h 91"/>
                <a:gd name="T16" fmla="*/ 53 w 53"/>
                <a:gd name="T17" fmla="*/ 83 h 91"/>
                <a:gd name="T18" fmla="*/ 46 w 53"/>
                <a:gd name="T19" fmla="*/ 75 h 91"/>
                <a:gd name="T20" fmla="*/ 46 w 53"/>
                <a:gd name="T21" fmla="*/ 83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 h="91">
                  <a:moveTo>
                    <a:pt x="46" y="75"/>
                  </a:moveTo>
                  <a:lnTo>
                    <a:pt x="46" y="60"/>
                  </a:lnTo>
                  <a:lnTo>
                    <a:pt x="8" y="22"/>
                  </a:lnTo>
                  <a:lnTo>
                    <a:pt x="16" y="7"/>
                  </a:lnTo>
                  <a:lnTo>
                    <a:pt x="16" y="0"/>
                  </a:lnTo>
                  <a:lnTo>
                    <a:pt x="0" y="15"/>
                  </a:lnTo>
                  <a:lnTo>
                    <a:pt x="16" y="91"/>
                  </a:lnTo>
                  <a:lnTo>
                    <a:pt x="46" y="83"/>
                  </a:lnTo>
                  <a:lnTo>
                    <a:pt x="53" y="83"/>
                  </a:lnTo>
                  <a:lnTo>
                    <a:pt x="46" y="75"/>
                  </a:lnTo>
                  <a:lnTo>
                    <a:pt x="46" y="8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1" name="Freeform 156"/>
            <p:cNvSpPr>
              <a:spLocks/>
            </p:cNvSpPr>
            <p:nvPr/>
          </p:nvSpPr>
          <p:spPr bwMode="auto">
            <a:xfrm>
              <a:off x="5304" y="2162"/>
              <a:ext cx="8" cy="8"/>
            </a:xfrm>
            <a:custGeom>
              <a:avLst/>
              <a:gdLst>
                <a:gd name="T0" fmla="*/ 0 w 8"/>
                <a:gd name="T1" fmla="*/ 8 h 8"/>
                <a:gd name="T2" fmla="*/ 0 w 8"/>
                <a:gd name="T3" fmla="*/ 0 h 8"/>
                <a:gd name="T4" fmla="*/ 8 w 8"/>
                <a:gd name="T5" fmla="*/ 0 h 8"/>
                <a:gd name="T6" fmla="*/ 0 w 8"/>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0" y="8"/>
                  </a:moveTo>
                  <a:lnTo>
                    <a:pt x="0" y="0"/>
                  </a:lnTo>
                  <a:lnTo>
                    <a:pt x="8" y="0"/>
                  </a:lnTo>
                  <a:lnTo>
                    <a:pt x="0"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2" name="Freeform 157"/>
            <p:cNvSpPr>
              <a:spLocks/>
            </p:cNvSpPr>
            <p:nvPr/>
          </p:nvSpPr>
          <p:spPr bwMode="auto">
            <a:xfrm>
              <a:off x="5304" y="2162"/>
              <a:ext cx="8" cy="16"/>
            </a:xfrm>
            <a:custGeom>
              <a:avLst/>
              <a:gdLst>
                <a:gd name="T0" fmla="*/ 0 w 8"/>
                <a:gd name="T1" fmla="*/ 8 h 16"/>
                <a:gd name="T2" fmla="*/ 0 w 8"/>
                <a:gd name="T3" fmla="*/ 0 h 16"/>
                <a:gd name="T4" fmla="*/ 8 w 8"/>
                <a:gd name="T5" fmla="*/ 0 h 16"/>
                <a:gd name="T6" fmla="*/ 0 w 8"/>
                <a:gd name="T7" fmla="*/ 8 h 16"/>
                <a:gd name="T8" fmla="*/ 0 w 8"/>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6">
                  <a:moveTo>
                    <a:pt x="0" y="8"/>
                  </a:moveTo>
                  <a:lnTo>
                    <a:pt x="0" y="0"/>
                  </a:lnTo>
                  <a:lnTo>
                    <a:pt x="8" y="0"/>
                  </a:lnTo>
                  <a:lnTo>
                    <a:pt x="0" y="8"/>
                  </a:lnTo>
                  <a:lnTo>
                    <a:pt x="0"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3" name="Freeform 158"/>
            <p:cNvSpPr>
              <a:spLocks/>
            </p:cNvSpPr>
            <p:nvPr/>
          </p:nvSpPr>
          <p:spPr bwMode="auto">
            <a:xfrm>
              <a:off x="4835" y="2716"/>
              <a:ext cx="454" cy="348"/>
            </a:xfrm>
            <a:custGeom>
              <a:avLst/>
              <a:gdLst>
                <a:gd name="T0" fmla="*/ 454 w 454"/>
                <a:gd name="T1" fmla="*/ 235 h 348"/>
                <a:gd name="T2" fmla="*/ 409 w 454"/>
                <a:gd name="T3" fmla="*/ 159 h 348"/>
                <a:gd name="T4" fmla="*/ 401 w 454"/>
                <a:gd name="T5" fmla="*/ 129 h 348"/>
                <a:gd name="T6" fmla="*/ 356 w 454"/>
                <a:gd name="T7" fmla="*/ 68 h 348"/>
                <a:gd name="T8" fmla="*/ 333 w 454"/>
                <a:gd name="T9" fmla="*/ 0 h 348"/>
                <a:gd name="T10" fmla="*/ 303 w 454"/>
                <a:gd name="T11" fmla="*/ 0 h 348"/>
                <a:gd name="T12" fmla="*/ 303 w 454"/>
                <a:gd name="T13" fmla="*/ 30 h 348"/>
                <a:gd name="T14" fmla="*/ 295 w 454"/>
                <a:gd name="T15" fmla="*/ 30 h 348"/>
                <a:gd name="T16" fmla="*/ 295 w 454"/>
                <a:gd name="T17" fmla="*/ 15 h 348"/>
                <a:gd name="T18" fmla="*/ 152 w 454"/>
                <a:gd name="T19" fmla="*/ 30 h 348"/>
                <a:gd name="T20" fmla="*/ 136 w 454"/>
                <a:gd name="T21" fmla="*/ 7 h 348"/>
                <a:gd name="T22" fmla="*/ 0 w 454"/>
                <a:gd name="T23" fmla="*/ 22 h 348"/>
                <a:gd name="T24" fmla="*/ 8 w 454"/>
                <a:gd name="T25" fmla="*/ 60 h 348"/>
                <a:gd name="T26" fmla="*/ 8 w 454"/>
                <a:gd name="T27" fmla="*/ 68 h 348"/>
                <a:gd name="T28" fmla="*/ 15 w 454"/>
                <a:gd name="T29" fmla="*/ 60 h 348"/>
                <a:gd name="T30" fmla="*/ 23 w 454"/>
                <a:gd name="T31" fmla="*/ 53 h 348"/>
                <a:gd name="T32" fmla="*/ 30 w 454"/>
                <a:gd name="T33" fmla="*/ 60 h 348"/>
                <a:gd name="T34" fmla="*/ 30 w 454"/>
                <a:gd name="T35" fmla="*/ 45 h 348"/>
                <a:gd name="T36" fmla="*/ 38 w 454"/>
                <a:gd name="T37" fmla="*/ 53 h 348"/>
                <a:gd name="T38" fmla="*/ 23 w 454"/>
                <a:gd name="T39" fmla="*/ 60 h 348"/>
                <a:gd name="T40" fmla="*/ 76 w 454"/>
                <a:gd name="T41" fmla="*/ 45 h 348"/>
                <a:gd name="T42" fmla="*/ 83 w 454"/>
                <a:gd name="T43" fmla="*/ 53 h 348"/>
                <a:gd name="T44" fmla="*/ 61 w 454"/>
                <a:gd name="T45" fmla="*/ 60 h 348"/>
                <a:gd name="T46" fmla="*/ 106 w 454"/>
                <a:gd name="T47" fmla="*/ 68 h 348"/>
                <a:gd name="T48" fmla="*/ 99 w 454"/>
                <a:gd name="T49" fmla="*/ 60 h 348"/>
                <a:gd name="T50" fmla="*/ 114 w 454"/>
                <a:gd name="T51" fmla="*/ 53 h 348"/>
                <a:gd name="T52" fmla="*/ 106 w 454"/>
                <a:gd name="T53" fmla="*/ 68 h 348"/>
                <a:gd name="T54" fmla="*/ 121 w 454"/>
                <a:gd name="T55" fmla="*/ 76 h 348"/>
                <a:gd name="T56" fmla="*/ 106 w 454"/>
                <a:gd name="T57" fmla="*/ 68 h 348"/>
                <a:gd name="T58" fmla="*/ 129 w 454"/>
                <a:gd name="T59" fmla="*/ 83 h 348"/>
                <a:gd name="T60" fmla="*/ 129 w 454"/>
                <a:gd name="T61" fmla="*/ 98 h 348"/>
                <a:gd name="T62" fmla="*/ 144 w 454"/>
                <a:gd name="T63" fmla="*/ 98 h 348"/>
                <a:gd name="T64" fmla="*/ 182 w 454"/>
                <a:gd name="T65" fmla="*/ 76 h 348"/>
                <a:gd name="T66" fmla="*/ 182 w 454"/>
                <a:gd name="T67" fmla="*/ 68 h 348"/>
                <a:gd name="T68" fmla="*/ 189 w 454"/>
                <a:gd name="T69" fmla="*/ 60 h 348"/>
                <a:gd name="T70" fmla="*/ 220 w 454"/>
                <a:gd name="T71" fmla="*/ 68 h 348"/>
                <a:gd name="T72" fmla="*/ 258 w 454"/>
                <a:gd name="T73" fmla="*/ 113 h 348"/>
                <a:gd name="T74" fmla="*/ 273 w 454"/>
                <a:gd name="T75" fmla="*/ 113 h 348"/>
                <a:gd name="T76" fmla="*/ 288 w 454"/>
                <a:gd name="T77" fmla="*/ 151 h 348"/>
                <a:gd name="T78" fmla="*/ 280 w 454"/>
                <a:gd name="T79" fmla="*/ 197 h 348"/>
                <a:gd name="T80" fmla="*/ 295 w 454"/>
                <a:gd name="T81" fmla="*/ 204 h 348"/>
                <a:gd name="T82" fmla="*/ 295 w 454"/>
                <a:gd name="T83" fmla="*/ 189 h 348"/>
                <a:gd name="T84" fmla="*/ 288 w 454"/>
                <a:gd name="T85" fmla="*/ 182 h 348"/>
                <a:gd name="T86" fmla="*/ 303 w 454"/>
                <a:gd name="T87" fmla="*/ 189 h 348"/>
                <a:gd name="T88" fmla="*/ 311 w 454"/>
                <a:gd name="T89" fmla="*/ 182 h 348"/>
                <a:gd name="T90" fmla="*/ 295 w 454"/>
                <a:gd name="T91" fmla="*/ 212 h 348"/>
                <a:gd name="T92" fmla="*/ 311 w 454"/>
                <a:gd name="T93" fmla="*/ 212 h 348"/>
                <a:gd name="T94" fmla="*/ 295 w 454"/>
                <a:gd name="T95" fmla="*/ 220 h 348"/>
                <a:gd name="T96" fmla="*/ 326 w 454"/>
                <a:gd name="T97" fmla="*/ 250 h 348"/>
                <a:gd name="T98" fmla="*/ 333 w 454"/>
                <a:gd name="T99" fmla="*/ 257 h 348"/>
                <a:gd name="T100" fmla="*/ 326 w 454"/>
                <a:gd name="T101" fmla="*/ 242 h 348"/>
                <a:gd name="T102" fmla="*/ 341 w 454"/>
                <a:gd name="T103" fmla="*/ 242 h 348"/>
                <a:gd name="T104" fmla="*/ 341 w 454"/>
                <a:gd name="T105" fmla="*/ 273 h 348"/>
                <a:gd name="T106" fmla="*/ 356 w 454"/>
                <a:gd name="T107" fmla="*/ 257 h 348"/>
                <a:gd name="T108" fmla="*/ 341 w 454"/>
                <a:gd name="T109" fmla="*/ 273 h 348"/>
                <a:gd name="T110" fmla="*/ 348 w 454"/>
                <a:gd name="T111" fmla="*/ 273 h 348"/>
                <a:gd name="T112" fmla="*/ 363 w 454"/>
                <a:gd name="T113" fmla="*/ 310 h 348"/>
                <a:gd name="T114" fmla="*/ 394 w 454"/>
                <a:gd name="T115" fmla="*/ 318 h 348"/>
                <a:gd name="T116" fmla="*/ 409 w 454"/>
                <a:gd name="T117" fmla="*/ 348 h 348"/>
                <a:gd name="T118" fmla="*/ 447 w 454"/>
                <a:gd name="T119" fmla="*/ 333 h 348"/>
                <a:gd name="T120" fmla="*/ 454 w 454"/>
                <a:gd name="T121" fmla="*/ 295 h 348"/>
                <a:gd name="T122" fmla="*/ 454 w 454"/>
                <a:gd name="T123" fmla="*/ 235 h 3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54" h="348">
                  <a:moveTo>
                    <a:pt x="454" y="235"/>
                  </a:moveTo>
                  <a:lnTo>
                    <a:pt x="409" y="159"/>
                  </a:lnTo>
                  <a:lnTo>
                    <a:pt x="401" y="129"/>
                  </a:lnTo>
                  <a:lnTo>
                    <a:pt x="356" y="68"/>
                  </a:lnTo>
                  <a:lnTo>
                    <a:pt x="333" y="0"/>
                  </a:lnTo>
                  <a:lnTo>
                    <a:pt x="303" y="0"/>
                  </a:lnTo>
                  <a:lnTo>
                    <a:pt x="303" y="30"/>
                  </a:lnTo>
                  <a:lnTo>
                    <a:pt x="295" y="30"/>
                  </a:lnTo>
                  <a:lnTo>
                    <a:pt x="295" y="15"/>
                  </a:lnTo>
                  <a:lnTo>
                    <a:pt x="152" y="30"/>
                  </a:lnTo>
                  <a:lnTo>
                    <a:pt x="136" y="7"/>
                  </a:lnTo>
                  <a:lnTo>
                    <a:pt x="0" y="22"/>
                  </a:lnTo>
                  <a:lnTo>
                    <a:pt x="8" y="60"/>
                  </a:lnTo>
                  <a:lnTo>
                    <a:pt x="8" y="68"/>
                  </a:lnTo>
                  <a:lnTo>
                    <a:pt x="15" y="60"/>
                  </a:lnTo>
                  <a:lnTo>
                    <a:pt x="23" y="53"/>
                  </a:lnTo>
                  <a:lnTo>
                    <a:pt x="30" y="60"/>
                  </a:lnTo>
                  <a:lnTo>
                    <a:pt x="30" y="45"/>
                  </a:lnTo>
                  <a:lnTo>
                    <a:pt x="38" y="53"/>
                  </a:lnTo>
                  <a:lnTo>
                    <a:pt x="23" y="60"/>
                  </a:lnTo>
                  <a:lnTo>
                    <a:pt x="76" y="45"/>
                  </a:lnTo>
                  <a:lnTo>
                    <a:pt x="83" y="53"/>
                  </a:lnTo>
                  <a:lnTo>
                    <a:pt x="61" y="60"/>
                  </a:lnTo>
                  <a:lnTo>
                    <a:pt x="106" y="68"/>
                  </a:lnTo>
                  <a:lnTo>
                    <a:pt x="99" y="60"/>
                  </a:lnTo>
                  <a:lnTo>
                    <a:pt x="114" y="53"/>
                  </a:lnTo>
                  <a:lnTo>
                    <a:pt x="106" y="68"/>
                  </a:lnTo>
                  <a:lnTo>
                    <a:pt x="121" y="76"/>
                  </a:lnTo>
                  <a:lnTo>
                    <a:pt x="106" y="68"/>
                  </a:lnTo>
                  <a:lnTo>
                    <a:pt x="129" y="83"/>
                  </a:lnTo>
                  <a:lnTo>
                    <a:pt x="129" y="98"/>
                  </a:lnTo>
                  <a:lnTo>
                    <a:pt x="144" y="98"/>
                  </a:lnTo>
                  <a:lnTo>
                    <a:pt x="182" y="76"/>
                  </a:lnTo>
                  <a:lnTo>
                    <a:pt x="182" y="68"/>
                  </a:lnTo>
                  <a:lnTo>
                    <a:pt x="189" y="60"/>
                  </a:lnTo>
                  <a:lnTo>
                    <a:pt x="220" y="68"/>
                  </a:lnTo>
                  <a:lnTo>
                    <a:pt x="258" y="113"/>
                  </a:lnTo>
                  <a:lnTo>
                    <a:pt x="273" y="113"/>
                  </a:lnTo>
                  <a:lnTo>
                    <a:pt x="288" y="151"/>
                  </a:lnTo>
                  <a:lnTo>
                    <a:pt x="280" y="197"/>
                  </a:lnTo>
                  <a:lnTo>
                    <a:pt x="295" y="204"/>
                  </a:lnTo>
                  <a:lnTo>
                    <a:pt x="295" y="189"/>
                  </a:lnTo>
                  <a:lnTo>
                    <a:pt x="288" y="182"/>
                  </a:lnTo>
                  <a:lnTo>
                    <a:pt x="303" y="189"/>
                  </a:lnTo>
                  <a:lnTo>
                    <a:pt x="311" y="182"/>
                  </a:lnTo>
                  <a:lnTo>
                    <a:pt x="295" y="212"/>
                  </a:lnTo>
                  <a:lnTo>
                    <a:pt x="311" y="212"/>
                  </a:lnTo>
                  <a:lnTo>
                    <a:pt x="295" y="220"/>
                  </a:lnTo>
                  <a:lnTo>
                    <a:pt x="326" y="250"/>
                  </a:lnTo>
                  <a:lnTo>
                    <a:pt x="333" y="257"/>
                  </a:lnTo>
                  <a:lnTo>
                    <a:pt x="326" y="242"/>
                  </a:lnTo>
                  <a:lnTo>
                    <a:pt x="341" y="242"/>
                  </a:lnTo>
                  <a:lnTo>
                    <a:pt x="341" y="273"/>
                  </a:lnTo>
                  <a:lnTo>
                    <a:pt x="356" y="257"/>
                  </a:lnTo>
                  <a:lnTo>
                    <a:pt x="341" y="273"/>
                  </a:lnTo>
                  <a:lnTo>
                    <a:pt x="348" y="273"/>
                  </a:lnTo>
                  <a:lnTo>
                    <a:pt x="363" y="310"/>
                  </a:lnTo>
                  <a:lnTo>
                    <a:pt x="394" y="318"/>
                  </a:lnTo>
                  <a:lnTo>
                    <a:pt x="409" y="348"/>
                  </a:lnTo>
                  <a:lnTo>
                    <a:pt x="447" y="333"/>
                  </a:lnTo>
                  <a:lnTo>
                    <a:pt x="454" y="295"/>
                  </a:lnTo>
                  <a:lnTo>
                    <a:pt x="454" y="23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4" name="Freeform 159"/>
            <p:cNvSpPr>
              <a:spLocks/>
            </p:cNvSpPr>
            <p:nvPr/>
          </p:nvSpPr>
          <p:spPr bwMode="auto">
            <a:xfrm>
              <a:off x="4835" y="2716"/>
              <a:ext cx="454" cy="348"/>
            </a:xfrm>
            <a:custGeom>
              <a:avLst/>
              <a:gdLst>
                <a:gd name="T0" fmla="*/ 454 w 454"/>
                <a:gd name="T1" fmla="*/ 235 h 348"/>
                <a:gd name="T2" fmla="*/ 409 w 454"/>
                <a:gd name="T3" fmla="*/ 159 h 348"/>
                <a:gd name="T4" fmla="*/ 401 w 454"/>
                <a:gd name="T5" fmla="*/ 129 h 348"/>
                <a:gd name="T6" fmla="*/ 356 w 454"/>
                <a:gd name="T7" fmla="*/ 68 h 348"/>
                <a:gd name="T8" fmla="*/ 333 w 454"/>
                <a:gd name="T9" fmla="*/ 0 h 348"/>
                <a:gd name="T10" fmla="*/ 303 w 454"/>
                <a:gd name="T11" fmla="*/ 0 h 348"/>
                <a:gd name="T12" fmla="*/ 303 w 454"/>
                <a:gd name="T13" fmla="*/ 30 h 348"/>
                <a:gd name="T14" fmla="*/ 295 w 454"/>
                <a:gd name="T15" fmla="*/ 30 h 348"/>
                <a:gd name="T16" fmla="*/ 295 w 454"/>
                <a:gd name="T17" fmla="*/ 15 h 348"/>
                <a:gd name="T18" fmla="*/ 152 w 454"/>
                <a:gd name="T19" fmla="*/ 30 h 348"/>
                <a:gd name="T20" fmla="*/ 136 w 454"/>
                <a:gd name="T21" fmla="*/ 7 h 348"/>
                <a:gd name="T22" fmla="*/ 0 w 454"/>
                <a:gd name="T23" fmla="*/ 22 h 348"/>
                <a:gd name="T24" fmla="*/ 8 w 454"/>
                <a:gd name="T25" fmla="*/ 60 h 348"/>
                <a:gd name="T26" fmla="*/ 8 w 454"/>
                <a:gd name="T27" fmla="*/ 68 h 348"/>
                <a:gd name="T28" fmla="*/ 15 w 454"/>
                <a:gd name="T29" fmla="*/ 60 h 348"/>
                <a:gd name="T30" fmla="*/ 23 w 454"/>
                <a:gd name="T31" fmla="*/ 53 h 348"/>
                <a:gd name="T32" fmla="*/ 30 w 454"/>
                <a:gd name="T33" fmla="*/ 60 h 348"/>
                <a:gd name="T34" fmla="*/ 30 w 454"/>
                <a:gd name="T35" fmla="*/ 45 h 348"/>
                <a:gd name="T36" fmla="*/ 38 w 454"/>
                <a:gd name="T37" fmla="*/ 53 h 348"/>
                <a:gd name="T38" fmla="*/ 23 w 454"/>
                <a:gd name="T39" fmla="*/ 60 h 348"/>
                <a:gd name="T40" fmla="*/ 76 w 454"/>
                <a:gd name="T41" fmla="*/ 45 h 348"/>
                <a:gd name="T42" fmla="*/ 83 w 454"/>
                <a:gd name="T43" fmla="*/ 53 h 348"/>
                <a:gd name="T44" fmla="*/ 61 w 454"/>
                <a:gd name="T45" fmla="*/ 60 h 348"/>
                <a:gd name="T46" fmla="*/ 106 w 454"/>
                <a:gd name="T47" fmla="*/ 68 h 348"/>
                <a:gd name="T48" fmla="*/ 99 w 454"/>
                <a:gd name="T49" fmla="*/ 60 h 348"/>
                <a:gd name="T50" fmla="*/ 114 w 454"/>
                <a:gd name="T51" fmla="*/ 53 h 348"/>
                <a:gd name="T52" fmla="*/ 106 w 454"/>
                <a:gd name="T53" fmla="*/ 68 h 348"/>
                <a:gd name="T54" fmla="*/ 121 w 454"/>
                <a:gd name="T55" fmla="*/ 76 h 348"/>
                <a:gd name="T56" fmla="*/ 106 w 454"/>
                <a:gd name="T57" fmla="*/ 68 h 348"/>
                <a:gd name="T58" fmla="*/ 129 w 454"/>
                <a:gd name="T59" fmla="*/ 83 h 348"/>
                <a:gd name="T60" fmla="*/ 129 w 454"/>
                <a:gd name="T61" fmla="*/ 98 h 348"/>
                <a:gd name="T62" fmla="*/ 144 w 454"/>
                <a:gd name="T63" fmla="*/ 98 h 348"/>
                <a:gd name="T64" fmla="*/ 182 w 454"/>
                <a:gd name="T65" fmla="*/ 76 h 348"/>
                <a:gd name="T66" fmla="*/ 182 w 454"/>
                <a:gd name="T67" fmla="*/ 68 h 348"/>
                <a:gd name="T68" fmla="*/ 189 w 454"/>
                <a:gd name="T69" fmla="*/ 60 h 348"/>
                <a:gd name="T70" fmla="*/ 220 w 454"/>
                <a:gd name="T71" fmla="*/ 68 h 348"/>
                <a:gd name="T72" fmla="*/ 258 w 454"/>
                <a:gd name="T73" fmla="*/ 113 h 348"/>
                <a:gd name="T74" fmla="*/ 273 w 454"/>
                <a:gd name="T75" fmla="*/ 113 h 348"/>
                <a:gd name="T76" fmla="*/ 288 w 454"/>
                <a:gd name="T77" fmla="*/ 151 h 348"/>
                <a:gd name="T78" fmla="*/ 280 w 454"/>
                <a:gd name="T79" fmla="*/ 197 h 348"/>
                <a:gd name="T80" fmla="*/ 295 w 454"/>
                <a:gd name="T81" fmla="*/ 204 h 348"/>
                <a:gd name="T82" fmla="*/ 295 w 454"/>
                <a:gd name="T83" fmla="*/ 189 h 348"/>
                <a:gd name="T84" fmla="*/ 288 w 454"/>
                <a:gd name="T85" fmla="*/ 182 h 348"/>
                <a:gd name="T86" fmla="*/ 303 w 454"/>
                <a:gd name="T87" fmla="*/ 189 h 348"/>
                <a:gd name="T88" fmla="*/ 311 w 454"/>
                <a:gd name="T89" fmla="*/ 182 h 348"/>
                <a:gd name="T90" fmla="*/ 295 w 454"/>
                <a:gd name="T91" fmla="*/ 212 h 348"/>
                <a:gd name="T92" fmla="*/ 311 w 454"/>
                <a:gd name="T93" fmla="*/ 212 h 348"/>
                <a:gd name="T94" fmla="*/ 295 w 454"/>
                <a:gd name="T95" fmla="*/ 220 h 348"/>
                <a:gd name="T96" fmla="*/ 326 w 454"/>
                <a:gd name="T97" fmla="*/ 250 h 348"/>
                <a:gd name="T98" fmla="*/ 333 w 454"/>
                <a:gd name="T99" fmla="*/ 257 h 348"/>
                <a:gd name="T100" fmla="*/ 326 w 454"/>
                <a:gd name="T101" fmla="*/ 242 h 348"/>
                <a:gd name="T102" fmla="*/ 341 w 454"/>
                <a:gd name="T103" fmla="*/ 242 h 348"/>
                <a:gd name="T104" fmla="*/ 341 w 454"/>
                <a:gd name="T105" fmla="*/ 273 h 348"/>
                <a:gd name="T106" fmla="*/ 356 w 454"/>
                <a:gd name="T107" fmla="*/ 257 h 348"/>
                <a:gd name="T108" fmla="*/ 341 w 454"/>
                <a:gd name="T109" fmla="*/ 273 h 348"/>
                <a:gd name="T110" fmla="*/ 348 w 454"/>
                <a:gd name="T111" fmla="*/ 273 h 348"/>
                <a:gd name="T112" fmla="*/ 363 w 454"/>
                <a:gd name="T113" fmla="*/ 310 h 348"/>
                <a:gd name="T114" fmla="*/ 394 w 454"/>
                <a:gd name="T115" fmla="*/ 318 h 348"/>
                <a:gd name="T116" fmla="*/ 409 w 454"/>
                <a:gd name="T117" fmla="*/ 348 h 348"/>
                <a:gd name="T118" fmla="*/ 447 w 454"/>
                <a:gd name="T119" fmla="*/ 333 h 348"/>
                <a:gd name="T120" fmla="*/ 454 w 454"/>
                <a:gd name="T121" fmla="*/ 295 h 348"/>
                <a:gd name="T122" fmla="*/ 454 w 454"/>
                <a:gd name="T123" fmla="*/ 235 h 348"/>
                <a:gd name="T124" fmla="*/ 454 w 454"/>
                <a:gd name="T125" fmla="*/ 242 h 3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4" h="348">
                  <a:moveTo>
                    <a:pt x="454" y="235"/>
                  </a:moveTo>
                  <a:lnTo>
                    <a:pt x="409" y="159"/>
                  </a:lnTo>
                  <a:lnTo>
                    <a:pt x="401" y="129"/>
                  </a:lnTo>
                  <a:lnTo>
                    <a:pt x="356" y="68"/>
                  </a:lnTo>
                  <a:lnTo>
                    <a:pt x="333" y="0"/>
                  </a:lnTo>
                  <a:lnTo>
                    <a:pt x="303" y="0"/>
                  </a:lnTo>
                  <a:lnTo>
                    <a:pt x="303" y="30"/>
                  </a:lnTo>
                  <a:lnTo>
                    <a:pt x="295" y="30"/>
                  </a:lnTo>
                  <a:lnTo>
                    <a:pt x="295" y="15"/>
                  </a:lnTo>
                  <a:lnTo>
                    <a:pt x="152" y="30"/>
                  </a:lnTo>
                  <a:lnTo>
                    <a:pt x="136" y="7"/>
                  </a:lnTo>
                  <a:lnTo>
                    <a:pt x="0" y="22"/>
                  </a:lnTo>
                  <a:lnTo>
                    <a:pt x="8" y="60"/>
                  </a:lnTo>
                  <a:lnTo>
                    <a:pt x="8" y="68"/>
                  </a:lnTo>
                  <a:lnTo>
                    <a:pt x="15" y="60"/>
                  </a:lnTo>
                  <a:lnTo>
                    <a:pt x="23" y="53"/>
                  </a:lnTo>
                  <a:lnTo>
                    <a:pt x="30" y="60"/>
                  </a:lnTo>
                  <a:lnTo>
                    <a:pt x="30" y="45"/>
                  </a:lnTo>
                  <a:lnTo>
                    <a:pt x="38" y="53"/>
                  </a:lnTo>
                  <a:lnTo>
                    <a:pt x="23" y="60"/>
                  </a:lnTo>
                  <a:lnTo>
                    <a:pt x="76" y="45"/>
                  </a:lnTo>
                  <a:lnTo>
                    <a:pt x="83" y="53"/>
                  </a:lnTo>
                  <a:lnTo>
                    <a:pt x="61" y="60"/>
                  </a:lnTo>
                  <a:lnTo>
                    <a:pt x="106" y="68"/>
                  </a:lnTo>
                  <a:lnTo>
                    <a:pt x="99" y="60"/>
                  </a:lnTo>
                  <a:lnTo>
                    <a:pt x="114" y="53"/>
                  </a:lnTo>
                  <a:lnTo>
                    <a:pt x="106" y="68"/>
                  </a:lnTo>
                  <a:lnTo>
                    <a:pt x="121" y="76"/>
                  </a:lnTo>
                  <a:lnTo>
                    <a:pt x="106" y="68"/>
                  </a:lnTo>
                  <a:lnTo>
                    <a:pt x="129" y="83"/>
                  </a:lnTo>
                  <a:lnTo>
                    <a:pt x="129" y="98"/>
                  </a:lnTo>
                  <a:lnTo>
                    <a:pt x="144" y="98"/>
                  </a:lnTo>
                  <a:lnTo>
                    <a:pt x="182" y="76"/>
                  </a:lnTo>
                  <a:lnTo>
                    <a:pt x="182" y="68"/>
                  </a:lnTo>
                  <a:lnTo>
                    <a:pt x="189" y="60"/>
                  </a:lnTo>
                  <a:lnTo>
                    <a:pt x="220" y="68"/>
                  </a:lnTo>
                  <a:lnTo>
                    <a:pt x="258" y="113"/>
                  </a:lnTo>
                  <a:lnTo>
                    <a:pt x="273" y="113"/>
                  </a:lnTo>
                  <a:lnTo>
                    <a:pt x="288" y="151"/>
                  </a:lnTo>
                  <a:lnTo>
                    <a:pt x="280" y="197"/>
                  </a:lnTo>
                  <a:lnTo>
                    <a:pt x="295" y="204"/>
                  </a:lnTo>
                  <a:lnTo>
                    <a:pt x="295" y="189"/>
                  </a:lnTo>
                  <a:lnTo>
                    <a:pt x="288" y="182"/>
                  </a:lnTo>
                  <a:lnTo>
                    <a:pt x="303" y="189"/>
                  </a:lnTo>
                  <a:lnTo>
                    <a:pt x="311" y="182"/>
                  </a:lnTo>
                  <a:lnTo>
                    <a:pt x="295" y="212"/>
                  </a:lnTo>
                  <a:lnTo>
                    <a:pt x="311" y="212"/>
                  </a:lnTo>
                  <a:lnTo>
                    <a:pt x="295" y="220"/>
                  </a:lnTo>
                  <a:lnTo>
                    <a:pt x="326" y="250"/>
                  </a:lnTo>
                  <a:lnTo>
                    <a:pt x="333" y="257"/>
                  </a:lnTo>
                  <a:lnTo>
                    <a:pt x="326" y="242"/>
                  </a:lnTo>
                  <a:lnTo>
                    <a:pt x="341" y="242"/>
                  </a:lnTo>
                  <a:lnTo>
                    <a:pt x="341" y="273"/>
                  </a:lnTo>
                  <a:lnTo>
                    <a:pt x="356" y="257"/>
                  </a:lnTo>
                  <a:lnTo>
                    <a:pt x="341" y="273"/>
                  </a:lnTo>
                  <a:lnTo>
                    <a:pt x="348" y="273"/>
                  </a:lnTo>
                  <a:lnTo>
                    <a:pt x="363" y="310"/>
                  </a:lnTo>
                  <a:lnTo>
                    <a:pt x="394" y="318"/>
                  </a:lnTo>
                  <a:lnTo>
                    <a:pt x="409" y="348"/>
                  </a:lnTo>
                  <a:lnTo>
                    <a:pt x="447" y="333"/>
                  </a:lnTo>
                  <a:lnTo>
                    <a:pt x="454" y="295"/>
                  </a:lnTo>
                  <a:lnTo>
                    <a:pt x="454" y="235"/>
                  </a:lnTo>
                  <a:lnTo>
                    <a:pt x="454" y="2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5" name="Freeform 160"/>
            <p:cNvSpPr>
              <a:spLocks/>
            </p:cNvSpPr>
            <p:nvPr/>
          </p:nvSpPr>
          <p:spPr bwMode="auto">
            <a:xfrm>
              <a:off x="4911" y="2458"/>
              <a:ext cx="272" cy="288"/>
            </a:xfrm>
            <a:custGeom>
              <a:avLst/>
              <a:gdLst>
                <a:gd name="T0" fmla="*/ 257 w 272"/>
                <a:gd name="T1" fmla="*/ 159 h 288"/>
                <a:gd name="T2" fmla="*/ 235 w 272"/>
                <a:gd name="T3" fmla="*/ 114 h 288"/>
                <a:gd name="T4" fmla="*/ 166 w 272"/>
                <a:gd name="T5" fmla="*/ 68 h 288"/>
                <a:gd name="T6" fmla="*/ 151 w 272"/>
                <a:gd name="T7" fmla="*/ 30 h 288"/>
                <a:gd name="T8" fmla="*/ 121 w 272"/>
                <a:gd name="T9" fmla="*/ 23 h 288"/>
                <a:gd name="T10" fmla="*/ 129 w 272"/>
                <a:gd name="T11" fmla="*/ 0 h 288"/>
                <a:gd name="T12" fmla="*/ 68 w 272"/>
                <a:gd name="T13" fmla="*/ 8 h 288"/>
                <a:gd name="T14" fmla="*/ 0 w 272"/>
                <a:gd name="T15" fmla="*/ 15 h 288"/>
                <a:gd name="T16" fmla="*/ 38 w 272"/>
                <a:gd name="T17" fmla="*/ 152 h 288"/>
                <a:gd name="T18" fmla="*/ 60 w 272"/>
                <a:gd name="T19" fmla="*/ 190 h 288"/>
                <a:gd name="T20" fmla="*/ 53 w 272"/>
                <a:gd name="T21" fmla="*/ 212 h 288"/>
                <a:gd name="T22" fmla="*/ 60 w 272"/>
                <a:gd name="T23" fmla="*/ 265 h 288"/>
                <a:gd name="T24" fmla="*/ 76 w 272"/>
                <a:gd name="T25" fmla="*/ 288 h 288"/>
                <a:gd name="T26" fmla="*/ 219 w 272"/>
                <a:gd name="T27" fmla="*/ 273 h 288"/>
                <a:gd name="T28" fmla="*/ 219 w 272"/>
                <a:gd name="T29" fmla="*/ 288 h 288"/>
                <a:gd name="T30" fmla="*/ 227 w 272"/>
                <a:gd name="T31" fmla="*/ 288 h 288"/>
                <a:gd name="T32" fmla="*/ 227 w 272"/>
                <a:gd name="T33" fmla="*/ 258 h 288"/>
                <a:gd name="T34" fmla="*/ 257 w 272"/>
                <a:gd name="T35" fmla="*/ 258 h 288"/>
                <a:gd name="T36" fmla="*/ 257 w 272"/>
                <a:gd name="T37" fmla="*/ 243 h 288"/>
                <a:gd name="T38" fmla="*/ 250 w 272"/>
                <a:gd name="T39" fmla="*/ 243 h 288"/>
                <a:gd name="T40" fmla="*/ 257 w 272"/>
                <a:gd name="T41" fmla="*/ 243 h 288"/>
                <a:gd name="T42" fmla="*/ 250 w 272"/>
                <a:gd name="T43" fmla="*/ 235 h 288"/>
                <a:gd name="T44" fmla="*/ 265 w 272"/>
                <a:gd name="T45" fmla="*/ 205 h 288"/>
                <a:gd name="T46" fmla="*/ 257 w 272"/>
                <a:gd name="T47" fmla="*/ 182 h 288"/>
                <a:gd name="T48" fmla="*/ 272 w 272"/>
                <a:gd name="T49" fmla="*/ 182 h 288"/>
                <a:gd name="T50" fmla="*/ 257 w 272"/>
                <a:gd name="T51" fmla="*/ 159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72" h="288">
                  <a:moveTo>
                    <a:pt x="257" y="159"/>
                  </a:moveTo>
                  <a:lnTo>
                    <a:pt x="235" y="114"/>
                  </a:lnTo>
                  <a:lnTo>
                    <a:pt x="166" y="68"/>
                  </a:lnTo>
                  <a:lnTo>
                    <a:pt x="151" y="30"/>
                  </a:lnTo>
                  <a:lnTo>
                    <a:pt x="121" y="23"/>
                  </a:lnTo>
                  <a:lnTo>
                    <a:pt x="129" y="0"/>
                  </a:lnTo>
                  <a:lnTo>
                    <a:pt x="68" y="8"/>
                  </a:lnTo>
                  <a:lnTo>
                    <a:pt x="0" y="15"/>
                  </a:lnTo>
                  <a:lnTo>
                    <a:pt x="38" y="152"/>
                  </a:lnTo>
                  <a:lnTo>
                    <a:pt x="60" y="190"/>
                  </a:lnTo>
                  <a:lnTo>
                    <a:pt x="53" y="212"/>
                  </a:lnTo>
                  <a:lnTo>
                    <a:pt x="60" y="265"/>
                  </a:lnTo>
                  <a:lnTo>
                    <a:pt x="76" y="288"/>
                  </a:lnTo>
                  <a:lnTo>
                    <a:pt x="219" y="273"/>
                  </a:lnTo>
                  <a:lnTo>
                    <a:pt x="219" y="288"/>
                  </a:lnTo>
                  <a:lnTo>
                    <a:pt x="227" y="288"/>
                  </a:lnTo>
                  <a:lnTo>
                    <a:pt x="227" y="258"/>
                  </a:lnTo>
                  <a:lnTo>
                    <a:pt x="257" y="258"/>
                  </a:lnTo>
                  <a:lnTo>
                    <a:pt x="257" y="243"/>
                  </a:lnTo>
                  <a:lnTo>
                    <a:pt x="250" y="243"/>
                  </a:lnTo>
                  <a:lnTo>
                    <a:pt x="257" y="243"/>
                  </a:lnTo>
                  <a:lnTo>
                    <a:pt x="250" y="235"/>
                  </a:lnTo>
                  <a:lnTo>
                    <a:pt x="265" y="205"/>
                  </a:lnTo>
                  <a:lnTo>
                    <a:pt x="257" y="182"/>
                  </a:lnTo>
                  <a:lnTo>
                    <a:pt x="272" y="182"/>
                  </a:lnTo>
                  <a:lnTo>
                    <a:pt x="257" y="15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6" name="Freeform 161"/>
            <p:cNvSpPr>
              <a:spLocks/>
            </p:cNvSpPr>
            <p:nvPr/>
          </p:nvSpPr>
          <p:spPr bwMode="auto">
            <a:xfrm>
              <a:off x="4911" y="2458"/>
              <a:ext cx="272" cy="288"/>
            </a:xfrm>
            <a:custGeom>
              <a:avLst/>
              <a:gdLst>
                <a:gd name="T0" fmla="*/ 257 w 272"/>
                <a:gd name="T1" fmla="*/ 159 h 288"/>
                <a:gd name="T2" fmla="*/ 235 w 272"/>
                <a:gd name="T3" fmla="*/ 114 h 288"/>
                <a:gd name="T4" fmla="*/ 166 w 272"/>
                <a:gd name="T5" fmla="*/ 68 h 288"/>
                <a:gd name="T6" fmla="*/ 151 w 272"/>
                <a:gd name="T7" fmla="*/ 30 h 288"/>
                <a:gd name="T8" fmla="*/ 121 w 272"/>
                <a:gd name="T9" fmla="*/ 23 h 288"/>
                <a:gd name="T10" fmla="*/ 129 w 272"/>
                <a:gd name="T11" fmla="*/ 0 h 288"/>
                <a:gd name="T12" fmla="*/ 68 w 272"/>
                <a:gd name="T13" fmla="*/ 8 h 288"/>
                <a:gd name="T14" fmla="*/ 0 w 272"/>
                <a:gd name="T15" fmla="*/ 15 h 288"/>
                <a:gd name="T16" fmla="*/ 38 w 272"/>
                <a:gd name="T17" fmla="*/ 152 h 288"/>
                <a:gd name="T18" fmla="*/ 60 w 272"/>
                <a:gd name="T19" fmla="*/ 190 h 288"/>
                <a:gd name="T20" fmla="*/ 53 w 272"/>
                <a:gd name="T21" fmla="*/ 212 h 288"/>
                <a:gd name="T22" fmla="*/ 60 w 272"/>
                <a:gd name="T23" fmla="*/ 265 h 288"/>
                <a:gd name="T24" fmla="*/ 76 w 272"/>
                <a:gd name="T25" fmla="*/ 288 h 288"/>
                <a:gd name="T26" fmla="*/ 219 w 272"/>
                <a:gd name="T27" fmla="*/ 273 h 288"/>
                <a:gd name="T28" fmla="*/ 219 w 272"/>
                <a:gd name="T29" fmla="*/ 288 h 288"/>
                <a:gd name="T30" fmla="*/ 227 w 272"/>
                <a:gd name="T31" fmla="*/ 288 h 288"/>
                <a:gd name="T32" fmla="*/ 227 w 272"/>
                <a:gd name="T33" fmla="*/ 258 h 288"/>
                <a:gd name="T34" fmla="*/ 257 w 272"/>
                <a:gd name="T35" fmla="*/ 258 h 288"/>
                <a:gd name="T36" fmla="*/ 257 w 272"/>
                <a:gd name="T37" fmla="*/ 243 h 288"/>
                <a:gd name="T38" fmla="*/ 250 w 272"/>
                <a:gd name="T39" fmla="*/ 243 h 288"/>
                <a:gd name="T40" fmla="*/ 257 w 272"/>
                <a:gd name="T41" fmla="*/ 243 h 288"/>
                <a:gd name="T42" fmla="*/ 250 w 272"/>
                <a:gd name="T43" fmla="*/ 235 h 288"/>
                <a:gd name="T44" fmla="*/ 265 w 272"/>
                <a:gd name="T45" fmla="*/ 205 h 288"/>
                <a:gd name="T46" fmla="*/ 257 w 272"/>
                <a:gd name="T47" fmla="*/ 182 h 288"/>
                <a:gd name="T48" fmla="*/ 272 w 272"/>
                <a:gd name="T49" fmla="*/ 182 h 288"/>
                <a:gd name="T50" fmla="*/ 257 w 272"/>
                <a:gd name="T51" fmla="*/ 159 h 288"/>
                <a:gd name="T52" fmla="*/ 257 w 272"/>
                <a:gd name="T53" fmla="*/ 167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2" h="288">
                  <a:moveTo>
                    <a:pt x="257" y="159"/>
                  </a:moveTo>
                  <a:lnTo>
                    <a:pt x="235" y="114"/>
                  </a:lnTo>
                  <a:lnTo>
                    <a:pt x="166" y="68"/>
                  </a:lnTo>
                  <a:lnTo>
                    <a:pt x="151" y="30"/>
                  </a:lnTo>
                  <a:lnTo>
                    <a:pt x="121" y="23"/>
                  </a:lnTo>
                  <a:lnTo>
                    <a:pt x="129" y="0"/>
                  </a:lnTo>
                  <a:lnTo>
                    <a:pt x="68" y="8"/>
                  </a:lnTo>
                  <a:lnTo>
                    <a:pt x="0" y="15"/>
                  </a:lnTo>
                  <a:lnTo>
                    <a:pt x="38" y="152"/>
                  </a:lnTo>
                  <a:lnTo>
                    <a:pt x="60" y="190"/>
                  </a:lnTo>
                  <a:lnTo>
                    <a:pt x="53" y="212"/>
                  </a:lnTo>
                  <a:lnTo>
                    <a:pt x="60" y="265"/>
                  </a:lnTo>
                  <a:lnTo>
                    <a:pt x="76" y="288"/>
                  </a:lnTo>
                  <a:lnTo>
                    <a:pt x="219" y="273"/>
                  </a:lnTo>
                  <a:lnTo>
                    <a:pt x="219" y="288"/>
                  </a:lnTo>
                  <a:lnTo>
                    <a:pt x="227" y="288"/>
                  </a:lnTo>
                  <a:lnTo>
                    <a:pt x="227" y="258"/>
                  </a:lnTo>
                  <a:lnTo>
                    <a:pt x="257" y="258"/>
                  </a:lnTo>
                  <a:lnTo>
                    <a:pt x="257" y="243"/>
                  </a:lnTo>
                  <a:lnTo>
                    <a:pt x="250" y="243"/>
                  </a:lnTo>
                  <a:lnTo>
                    <a:pt x="257" y="243"/>
                  </a:lnTo>
                  <a:lnTo>
                    <a:pt x="250" y="235"/>
                  </a:lnTo>
                  <a:lnTo>
                    <a:pt x="265" y="205"/>
                  </a:lnTo>
                  <a:lnTo>
                    <a:pt x="257" y="182"/>
                  </a:lnTo>
                  <a:lnTo>
                    <a:pt x="272" y="182"/>
                  </a:lnTo>
                  <a:lnTo>
                    <a:pt x="257" y="159"/>
                  </a:lnTo>
                  <a:lnTo>
                    <a:pt x="257" y="16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7" name="Freeform 162"/>
            <p:cNvSpPr>
              <a:spLocks/>
            </p:cNvSpPr>
            <p:nvPr/>
          </p:nvSpPr>
          <p:spPr bwMode="auto">
            <a:xfrm>
              <a:off x="3753" y="3011"/>
              <a:ext cx="60" cy="99"/>
            </a:xfrm>
            <a:custGeom>
              <a:avLst/>
              <a:gdLst>
                <a:gd name="T0" fmla="*/ 60 w 60"/>
                <a:gd name="T1" fmla="*/ 53 h 99"/>
                <a:gd name="T2" fmla="*/ 53 w 60"/>
                <a:gd name="T3" fmla="*/ 69 h 99"/>
                <a:gd name="T4" fmla="*/ 45 w 60"/>
                <a:gd name="T5" fmla="*/ 76 h 99"/>
                <a:gd name="T6" fmla="*/ 38 w 60"/>
                <a:gd name="T7" fmla="*/ 69 h 99"/>
                <a:gd name="T8" fmla="*/ 30 w 60"/>
                <a:gd name="T9" fmla="*/ 84 h 99"/>
                <a:gd name="T10" fmla="*/ 23 w 60"/>
                <a:gd name="T11" fmla="*/ 91 h 99"/>
                <a:gd name="T12" fmla="*/ 23 w 60"/>
                <a:gd name="T13" fmla="*/ 99 h 99"/>
                <a:gd name="T14" fmla="*/ 15 w 60"/>
                <a:gd name="T15" fmla="*/ 91 h 99"/>
                <a:gd name="T16" fmla="*/ 8 w 60"/>
                <a:gd name="T17" fmla="*/ 91 h 99"/>
                <a:gd name="T18" fmla="*/ 8 w 60"/>
                <a:gd name="T19" fmla="*/ 46 h 99"/>
                <a:gd name="T20" fmla="*/ 0 w 60"/>
                <a:gd name="T21" fmla="*/ 38 h 99"/>
                <a:gd name="T22" fmla="*/ 8 w 60"/>
                <a:gd name="T23" fmla="*/ 31 h 99"/>
                <a:gd name="T24" fmla="*/ 15 w 60"/>
                <a:gd name="T25" fmla="*/ 23 h 99"/>
                <a:gd name="T26" fmla="*/ 15 w 60"/>
                <a:gd name="T27" fmla="*/ 15 h 99"/>
                <a:gd name="T28" fmla="*/ 8 w 60"/>
                <a:gd name="T29" fmla="*/ 8 h 99"/>
                <a:gd name="T30" fmla="*/ 8 w 60"/>
                <a:gd name="T31" fmla="*/ 0 h 99"/>
                <a:gd name="T32" fmla="*/ 15 w 60"/>
                <a:gd name="T33" fmla="*/ 0 h 99"/>
                <a:gd name="T34" fmla="*/ 23 w 60"/>
                <a:gd name="T35" fmla="*/ 8 h 99"/>
                <a:gd name="T36" fmla="*/ 30 w 60"/>
                <a:gd name="T37" fmla="*/ 15 h 99"/>
                <a:gd name="T38" fmla="*/ 38 w 60"/>
                <a:gd name="T39" fmla="*/ 23 h 99"/>
                <a:gd name="T40" fmla="*/ 45 w 60"/>
                <a:gd name="T41" fmla="*/ 31 h 99"/>
                <a:gd name="T42" fmla="*/ 45 w 60"/>
                <a:gd name="T43" fmla="*/ 38 h 99"/>
                <a:gd name="T44" fmla="*/ 53 w 60"/>
                <a:gd name="T45" fmla="*/ 38 h 99"/>
                <a:gd name="T46" fmla="*/ 53 w 60"/>
                <a:gd name="T47" fmla="*/ 46 h 99"/>
                <a:gd name="T48" fmla="*/ 60 w 60"/>
                <a:gd name="T49" fmla="*/ 53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 h="99">
                  <a:moveTo>
                    <a:pt x="60" y="53"/>
                  </a:moveTo>
                  <a:lnTo>
                    <a:pt x="53" y="69"/>
                  </a:lnTo>
                  <a:lnTo>
                    <a:pt x="45" y="76"/>
                  </a:lnTo>
                  <a:lnTo>
                    <a:pt x="38" y="69"/>
                  </a:lnTo>
                  <a:lnTo>
                    <a:pt x="30" y="84"/>
                  </a:lnTo>
                  <a:lnTo>
                    <a:pt x="23" y="91"/>
                  </a:lnTo>
                  <a:lnTo>
                    <a:pt x="23" y="99"/>
                  </a:lnTo>
                  <a:lnTo>
                    <a:pt x="15" y="91"/>
                  </a:lnTo>
                  <a:lnTo>
                    <a:pt x="8" y="91"/>
                  </a:lnTo>
                  <a:lnTo>
                    <a:pt x="8" y="46"/>
                  </a:lnTo>
                  <a:lnTo>
                    <a:pt x="0" y="38"/>
                  </a:lnTo>
                  <a:lnTo>
                    <a:pt x="8" y="31"/>
                  </a:lnTo>
                  <a:lnTo>
                    <a:pt x="15" y="23"/>
                  </a:lnTo>
                  <a:lnTo>
                    <a:pt x="15" y="15"/>
                  </a:lnTo>
                  <a:lnTo>
                    <a:pt x="8" y="8"/>
                  </a:lnTo>
                  <a:lnTo>
                    <a:pt x="8" y="0"/>
                  </a:lnTo>
                  <a:lnTo>
                    <a:pt x="15" y="0"/>
                  </a:lnTo>
                  <a:lnTo>
                    <a:pt x="23" y="8"/>
                  </a:lnTo>
                  <a:lnTo>
                    <a:pt x="30" y="15"/>
                  </a:lnTo>
                  <a:lnTo>
                    <a:pt x="38" y="23"/>
                  </a:lnTo>
                  <a:lnTo>
                    <a:pt x="45" y="31"/>
                  </a:lnTo>
                  <a:lnTo>
                    <a:pt x="45" y="38"/>
                  </a:lnTo>
                  <a:lnTo>
                    <a:pt x="53" y="38"/>
                  </a:lnTo>
                  <a:lnTo>
                    <a:pt x="53" y="46"/>
                  </a:lnTo>
                  <a:lnTo>
                    <a:pt x="60" y="5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8" name="Freeform 163"/>
            <p:cNvSpPr>
              <a:spLocks/>
            </p:cNvSpPr>
            <p:nvPr/>
          </p:nvSpPr>
          <p:spPr bwMode="auto">
            <a:xfrm>
              <a:off x="3753" y="3011"/>
              <a:ext cx="60" cy="99"/>
            </a:xfrm>
            <a:custGeom>
              <a:avLst/>
              <a:gdLst>
                <a:gd name="T0" fmla="*/ 60 w 60"/>
                <a:gd name="T1" fmla="*/ 53 h 99"/>
                <a:gd name="T2" fmla="*/ 53 w 60"/>
                <a:gd name="T3" fmla="*/ 69 h 99"/>
                <a:gd name="T4" fmla="*/ 45 w 60"/>
                <a:gd name="T5" fmla="*/ 76 h 99"/>
                <a:gd name="T6" fmla="*/ 38 w 60"/>
                <a:gd name="T7" fmla="*/ 69 h 99"/>
                <a:gd name="T8" fmla="*/ 30 w 60"/>
                <a:gd name="T9" fmla="*/ 84 h 99"/>
                <a:gd name="T10" fmla="*/ 23 w 60"/>
                <a:gd name="T11" fmla="*/ 91 h 99"/>
                <a:gd name="T12" fmla="*/ 23 w 60"/>
                <a:gd name="T13" fmla="*/ 99 h 99"/>
                <a:gd name="T14" fmla="*/ 15 w 60"/>
                <a:gd name="T15" fmla="*/ 91 h 99"/>
                <a:gd name="T16" fmla="*/ 8 w 60"/>
                <a:gd name="T17" fmla="*/ 91 h 99"/>
                <a:gd name="T18" fmla="*/ 8 w 60"/>
                <a:gd name="T19" fmla="*/ 46 h 99"/>
                <a:gd name="T20" fmla="*/ 0 w 60"/>
                <a:gd name="T21" fmla="*/ 38 h 99"/>
                <a:gd name="T22" fmla="*/ 8 w 60"/>
                <a:gd name="T23" fmla="*/ 31 h 99"/>
                <a:gd name="T24" fmla="*/ 15 w 60"/>
                <a:gd name="T25" fmla="*/ 23 h 99"/>
                <a:gd name="T26" fmla="*/ 15 w 60"/>
                <a:gd name="T27" fmla="*/ 15 h 99"/>
                <a:gd name="T28" fmla="*/ 8 w 60"/>
                <a:gd name="T29" fmla="*/ 8 h 99"/>
                <a:gd name="T30" fmla="*/ 8 w 60"/>
                <a:gd name="T31" fmla="*/ 0 h 99"/>
                <a:gd name="T32" fmla="*/ 15 w 60"/>
                <a:gd name="T33" fmla="*/ 0 h 99"/>
                <a:gd name="T34" fmla="*/ 23 w 60"/>
                <a:gd name="T35" fmla="*/ 8 h 99"/>
                <a:gd name="T36" fmla="*/ 30 w 60"/>
                <a:gd name="T37" fmla="*/ 15 h 99"/>
                <a:gd name="T38" fmla="*/ 38 w 60"/>
                <a:gd name="T39" fmla="*/ 23 h 99"/>
                <a:gd name="T40" fmla="*/ 45 w 60"/>
                <a:gd name="T41" fmla="*/ 31 h 99"/>
                <a:gd name="T42" fmla="*/ 45 w 60"/>
                <a:gd name="T43" fmla="*/ 38 h 99"/>
                <a:gd name="T44" fmla="*/ 53 w 60"/>
                <a:gd name="T45" fmla="*/ 38 h 99"/>
                <a:gd name="T46" fmla="*/ 53 w 60"/>
                <a:gd name="T47" fmla="*/ 46 h 99"/>
                <a:gd name="T48" fmla="*/ 60 w 60"/>
                <a:gd name="T49" fmla="*/ 53 h 99"/>
                <a:gd name="T50" fmla="*/ 60 w 60"/>
                <a:gd name="T51" fmla="*/ 61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99">
                  <a:moveTo>
                    <a:pt x="60" y="53"/>
                  </a:moveTo>
                  <a:lnTo>
                    <a:pt x="53" y="69"/>
                  </a:lnTo>
                  <a:lnTo>
                    <a:pt x="45" y="76"/>
                  </a:lnTo>
                  <a:lnTo>
                    <a:pt x="38" y="69"/>
                  </a:lnTo>
                  <a:lnTo>
                    <a:pt x="30" y="84"/>
                  </a:lnTo>
                  <a:lnTo>
                    <a:pt x="23" y="91"/>
                  </a:lnTo>
                  <a:lnTo>
                    <a:pt x="23" y="99"/>
                  </a:lnTo>
                  <a:lnTo>
                    <a:pt x="15" y="91"/>
                  </a:lnTo>
                  <a:lnTo>
                    <a:pt x="8" y="91"/>
                  </a:lnTo>
                  <a:lnTo>
                    <a:pt x="8" y="46"/>
                  </a:lnTo>
                  <a:lnTo>
                    <a:pt x="0" y="38"/>
                  </a:lnTo>
                  <a:lnTo>
                    <a:pt x="8" y="31"/>
                  </a:lnTo>
                  <a:lnTo>
                    <a:pt x="15" y="23"/>
                  </a:lnTo>
                  <a:lnTo>
                    <a:pt x="15" y="15"/>
                  </a:lnTo>
                  <a:lnTo>
                    <a:pt x="8" y="8"/>
                  </a:lnTo>
                  <a:lnTo>
                    <a:pt x="8" y="0"/>
                  </a:lnTo>
                  <a:lnTo>
                    <a:pt x="15" y="0"/>
                  </a:lnTo>
                  <a:lnTo>
                    <a:pt x="23" y="8"/>
                  </a:lnTo>
                  <a:lnTo>
                    <a:pt x="30" y="15"/>
                  </a:lnTo>
                  <a:lnTo>
                    <a:pt x="38" y="23"/>
                  </a:lnTo>
                  <a:lnTo>
                    <a:pt x="45" y="31"/>
                  </a:lnTo>
                  <a:lnTo>
                    <a:pt x="45" y="38"/>
                  </a:lnTo>
                  <a:lnTo>
                    <a:pt x="53" y="38"/>
                  </a:lnTo>
                  <a:lnTo>
                    <a:pt x="53" y="46"/>
                  </a:lnTo>
                  <a:lnTo>
                    <a:pt x="60" y="53"/>
                  </a:lnTo>
                  <a:lnTo>
                    <a:pt x="60" y="6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9" name="Freeform 164"/>
            <p:cNvSpPr>
              <a:spLocks/>
            </p:cNvSpPr>
            <p:nvPr/>
          </p:nvSpPr>
          <p:spPr bwMode="auto">
            <a:xfrm>
              <a:off x="3723" y="2958"/>
              <a:ext cx="38" cy="31"/>
            </a:xfrm>
            <a:custGeom>
              <a:avLst/>
              <a:gdLst>
                <a:gd name="T0" fmla="*/ 38 w 38"/>
                <a:gd name="T1" fmla="*/ 23 h 31"/>
                <a:gd name="T2" fmla="*/ 30 w 38"/>
                <a:gd name="T3" fmla="*/ 15 h 31"/>
                <a:gd name="T4" fmla="*/ 22 w 38"/>
                <a:gd name="T5" fmla="*/ 8 h 31"/>
                <a:gd name="T6" fmla="*/ 7 w 38"/>
                <a:gd name="T7" fmla="*/ 8 h 31"/>
                <a:gd name="T8" fmla="*/ 7 w 38"/>
                <a:gd name="T9" fmla="*/ 0 h 31"/>
                <a:gd name="T10" fmla="*/ 0 w 38"/>
                <a:gd name="T11" fmla="*/ 0 h 31"/>
                <a:gd name="T12" fmla="*/ 0 w 38"/>
                <a:gd name="T13" fmla="*/ 15 h 31"/>
                <a:gd name="T14" fmla="*/ 7 w 38"/>
                <a:gd name="T15" fmla="*/ 15 h 31"/>
                <a:gd name="T16" fmla="*/ 15 w 38"/>
                <a:gd name="T17" fmla="*/ 31 h 31"/>
                <a:gd name="T18" fmla="*/ 30 w 38"/>
                <a:gd name="T19" fmla="*/ 31 h 31"/>
                <a:gd name="T20" fmla="*/ 30 w 38"/>
                <a:gd name="T21" fmla="*/ 23 h 31"/>
                <a:gd name="T22" fmla="*/ 38 w 38"/>
                <a:gd name="T23" fmla="*/ 23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31">
                  <a:moveTo>
                    <a:pt x="38" y="23"/>
                  </a:moveTo>
                  <a:lnTo>
                    <a:pt x="30" y="15"/>
                  </a:lnTo>
                  <a:lnTo>
                    <a:pt x="22" y="8"/>
                  </a:lnTo>
                  <a:lnTo>
                    <a:pt x="7" y="8"/>
                  </a:lnTo>
                  <a:lnTo>
                    <a:pt x="7" y="0"/>
                  </a:lnTo>
                  <a:lnTo>
                    <a:pt x="0" y="0"/>
                  </a:lnTo>
                  <a:lnTo>
                    <a:pt x="0" y="15"/>
                  </a:lnTo>
                  <a:lnTo>
                    <a:pt x="7" y="15"/>
                  </a:lnTo>
                  <a:lnTo>
                    <a:pt x="15" y="31"/>
                  </a:lnTo>
                  <a:lnTo>
                    <a:pt x="30" y="31"/>
                  </a:lnTo>
                  <a:lnTo>
                    <a:pt x="30" y="23"/>
                  </a:lnTo>
                  <a:lnTo>
                    <a:pt x="38" y="2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0" name="Freeform 165"/>
            <p:cNvSpPr>
              <a:spLocks/>
            </p:cNvSpPr>
            <p:nvPr/>
          </p:nvSpPr>
          <p:spPr bwMode="auto">
            <a:xfrm>
              <a:off x="3723" y="2958"/>
              <a:ext cx="38" cy="31"/>
            </a:xfrm>
            <a:custGeom>
              <a:avLst/>
              <a:gdLst>
                <a:gd name="T0" fmla="*/ 38 w 38"/>
                <a:gd name="T1" fmla="*/ 23 h 31"/>
                <a:gd name="T2" fmla="*/ 30 w 38"/>
                <a:gd name="T3" fmla="*/ 15 h 31"/>
                <a:gd name="T4" fmla="*/ 22 w 38"/>
                <a:gd name="T5" fmla="*/ 8 h 31"/>
                <a:gd name="T6" fmla="*/ 7 w 38"/>
                <a:gd name="T7" fmla="*/ 8 h 31"/>
                <a:gd name="T8" fmla="*/ 7 w 38"/>
                <a:gd name="T9" fmla="*/ 0 h 31"/>
                <a:gd name="T10" fmla="*/ 0 w 38"/>
                <a:gd name="T11" fmla="*/ 0 h 31"/>
                <a:gd name="T12" fmla="*/ 0 w 38"/>
                <a:gd name="T13" fmla="*/ 15 h 31"/>
                <a:gd name="T14" fmla="*/ 7 w 38"/>
                <a:gd name="T15" fmla="*/ 15 h 31"/>
                <a:gd name="T16" fmla="*/ 15 w 38"/>
                <a:gd name="T17" fmla="*/ 31 h 31"/>
                <a:gd name="T18" fmla="*/ 30 w 38"/>
                <a:gd name="T19" fmla="*/ 31 h 31"/>
                <a:gd name="T20" fmla="*/ 30 w 38"/>
                <a:gd name="T21" fmla="*/ 23 h 31"/>
                <a:gd name="T22" fmla="*/ 38 w 38"/>
                <a:gd name="T23" fmla="*/ 23 h 31"/>
                <a:gd name="T24" fmla="*/ 38 w 38"/>
                <a:gd name="T25" fmla="*/ 31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1">
                  <a:moveTo>
                    <a:pt x="38" y="23"/>
                  </a:moveTo>
                  <a:lnTo>
                    <a:pt x="30" y="15"/>
                  </a:lnTo>
                  <a:lnTo>
                    <a:pt x="22" y="8"/>
                  </a:lnTo>
                  <a:lnTo>
                    <a:pt x="7" y="8"/>
                  </a:lnTo>
                  <a:lnTo>
                    <a:pt x="7" y="0"/>
                  </a:lnTo>
                  <a:lnTo>
                    <a:pt x="0" y="0"/>
                  </a:lnTo>
                  <a:lnTo>
                    <a:pt x="0" y="15"/>
                  </a:lnTo>
                  <a:lnTo>
                    <a:pt x="7" y="15"/>
                  </a:lnTo>
                  <a:lnTo>
                    <a:pt x="15" y="31"/>
                  </a:lnTo>
                  <a:lnTo>
                    <a:pt x="30" y="31"/>
                  </a:lnTo>
                  <a:lnTo>
                    <a:pt x="30" y="23"/>
                  </a:lnTo>
                  <a:lnTo>
                    <a:pt x="38" y="23"/>
                  </a:lnTo>
                  <a:lnTo>
                    <a:pt x="38"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1" name="Freeform 166"/>
            <p:cNvSpPr>
              <a:spLocks/>
            </p:cNvSpPr>
            <p:nvPr/>
          </p:nvSpPr>
          <p:spPr bwMode="auto">
            <a:xfrm>
              <a:off x="3647" y="2913"/>
              <a:ext cx="30" cy="30"/>
            </a:xfrm>
            <a:custGeom>
              <a:avLst/>
              <a:gdLst>
                <a:gd name="T0" fmla="*/ 30 w 30"/>
                <a:gd name="T1" fmla="*/ 23 h 30"/>
                <a:gd name="T2" fmla="*/ 23 w 30"/>
                <a:gd name="T3" fmla="*/ 15 h 30"/>
                <a:gd name="T4" fmla="*/ 23 w 30"/>
                <a:gd name="T5" fmla="*/ 7 h 30"/>
                <a:gd name="T6" fmla="*/ 15 w 30"/>
                <a:gd name="T7" fmla="*/ 0 h 30"/>
                <a:gd name="T8" fmla="*/ 8 w 30"/>
                <a:gd name="T9" fmla="*/ 0 h 30"/>
                <a:gd name="T10" fmla="*/ 8 w 30"/>
                <a:gd name="T11" fmla="*/ 7 h 30"/>
                <a:gd name="T12" fmla="*/ 0 w 30"/>
                <a:gd name="T13" fmla="*/ 7 h 30"/>
                <a:gd name="T14" fmla="*/ 0 w 30"/>
                <a:gd name="T15" fmla="*/ 15 h 30"/>
                <a:gd name="T16" fmla="*/ 8 w 30"/>
                <a:gd name="T17" fmla="*/ 23 h 30"/>
                <a:gd name="T18" fmla="*/ 15 w 30"/>
                <a:gd name="T19" fmla="*/ 23 h 30"/>
                <a:gd name="T20" fmla="*/ 23 w 30"/>
                <a:gd name="T21" fmla="*/ 30 h 30"/>
                <a:gd name="T22" fmla="*/ 30 w 30"/>
                <a:gd name="T23" fmla="*/ 23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0">
                  <a:moveTo>
                    <a:pt x="30" y="23"/>
                  </a:moveTo>
                  <a:lnTo>
                    <a:pt x="23" y="15"/>
                  </a:lnTo>
                  <a:lnTo>
                    <a:pt x="23" y="7"/>
                  </a:lnTo>
                  <a:lnTo>
                    <a:pt x="15" y="0"/>
                  </a:lnTo>
                  <a:lnTo>
                    <a:pt x="8" y="0"/>
                  </a:lnTo>
                  <a:lnTo>
                    <a:pt x="8" y="7"/>
                  </a:lnTo>
                  <a:lnTo>
                    <a:pt x="0" y="7"/>
                  </a:lnTo>
                  <a:lnTo>
                    <a:pt x="0" y="15"/>
                  </a:lnTo>
                  <a:lnTo>
                    <a:pt x="8" y="23"/>
                  </a:lnTo>
                  <a:lnTo>
                    <a:pt x="15" y="23"/>
                  </a:lnTo>
                  <a:lnTo>
                    <a:pt x="23" y="30"/>
                  </a:lnTo>
                  <a:lnTo>
                    <a:pt x="30" y="2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2" name="Freeform 167"/>
            <p:cNvSpPr>
              <a:spLocks/>
            </p:cNvSpPr>
            <p:nvPr/>
          </p:nvSpPr>
          <p:spPr bwMode="auto">
            <a:xfrm>
              <a:off x="3647" y="2913"/>
              <a:ext cx="30" cy="30"/>
            </a:xfrm>
            <a:custGeom>
              <a:avLst/>
              <a:gdLst>
                <a:gd name="T0" fmla="*/ 30 w 30"/>
                <a:gd name="T1" fmla="*/ 23 h 30"/>
                <a:gd name="T2" fmla="*/ 23 w 30"/>
                <a:gd name="T3" fmla="*/ 15 h 30"/>
                <a:gd name="T4" fmla="*/ 23 w 30"/>
                <a:gd name="T5" fmla="*/ 7 h 30"/>
                <a:gd name="T6" fmla="*/ 15 w 30"/>
                <a:gd name="T7" fmla="*/ 0 h 30"/>
                <a:gd name="T8" fmla="*/ 8 w 30"/>
                <a:gd name="T9" fmla="*/ 0 h 30"/>
                <a:gd name="T10" fmla="*/ 8 w 30"/>
                <a:gd name="T11" fmla="*/ 7 h 30"/>
                <a:gd name="T12" fmla="*/ 0 w 30"/>
                <a:gd name="T13" fmla="*/ 7 h 30"/>
                <a:gd name="T14" fmla="*/ 0 w 30"/>
                <a:gd name="T15" fmla="*/ 15 h 30"/>
                <a:gd name="T16" fmla="*/ 8 w 30"/>
                <a:gd name="T17" fmla="*/ 23 h 30"/>
                <a:gd name="T18" fmla="*/ 15 w 30"/>
                <a:gd name="T19" fmla="*/ 23 h 30"/>
                <a:gd name="T20" fmla="*/ 23 w 30"/>
                <a:gd name="T21" fmla="*/ 30 h 30"/>
                <a:gd name="T22" fmla="*/ 30 w 30"/>
                <a:gd name="T23" fmla="*/ 23 h 30"/>
                <a:gd name="T24" fmla="*/ 30 w 30"/>
                <a:gd name="T25" fmla="*/ 3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0">
                  <a:moveTo>
                    <a:pt x="30" y="23"/>
                  </a:moveTo>
                  <a:lnTo>
                    <a:pt x="23" y="15"/>
                  </a:lnTo>
                  <a:lnTo>
                    <a:pt x="23" y="7"/>
                  </a:lnTo>
                  <a:lnTo>
                    <a:pt x="15" y="0"/>
                  </a:lnTo>
                  <a:lnTo>
                    <a:pt x="8" y="0"/>
                  </a:lnTo>
                  <a:lnTo>
                    <a:pt x="8" y="7"/>
                  </a:lnTo>
                  <a:lnTo>
                    <a:pt x="0" y="7"/>
                  </a:lnTo>
                  <a:lnTo>
                    <a:pt x="0" y="15"/>
                  </a:lnTo>
                  <a:lnTo>
                    <a:pt x="8" y="23"/>
                  </a:lnTo>
                  <a:lnTo>
                    <a:pt x="15" y="23"/>
                  </a:lnTo>
                  <a:lnTo>
                    <a:pt x="23" y="30"/>
                  </a:lnTo>
                  <a:lnTo>
                    <a:pt x="30" y="23"/>
                  </a:lnTo>
                  <a:lnTo>
                    <a:pt x="30"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3" name="Freeform 168"/>
            <p:cNvSpPr>
              <a:spLocks/>
            </p:cNvSpPr>
            <p:nvPr/>
          </p:nvSpPr>
          <p:spPr bwMode="auto">
            <a:xfrm>
              <a:off x="3692" y="2943"/>
              <a:ext cx="31" cy="15"/>
            </a:xfrm>
            <a:custGeom>
              <a:avLst/>
              <a:gdLst>
                <a:gd name="T0" fmla="*/ 31 w 31"/>
                <a:gd name="T1" fmla="*/ 8 h 15"/>
                <a:gd name="T2" fmla="*/ 23 w 31"/>
                <a:gd name="T3" fmla="*/ 15 h 15"/>
                <a:gd name="T4" fmla="*/ 8 w 31"/>
                <a:gd name="T5" fmla="*/ 8 h 15"/>
                <a:gd name="T6" fmla="*/ 0 w 31"/>
                <a:gd name="T7" fmla="*/ 8 h 15"/>
                <a:gd name="T8" fmla="*/ 0 w 31"/>
                <a:gd name="T9" fmla="*/ 0 h 15"/>
                <a:gd name="T10" fmla="*/ 16 w 31"/>
                <a:gd name="T11" fmla="*/ 8 h 15"/>
                <a:gd name="T12" fmla="*/ 16 w 31"/>
                <a:gd name="T13" fmla="*/ 0 h 15"/>
                <a:gd name="T14" fmla="*/ 23 w 31"/>
                <a:gd name="T15" fmla="*/ 8 h 15"/>
                <a:gd name="T16" fmla="*/ 31 w 31"/>
                <a:gd name="T17" fmla="*/ 8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5">
                  <a:moveTo>
                    <a:pt x="31" y="8"/>
                  </a:moveTo>
                  <a:lnTo>
                    <a:pt x="23" y="15"/>
                  </a:lnTo>
                  <a:lnTo>
                    <a:pt x="8" y="8"/>
                  </a:lnTo>
                  <a:lnTo>
                    <a:pt x="0" y="8"/>
                  </a:lnTo>
                  <a:lnTo>
                    <a:pt x="0" y="0"/>
                  </a:lnTo>
                  <a:lnTo>
                    <a:pt x="16" y="8"/>
                  </a:lnTo>
                  <a:lnTo>
                    <a:pt x="16" y="0"/>
                  </a:lnTo>
                  <a:lnTo>
                    <a:pt x="23" y="8"/>
                  </a:lnTo>
                  <a:lnTo>
                    <a:pt x="31"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4" name="Freeform 169"/>
            <p:cNvSpPr>
              <a:spLocks/>
            </p:cNvSpPr>
            <p:nvPr/>
          </p:nvSpPr>
          <p:spPr bwMode="auto">
            <a:xfrm>
              <a:off x="3692" y="2943"/>
              <a:ext cx="31" cy="15"/>
            </a:xfrm>
            <a:custGeom>
              <a:avLst/>
              <a:gdLst>
                <a:gd name="T0" fmla="*/ 31 w 31"/>
                <a:gd name="T1" fmla="*/ 8 h 15"/>
                <a:gd name="T2" fmla="*/ 23 w 31"/>
                <a:gd name="T3" fmla="*/ 15 h 15"/>
                <a:gd name="T4" fmla="*/ 8 w 31"/>
                <a:gd name="T5" fmla="*/ 8 h 15"/>
                <a:gd name="T6" fmla="*/ 0 w 31"/>
                <a:gd name="T7" fmla="*/ 8 h 15"/>
                <a:gd name="T8" fmla="*/ 0 w 31"/>
                <a:gd name="T9" fmla="*/ 0 h 15"/>
                <a:gd name="T10" fmla="*/ 16 w 31"/>
                <a:gd name="T11" fmla="*/ 8 h 15"/>
                <a:gd name="T12" fmla="*/ 16 w 31"/>
                <a:gd name="T13" fmla="*/ 0 h 15"/>
                <a:gd name="T14" fmla="*/ 23 w 31"/>
                <a:gd name="T15" fmla="*/ 8 h 15"/>
                <a:gd name="T16" fmla="*/ 31 w 31"/>
                <a:gd name="T17" fmla="*/ 8 h 15"/>
                <a:gd name="T18" fmla="*/ 31 w 31"/>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 h="15">
                  <a:moveTo>
                    <a:pt x="31" y="8"/>
                  </a:moveTo>
                  <a:lnTo>
                    <a:pt x="23" y="15"/>
                  </a:lnTo>
                  <a:lnTo>
                    <a:pt x="8" y="8"/>
                  </a:lnTo>
                  <a:lnTo>
                    <a:pt x="0" y="8"/>
                  </a:lnTo>
                  <a:lnTo>
                    <a:pt x="0" y="0"/>
                  </a:lnTo>
                  <a:lnTo>
                    <a:pt x="16" y="8"/>
                  </a:lnTo>
                  <a:lnTo>
                    <a:pt x="16" y="0"/>
                  </a:lnTo>
                  <a:lnTo>
                    <a:pt x="23" y="8"/>
                  </a:lnTo>
                  <a:lnTo>
                    <a:pt x="31" y="8"/>
                  </a:lnTo>
                  <a:lnTo>
                    <a:pt x="31"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5" name="Freeform 170"/>
            <p:cNvSpPr>
              <a:spLocks/>
            </p:cNvSpPr>
            <p:nvPr/>
          </p:nvSpPr>
          <p:spPr bwMode="auto">
            <a:xfrm>
              <a:off x="3571" y="2875"/>
              <a:ext cx="23" cy="23"/>
            </a:xfrm>
            <a:custGeom>
              <a:avLst/>
              <a:gdLst>
                <a:gd name="T0" fmla="*/ 23 w 23"/>
                <a:gd name="T1" fmla="*/ 7 h 23"/>
                <a:gd name="T2" fmla="*/ 23 w 23"/>
                <a:gd name="T3" fmla="*/ 15 h 23"/>
                <a:gd name="T4" fmla="*/ 15 w 23"/>
                <a:gd name="T5" fmla="*/ 23 h 23"/>
                <a:gd name="T6" fmla="*/ 8 w 23"/>
                <a:gd name="T7" fmla="*/ 23 h 23"/>
                <a:gd name="T8" fmla="*/ 0 w 23"/>
                <a:gd name="T9" fmla="*/ 15 h 23"/>
                <a:gd name="T10" fmla="*/ 0 w 23"/>
                <a:gd name="T11" fmla="*/ 7 h 23"/>
                <a:gd name="T12" fmla="*/ 8 w 23"/>
                <a:gd name="T13" fmla="*/ 0 h 23"/>
                <a:gd name="T14" fmla="*/ 23 w 23"/>
                <a:gd name="T15" fmla="*/ 0 h 23"/>
                <a:gd name="T16" fmla="*/ 23 w 23"/>
                <a:gd name="T17" fmla="*/ 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3">
                  <a:moveTo>
                    <a:pt x="23" y="7"/>
                  </a:moveTo>
                  <a:lnTo>
                    <a:pt x="23" y="15"/>
                  </a:lnTo>
                  <a:lnTo>
                    <a:pt x="15" y="23"/>
                  </a:lnTo>
                  <a:lnTo>
                    <a:pt x="8" y="23"/>
                  </a:lnTo>
                  <a:lnTo>
                    <a:pt x="0" y="15"/>
                  </a:lnTo>
                  <a:lnTo>
                    <a:pt x="0" y="7"/>
                  </a:lnTo>
                  <a:lnTo>
                    <a:pt x="8" y="0"/>
                  </a:lnTo>
                  <a:lnTo>
                    <a:pt x="23" y="0"/>
                  </a:lnTo>
                  <a:lnTo>
                    <a:pt x="23" y="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6" name="Freeform 171"/>
            <p:cNvSpPr>
              <a:spLocks/>
            </p:cNvSpPr>
            <p:nvPr/>
          </p:nvSpPr>
          <p:spPr bwMode="auto">
            <a:xfrm>
              <a:off x="3571" y="2875"/>
              <a:ext cx="23" cy="23"/>
            </a:xfrm>
            <a:custGeom>
              <a:avLst/>
              <a:gdLst>
                <a:gd name="T0" fmla="*/ 23 w 23"/>
                <a:gd name="T1" fmla="*/ 7 h 23"/>
                <a:gd name="T2" fmla="*/ 23 w 23"/>
                <a:gd name="T3" fmla="*/ 15 h 23"/>
                <a:gd name="T4" fmla="*/ 15 w 23"/>
                <a:gd name="T5" fmla="*/ 23 h 23"/>
                <a:gd name="T6" fmla="*/ 8 w 23"/>
                <a:gd name="T7" fmla="*/ 23 h 23"/>
                <a:gd name="T8" fmla="*/ 0 w 23"/>
                <a:gd name="T9" fmla="*/ 15 h 23"/>
                <a:gd name="T10" fmla="*/ 0 w 23"/>
                <a:gd name="T11" fmla="*/ 7 h 23"/>
                <a:gd name="T12" fmla="*/ 8 w 23"/>
                <a:gd name="T13" fmla="*/ 0 h 23"/>
                <a:gd name="T14" fmla="*/ 23 w 23"/>
                <a:gd name="T15" fmla="*/ 0 h 23"/>
                <a:gd name="T16" fmla="*/ 23 w 23"/>
                <a:gd name="T17" fmla="*/ 7 h 23"/>
                <a:gd name="T18" fmla="*/ 23 w 23"/>
                <a:gd name="T19" fmla="*/ 15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3">
                  <a:moveTo>
                    <a:pt x="23" y="7"/>
                  </a:moveTo>
                  <a:lnTo>
                    <a:pt x="23" y="15"/>
                  </a:lnTo>
                  <a:lnTo>
                    <a:pt x="15" y="23"/>
                  </a:lnTo>
                  <a:lnTo>
                    <a:pt x="8" y="23"/>
                  </a:lnTo>
                  <a:lnTo>
                    <a:pt x="0" y="15"/>
                  </a:lnTo>
                  <a:lnTo>
                    <a:pt x="0" y="7"/>
                  </a:lnTo>
                  <a:lnTo>
                    <a:pt x="8" y="0"/>
                  </a:lnTo>
                  <a:lnTo>
                    <a:pt x="23" y="0"/>
                  </a:lnTo>
                  <a:lnTo>
                    <a:pt x="23" y="7"/>
                  </a:lnTo>
                  <a:lnTo>
                    <a:pt x="23"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7" name="Freeform 172"/>
            <p:cNvSpPr>
              <a:spLocks/>
            </p:cNvSpPr>
            <p:nvPr/>
          </p:nvSpPr>
          <p:spPr bwMode="auto">
            <a:xfrm>
              <a:off x="3549" y="2882"/>
              <a:ext cx="7" cy="23"/>
            </a:xfrm>
            <a:custGeom>
              <a:avLst/>
              <a:gdLst>
                <a:gd name="T0" fmla="*/ 7 w 7"/>
                <a:gd name="T1" fmla="*/ 8 h 23"/>
                <a:gd name="T2" fmla="*/ 7 w 7"/>
                <a:gd name="T3" fmla="*/ 0 h 23"/>
                <a:gd name="T4" fmla="*/ 7 w 7"/>
                <a:gd name="T5" fmla="*/ 8 h 23"/>
                <a:gd name="T6" fmla="*/ 0 w 7"/>
                <a:gd name="T7" fmla="*/ 16 h 23"/>
                <a:gd name="T8" fmla="*/ 0 w 7"/>
                <a:gd name="T9" fmla="*/ 23 h 23"/>
                <a:gd name="T10" fmla="*/ 7 w 7"/>
                <a:gd name="T11" fmla="*/ 16 h 23"/>
                <a:gd name="T12" fmla="*/ 7 w 7"/>
                <a:gd name="T13" fmla="*/ 8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3">
                  <a:moveTo>
                    <a:pt x="7" y="8"/>
                  </a:moveTo>
                  <a:lnTo>
                    <a:pt x="7" y="0"/>
                  </a:lnTo>
                  <a:lnTo>
                    <a:pt x="7" y="8"/>
                  </a:lnTo>
                  <a:lnTo>
                    <a:pt x="0" y="16"/>
                  </a:lnTo>
                  <a:lnTo>
                    <a:pt x="0" y="23"/>
                  </a:lnTo>
                  <a:lnTo>
                    <a:pt x="7" y="16"/>
                  </a:lnTo>
                  <a:lnTo>
                    <a:pt x="7"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8" name="Freeform 173"/>
            <p:cNvSpPr>
              <a:spLocks/>
            </p:cNvSpPr>
            <p:nvPr/>
          </p:nvSpPr>
          <p:spPr bwMode="auto">
            <a:xfrm>
              <a:off x="3549" y="2882"/>
              <a:ext cx="7" cy="23"/>
            </a:xfrm>
            <a:custGeom>
              <a:avLst/>
              <a:gdLst>
                <a:gd name="T0" fmla="*/ 7 w 7"/>
                <a:gd name="T1" fmla="*/ 8 h 23"/>
                <a:gd name="T2" fmla="*/ 7 w 7"/>
                <a:gd name="T3" fmla="*/ 0 h 23"/>
                <a:gd name="T4" fmla="*/ 7 w 7"/>
                <a:gd name="T5" fmla="*/ 8 h 23"/>
                <a:gd name="T6" fmla="*/ 0 w 7"/>
                <a:gd name="T7" fmla="*/ 16 h 23"/>
                <a:gd name="T8" fmla="*/ 0 w 7"/>
                <a:gd name="T9" fmla="*/ 23 h 23"/>
                <a:gd name="T10" fmla="*/ 7 w 7"/>
                <a:gd name="T11" fmla="*/ 16 h 23"/>
                <a:gd name="T12" fmla="*/ 7 w 7"/>
                <a:gd name="T13" fmla="*/ 8 h 23"/>
                <a:gd name="T14" fmla="*/ 7 w 7"/>
                <a:gd name="T15" fmla="*/ 16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23">
                  <a:moveTo>
                    <a:pt x="7" y="8"/>
                  </a:moveTo>
                  <a:lnTo>
                    <a:pt x="7" y="0"/>
                  </a:lnTo>
                  <a:lnTo>
                    <a:pt x="7" y="8"/>
                  </a:lnTo>
                  <a:lnTo>
                    <a:pt x="0" y="16"/>
                  </a:lnTo>
                  <a:lnTo>
                    <a:pt x="0" y="23"/>
                  </a:lnTo>
                  <a:lnTo>
                    <a:pt x="7" y="16"/>
                  </a:lnTo>
                  <a:lnTo>
                    <a:pt x="7" y="8"/>
                  </a:lnTo>
                  <a:lnTo>
                    <a:pt x="7"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9" name="Freeform 174"/>
            <p:cNvSpPr>
              <a:spLocks/>
            </p:cNvSpPr>
            <p:nvPr/>
          </p:nvSpPr>
          <p:spPr bwMode="auto">
            <a:xfrm>
              <a:off x="3723" y="2989"/>
              <a:ext cx="7" cy="7"/>
            </a:xfrm>
            <a:custGeom>
              <a:avLst/>
              <a:gdLst>
                <a:gd name="T0" fmla="*/ 7 w 7"/>
                <a:gd name="T1" fmla="*/ 7 h 7"/>
                <a:gd name="T2" fmla="*/ 0 w 7"/>
                <a:gd name="T3" fmla="*/ 7 h 7"/>
                <a:gd name="T4" fmla="*/ 7 w 7"/>
                <a:gd name="T5" fmla="*/ 0 h 7"/>
                <a:gd name="T6" fmla="*/ 7 w 7"/>
                <a:gd name="T7" fmla="*/ 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7"/>
                  </a:moveTo>
                  <a:lnTo>
                    <a:pt x="0" y="7"/>
                  </a:lnTo>
                  <a:lnTo>
                    <a:pt x="7" y="0"/>
                  </a:lnTo>
                  <a:lnTo>
                    <a:pt x="7" y="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0" name="Freeform 175"/>
            <p:cNvSpPr>
              <a:spLocks/>
            </p:cNvSpPr>
            <p:nvPr/>
          </p:nvSpPr>
          <p:spPr bwMode="auto">
            <a:xfrm>
              <a:off x="3723" y="2989"/>
              <a:ext cx="7" cy="15"/>
            </a:xfrm>
            <a:custGeom>
              <a:avLst/>
              <a:gdLst>
                <a:gd name="T0" fmla="*/ 7 w 7"/>
                <a:gd name="T1" fmla="*/ 7 h 15"/>
                <a:gd name="T2" fmla="*/ 0 w 7"/>
                <a:gd name="T3" fmla="*/ 7 h 15"/>
                <a:gd name="T4" fmla="*/ 7 w 7"/>
                <a:gd name="T5" fmla="*/ 0 h 15"/>
                <a:gd name="T6" fmla="*/ 7 w 7"/>
                <a:gd name="T7" fmla="*/ 7 h 15"/>
                <a:gd name="T8" fmla="*/ 7 w 7"/>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7"/>
                  </a:moveTo>
                  <a:lnTo>
                    <a:pt x="0" y="7"/>
                  </a:lnTo>
                  <a:lnTo>
                    <a:pt x="7" y="0"/>
                  </a:lnTo>
                  <a:lnTo>
                    <a:pt x="7" y="7"/>
                  </a:lnTo>
                  <a:lnTo>
                    <a:pt x="7"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1" name="Freeform 176"/>
            <p:cNvSpPr>
              <a:spLocks/>
            </p:cNvSpPr>
            <p:nvPr/>
          </p:nvSpPr>
          <p:spPr bwMode="auto">
            <a:xfrm>
              <a:off x="3708" y="2966"/>
              <a:ext cx="7" cy="15"/>
            </a:xfrm>
            <a:custGeom>
              <a:avLst/>
              <a:gdLst>
                <a:gd name="T0" fmla="*/ 7 w 7"/>
                <a:gd name="T1" fmla="*/ 7 h 15"/>
                <a:gd name="T2" fmla="*/ 7 w 7"/>
                <a:gd name="T3" fmla="*/ 15 h 15"/>
                <a:gd name="T4" fmla="*/ 0 w 7"/>
                <a:gd name="T5" fmla="*/ 15 h 15"/>
                <a:gd name="T6" fmla="*/ 0 w 7"/>
                <a:gd name="T7" fmla="*/ 0 h 15"/>
                <a:gd name="T8" fmla="*/ 7 w 7"/>
                <a:gd name="T9" fmla="*/ 0 h 15"/>
                <a:gd name="T10" fmla="*/ 7 w 7"/>
                <a:gd name="T11" fmla="*/ 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5">
                  <a:moveTo>
                    <a:pt x="7" y="7"/>
                  </a:moveTo>
                  <a:lnTo>
                    <a:pt x="7" y="15"/>
                  </a:lnTo>
                  <a:lnTo>
                    <a:pt x="0" y="15"/>
                  </a:lnTo>
                  <a:lnTo>
                    <a:pt x="0" y="0"/>
                  </a:lnTo>
                  <a:lnTo>
                    <a:pt x="7" y="0"/>
                  </a:lnTo>
                  <a:lnTo>
                    <a:pt x="7" y="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2" name="Freeform 177"/>
            <p:cNvSpPr>
              <a:spLocks/>
            </p:cNvSpPr>
            <p:nvPr/>
          </p:nvSpPr>
          <p:spPr bwMode="auto">
            <a:xfrm>
              <a:off x="3708" y="2966"/>
              <a:ext cx="7" cy="15"/>
            </a:xfrm>
            <a:custGeom>
              <a:avLst/>
              <a:gdLst>
                <a:gd name="T0" fmla="*/ 7 w 7"/>
                <a:gd name="T1" fmla="*/ 7 h 15"/>
                <a:gd name="T2" fmla="*/ 7 w 7"/>
                <a:gd name="T3" fmla="*/ 15 h 15"/>
                <a:gd name="T4" fmla="*/ 0 w 7"/>
                <a:gd name="T5" fmla="*/ 15 h 15"/>
                <a:gd name="T6" fmla="*/ 0 w 7"/>
                <a:gd name="T7" fmla="*/ 0 h 15"/>
                <a:gd name="T8" fmla="*/ 7 w 7"/>
                <a:gd name="T9" fmla="*/ 0 h 15"/>
                <a:gd name="T10" fmla="*/ 7 w 7"/>
                <a:gd name="T11" fmla="*/ 7 h 15"/>
                <a:gd name="T12" fmla="*/ 7 w 7"/>
                <a:gd name="T13" fmla="*/ 15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7" y="7"/>
                  </a:moveTo>
                  <a:lnTo>
                    <a:pt x="7" y="15"/>
                  </a:lnTo>
                  <a:lnTo>
                    <a:pt x="0" y="15"/>
                  </a:lnTo>
                  <a:lnTo>
                    <a:pt x="0" y="0"/>
                  </a:lnTo>
                  <a:lnTo>
                    <a:pt x="7" y="0"/>
                  </a:lnTo>
                  <a:lnTo>
                    <a:pt x="7" y="7"/>
                  </a:lnTo>
                  <a:lnTo>
                    <a:pt x="7"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3" name="Freeform 178"/>
            <p:cNvSpPr>
              <a:spLocks/>
            </p:cNvSpPr>
            <p:nvPr/>
          </p:nvSpPr>
          <p:spPr bwMode="auto">
            <a:xfrm>
              <a:off x="3390" y="1511"/>
              <a:ext cx="302" cy="485"/>
            </a:xfrm>
            <a:custGeom>
              <a:avLst/>
              <a:gdLst>
                <a:gd name="T0" fmla="*/ 302 w 302"/>
                <a:gd name="T1" fmla="*/ 333 h 485"/>
                <a:gd name="T2" fmla="*/ 287 w 302"/>
                <a:gd name="T3" fmla="*/ 310 h 485"/>
                <a:gd name="T4" fmla="*/ 280 w 302"/>
                <a:gd name="T5" fmla="*/ 326 h 485"/>
                <a:gd name="T6" fmla="*/ 242 w 302"/>
                <a:gd name="T7" fmla="*/ 318 h 485"/>
                <a:gd name="T8" fmla="*/ 219 w 302"/>
                <a:gd name="T9" fmla="*/ 326 h 485"/>
                <a:gd name="T10" fmla="*/ 212 w 302"/>
                <a:gd name="T11" fmla="*/ 295 h 485"/>
                <a:gd name="T12" fmla="*/ 196 w 302"/>
                <a:gd name="T13" fmla="*/ 288 h 485"/>
                <a:gd name="T14" fmla="*/ 181 w 302"/>
                <a:gd name="T15" fmla="*/ 235 h 485"/>
                <a:gd name="T16" fmla="*/ 166 w 302"/>
                <a:gd name="T17" fmla="*/ 242 h 485"/>
                <a:gd name="T18" fmla="*/ 159 w 302"/>
                <a:gd name="T19" fmla="*/ 235 h 485"/>
                <a:gd name="T20" fmla="*/ 181 w 302"/>
                <a:gd name="T21" fmla="*/ 166 h 485"/>
                <a:gd name="T22" fmla="*/ 159 w 302"/>
                <a:gd name="T23" fmla="*/ 166 h 485"/>
                <a:gd name="T24" fmla="*/ 143 w 302"/>
                <a:gd name="T25" fmla="*/ 121 h 485"/>
                <a:gd name="T26" fmla="*/ 128 w 302"/>
                <a:gd name="T27" fmla="*/ 106 h 485"/>
                <a:gd name="T28" fmla="*/ 128 w 302"/>
                <a:gd name="T29" fmla="*/ 91 h 485"/>
                <a:gd name="T30" fmla="*/ 121 w 302"/>
                <a:gd name="T31" fmla="*/ 76 h 485"/>
                <a:gd name="T32" fmla="*/ 136 w 302"/>
                <a:gd name="T33" fmla="*/ 7 h 485"/>
                <a:gd name="T34" fmla="*/ 98 w 302"/>
                <a:gd name="T35" fmla="*/ 0 h 485"/>
                <a:gd name="T36" fmla="*/ 60 w 302"/>
                <a:gd name="T37" fmla="*/ 166 h 485"/>
                <a:gd name="T38" fmla="*/ 60 w 302"/>
                <a:gd name="T39" fmla="*/ 189 h 485"/>
                <a:gd name="T40" fmla="*/ 75 w 302"/>
                <a:gd name="T41" fmla="*/ 212 h 485"/>
                <a:gd name="T42" fmla="*/ 22 w 302"/>
                <a:gd name="T43" fmla="*/ 280 h 485"/>
                <a:gd name="T44" fmla="*/ 30 w 302"/>
                <a:gd name="T45" fmla="*/ 303 h 485"/>
                <a:gd name="T46" fmla="*/ 0 w 302"/>
                <a:gd name="T47" fmla="*/ 432 h 485"/>
                <a:gd name="T48" fmla="*/ 136 w 302"/>
                <a:gd name="T49" fmla="*/ 462 h 485"/>
                <a:gd name="T50" fmla="*/ 272 w 302"/>
                <a:gd name="T51" fmla="*/ 485 h 485"/>
                <a:gd name="T52" fmla="*/ 302 w 302"/>
                <a:gd name="T53" fmla="*/ 333 h 4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2" h="485">
                  <a:moveTo>
                    <a:pt x="302" y="333"/>
                  </a:moveTo>
                  <a:lnTo>
                    <a:pt x="287" y="310"/>
                  </a:lnTo>
                  <a:lnTo>
                    <a:pt x="280" y="326"/>
                  </a:lnTo>
                  <a:lnTo>
                    <a:pt x="242" y="318"/>
                  </a:lnTo>
                  <a:lnTo>
                    <a:pt x="219" y="326"/>
                  </a:lnTo>
                  <a:lnTo>
                    <a:pt x="212" y="295"/>
                  </a:lnTo>
                  <a:lnTo>
                    <a:pt x="196" y="288"/>
                  </a:lnTo>
                  <a:lnTo>
                    <a:pt x="181" y="235"/>
                  </a:lnTo>
                  <a:lnTo>
                    <a:pt x="166" y="242"/>
                  </a:lnTo>
                  <a:lnTo>
                    <a:pt x="159" y="235"/>
                  </a:lnTo>
                  <a:lnTo>
                    <a:pt x="181" y="166"/>
                  </a:lnTo>
                  <a:lnTo>
                    <a:pt x="159" y="166"/>
                  </a:lnTo>
                  <a:lnTo>
                    <a:pt x="143" y="121"/>
                  </a:lnTo>
                  <a:lnTo>
                    <a:pt x="128" y="106"/>
                  </a:lnTo>
                  <a:lnTo>
                    <a:pt x="128" y="91"/>
                  </a:lnTo>
                  <a:lnTo>
                    <a:pt x="121" y="76"/>
                  </a:lnTo>
                  <a:lnTo>
                    <a:pt x="136" y="7"/>
                  </a:lnTo>
                  <a:lnTo>
                    <a:pt x="98" y="0"/>
                  </a:lnTo>
                  <a:lnTo>
                    <a:pt x="60" y="166"/>
                  </a:lnTo>
                  <a:lnTo>
                    <a:pt x="60" y="189"/>
                  </a:lnTo>
                  <a:lnTo>
                    <a:pt x="75" y="212"/>
                  </a:lnTo>
                  <a:lnTo>
                    <a:pt x="22" y="280"/>
                  </a:lnTo>
                  <a:lnTo>
                    <a:pt x="30" y="303"/>
                  </a:lnTo>
                  <a:lnTo>
                    <a:pt x="0" y="432"/>
                  </a:lnTo>
                  <a:lnTo>
                    <a:pt x="136" y="462"/>
                  </a:lnTo>
                  <a:lnTo>
                    <a:pt x="272" y="485"/>
                  </a:lnTo>
                  <a:lnTo>
                    <a:pt x="302" y="33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4" name="Freeform 179"/>
            <p:cNvSpPr>
              <a:spLocks/>
            </p:cNvSpPr>
            <p:nvPr/>
          </p:nvSpPr>
          <p:spPr bwMode="auto">
            <a:xfrm>
              <a:off x="3390" y="1511"/>
              <a:ext cx="302" cy="485"/>
            </a:xfrm>
            <a:custGeom>
              <a:avLst/>
              <a:gdLst>
                <a:gd name="T0" fmla="*/ 302 w 302"/>
                <a:gd name="T1" fmla="*/ 333 h 485"/>
                <a:gd name="T2" fmla="*/ 287 w 302"/>
                <a:gd name="T3" fmla="*/ 310 h 485"/>
                <a:gd name="T4" fmla="*/ 280 w 302"/>
                <a:gd name="T5" fmla="*/ 326 h 485"/>
                <a:gd name="T6" fmla="*/ 242 w 302"/>
                <a:gd name="T7" fmla="*/ 318 h 485"/>
                <a:gd name="T8" fmla="*/ 219 w 302"/>
                <a:gd name="T9" fmla="*/ 326 h 485"/>
                <a:gd name="T10" fmla="*/ 212 w 302"/>
                <a:gd name="T11" fmla="*/ 295 h 485"/>
                <a:gd name="T12" fmla="*/ 196 w 302"/>
                <a:gd name="T13" fmla="*/ 288 h 485"/>
                <a:gd name="T14" fmla="*/ 181 w 302"/>
                <a:gd name="T15" fmla="*/ 235 h 485"/>
                <a:gd name="T16" fmla="*/ 166 w 302"/>
                <a:gd name="T17" fmla="*/ 242 h 485"/>
                <a:gd name="T18" fmla="*/ 159 w 302"/>
                <a:gd name="T19" fmla="*/ 235 h 485"/>
                <a:gd name="T20" fmla="*/ 181 w 302"/>
                <a:gd name="T21" fmla="*/ 166 h 485"/>
                <a:gd name="T22" fmla="*/ 159 w 302"/>
                <a:gd name="T23" fmla="*/ 166 h 485"/>
                <a:gd name="T24" fmla="*/ 143 w 302"/>
                <a:gd name="T25" fmla="*/ 121 h 485"/>
                <a:gd name="T26" fmla="*/ 128 w 302"/>
                <a:gd name="T27" fmla="*/ 106 h 485"/>
                <a:gd name="T28" fmla="*/ 128 w 302"/>
                <a:gd name="T29" fmla="*/ 91 h 485"/>
                <a:gd name="T30" fmla="*/ 121 w 302"/>
                <a:gd name="T31" fmla="*/ 76 h 485"/>
                <a:gd name="T32" fmla="*/ 136 w 302"/>
                <a:gd name="T33" fmla="*/ 7 h 485"/>
                <a:gd name="T34" fmla="*/ 98 w 302"/>
                <a:gd name="T35" fmla="*/ 0 h 485"/>
                <a:gd name="T36" fmla="*/ 60 w 302"/>
                <a:gd name="T37" fmla="*/ 166 h 485"/>
                <a:gd name="T38" fmla="*/ 60 w 302"/>
                <a:gd name="T39" fmla="*/ 189 h 485"/>
                <a:gd name="T40" fmla="*/ 75 w 302"/>
                <a:gd name="T41" fmla="*/ 212 h 485"/>
                <a:gd name="T42" fmla="*/ 22 w 302"/>
                <a:gd name="T43" fmla="*/ 280 h 485"/>
                <a:gd name="T44" fmla="*/ 30 w 302"/>
                <a:gd name="T45" fmla="*/ 303 h 485"/>
                <a:gd name="T46" fmla="*/ 0 w 302"/>
                <a:gd name="T47" fmla="*/ 432 h 485"/>
                <a:gd name="T48" fmla="*/ 136 w 302"/>
                <a:gd name="T49" fmla="*/ 462 h 485"/>
                <a:gd name="T50" fmla="*/ 272 w 302"/>
                <a:gd name="T51" fmla="*/ 485 h 485"/>
                <a:gd name="T52" fmla="*/ 302 w 302"/>
                <a:gd name="T53" fmla="*/ 333 h 485"/>
                <a:gd name="T54" fmla="*/ 302 w 302"/>
                <a:gd name="T55" fmla="*/ 341 h 4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2" h="485">
                  <a:moveTo>
                    <a:pt x="302" y="333"/>
                  </a:moveTo>
                  <a:lnTo>
                    <a:pt x="287" y="310"/>
                  </a:lnTo>
                  <a:lnTo>
                    <a:pt x="280" y="326"/>
                  </a:lnTo>
                  <a:lnTo>
                    <a:pt x="242" y="318"/>
                  </a:lnTo>
                  <a:lnTo>
                    <a:pt x="219" y="326"/>
                  </a:lnTo>
                  <a:lnTo>
                    <a:pt x="212" y="295"/>
                  </a:lnTo>
                  <a:lnTo>
                    <a:pt x="196" y="288"/>
                  </a:lnTo>
                  <a:lnTo>
                    <a:pt x="181" y="235"/>
                  </a:lnTo>
                  <a:lnTo>
                    <a:pt x="166" y="242"/>
                  </a:lnTo>
                  <a:lnTo>
                    <a:pt x="159" y="235"/>
                  </a:lnTo>
                  <a:lnTo>
                    <a:pt x="181" y="166"/>
                  </a:lnTo>
                  <a:lnTo>
                    <a:pt x="159" y="166"/>
                  </a:lnTo>
                  <a:lnTo>
                    <a:pt x="143" y="121"/>
                  </a:lnTo>
                  <a:lnTo>
                    <a:pt x="128" y="106"/>
                  </a:lnTo>
                  <a:lnTo>
                    <a:pt x="128" y="91"/>
                  </a:lnTo>
                  <a:lnTo>
                    <a:pt x="121" y="76"/>
                  </a:lnTo>
                  <a:lnTo>
                    <a:pt x="136" y="7"/>
                  </a:lnTo>
                  <a:lnTo>
                    <a:pt x="98" y="0"/>
                  </a:lnTo>
                  <a:lnTo>
                    <a:pt x="60" y="166"/>
                  </a:lnTo>
                  <a:lnTo>
                    <a:pt x="60" y="189"/>
                  </a:lnTo>
                  <a:lnTo>
                    <a:pt x="75" y="212"/>
                  </a:lnTo>
                  <a:lnTo>
                    <a:pt x="22" y="280"/>
                  </a:lnTo>
                  <a:lnTo>
                    <a:pt x="30" y="303"/>
                  </a:lnTo>
                  <a:lnTo>
                    <a:pt x="0" y="432"/>
                  </a:lnTo>
                  <a:lnTo>
                    <a:pt x="136" y="462"/>
                  </a:lnTo>
                  <a:lnTo>
                    <a:pt x="272" y="485"/>
                  </a:lnTo>
                  <a:lnTo>
                    <a:pt x="302" y="333"/>
                  </a:lnTo>
                  <a:lnTo>
                    <a:pt x="302" y="34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5" name="Freeform 180"/>
            <p:cNvSpPr>
              <a:spLocks/>
            </p:cNvSpPr>
            <p:nvPr/>
          </p:nvSpPr>
          <p:spPr bwMode="auto">
            <a:xfrm>
              <a:off x="4593" y="2011"/>
              <a:ext cx="204" cy="356"/>
            </a:xfrm>
            <a:custGeom>
              <a:avLst/>
              <a:gdLst>
                <a:gd name="T0" fmla="*/ 189 w 204"/>
                <a:gd name="T1" fmla="*/ 212 h 356"/>
                <a:gd name="T2" fmla="*/ 182 w 204"/>
                <a:gd name="T3" fmla="*/ 45 h 356"/>
                <a:gd name="T4" fmla="*/ 167 w 204"/>
                <a:gd name="T5" fmla="*/ 0 h 356"/>
                <a:gd name="T6" fmla="*/ 30 w 204"/>
                <a:gd name="T7" fmla="*/ 8 h 356"/>
                <a:gd name="T8" fmla="*/ 61 w 204"/>
                <a:gd name="T9" fmla="*/ 30 h 356"/>
                <a:gd name="T10" fmla="*/ 61 w 204"/>
                <a:gd name="T11" fmla="*/ 45 h 356"/>
                <a:gd name="T12" fmla="*/ 45 w 204"/>
                <a:gd name="T13" fmla="*/ 68 h 356"/>
                <a:gd name="T14" fmla="*/ 15 w 204"/>
                <a:gd name="T15" fmla="*/ 76 h 356"/>
                <a:gd name="T16" fmla="*/ 23 w 204"/>
                <a:gd name="T17" fmla="*/ 106 h 356"/>
                <a:gd name="T18" fmla="*/ 0 w 204"/>
                <a:gd name="T19" fmla="*/ 144 h 356"/>
                <a:gd name="T20" fmla="*/ 8 w 204"/>
                <a:gd name="T21" fmla="*/ 182 h 356"/>
                <a:gd name="T22" fmla="*/ 38 w 204"/>
                <a:gd name="T23" fmla="*/ 212 h 356"/>
                <a:gd name="T24" fmla="*/ 45 w 204"/>
                <a:gd name="T25" fmla="*/ 235 h 356"/>
                <a:gd name="T26" fmla="*/ 53 w 204"/>
                <a:gd name="T27" fmla="*/ 227 h 356"/>
                <a:gd name="T28" fmla="*/ 76 w 204"/>
                <a:gd name="T29" fmla="*/ 235 h 356"/>
                <a:gd name="T30" fmla="*/ 61 w 204"/>
                <a:gd name="T31" fmla="*/ 280 h 356"/>
                <a:gd name="T32" fmla="*/ 106 w 204"/>
                <a:gd name="T33" fmla="*/ 311 h 356"/>
                <a:gd name="T34" fmla="*/ 106 w 204"/>
                <a:gd name="T35" fmla="*/ 333 h 356"/>
                <a:gd name="T36" fmla="*/ 129 w 204"/>
                <a:gd name="T37" fmla="*/ 356 h 356"/>
                <a:gd name="T38" fmla="*/ 136 w 204"/>
                <a:gd name="T39" fmla="*/ 341 h 356"/>
                <a:gd name="T40" fmla="*/ 159 w 204"/>
                <a:gd name="T41" fmla="*/ 349 h 356"/>
                <a:gd name="T42" fmla="*/ 159 w 204"/>
                <a:gd name="T43" fmla="*/ 326 h 356"/>
                <a:gd name="T44" fmla="*/ 182 w 204"/>
                <a:gd name="T45" fmla="*/ 318 h 356"/>
                <a:gd name="T46" fmla="*/ 182 w 204"/>
                <a:gd name="T47" fmla="*/ 265 h 356"/>
                <a:gd name="T48" fmla="*/ 204 w 204"/>
                <a:gd name="T49" fmla="*/ 235 h 356"/>
                <a:gd name="T50" fmla="*/ 189 w 204"/>
                <a:gd name="T51" fmla="*/ 212 h 3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4" h="356">
                  <a:moveTo>
                    <a:pt x="189" y="212"/>
                  </a:moveTo>
                  <a:lnTo>
                    <a:pt x="182" y="45"/>
                  </a:lnTo>
                  <a:lnTo>
                    <a:pt x="167" y="0"/>
                  </a:lnTo>
                  <a:lnTo>
                    <a:pt x="30" y="8"/>
                  </a:lnTo>
                  <a:lnTo>
                    <a:pt x="61" y="30"/>
                  </a:lnTo>
                  <a:lnTo>
                    <a:pt x="61" y="45"/>
                  </a:lnTo>
                  <a:lnTo>
                    <a:pt x="45" y="68"/>
                  </a:lnTo>
                  <a:lnTo>
                    <a:pt x="15" y="76"/>
                  </a:lnTo>
                  <a:lnTo>
                    <a:pt x="23" y="106"/>
                  </a:lnTo>
                  <a:lnTo>
                    <a:pt x="0" y="144"/>
                  </a:lnTo>
                  <a:lnTo>
                    <a:pt x="8" y="182"/>
                  </a:lnTo>
                  <a:lnTo>
                    <a:pt x="38" y="212"/>
                  </a:lnTo>
                  <a:lnTo>
                    <a:pt x="45" y="235"/>
                  </a:lnTo>
                  <a:lnTo>
                    <a:pt x="53" y="227"/>
                  </a:lnTo>
                  <a:lnTo>
                    <a:pt x="76" y="235"/>
                  </a:lnTo>
                  <a:lnTo>
                    <a:pt x="61" y="280"/>
                  </a:lnTo>
                  <a:lnTo>
                    <a:pt x="106" y="311"/>
                  </a:lnTo>
                  <a:lnTo>
                    <a:pt x="106" y="333"/>
                  </a:lnTo>
                  <a:lnTo>
                    <a:pt x="129" y="356"/>
                  </a:lnTo>
                  <a:lnTo>
                    <a:pt x="136" y="341"/>
                  </a:lnTo>
                  <a:lnTo>
                    <a:pt x="159" y="349"/>
                  </a:lnTo>
                  <a:lnTo>
                    <a:pt x="159" y="326"/>
                  </a:lnTo>
                  <a:lnTo>
                    <a:pt x="182" y="318"/>
                  </a:lnTo>
                  <a:lnTo>
                    <a:pt x="182" y="265"/>
                  </a:lnTo>
                  <a:lnTo>
                    <a:pt x="204" y="235"/>
                  </a:lnTo>
                  <a:lnTo>
                    <a:pt x="189" y="21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6" name="Freeform 181"/>
            <p:cNvSpPr>
              <a:spLocks/>
            </p:cNvSpPr>
            <p:nvPr/>
          </p:nvSpPr>
          <p:spPr bwMode="auto">
            <a:xfrm>
              <a:off x="4593" y="2011"/>
              <a:ext cx="204" cy="356"/>
            </a:xfrm>
            <a:custGeom>
              <a:avLst/>
              <a:gdLst>
                <a:gd name="T0" fmla="*/ 189 w 204"/>
                <a:gd name="T1" fmla="*/ 212 h 356"/>
                <a:gd name="T2" fmla="*/ 182 w 204"/>
                <a:gd name="T3" fmla="*/ 45 h 356"/>
                <a:gd name="T4" fmla="*/ 167 w 204"/>
                <a:gd name="T5" fmla="*/ 0 h 356"/>
                <a:gd name="T6" fmla="*/ 30 w 204"/>
                <a:gd name="T7" fmla="*/ 8 h 356"/>
                <a:gd name="T8" fmla="*/ 61 w 204"/>
                <a:gd name="T9" fmla="*/ 30 h 356"/>
                <a:gd name="T10" fmla="*/ 61 w 204"/>
                <a:gd name="T11" fmla="*/ 45 h 356"/>
                <a:gd name="T12" fmla="*/ 45 w 204"/>
                <a:gd name="T13" fmla="*/ 68 h 356"/>
                <a:gd name="T14" fmla="*/ 15 w 204"/>
                <a:gd name="T15" fmla="*/ 76 h 356"/>
                <a:gd name="T16" fmla="*/ 23 w 204"/>
                <a:gd name="T17" fmla="*/ 106 h 356"/>
                <a:gd name="T18" fmla="*/ 0 w 204"/>
                <a:gd name="T19" fmla="*/ 144 h 356"/>
                <a:gd name="T20" fmla="*/ 8 w 204"/>
                <a:gd name="T21" fmla="*/ 182 h 356"/>
                <a:gd name="T22" fmla="*/ 38 w 204"/>
                <a:gd name="T23" fmla="*/ 212 h 356"/>
                <a:gd name="T24" fmla="*/ 45 w 204"/>
                <a:gd name="T25" fmla="*/ 235 h 356"/>
                <a:gd name="T26" fmla="*/ 53 w 204"/>
                <a:gd name="T27" fmla="*/ 227 h 356"/>
                <a:gd name="T28" fmla="*/ 76 w 204"/>
                <a:gd name="T29" fmla="*/ 235 h 356"/>
                <a:gd name="T30" fmla="*/ 61 w 204"/>
                <a:gd name="T31" fmla="*/ 280 h 356"/>
                <a:gd name="T32" fmla="*/ 106 w 204"/>
                <a:gd name="T33" fmla="*/ 311 h 356"/>
                <a:gd name="T34" fmla="*/ 106 w 204"/>
                <a:gd name="T35" fmla="*/ 333 h 356"/>
                <a:gd name="T36" fmla="*/ 129 w 204"/>
                <a:gd name="T37" fmla="*/ 356 h 356"/>
                <a:gd name="T38" fmla="*/ 136 w 204"/>
                <a:gd name="T39" fmla="*/ 341 h 356"/>
                <a:gd name="T40" fmla="*/ 159 w 204"/>
                <a:gd name="T41" fmla="*/ 349 h 356"/>
                <a:gd name="T42" fmla="*/ 159 w 204"/>
                <a:gd name="T43" fmla="*/ 326 h 356"/>
                <a:gd name="T44" fmla="*/ 182 w 204"/>
                <a:gd name="T45" fmla="*/ 318 h 356"/>
                <a:gd name="T46" fmla="*/ 182 w 204"/>
                <a:gd name="T47" fmla="*/ 265 h 356"/>
                <a:gd name="T48" fmla="*/ 204 w 204"/>
                <a:gd name="T49" fmla="*/ 235 h 356"/>
                <a:gd name="T50" fmla="*/ 189 w 204"/>
                <a:gd name="T51" fmla="*/ 212 h 356"/>
                <a:gd name="T52" fmla="*/ 189 w 204"/>
                <a:gd name="T53" fmla="*/ 220 h 3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4" h="356">
                  <a:moveTo>
                    <a:pt x="189" y="212"/>
                  </a:moveTo>
                  <a:lnTo>
                    <a:pt x="182" y="45"/>
                  </a:lnTo>
                  <a:lnTo>
                    <a:pt x="167" y="0"/>
                  </a:lnTo>
                  <a:lnTo>
                    <a:pt x="30" y="8"/>
                  </a:lnTo>
                  <a:lnTo>
                    <a:pt x="61" y="30"/>
                  </a:lnTo>
                  <a:lnTo>
                    <a:pt x="61" y="45"/>
                  </a:lnTo>
                  <a:lnTo>
                    <a:pt x="45" y="68"/>
                  </a:lnTo>
                  <a:lnTo>
                    <a:pt x="15" y="76"/>
                  </a:lnTo>
                  <a:lnTo>
                    <a:pt x="23" y="106"/>
                  </a:lnTo>
                  <a:lnTo>
                    <a:pt x="0" y="144"/>
                  </a:lnTo>
                  <a:lnTo>
                    <a:pt x="8" y="182"/>
                  </a:lnTo>
                  <a:lnTo>
                    <a:pt x="38" y="212"/>
                  </a:lnTo>
                  <a:lnTo>
                    <a:pt x="45" y="235"/>
                  </a:lnTo>
                  <a:lnTo>
                    <a:pt x="53" y="227"/>
                  </a:lnTo>
                  <a:lnTo>
                    <a:pt x="76" y="235"/>
                  </a:lnTo>
                  <a:lnTo>
                    <a:pt x="61" y="280"/>
                  </a:lnTo>
                  <a:lnTo>
                    <a:pt x="106" y="311"/>
                  </a:lnTo>
                  <a:lnTo>
                    <a:pt x="106" y="333"/>
                  </a:lnTo>
                  <a:lnTo>
                    <a:pt x="129" y="356"/>
                  </a:lnTo>
                  <a:lnTo>
                    <a:pt x="136" y="341"/>
                  </a:lnTo>
                  <a:lnTo>
                    <a:pt x="159" y="349"/>
                  </a:lnTo>
                  <a:lnTo>
                    <a:pt x="159" y="326"/>
                  </a:lnTo>
                  <a:lnTo>
                    <a:pt x="182" y="318"/>
                  </a:lnTo>
                  <a:lnTo>
                    <a:pt x="182" y="265"/>
                  </a:lnTo>
                  <a:lnTo>
                    <a:pt x="204" y="235"/>
                  </a:lnTo>
                  <a:lnTo>
                    <a:pt x="189" y="212"/>
                  </a:lnTo>
                  <a:lnTo>
                    <a:pt x="189"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7" name="Freeform 182"/>
            <p:cNvSpPr>
              <a:spLocks/>
            </p:cNvSpPr>
            <p:nvPr/>
          </p:nvSpPr>
          <p:spPr bwMode="auto">
            <a:xfrm>
              <a:off x="4775" y="2041"/>
              <a:ext cx="151" cy="265"/>
            </a:xfrm>
            <a:custGeom>
              <a:avLst/>
              <a:gdLst>
                <a:gd name="T0" fmla="*/ 151 w 151"/>
                <a:gd name="T1" fmla="*/ 190 h 265"/>
                <a:gd name="T2" fmla="*/ 121 w 151"/>
                <a:gd name="T3" fmla="*/ 197 h 265"/>
                <a:gd name="T4" fmla="*/ 121 w 151"/>
                <a:gd name="T5" fmla="*/ 205 h 265"/>
                <a:gd name="T6" fmla="*/ 98 w 151"/>
                <a:gd name="T7" fmla="*/ 250 h 265"/>
                <a:gd name="T8" fmla="*/ 75 w 151"/>
                <a:gd name="T9" fmla="*/ 235 h 265"/>
                <a:gd name="T10" fmla="*/ 68 w 151"/>
                <a:gd name="T11" fmla="*/ 258 h 265"/>
                <a:gd name="T12" fmla="*/ 60 w 151"/>
                <a:gd name="T13" fmla="*/ 250 h 265"/>
                <a:gd name="T14" fmla="*/ 45 w 151"/>
                <a:gd name="T15" fmla="*/ 265 h 265"/>
                <a:gd name="T16" fmla="*/ 22 w 151"/>
                <a:gd name="T17" fmla="*/ 250 h 265"/>
                <a:gd name="T18" fmla="*/ 22 w 151"/>
                <a:gd name="T19" fmla="*/ 265 h 265"/>
                <a:gd name="T20" fmla="*/ 7 w 151"/>
                <a:gd name="T21" fmla="*/ 258 h 265"/>
                <a:gd name="T22" fmla="*/ 0 w 151"/>
                <a:gd name="T23" fmla="*/ 265 h 265"/>
                <a:gd name="T24" fmla="*/ 0 w 151"/>
                <a:gd name="T25" fmla="*/ 235 h 265"/>
                <a:gd name="T26" fmla="*/ 22 w 151"/>
                <a:gd name="T27" fmla="*/ 205 h 265"/>
                <a:gd name="T28" fmla="*/ 7 w 151"/>
                <a:gd name="T29" fmla="*/ 182 h 265"/>
                <a:gd name="T30" fmla="*/ 0 w 151"/>
                <a:gd name="T31" fmla="*/ 15 h 265"/>
                <a:gd name="T32" fmla="*/ 15 w 151"/>
                <a:gd name="T33" fmla="*/ 23 h 265"/>
                <a:gd name="T34" fmla="*/ 38 w 151"/>
                <a:gd name="T35" fmla="*/ 8 h 265"/>
                <a:gd name="T36" fmla="*/ 128 w 151"/>
                <a:gd name="T37" fmla="*/ 0 h 265"/>
                <a:gd name="T38" fmla="*/ 151 w 151"/>
                <a:gd name="T39" fmla="*/ 167 h 265"/>
                <a:gd name="T40" fmla="*/ 151 w 151"/>
                <a:gd name="T41" fmla="*/ 19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265">
                  <a:moveTo>
                    <a:pt x="151" y="190"/>
                  </a:moveTo>
                  <a:lnTo>
                    <a:pt x="121" y="197"/>
                  </a:lnTo>
                  <a:lnTo>
                    <a:pt x="121" y="205"/>
                  </a:lnTo>
                  <a:lnTo>
                    <a:pt x="98" y="250"/>
                  </a:lnTo>
                  <a:lnTo>
                    <a:pt x="75" y="235"/>
                  </a:lnTo>
                  <a:lnTo>
                    <a:pt x="68" y="258"/>
                  </a:lnTo>
                  <a:lnTo>
                    <a:pt x="60" y="250"/>
                  </a:lnTo>
                  <a:lnTo>
                    <a:pt x="45" y="265"/>
                  </a:lnTo>
                  <a:lnTo>
                    <a:pt x="22" y="250"/>
                  </a:lnTo>
                  <a:lnTo>
                    <a:pt x="22" y="265"/>
                  </a:lnTo>
                  <a:lnTo>
                    <a:pt x="7" y="258"/>
                  </a:lnTo>
                  <a:lnTo>
                    <a:pt x="0" y="265"/>
                  </a:lnTo>
                  <a:lnTo>
                    <a:pt x="0" y="235"/>
                  </a:lnTo>
                  <a:lnTo>
                    <a:pt x="22" y="205"/>
                  </a:lnTo>
                  <a:lnTo>
                    <a:pt x="7" y="182"/>
                  </a:lnTo>
                  <a:lnTo>
                    <a:pt x="0" y="15"/>
                  </a:lnTo>
                  <a:lnTo>
                    <a:pt x="15" y="23"/>
                  </a:lnTo>
                  <a:lnTo>
                    <a:pt x="38" y="8"/>
                  </a:lnTo>
                  <a:lnTo>
                    <a:pt x="128" y="0"/>
                  </a:lnTo>
                  <a:lnTo>
                    <a:pt x="151" y="167"/>
                  </a:lnTo>
                  <a:lnTo>
                    <a:pt x="151" y="19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8" name="Freeform 183"/>
            <p:cNvSpPr>
              <a:spLocks/>
            </p:cNvSpPr>
            <p:nvPr/>
          </p:nvSpPr>
          <p:spPr bwMode="auto">
            <a:xfrm>
              <a:off x="4775" y="2041"/>
              <a:ext cx="151" cy="265"/>
            </a:xfrm>
            <a:custGeom>
              <a:avLst/>
              <a:gdLst>
                <a:gd name="T0" fmla="*/ 151 w 151"/>
                <a:gd name="T1" fmla="*/ 190 h 265"/>
                <a:gd name="T2" fmla="*/ 121 w 151"/>
                <a:gd name="T3" fmla="*/ 197 h 265"/>
                <a:gd name="T4" fmla="*/ 121 w 151"/>
                <a:gd name="T5" fmla="*/ 205 h 265"/>
                <a:gd name="T6" fmla="*/ 98 w 151"/>
                <a:gd name="T7" fmla="*/ 250 h 265"/>
                <a:gd name="T8" fmla="*/ 75 w 151"/>
                <a:gd name="T9" fmla="*/ 235 h 265"/>
                <a:gd name="T10" fmla="*/ 68 w 151"/>
                <a:gd name="T11" fmla="*/ 258 h 265"/>
                <a:gd name="T12" fmla="*/ 60 w 151"/>
                <a:gd name="T13" fmla="*/ 250 h 265"/>
                <a:gd name="T14" fmla="*/ 45 w 151"/>
                <a:gd name="T15" fmla="*/ 265 h 265"/>
                <a:gd name="T16" fmla="*/ 22 w 151"/>
                <a:gd name="T17" fmla="*/ 250 h 265"/>
                <a:gd name="T18" fmla="*/ 22 w 151"/>
                <a:gd name="T19" fmla="*/ 265 h 265"/>
                <a:gd name="T20" fmla="*/ 7 w 151"/>
                <a:gd name="T21" fmla="*/ 258 h 265"/>
                <a:gd name="T22" fmla="*/ 0 w 151"/>
                <a:gd name="T23" fmla="*/ 265 h 265"/>
                <a:gd name="T24" fmla="*/ 0 w 151"/>
                <a:gd name="T25" fmla="*/ 235 h 265"/>
                <a:gd name="T26" fmla="*/ 22 w 151"/>
                <a:gd name="T27" fmla="*/ 205 h 265"/>
                <a:gd name="T28" fmla="*/ 7 w 151"/>
                <a:gd name="T29" fmla="*/ 182 h 265"/>
                <a:gd name="T30" fmla="*/ 0 w 151"/>
                <a:gd name="T31" fmla="*/ 15 h 265"/>
                <a:gd name="T32" fmla="*/ 15 w 151"/>
                <a:gd name="T33" fmla="*/ 23 h 265"/>
                <a:gd name="T34" fmla="*/ 38 w 151"/>
                <a:gd name="T35" fmla="*/ 8 h 265"/>
                <a:gd name="T36" fmla="*/ 128 w 151"/>
                <a:gd name="T37" fmla="*/ 0 h 265"/>
                <a:gd name="T38" fmla="*/ 151 w 151"/>
                <a:gd name="T39" fmla="*/ 167 h 265"/>
                <a:gd name="T40" fmla="*/ 151 w 151"/>
                <a:gd name="T41" fmla="*/ 190 h 265"/>
                <a:gd name="T42" fmla="*/ 151 w 151"/>
                <a:gd name="T43" fmla="*/ 197 h 2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1" h="265">
                  <a:moveTo>
                    <a:pt x="151" y="190"/>
                  </a:moveTo>
                  <a:lnTo>
                    <a:pt x="121" y="197"/>
                  </a:lnTo>
                  <a:lnTo>
                    <a:pt x="121" y="205"/>
                  </a:lnTo>
                  <a:lnTo>
                    <a:pt x="98" y="250"/>
                  </a:lnTo>
                  <a:lnTo>
                    <a:pt x="75" y="235"/>
                  </a:lnTo>
                  <a:lnTo>
                    <a:pt x="68" y="258"/>
                  </a:lnTo>
                  <a:lnTo>
                    <a:pt x="60" y="250"/>
                  </a:lnTo>
                  <a:lnTo>
                    <a:pt x="45" y="265"/>
                  </a:lnTo>
                  <a:lnTo>
                    <a:pt x="22" y="250"/>
                  </a:lnTo>
                  <a:lnTo>
                    <a:pt x="22" y="265"/>
                  </a:lnTo>
                  <a:lnTo>
                    <a:pt x="7" y="258"/>
                  </a:lnTo>
                  <a:lnTo>
                    <a:pt x="0" y="265"/>
                  </a:lnTo>
                  <a:lnTo>
                    <a:pt x="0" y="235"/>
                  </a:lnTo>
                  <a:lnTo>
                    <a:pt x="22" y="205"/>
                  </a:lnTo>
                  <a:lnTo>
                    <a:pt x="7" y="182"/>
                  </a:lnTo>
                  <a:lnTo>
                    <a:pt x="0" y="15"/>
                  </a:lnTo>
                  <a:lnTo>
                    <a:pt x="15" y="23"/>
                  </a:lnTo>
                  <a:lnTo>
                    <a:pt x="38" y="8"/>
                  </a:lnTo>
                  <a:lnTo>
                    <a:pt x="128" y="0"/>
                  </a:lnTo>
                  <a:lnTo>
                    <a:pt x="151" y="167"/>
                  </a:lnTo>
                  <a:lnTo>
                    <a:pt x="151" y="190"/>
                  </a:lnTo>
                  <a:lnTo>
                    <a:pt x="151" y="19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9" name="Freeform 184"/>
            <p:cNvSpPr>
              <a:spLocks/>
            </p:cNvSpPr>
            <p:nvPr/>
          </p:nvSpPr>
          <p:spPr bwMode="auto">
            <a:xfrm>
              <a:off x="4343" y="1950"/>
              <a:ext cx="311" cy="205"/>
            </a:xfrm>
            <a:custGeom>
              <a:avLst/>
              <a:gdLst>
                <a:gd name="T0" fmla="*/ 311 w 311"/>
                <a:gd name="T1" fmla="*/ 91 h 205"/>
                <a:gd name="T2" fmla="*/ 280 w 311"/>
                <a:gd name="T3" fmla="*/ 69 h 205"/>
                <a:gd name="T4" fmla="*/ 265 w 311"/>
                <a:gd name="T5" fmla="*/ 53 h 205"/>
                <a:gd name="T6" fmla="*/ 250 w 311"/>
                <a:gd name="T7" fmla="*/ 0 h 205"/>
                <a:gd name="T8" fmla="*/ 8 w 311"/>
                <a:gd name="T9" fmla="*/ 8 h 205"/>
                <a:gd name="T10" fmla="*/ 0 w 311"/>
                <a:gd name="T11" fmla="*/ 8 h 205"/>
                <a:gd name="T12" fmla="*/ 8 w 311"/>
                <a:gd name="T13" fmla="*/ 31 h 205"/>
                <a:gd name="T14" fmla="*/ 0 w 311"/>
                <a:gd name="T15" fmla="*/ 61 h 205"/>
                <a:gd name="T16" fmla="*/ 8 w 311"/>
                <a:gd name="T17" fmla="*/ 76 h 205"/>
                <a:gd name="T18" fmla="*/ 31 w 311"/>
                <a:gd name="T19" fmla="*/ 137 h 205"/>
                <a:gd name="T20" fmla="*/ 38 w 311"/>
                <a:gd name="T21" fmla="*/ 137 h 205"/>
                <a:gd name="T22" fmla="*/ 46 w 311"/>
                <a:gd name="T23" fmla="*/ 197 h 205"/>
                <a:gd name="T24" fmla="*/ 235 w 311"/>
                <a:gd name="T25" fmla="*/ 190 h 205"/>
                <a:gd name="T26" fmla="*/ 250 w 311"/>
                <a:gd name="T27" fmla="*/ 205 h 205"/>
                <a:gd name="T28" fmla="*/ 273 w 311"/>
                <a:gd name="T29" fmla="*/ 167 h 205"/>
                <a:gd name="T30" fmla="*/ 265 w 311"/>
                <a:gd name="T31" fmla="*/ 137 h 205"/>
                <a:gd name="T32" fmla="*/ 295 w 311"/>
                <a:gd name="T33" fmla="*/ 129 h 205"/>
                <a:gd name="T34" fmla="*/ 311 w 311"/>
                <a:gd name="T35" fmla="*/ 106 h 205"/>
                <a:gd name="T36" fmla="*/ 311 w 311"/>
                <a:gd name="T37" fmla="*/ 91 h 2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1" h="205">
                  <a:moveTo>
                    <a:pt x="311" y="91"/>
                  </a:moveTo>
                  <a:lnTo>
                    <a:pt x="280" y="69"/>
                  </a:lnTo>
                  <a:lnTo>
                    <a:pt x="265" y="53"/>
                  </a:lnTo>
                  <a:lnTo>
                    <a:pt x="250" y="0"/>
                  </a:lnTo>
                  <a:lnTo>
                    <a:pt x="8" y="8"/>
                  </a:lnTo>
                  <a:lnTo>
                    <a:pt x="0" y="8"/>
                  </a:lnTo>
                  <a:lnTo>
                    <a:pt x="8" y="31"/>
                  </a:lnTo>
                  <a:lnTo>
                    <a:pt x="0" y="61"/>
                  </a:lnTo>
                  <a:lnTo>
                    <a:pt x="8" y="76"/>
                  </a:lnTo>
                  <a:lnTo>
                    <a:pt x="31" y="137"/>
                  </a:lnTo>
                  <a:lnTo>
                    <a:pt x="38" y="137"/>
                  </a:lnTo>
                  <a:lnTo>
                    <a:pt x="46" y="197"/>
                  </a:lnTo>
                  <a:lnTo>
                    <a:pt x="235" y="190"/>
                  </a:lnTo>
                  <a:lnTo>
                    <a:pt x="250" y="205"/>
                  </a:lnTo>
                  <a:lnTo>
                    <a:pt x="273" y="167"/>
                  </a:lnTo>
                  <a:lnTo>
                    <a:pt x="265" y="137"/>
                  </a:lnTo>
                  <a:lnTo>
                    <a:pt x="295" y="129"/>
                  </a:lnTo>
                  <a:lnTo>
                    <a:pt x="311" y="106"/>
                  </a:lnTo>
                  <a:lnTo>
                    <a:pt x="311" y="91"/>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0" name="Freeform 185"/>
            <p:cNvSpPr>
              <a:spLocks/>
            </p:cNvSpPr>
            <p:nvPr/>
          </p:nvSpPr>
          <p:spPr bwMode="auto">
            <a:xfrm>
              <a:off x="4343" y="1950"/>
              <a:ext cx="311" cy="205"/>
            </a:xfrm>
            <a:custGeom>
              <a:avLst/>
              <a:gdLst>
                <a:gd name="T0" fmla="*/ 311 w 311"/>
                <a:gd name="T1" fmla="*/ 91 h 205"/>
                <a:gd name="T2" fmla="*/ 280 w 311"/>
                <a:gd name="T3" fmla="*/ 69 h 205"/>
                <a:gd name="T4" fmla="*/ 265 w 311"/>
                <a:gd name="T5" fmla="*/ 53 h 205"/>
                <a:gd name="T6" fmla="*/ 250 w 311"/>
                <a:gd name="T7" fmla="*/ 0 h 205"/>
                <a:gd name="T8" fmla="*/ 8 w 311"/>
                <a:gd name="T9" fmla="*/ 8 h 205"/>
                <a:gd name="T10" fmla="*/ 0 w 311"/>
                <a:gd name="T11" fmla="*/ 8 h 205"/>
                <a:gd name="T12" fmla="*/ 8 w 311"/>
                <a:gd name="T13" fmla="*/ 31 h 205"/>
                <a:gd name="T14" fmla="*/ 0 w 311"/>
                <a:gd name="T15" fmla="*/ 61 h 205"/>
                <a:gd name="T16" fmla="*/ 8 w 311"/>
                <a:gd name="T17" fmla="*/ 76 h 205"/>
                <a:gd name="T18" fmla="*/ 31 w 311"/>
                <a:gd name="T19" fmla="*/ 137 h 205"/>
                <a:gd name="T20" fmla="*/ 38 w 311"/>
                <a:gd name="T21" fmla="*/ 137 h 205"/>
                <a:gd name="T22" fmla="*/ 46 w 311"/>
                <a:gd name="T23" fmla="*/ 197 h 205"/>
                <a:gd name="T24" fmla="*/ 235 w 311"/>
                <a:gd name="T25" fmla="*/ 190 h 205"/>
                <a:gd name="T26" fmla="*/ 250 w 311"/>
                <a:gd name="T27" fmla="*/ 205 h 205"/>
                <a:gd name="T28" fmla="*/ 273 w 311"/>
                <a:gd name="T29" fmla="*/ 167 h 205"/>
                <a:gd name="T30" fmla="*/ 265 w 311"/>
                <a:gd name="T31" fmla="*/ 137 h 205"/>
                <a:gd name="T32" fmla="*/ 295 w 311"/>
                <a:gd name="T33" fmla="*/ 129 h 205"/>
                <a:gd name="T34" fmla="*/ 311 w 311"/>
                <a:gd name="T35" fmla="*/ 106 h 205"/>
                <a:gd name="T36" fmla="*/ 311 w 311"/>
                <a:gd name="T37" fmla="*/ 91 h 205"/>
                <a:gd name="T38" fmla="*/ 311 w 311"/>
                <a:gd name="T39" fmla="*/ 99 h 2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 h="205">
                  <a:moveTo>
                    <a:pt x="311" y="91"/>
                  </a:moveTo>
                  <a:lnTo>
                    <a:pt x="280" y="69"/>
                  </a:lnTo>
                  <a:lnTo>
                    <a:pt x="265" y="53"/>
                  </a:lnTo>
                  <a:lnTo>
                    <a:pt x="250" y="0"/>
                  </a:lnTo>
                  <a:lnTo>
                    <a:pt x="8" y="8"/>
                  </a:lnTo>
                  <a:lnTo>
                    <a:pt x="0" y="8"/>
                  </a:lnTo>
                  <a:lnTo>
                    <a:pt x="8" y="31"/>
                  </a:lnTo>
                  <a:lnTo>
                    <a:pt x="0" y="61"/>
                  </a:lnTo>
                  <a:lnTo>
                    <a:pt x="8" y="76"/>
                  </a:lnTo>
                  <a:lnTo>
                    <a:pt x="31" y="137"/>
                  </a:lnTo>
                  <a:lnTo>
                    <a:pt x="38" y="137"/>
                  </a:lnTo>
                  <a:lnTo>
                    <a:pt x="46" y="197"/>
                  </a:lnTo>
                  <a:lnTo>
                    <a:pt x="235" y="190"/>
                  </a:lnTo>
                  <a:lnTo>
                    <a:pt x="250" y="205"/>
                  </a:lnTo>
                  <a:lnTo>
                    <a:pt x="273" y="167"/>
                  </a:lnTo>
                  <a:lnTo>
                    <a:pt x="265" y="137"/>
                  </a:lnTo>
                  <a:lnTo>
                    <a:pt x="295" y="129"/>
                  </a:lnTo>
                  <a:lnTo>
                    <a:pt x="311" y="106"/>
                  </a:lnTo>
                  <a:lnTo>
                    <a:pt x="311" y="91"/>
                  </a:lnTo>
                  <a:lnTo>
                    <a:pt x="311" y="9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1" name="Freeform 186"/>
            <p:cNvSpPr>
              <a:spLocks/>
            </p:cNvSpPr>
            <p:nvPr/>
          </p:nvSpPr>
          <p:spPr bwMode="auto">
            <a:xfrm>
              <a:off x="4071" y="2170"/>
              <a:ext cx="371" cy="205"/>
            </a:xfrm>
            <a:custGeom>
              <a:avLst/>
              <a:gdLst>
                <a:gd name="T0" fmla="*/ 371 w 371"/>
                <a:gd name="T1" fmla="*/ 205 h 205"/>
                <a:gd name="T2" fmla="*/ 0 w 371"/>
                <a:gd name="T3" fmla="*/ 197 h 205"/>
                <a:gd name="T4" fmla="*/ 7 w 371"/>
                <a:gd name="T5" fmla="*/ 0 h 205"/>
                <a:gd name="T6" fmla="*/ 340 w 371"/>
                <a:gd name="T7" fmla="*/ 15 h 205"/>
                <a:gd name="T8" fmla="*/ 356 w 371"/>
                <a:gd name="T9" fmla="*/ 23 h 205"/>
                <a:gd name="T10" fmla="*/ 356 w 371"/>
                <a:gd name="T11" fmla="*/ 30 h 205"/>
                <a:gd name="T12" fmla="*/ 348 w 371"/>
                <a:gd name="T13" fmla="*/ 46 h 205"/>
                <a:gd name="T14" fmla="*/ 371 w 371"/>
                <a:gd name="T15" fmla="*/ 68 h 205"/>
                <a:gd name="T16" fmla="*/ 371 w 371"/>
                <a:gd name="T17" fmla="*/ 205 h 2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1" h="205">
                  <a:moveTo>
                    <a:pt x="371" y="205"/>
                  </a:moveTo>
                  <a:lnTo>
                    <a:pt x="0" y="197"/>
                  </a:lnTo>
                  <a:lnTo>
                    <a:pt x="7" y="0"/>
                  </a:lnTo>
                  <a:lnTo>
                    <a:pt x="340" y="15"/>
                  </a:lnTo>
                  <a:lnTo>
                    <a:pt x="356" y="23"/>
                  </a:lnTo>
                  <a:lnTo>
                    <a:pt x="356" y="30"/>
                  </a:lnTo>
                  <a:lnTo>
                    <a:pt x="348" y="46"/>
                  </a:lnTo>
                  <a:lnTo>
                    <a:pt x="371" y="68"/>
                  </a:lnTo>
                  <a:lnTo>
                    <a:pt x="371" y="20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2" name="Freeform 187"/>
            <p:cNvSpPr>
              <a:spLocks/>
            </p:cNvSpPr>
            <p:nvPr/>
          </p:nvSpPr>
          <p:spPr bwMode="auto">
            <a:xfrm>
              <a:off x="4071" y="2170"/>
              <a:ext cx="371" cy="212"/>
            </a:xfrm>
            <a:custGeom>
              <a:avLst/>
              <a:gdLst>
                <a:gd name="T0" fmla="*/ 371 w 371"/>
                <a:gd name="T1" fmla="*/ 205 h 212"/>
                <a:gd name="T2" fmla="*/ 0 w 371"/>
                <a:gd name="T3" fmla="*/ 197 h 212"/>
                <a:gd name="T4" fmla="*/ 7 w 371"/>
                <a:gd name="T5" fmla="*/ 0 h 212"/>
                <a:gd name="T6" fmla="*/ 340 w 371"/>
                <a:gd name="T7" fmla="*/ 15 h 212"/>
                <a:gd name="T8" fmla="*/ 356 w 371"/>
                <a:gd name="T9" fmla="*/ 23 h 212"/>
                <a:gd name="T10" fmla="*/ 356 w 371"/>
                <a:gd name="T11" fmla="*/ 30 h 212"/>
                <a:gd name="T12" fmla="*/ 348 w 371"/>
                <a:gd name="T13" fmla="*/ 46 h 212"/>
                <a:gd name="T14" fmla="*/ 371 w 371"/>
                <a:gd name="T15" fmla="*/ 68 h 212"/>
                <a:gd name="T16" fmla="*/ 371 w 371"/>
                <a:gd name="T17" fmla="*/ 205 h 212"/>
                <a:gd name="T18" fmla="*/ 371 w 371"/>
                <a:gd name="T19" fmla="*/ 21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12">
                  <a:moveTo>
                    <a:pt x="371" y="205"/>
                  </a:moveTo>
                  <a:lnTo>
                    <a:pt x="0" y="197"/>
                  </a:lnTo>
                  <a:lnTo>
                    <a:pt x="7" y="0"/>
                  </a:lnTo>
                  <a:lnTo>
                    <a:pt x="340" y="15"/>
                  </a:lnTo>
                  <a:lnTo>
                    <a:pt x="356" y="23"/>
                  </a:lnTo>
                  <a:lnTo>
                    <a:pt x="356" y="30"/>
                  </a:lnTo>
                  <a:lnTo>
                    <a:pt x="348" y="46"/>
                  </a:lnTo>
                  <a:lnTo>
                    <a:pt x="371" y="68"/>
                  </a:lnTo>
                  <a:lnTo>
                    <a:pt x="371" y="205"/>
                  </a:lnTo>
                  <a:lnTo>
                    <a:pt x="371" y="2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3" name="Freeform 188"/>
            <p:cNvSpPr>
              <a:spLocks/>
            </p:cNvSpPr>
            <p:nvPr/>
          </p:nvSpPr>
          <p:spPr bwMode="auto">
            <a:xfrm>
              <a:off x="4707" y="2208"/>
              <a:ext cx="370" cy="189"/>
            </a:xfrm>
            <a:custGeom>
              <a:avLst/>
              <a:gdLst>
                <a:gd name="T0" fmla="*/ 340 w 370"/>
                <a:gd name="T1" fmla="*/ 61 h 189"/>
                <a:gd name="T2" fmla="*/ 333 w 370"/>
                <a:gd name="T3" fmla="*/ 30 h 189"/>
                <a:gd name="T4" fmla="*/ 317 w 370"/>
                <a:gd name="T5" fmla="*/ 15 h 189"/>
                <a:gd name="T6" fmla="*/ 295 w 370"/>
                <a:gd name="T7" fmla="*/ 23 h 189"/>
                <a:gd name="T8" fmla="*/ 280 w 370"/>
                <a:gd name="T9" fmla="*/ 23 h 189"/>
                <a:gd name="T10" fmla="*/ 249 w 370"/>
                <a:gd name="T11" fmla="*/ 15 h 189"/>
                <a:gd name="T12" fmla="*/ 234 w 370"/>
                <a:gd name="T13" fmla="*/ 0 h 189"/>
                <a:gd name="T14" fmla="*/ 219 w 370"/>
                <a:gd name="T15" fmla="*/ 0 h 189"/>
                <a:gd name="T16" fmla="*/ 219 w 370"/>
                <a:gd name="T17" fmla="*/ 23 h 189"/>
                <a:gd name="T18" fmla="*/ 189 w 370"/>
                <a:gd name="T19" fmla="*/ 30 h 189"/>
                <a:gd name="T20" fmla="*/ 189 w 370"/>
                <a:gd name="T21" fmla="*/ 38 h 189"/>
                <a:gd name="T22" fmla="*/ 166 w 370"/>
                <a:gd name="T23" fmla="*/ 83 h 189"/>
                <a:gd name="T24" fmla="*/ 143 w 370"/>
                <a:gd name="T25" fmla="*/ 68 h 189"/>
                <a:gd name="T26" fmla="*/ 136 w 370"/>
                <a:gd name="T27" fmla="*/ 91 h 189"/>
                <a:gd name="T28" fmla="*/ 128 w 370"/>
                <a:gd name="T29" fmla="*/ 83 h 189"/>
                <a:gd name="T30" fmla="*/ 113 w 370"/>
                <a:gd name="T31" fmla="*/ 98 h 189"/>
                <a:gd name="T32" fmla="*/ 90 w 370"/>
                <a:gd name="T33" fmla="*/ 83 h 189"/>
                <a:gd name="T34" fmla="*/ 90 w 370"/>
                <a:gd name="T35" fmla="*/ 98 h 189"/>
                <a:gd name="T36" fmla="*/ 75 w 370"/>
                <a:gd name="T37" fmla="*/ 91 h 189"/>
                <a:gd name="T38" fmla="*/ 68 w 370"/>
                <a:gd name="T39" fmla="*/ 98 h 189"/>
                <a:gd name="T40" fmla="*/ 68 w 370"/>
                <a:gd name="T41" fmla="*/ 121 h 189"/>
                <a:gd name="T42" fmla="*/ 45 w 370"/>
                <a:gd name="T43" fmla="*/ 129 h 189"/>
                <a:gd name="T44" fmla="*/ 45 w 370"/>
                <a:gd name="T45" fmla="*/ 152 h 189"/>
                <a:gd name="T46" fmla="*/ 22 w 370"/>
                <a:gd name="T47" fmla="*/ 144 h 189"/>
                <a:gd name="T48" fmla="*/ 15 w 370"/>
                <a:gd name="T49" fmla="*/ 159 h 189"/>
                <a:gd name="T50" fmla="*/ 15 w 370"/>
                <a:gd name="T51" fmla="*/ 174 h 189"/>
                <a:gd name="T52" fmla="*/ 0 w 370"/>
                <a:gd name="T53" fmla="*/ 189 h 189"/>
                <a:gd name="T54" fmla="*/ 75 w 370"/>
                <a:gd name="T55" fmla="*/ 182 h 189"/>
                <a:gd name="T56" fmla="*/ 68 w 370"/>
                <a:gd name="T57" fmla="*/ 174 h 189"/>
                <a:gd name="T58" fmla="*/ 295 w 370"/>
                <a:gd name="T59" fmla="*/ 152 h 189"/>
                <a:gd name="T60" fmla="*/ 317 w 370"/>
                <a:gd name="T61" fmla="*/ 144 h 189"/>
                <a:gd name="T62" fmla="*/ 370 w 370"/>
                <a:gd name="T63" fmla="*/ 83 h 189"/>
                <a:gd name="T64" fmla="*/ 340 w 370"/>
                <a:gd name="T65" fmla="*/ 61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0" h="189">
                  <a:moveTo>
                    <a:pt x="340" y="61"/>
                  </a:moveTo>
                  <a:lnTo>
                    <a:pt x="333" y="30"/>
                  </a:lnTo>
                  <a:lnTo>
                    <a:pt x="317" y="15"/>
                  </a:lnTo>
                  <a:lnTo>
                    <a:pt x="295" y="23"/>
                  </a:lnTo>
                  <a:lnTo>
                    <a:pt x="280" y="23"/>
                  </a:lnTo>
                  <a:lnTo>
                    <a:pt x="249" y="15"/>
                  </a:lnTo>
                  <a:lnTo>
                    <a:pt x="234" y="0"/>
                  </a:lnTo>
                  <a:lnTo>
                    <a:pt x="219" y="0"/>
                  </a:lnTo>
                  <a:lnTo>
                    <a:pt x="219" y="23"/>
                  </a:lnTo>
                  <a:lnTo>
                    <a:pt x="189" y="30"/>
                  </a:lnTo>
                  <a:lnTo>
                    <a:pt x="189" y="38"/>
                  </a:lnTo>
                  <a:lnTo>
                    <a:pt x="166" y="83"/>
                  </a:lnTo>
                  <a:lnTo>
                    <a:pt x="143" y="68"/>
                  </a:lnTo>
                  <a:lnTo>
                    <a:pt x="136" y="91"/>
                  </a:lnTo>
                  <a:lnTo>
                    <a:pt x="128" y="83"/>
                  </a:lnTo>
                  <a:lnTo>
                    <a:pt x="113" y="98"/>
                  </a:lnTo>
                  <a:lnTo>
                    <a:pt x="90" y="83"/>
                  </a:lnTo>
                  <a:lnTo>
                    <a:pt x="90" y="98"/>
                  </a:lnTo>
                  <a:lnTo>
                    <a:pt x="75" y="91"/>
                  </a:lnTo>
                  <a:lnTo>
                    <a:pt x="68" y="98"/>
                  </a:lnTo>
                  <a:lnTo>
                    <a:pt x="68" y="121"/>
                  </a:lnTo>
                  <a:lnTo>
                    <a:pt x="45" y="129"/>
                  </a:lnTo>
                  <a:lnTo>
                    <a:pt x="45" y="152"/>
                  </a:lnTo>
                  <a:lnTo>
                    <a:pt x="22" y="144"/>
                  </a:lnTo>
                  <a:lnTo>
                    <a:pt x="15" y="159"/>
                  </a:lnTo>
                  <a:lnTo>
                    <a:pt x="15" y="174"/>
                  </a:lnTo>
                  <a:lnTo>
                    <a:pt x="0" y="189"/>
                  </a:lnTo>
                  <a:lnTo>
                    <a:pt x="75" y="182"/>
                  </a:lnTo>
                  <a:lnTo>
                    <a:pt x="68" y="174"/>
                  </a:lnTo>
                  <a:lnTo>
                    <a:pt x="295" y="152"/>
                  </a:lnTo>
                  <a:lnTo>
                    <a:pt x="317" y="144"/>
                  </a:lnTo>
                  <a:lnTo>
                    <a:pt x="370" y="83"/>
                  </a:lnTo>
                  <a:lnTo>
                    <a:pt x="340"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4" name="Freeform 189"/>
            <p:cNvSpPr>
              <a:spLocks/>
            </p:cNvSpPr>
            <p:nvPr/>
          </p:nvSpPr>
          <p:spPr bwMode="auto">
            <a:xfrm>
              <a:off x="4707" y="2208"/>
              <a:ext cx="370" cy="189"/>
            </a:xfrm>
            <a:custGeom>
              <a:avLst/>
              <a:gdLst>
                <a:gd name="T0" fmla="*/ 340 w 370"/>
                <a:gd name="T1" fmla="*/ 61 h 189"/>
                <a:gd name="T2" fmla="*/ 333 w 370"/>
                <a:gd name="T3" fmla="*/ 30 h 189"/>
                <a:gd name="T4" fmla="*/ 317 w 370"/>
                <a:gd name="T5" fmla="*/ 15 h 189"/>
                <a:gd name="T6" fmla="*/ 295 w 370"/>
                <a:gd name="T7" fmla="*/ 23 h 189"/>
                <a:gd name="T8" fmla="*/ 280 w 370"/>
                <a:gd name="T9" fmla="*/ 23 h 189"/>
                <a:gd name="T10" fmla="*/ 249 w 370"/>
                <a:gd name="T11" fmla="*/ 15 h 189"/>
                <a:gd name="T12" fmla="*/ 234 w 370"/>
                <a:gd name="T13" fmla="*/ 0 h 189"/>
                <a:gd name="T14" fmla="*/ 219 w 370"/>
                <a:gd name="T15" fmla="*/ 0 h 189"/>
                <a:gd name="T16" fmla="*/ 219 w 370"/>
                <a:gd name="T17" fmla="*/ 23 h 189"/>
                <a:gd name="T18" fmla="*/ 189 w 370"/>
                <a:gd name="T19" fmla="*/ 30 h 189"/>
                <a:gd name="T20" fmla="*/ 189 w 370"/>
                <a:gd name="T21" fmla="*/ 38 h 189"/>
                <a:gd name="T22" fmla="*/ 166 w 370"/>
                <a:gd name="T23" fmla="*/ 83 h 189"/>
                <a:gd name="T24" fmla="*/ 143 w 370"/>
                <a:gd name="T25" fmla="*/ 68 h 189"/>
                <a:gd name="T26" fmla="*/ 136 w 370"/>
                <a:gd name="T27" fmla="*/ 91 h 189"/>
                <a:gd name="T28" fmla="*/ 128 w 370"/>
                <a:gd name="T29" fmla="*/ 83 h 189"/>
                <a:gd name="T30" fmla="*/ 113 w 370"/>
                <a:gd name="T31" fmla="*/ 98 h 189"/>
                <a:gd name="T32" fmla="*/ 90 w 370"/>
                <a:gd name="T33" fmla="*/ 83 h 189"/>
                <a:gd name="T34" fmla="*/ 90 w 370"/>
                <a:gd name="T35" fmla="*/ 98 h 189"/>
                <a:gd name="T36" fmla="*/ 75 w 370"/>
                <a:gd name="T37" fmla="*/ 91 h 189"/>
                <a:gd name="T38" fmla="*/ 68 w 370"/>
                <a:gd name="T39" fmla="*/ 98 h 189"/>
                <a:gd name="T40" fmla="*/ 68 w 370"/>
                <a:gd name="T41" fmla="*/ 121 h 189"/>
                <a:gd name="T42" fmla="*/ 45 w 370"/>
                <a:gd name="T43" fmla="*/ 129 h 189"/>
                <a:gd name="T44" fmla="*/ 45 w 370"/>
                <a:gd name="T45" fmla="*/ 152 h 189"/>
                <a:gd name="T46" fmla="*/ 22 w 370"/>
                <a:gd name="T47" fmla="*/ 144 h 189"/>
                <a:gd name="T48" fmla="*/ 15 w 370"/>
                <a:gd name="T49" fmla="*/ 159 h 189"/>
                <a:gd name="T50" fmla="*/ 15 w 370"/>
                <a:gd name="T51" fmla="*/ 174 h 189"/>
                <a:gd name="T52" fmla="*/ 0 w 370"/>
                <a:gd name="T53" fmla="*/ 189 h 189"/>
                <a:gd name="T54" fmla="*/ 75 w 370"/>
                <a:gd name="T55" fmla="*/ 182 h 189"/>
                <a:gd name="T56" fmla="*/ 68 w 370"/>
                <a:gd name="T57" fmla="*/ 174 h 189"/>
                <a:gd name="T58" fmla="*/ 295 w 370"/>
                <a:gd name="T59" fmla="*/ 152 h 189"/>
                <a:gd name="T60" fmla="*/ 317 w 370"/>
                <a:gd name="T61" fmla="*/ 144 h 189"/>
                <a:gd name="T62" fmla="*/ 370 w 370"/>
                <a:gd name="T63" fmla="*/ 83 h 189"/>
                <a:gd name="T64" fmla="*/ 340 w 370"/>
                <a:gd name="T65" fmla="*/ 61 h 189"/>
                <a:gd name="T66" fmla="*/ 340 w 370"/>
                <a:gd name="T67" fmla="*/ 68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0" h="189">
                  <a:moveTo>
                    <a:pt x="340" y="61"/>
                  </a:moveTo>
                  <a:lnTo>
                    <a:pt x="333" y="30"/>
                  </a:lnTo>
                  <a:lnTo>
                    <a:pt x="317" y="15"/>
                  </a:lnTo>
                  <a:lnTo>
                    <a:pt x="295" y="23"/>
                  </a:lnTo>
                  <a:lnTo>
                    <a:pt x="280" y="23"/>
                  </a:lnTo>
                  <a:lnTo>
                    <a:pt x="249" y="15"/>
                  </a:lnTo>
                  <a:lnTo>
                    <a:pt x="234" y="0"/>
                  </a:lnTo>
                  <a:lnTo>
                    <a:pt x="219" y="0"/>
                  </a:lnTo>
                  <a:lnTo>
                    <a:pt x="219" y="23"/>
                  </a:lnTo>
                  <a:lnTo>
                    <a:pt x="189" y="30"/>
                  </a:lnTo>
                  <a:lnTo>
                    <a:pt x="189" y="38"/>
                  </a:lnTo>
                  <a:lnTo>
                    <a:pt x="166" y="83"/>
                  </a:lnTo>
                  <a:lnTo>
                    <a:pt x="143" y="68"/>
                  </a:lnTo>
                  <a:lnTo>
                    <a:pt x="136" y="91"/>
                  </a:lnTo>
                  <a:lnTo>
                    <a:pt x="128" y="83"/>
                  </a:lnTo>
                  <a:lnTo>
                    <a:pt x="113" y="98"/>
                  </a:lnTo>
                  <a:lnTo>
                    <a:pt x="90" y="83"/>
                  </a:lnTo>
                  <a:lnTo>
                    <a:pt x="90" y="98"/>
                  </a:lnTo>
                  <a:lnTo>
                    <a:pt x="75" y="91"/>
                  </a:lnTo>
                  <a:lnTo>
                    <a:pt x="68" y="98"/>
                  </a:lnTo>
                  <a:lnTo>
                    <a:pt x="68" y="121"/>
                  </a:lnTo>
                  <a:lnTo>
                    <a:pt x="45" y="129"/>
                  </a:lnTo>
                  <a:lnTo>
                    <a:pt x="45" y="152"/>
                  </a:lnTo>
                  <a:lnTo>
                    <a:pt x="22" y="144"/>
                  </a:lnTo>
                  <a:lnTo>
                    <a:pt x="15" y="159"/>
                  </a:lnTo>
                  <a:lnTo>
                    <a:pt x="15" y="174"/>
                  </a:lnTo>
                  <a:lnTo>
                    <a:pt x="0" y="189"/>
                  </a:lnTo>
                  <a:lnTo>
                    <a:pt x="75" y="182"/>
                  </a:lnTo>
                  <a:lnTo>
                    <a:pt x="68" y="174"/>
                  </a:lnTo>
                  <a:lnTo>
                    <a:pt x="295" y="152"/>
                  </a:lnTo>
                  <a:lnTo>
                    <a:pt x="317" y="144"/>
                  </a:lnTo>
                  <a:lnTo>
                    <a:pt x="370" y="83"/>
                  </a:lnTo>
                  <a:lnTo>
                    <a:pt x="340" y="61"/>
                  </a:lnTo>
                  <a:lnTo>
                    <a:pt x="340"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5" name="Freeform 190"/>
            <p:cNvSpPr>
              <a:spLocks/>
            </p:cNvSpPr>
            <p:nvPr/>
          </p:nvSpPr>
          <p:spPr bwMode="auto">
            <a:xfrm>
              <a:off x="4479" y="2625"/>
              <a:ext cx="281" cy="250"/>
            </a:xfrm>
            <a:custGeom>
              <a:avLst/>
              <a:gdLst>
                <a:gd name="T0" fmla="*/ 250 w 281"/>
                <a:gd name="T1" fmla="*/ 227 h 250"/>
                <a:gd name="T2" fmla="*/ 258 w 281"/>
                <a:gd name="T3" fmla="*/ 212 h 250"/>
                <a:gd name="T4" fmla="*/ 273 w 281"/>
                <a:gd name="T5" fmla="*/ 174 h 250"/>
                <a:gd name="T6" fmla="*/ 235 w 281"/>
                <a:gd name="T7" fmla="*/ 189 h 250"/>
                <a:gd name="T8" fmla="*/ 243 w 281"/>
                <a:gd name="T9" fmla="*/ 174 h 250"/>
                <a:gd name="T10" fmla="*/ 205 w 281"/>
                <a:gd name="T11" fmla="*/ 182 h 250"/>
                <a:gd name="T12" fmla="*/ 250 w 281"/>
                <a:gd name="T13" fmla="*/ 174 h 250"/>
                <a:gd name="T14" fmla="*/ 235 w 281"/>
                <a:gd name="T15" fmla="*/ 121 h 250"/>
                <a:gd name="T16" fmla="*/ 129 w 281"/>
                <a:gd name="T17" fmla="*/ 113 h 250"/>
                <a:gd name="T18" fmla="*/ 137 w 281"/>
                <a:gd name="T19" fmla="*/ 91 h 250"/>
                <a:gd name="T20" fmla="*/ 144 w 281"/>
                <a:gd name="T21" fmla="*/ 76 h 250"/>
                <a:gd name="T22" fmla="*/ 152 w 281"/>
                <a:gd name="T23" fmla="*/ 53 h 250"/>
                <a:gd name="T24" fmla="*/ 159 w 281"/>
                <a:gd name="T25" fmla="*/ 30 h 250"/>
                <a:gd name="T26" fmla="*/ 159 w 281"/>
                <a:gd name="T27" fmla="*/ 23 h 250"/>
                <a:gd name="T28" fmla="*/ 152 w 281"/>
                <a:gd name="T29" fmla="*/ 0 h 250"/>
                <a:gd name="T30" fmla="*/ 0 w 281"/>
                <a:gd name="T31" fmla="*/ 68 h 250"/>
                <a:gd name="T32" fmla="*/ 16 w 281"/>
                <a:gd name="T33" fmla="*/ 197 h 250"/>
                <a:gd name="T34" fmla="*/ 53 w 281"/>
                <a:gd name="T35" fmla="*/ 212 h 250"/>
                <a:gd name="T36" fmla="*/ 137 w 281"/>
                <a:gd name="T37" fmla="*/ 220 h 250"/>
                <a:gd name="T38" fmla="*/ 122 w 281"/>
                <a:gd name="T39" fmla="*/ 204 h 250"/>
                <a:gd name="T40" fmla="*/ 137 w 281"/>
                <a:gd name="T41" fmla="*/ 212 h 250"/>
                <a:gd name="T42" fmla="*/ 159 w 281"/>
                <a:gd name="T43" fmla="*/ 227 h 250"/>
                <a:gd name="T44" fmla="*/ 159 w 281"/>
                <a:gd name="T45" fmla="*/ 235 h 250"/>
                <a:gd name="T46" fmla="*/ 159 w 281"/>
                <a:gd name="T47" fmla="*/ 242 h 250"/>
                <a:gd name="T48" fmla="*/ 205 w 281"/>
                <a:gd name="T49" fmla="*/ 235 h 250"/>
                <a:gd name="T50" fmla="*/ 228 w 281"/>
                <a:gd name="T51" fmla="*/ 242 h 250"/>
                <a:gd name="T52" fmla="*/ 212 w 281"/>
                <a:gd name="T53" fmla="*/ 220 h 250"/>
                <a:gd name="T54" fmla="*/ 212 w 281"/>
                <a:gd name="T55" fmla="*/ 197 h 250"/>
                <a:gd name="T56" fmla="*/ 228 w 281"/>
                <a:gd name="T57" fmla="*/ 220 h 250"/>
                <a:gd name="T58" fmla="*/ 243 w 281"/>
                <a:gd name="T59" fmla="*/ 235 h 250"/>
                <a:gd name="T60" fmla="*/ 265 w 281"/>
                <a:gd name="T61" fmla="*/ 242 h 250"/>
                <a:gd name="T62" fmla="*/ 281 w 281"/>
                <a:gd name="T63" fmla="*/ 250 h 2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1" h="250">
                  <a:moveTo>
                    <a:pt x="281" y="235"/>
                  </a:moveTo>
                  <a:lnTo>
                    <a:pt x="250" y="227"/>
                  </a:lnTo>
                  <a:lnTo>
                    <a:pt x="243" y="204"/>
                  </a:lnTo>
                  <a:lnTo>
                    <a:pt x="258" y="212"/>
                  </a:lnTo>
                  <a:lnTo>
                    <a:pt x="265" y="204"/>
                  </a:lnTo>
                  <a:lnTo>
                    <a:pt x="273" y="174"/>
                  </a:lnTo>
                  <a:lnTo>
                    <a:pt x="243" y="197"/>
                  </a:lnTo>
                  <a:lnTo>
                    <a:pt x="235" y="189"/>
                  </a:lnTo>
                  <a:lnTo>
                    <a:pt x="243" y="182"/>
                  </a:lnTo>
                  <a:lnTo>
                    <a:pt x="243" y="174"/>
                  </a:lnTo>
                  <a:lnTo>
                    <a:pt x="220" y="189"/>
                  </a:lnTo>
                  <a:lnTo>
                    <a:pt x="205" y="182"/>
                  </a:lnTo>
                  <a:lnTo>
                    <a:pt x="212" y="167"/>
                  </a:lnTo>
                  <a:lnTo>
                    <a:pt x="250" y="174"/>
                  </a:lnTo>
                  <a:lnTo>
                    <a:pt x="235" y="144"/>
                  </a:lnTo>
                  <a:lnTo>
                    <a:pt x="235" y="121"/>
                  </a:lnTo>
                  <a:lnTo>
                    <a:pt x="137" y="129"/>
                  </a:lnTo>
                  <a:lnTo>
                    <a:pt x="129" y="113"/>
                  </a:lnTo>
                  <a:lnTo>
                    <a:pt x="144" y="91"/>
                  </a:lnTo>
                  <a:lnTo>
                    <a:pt x="137" y="91"/>
                  </a:lnTo>
                  <a:lnTo>
                    <a:pt x="152" y="83"/>
                  </a:lnTo>
                  <a:lnTo>
                    <a:pt x="144" y="76"/>
                  </a:lnTo>
                  <a:lnTo>
                    <a:pt x="167" y="53"/>
                  </a:lnTo>
                  <a:lnTo>
                    <a:pt x="152" y="53"/>
                  </a:lnTo>
                  <a:lnTo>
                    <a:pt x="167" y="38"/>
                  </a:lnTo>
                  <a:lnTo>
                    <a:pt x="159" y="30"/>
                  </a:lnTo>
                  <a:lnTo>
                    <a:pt x="167" y="30"/>
                  </a:lnTo>
                  <a:lnTo>
                    <a:pt x="159" y="23"/>
                  </a:lnTo>
                  <a:lnTo>
                    <a:pt x="152" y="23"/>
                  </a:lnTo>
                  <a:lnTo>
                    <a:pt x="152" y="0"/>
                  </a:lnTo>
                  <a:lnTo>
                    <a:pt x="0" y="7"/>
                  </a:lnTo>
                  <a:lnTo>
                    <a:pt x="0" y="68"/>
                  </a:lnTo>
                  <a:lnTo>
                    <a:pt x="31" y="129"/>
                  </a:lnTo>
                  <a:lnTo>
                    <a:pt x="16" y="197"/>
                  </a:lnTo>
                  <a:lnTo>
                    <a:pt x="16" y="220"/>
                  </a:lnTo>
                  <a:lnTo>
                    <a:pt x="53" y="212"/>
                  </a:lnTo>
                  <a:lnTo>
                    <a:pt x="129" y="227"/>
                  </a:lnTo>
                  <a:lnTo>
                    <a:pt x="137" y="220"/>
                  </a:lnTo>
                  <a:lnTo>
                    <a:pt x="106" y="212"/>
                  </a:lnTo>
                  <a:lnTo>
                    <a:pt x="122" y="204"/>
                  </a:lnTo>
                  <a:lnTo>
                    <a:pt x="122" y="212"/>
                  </a:lnTo>
                  <a:lnTo>
                    <a:pt x="137" y="212"/>
                  </a:lnTo>
                  <a:lnTo>
                    <a:pt x="144" y="227"/>
                  </a:lnTo>
                  <a:lnTo>
                    <a:pt x="159" y="227"/>
                  </a:lnTo>
                  <a:lnTo>
                    <a:pt x="167" y="242"/>
                  </a:lnTo>
                  <a:lnTo>
                    <a:pt x="159" y="235"/>
                  </a:lnTo>
                  <a:lnTo>
                    <a:pt x="152" y="235"/>
                  </a:lnTo>
                  <a:lnTo>
                    <a:pt x="159" y="242"/>
                  </a:lnTo>
                  <a:lnTo>
                    <a:pt x="182" y="250"/>
                  </a:lnTo>
                  <a:lnTo>
                    <a:pt x="205" y="235"/>
                  </a:lnTo>
                  <a:lnTo>
                    <a:pt x="220" y="250"/>
                  </a:lnTo>
                  <a:lnTo>
                    <a:pt x="228" y="242"/>
                  </a:lnTo>
                  <a:lnTo>
                    <a:pt x="228" y="227"/>
                  </a:lnTo>
                  <a:lnTo>
                    <a:pt x="212" y="220"/>
                  </a:lnTo>
                  <a:lnTo>
                    <a:pt x="205" y="212"/>
                  </a:lnTo>
                  <a:lnTo>
                    <a:pt x="212" y="197"/>
                  </a:lnTo>
                  <a:lnTo>
                    <a:pt x="220" y="220"/>
                  </a:lnTo>
                  <a:lnTo>
                    <a:pt x="228" y="220"/>
                  </a:lnTo>
                  <a:lnTo>
                    <a:pt x="228" y="212"/>
                  </a:lnTo>
                  <a:lnTo>
                    <a:pt x="243" y="235"/>
                  </a:lnTo>
                  <a:lnTo>
                    <a:pt x="250" y="227"/>
                  </a:lnTo>
                  <a:lnTo>
                    <a:pt x="265" y="242"/>
                  </a:lnTo>
                  <a:lnTo>
                    <a:pt x="273" y="242"/>
                  </a:lnTo>
                  <a:lnTo>
                    <a:pt x="281" y="250"/>
                  </a:lnTo>
                  <a:lnTo>
                    <a:pt x="281" y="23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6" name="Freeform 191"/>
            <p:cNvSpPr>
              <a:spLocks/>
            </p:cNvSpPr>
            <p:nvPr/>
          </p:nvSpPr>
          <p:spPr bwMode="auto">
            <a:xfrm>
              <a:off x="4479" y="2625"/>
              <a:ext cx="281" cy="250"/>
            </a:xfrm>
            <a:custGeom>
              <a:avLst/>
              <a:gdLst>
                <a:gd name="T0" fmla="*/ 250 w 281"/>
                <a:gd name="T1" fmla="*/ 227 h 250"/>
                <a:gd name="T2" fmla="*/ 258 w 281"/>
                <a:gd name="T3" fmla="*/ 212 h 250"/>
                <a:gd name="T4" fmla="*/ 273 w 281"/>
                <a:gd name="T5" fmla="*/ 174 h 250"/>
                <a:gd name="T6" fmla="*/ 235 w 281"/>
                <a:gd name="T7" fmla="*/ 189 h 250"/>
                <a:gd name="T8" fmla="*/ 243 w 281"/>
                <a:gd name="T9" fmla="*/ 174 h 250"/>
                <a:gd name="T10" fmla="*/ 205 w 281"/>
                <a:gd name="T11" fmla="*/ 182 h 250"/>
                <a:gd name="T12" fmla="*/ 250 w 281"/>
                <a:gd name="T13" fmla="*/ 174 h 250"/>
                <a:gd name="T14" fmla="*/ 235 w 281"/>
                <a:gd name="T15" fmla="*/ 121 h 250"/>
                <a:gd name="T16" fmla="*/ 129 w 281"/>
                <a:gd name="T17" fmla="*/ 113 h 250"/>
                <a:gd name="T18" fmla="*/ 137 w 281"/>
                <a:gd name="T19" fmla="*/ 91 h 250"/>
                <a:gd name="T20" fmla="*/ 144 w 281"/>
                <a:gd name="T21" fmla="*/ 76 h 250"/>
                <a:gd name="T22" fmla="*/ 152 w 281"/>
                <a:gd name="T23" fmla="*/ 53 h 250"/>
                <a:gd name="T24" fmla="*/ 159 w 281"/>
                <a:gd name="T25" fmla="*/ 30 h 250"/>
                <a:gd name="T26" fmla="*/ 159 w 281"/>
                <a:gd name="T27" fmla="*/ 23 h 250"/>
                <a:gd name="T28" fmla="*/ 152 w 281"/>
                <a:gd name="T29" fmla="*/ 0 h 250"/>
                <a:gd name="T30" fmla="*/ 0 w 281"/>
                <a:gd name="T31" fmla="*/ 68 h 250"/>
                <a:gd name="T32" fmla="*/ 16 w 281"/>
                <a:gd name="T33" fmla="*/ 197 h 250"/>
                <a:gd name="T34" fmla="*/ 53 w 281"/>
                <a:gd name="T35" fmla="*/ 212 h 250"/>
                <a:gd name="T36" fmla="*/ 137 w 281"/>
                <a:gd name="T37" fmla="*/ 220 h 250"/>
                <a:gd name="T38" fmla="*/ 122 w 281"/>
                <a:gd name="T39" fmla="*/ 204 h 250"/>
                <a:gd name="T40" fmla="*/ 137 w 281"/>
                <a:gd name="T41" fmla="*/ 212 h 250"/>
                <a:gd name="T42" fmla="*/ 159 w 281"/>
                <a:gd name="T43" fmla="*/ 227 h 250"/>
                <a:gd name="T44" fmla="*/ 159 w 281"/>
                <a:gd name="T45" fmla="*/ 235 h 250"/>
                <a:gd name="T46" fmla="*/ 159 w 281"/>
                <a:gd name="T47" fmla="*/ 242 h 250"/>
                <a:gd name="T48" fmla="*/ 205 w 281"/>
                <a:gd name="T49" fmla="*/ 235 h 250"/>
                <a:gd name="T50" fmla="*/ 228 w 281"/>
                <a:gd name="T51" fmla="*/ 242 h 250"/>
                <a:gd name="T52" fmla="*/ 212 w 281"/>
                <a:gd name="T53" fmla="*/ 220 h 250"/>
                <a:gd name="T54" fmla="*/ 212 w 281"/>
                <a:gd name="T55" fmla="*/ 197 h 250"/>
                <a:gd name="T56" fmla="*/ 228 w 281"/>
                <a:gd name="T57" fmla="*/ 220 h 250"/>
                <a:gd name="T58" fmla="*/ 243 w 281"/>
                <a:gd name="T59" fmla="*/ 235 h 250"/>
                <a:gd name="T60" fmla="*/ 265 w 281"/>
                <a:gd name="T61" fmla="*/ 242 h 250"/>
                <a:gd name="T62" fmla="*/ 281 w 281"/>
                <a:gd name="T63" fmla="*/ 250 h 250"/>
                <a:gd name="T64" fmla="*/ 281 w 281"/>
                <a:gd name="T65" fmla="*/ 242 h 2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1" h="250">
                  <a:moveTo>
                    <a:pt x="281" y="235"/>
                  </a:moveTo>
                  <a:lnTo>
                    <a:pt x="250" y="227"/>
                  </a:lnTo>
                  <a:lnTo>
                    <a:pt x="243" y="204"/>
                  </a:lnTo>
                  <a:lnTo>
                    <a:pt x="258" y="212"/>
                  </a:lnTo>
                  <a:lnTo>
                    <a:pt x="265" y="204"/>
                  </a:lnTo>
                  <a:lnTo>
                    <a:pt x="273" y="174"/>
                  </a:lnTo>
                  <a:lnTo>
                    <a:pt x="243" y="197"/>
                  </a:lnTo>
                  <a:lnTo>
                    <a:pt x="235" y="189"/>
                  </a:lnTo>
                  <a:lnTo>
                    <a:pt x="243" y="182"/>
                  </a:lnTo>
                  <a:lnTo>
                    <a:pt x="243" y="174"/>
                  </a:lnTo>
                  <a:lnTo>
                    <a:pt x="220" y="189"/>
                  </a:lnTo>
                  <a:lnTo>
                    <a:pt x="205" y="182"/>
                  </a:lnTo>
                  <a:lnTo>
                    <a:pt x="212" y="167"/>
                  </a:lnTo>
                  <a:lnTo>
                    <a:pt x="250" y="174"/>
                  </a:lnTo>
                  <a:lnTo>
                    <a:pt x="235" y="144"/>
                  </a:lnTo>
                  <a:lnTo>
                    <a:pt x="235" y="121"/>
                  </a:lnTo>
                  <a:lnTo>
                    <a:pt x="137" y="129"/>
                  </a:lnTo>
                  <a:lnTo>
                    <a:pt x="129" y="113"/>
                  </a:lnTo>
                  <a:lnTo>
                    <a:pt x="144" y="91"/>
                  </a:lnTo>
                  <a:lnTo>
                    <a:pt x="137" y="91"/>
                  </a:lnTo>
                  <a:lnTo>
                    <a:pt x="152" y="83"/>
                  </a:lnTo>
                  <a:lnTo>
                    <a:pt x="144" y="76"/>
                  </a:lnTo>
                  <a:lnTo>
                    <a:pt x="167" y="53"/>
                  </a:lnTo>
                  <a:lnTo>
                    <a:pt x="152" y="53"/>
                  </a:lnTo>
                  <a:lnTo>
                    <a:pt x="167" y="38"/>
                  </a:lnTo>
                  <a:lnTo>
                    <a:pt x="159" y="30"/>
                  </a:lnTo>
                  <a:lnTo>
                    <a:pt x="167" y="30"/>
                  </a:lnTo>
                  <a:lnTo>
                    <a:pt x="159" y="23"/>
                  </a:lnTo>
                  <a:lnTo>
                    <a:pt x="152" y="23"/>
                  </a:lnTo>
                  <a:lnTo>
                    <a:pt x="152" y="0"/>
                  </a:lnTo>
                  <a:lnTo>
                    <a:pt x="0" y="7"/>
                  </a:lnTo>
                  <a:lnTo>
                    <a:pt x="0" y="68"/>
                  </a:lnTo>
                  <a:lnTo>
                    <a:pt x="31" y="129"/>
                  </a:lnTo>
                  <a:lnTo>
                    <a:pt x="16" y="197"/>
                  </a:lnTo>
                  <a:lnTo>
                    <a:pt x="16" y="220"/>
                  </a:lnTo>
                  <a:lnTo>
                    <a:pt x="53" y="212"/>
                  </a:lnTo>
                  <a:lnTo>
                    <a:pt x="129" y="227"/>
                  </a:lnTo>
                  <a:lnTo>
                    <a:pt x="137" y="220"/>
                  </a:lnTo>
                  <a:lnTo>
                    <a:pt x="106" y="212"/>
                  </a:lnTo>
                  <a:lnTo>
                    <a:pt x="122" y="204"/>
                  </a:lnTo>
                  <a:lnTo>
                    <a:pt x="122" y="212"/>
                  </a:lnTo>
                  <a:lnTo>
                    <a:pt x="137" y="212"/>
                  </a:lnTo>
                  <a:lnTo>
                    <a:pt x="144" y="227"/>
                  </a:lnTo>
                  <a:lnTo>
                    <a:pt x="159" y="227"/>
                  </a:lnTo>
                  <a:lnTo>
                    <a:pt x="167" y="242"/>
                  </a:lnTo>
                  <a:lnTo>
                    <a:pt x="159" y="235"/>
                  </a:lnTo>
                  <a:lnTo>
                    <a:pt x="152" y="235"/>
                  </a:lnTo>
                  <a:lnTo>
                    <a:pt x="159" y="242"/>
                  </a:lnTo>
                  <a:lnTo>
                    <a:pt x="182" y="250"/>
                  </a:lnTo>
                  <a:lnTo>
                    <a:pt x="205" y="235"/>
                  </a:lnTo>
                  <a:lnTo>
                    <a:pt x="220" y="250"/>
                  </a:lnTo>
                  <a:lnTo>
                    <a:pt x="228" y="242"/>
                  </a:lnTo>
                  <a:lnTo>
                    <a:pt x="228" y="227"/>
                  </a:lnTo>
                  <a:lnTo>
                    <a:pt x="212" y="220"/>
                  </a:lnTo>
                  <a:lnTo>
                    <a:pt x="205" y="212"/>
                  </a:lnTo>
                  <a:lnTo>
                    <a:pt x="212" y="197"/>
                  </a:lnTo>
                  <a:lnTo>
                    <a:pt x="220" y="220"/>
                  </a:lnTo>
                  <a:lnTo>
                    <a:pt x="228" y="220"/>
                  </a:lnTo>
                  <a:lnTo>
                    <a:pt x="228" y="212"/>
                  </a:lnTo>
                  <a:lnTo>
                    <a:pt x="243" y="235"/>
                  </a:lnTo>
                  <a:lnTo>
                    <a:pt x="250" y="227"/>
                  </a:lnTo>
                  <a:lnTo>
                    <a:pt x="265" y="242"/>
                  </a:lnTo>
                  <a:lnTo>
                    <a:pt x="273" y="242"/>
                  </a:lnTo>
                  <a:lnTo>
                    <a:pt x="281" y="250"/>
                  </a:lnTo>
                  <a:lnTo>
                    <a:pt x="281" y="235"/>
                  </a:lnTo>
                  <a:lnTo>
                    <a:pt x="281" y="2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7" name="Freeform 192"/>
            <p:cNvSpPr>
              <a:spLocks/>
            </p:cNvSpPr>
            <p:nvPr/>
          </p:nvSpPr>
          <p:spPr bwMode="auto">
            <a:xfrm>
              <a:off x="5486" y="1541"/>
              <a:ext cx="189" cy="296"/>
            </a:xfrm>
            <a:custGeom>
              <a:avLst/>
              <a:gdLst>
                <a:gd name="T0" fmla="*/ 182 w 189"/>
                <a:gd name="T1" fmla="*/ 144 h 296"/>
                <a:gd name="T2" fmla="*/ 174 w 189"/>
                <a:gd name="T3" fmla="*/ 136 h 296"/>
                <a:gd name="T4" fmla="*/ 189 w 189"/>
                <a:gd name="T5" fmla="*/ 129 h 296"/>
                <a:gd name="T6" fmla="*/ 174 w 189"/>
                <a:gd name="T7" fmla="*/ 121 h 296"/>
                <a:gd name="T8" fmla="*/ 159 w 189"/>
                <a:gd name="T9" fmla="*/ 121 h 296"/>
                <a:gd name="T10" fmla="*/ 151 w 189"/>
                <a:gd name="T11" fmla="*/ 99 h 296"/>
                <a:gd name="T12" fmla="*/ 136 w 189"/>
                <a:gd name="T13" fmla="*/ 99 h 296"/>
                <a:gd name="T14" fmla="*/ 114 w 189"/>
                <a:gd name="T15" fmla="*/ 15 h 296"/>
                <a:gd name="T16" fmla="*/ 91 w 189"/>
                <a:gd name="T17" fmla="*/ 0 h 296"/>
                <a:gd name="T18" fmla="*/ 61 w 189"/>
                <a:gd name="T19" fmla="*/ 23 h 296"/>
                <a:gd name="T20" fmla="*/ 45 w 189"/>
                <a:gd name="T21" fmla="*/ 8 h 296"/>
                <a:gd name="T22" fmla="*/ 23 w 189"/>
                <a:gd name="T23" fmla="*/ 61 h 296"/>
                <a:gd name="T24" fmla="*/ 30 w 189"/>
                <a:gd name="T25" fmla="*/ 114 h 296"/>
                <a:gd name="T26" fmla="*/ 15 w 189"/>
                <a:gd name="T27" fmla="*/ 144 h 296"/>
                <a:gd name="T28" fmla="*/ 23 w 189"/>
                <a:gd name="T29" fmla="*/ 152 h 296"/>
                <a:gd name="T30" fmla="*/ 15 w 189"/>
                <a:gd name="T31" fmla="*/ 152 h 296"/>
                <a:gd name="T32" fmla="*/ 15 w 189"/>
                <a:gd name="T33" fmla="*/ 159 h 296"/>
                <a:gd name="T34" fmla="*/ 0 w 189"/>
                <a:gd name="T35" fmla="*/ 159 h 296"/>
                <a:gd name="T36" fmla="*/ 38 w 189"/>
                <a:gd name="T37" fmla="*/ 273 h 296"/>
                <a:gd name="T38" fmla="*/ 53 w 189"/>
                <a:gd name="T39" fmla="*/ 296 h 296"/>
                <a:gd name="T40" fmla="*/ 68 w 189"/>
                <a:gd name="T41" fmla="*/ 243 h 296"/>
                <a:gd name="T42" fmla="*/ 76 w 189"/>
                <a:gd name="T43" fmla="*/ 235 h 296"/>
                <a:gd name="T44" fmla="*/ 76 w 189"/>
                <a:gd name="T45" fmla="*/ 227 h 296"/>
                <a:gd name="T46" fmla="*/ 91 w 189"/>
                <a:gd name="T47" fmla="*/ 235 h 296"/>
                <a:gd name="T48" fmla="*/ 98 w 189"/>
                <a:gd name="T49" fmla="*/ 212 h 296"/>
                <a:gd name="T50" fmla="*/ 106 w 189"/>
                <a:gd name="T51" fmla="*/ 220 h 296"/>
                <a:gd name="T52" fmla="*/ 106 w 189"/>
                <a:gd name="T53" fmla="*/ 190 h 296"/>
                <a:gd name="T54" fmla="*/ 114 w 189"/>
                <a:gd name="T55" fmla="*/ 182 h 296"/>
                <a:gd name="T56" fmla="*/ 114 w 189"/>
                <a:gd name="T57" fmla="*/ 190 h 296"/>
                <a:gd name="T58" fmla="*/ 129 w 189"/>
                <a:gd name="T59" fmla="*/ 197 h 296"/>
                <a:gd name="T60" fmla="*/ 129 w 189"/>
                <a:gd name="T61" fmla="*/ 174 h 296"/>
                <a:gd name="T62" fmla="*/ 136 w 189"/>
                <a:gd name="T63" fmla="*/ 182 h 296"/>
                <a:gd name="T64" fmla="*/ 136 w 189"/>
                <a:gd name="T65" fmla="*/ 167 h 296"/>
                <a:gd name="T66" fmla="*/ 151 w 189"/>
                <a:gd name="T67" fmla="*/ 182 h 296"/>
                <a:gd name="T68" fmla="*/ 159 w 189"/>
                <a:gd name="T69" fmla="*/ 159 h 296"/>
                <a:gd name="T70" fmla="*/ 167 w 189"/>
                <a:gd name="T71" fmla="*/ 167 h 296"/>
                <a:gd name="T72" fmla="*/ 167 w 189"/>
                <a:gd name="T73" fmla="*/ 159 h 296"/>
                <a:gd name="T74" fmla="*/ 182 w 189"/>
                <a:gd name="T75" fmla="*/ 152 h 296"/>
                <a:gd name="T76" fmla="*/ 189 w 189"/>
                <a:gd name="T77" fmla="*/ 136 h 296"/>
                <a:gd name="T78" fmla="*/ 182 w 189"/>
                <a:gd name="T79" fmla="*/ 144 h 2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9" h="296">
                  <a:moveTo>
                    <a:pt x="182" y="144"/>
                  </a:moveTo>
                  <a:lnTo>
                    <a:pt x="174" y="136"/>
                  </a:lnTo>
                  <a:lnTo>
                    <a:pt x="189" y="129"/>
                  </a:lnTo>
                  <a:lnTo>
                    <a:pt x="174" y="121"/>
                  </a:lnTo>
                  <a:lnTo>
                    <a:pt x="159" y="121"/>
                  </a:lnTo>
                  <a:lnTo>
                    <a:pt x="151" y="99"/>
                  </a:lnTo>
                  <a:lnTo>
                    <a:pt x="136" y="99"/>
                  </a:lnTo>
                  <a:lnTo>
                    <a:pt x="114" y="15"/>
                  </a:lnTo>
                  <a:lnTo>
                    <a:pt x="91" y="0"/>
                  </a:lnTo>
                  <a:lnTo>
                    <a:pt x="61" y="23"/>
                  </a:lnTo>
                  <a:lnTo>
                    <a:pt x="45" y="8"/>
                  </a:lnTo>
                  <a:lnTo>
                    <a:pt x="23" y="61"/>
                  </a:lnTo>
                  <a:lnTo>
                    <a:pt x="30" y="114"/>
                  </a:lnTo>
                  <a:lnTo>
                    <a:pt x="15" y="144"/>
                  </a:lnTo>
                  <a:lnTo>
                    <a:pt x="23" y="152"/>
                  </a:lnTo>
                  <a:lnTo>
                    <a:pt x="15" y="152"/>
                  </a:lnTo>
                  <a:lnTo>
                    <a:pt x="15" y="159"/>
                  </a:lnTo>
                  <a:lnTo>
                    <a:pt x="0" y="159"/>
                  </a:lnTo>
                  <a:lnTo>
                    <a:pt x="38" y="273"/>
                  </a:lnTo>
                  <a:lnTo>
                    <a:pt x="53" y="296"/>
                  </a:lnTo>
                  <a:lnTo>
                    <a:pt x="68" y="243"/>
                  </a:lnTo>
                  <a:lnTo>
                    <a:pt x="76" y="235"/>
                  </a:lnTo>
                  <a:lnTo>
                    <a:pt x="76" y="227"/>
                  </a:lnTo>
                  <a:lnTo>
                    <a:pt x="91" y="235"/>
                  </a:lnTo>
                  <a:lnTo>
                    <a:pt x="98" y="212"/>
                  </a:lnTo>
                  <a:lnTo>
                    <a:pt x="106" y="220"/>
                  </a:lnTo>
                  <a:lnTo>
                    <a:pt x="106" y="190"/>
                  </a:lnTo>
                  <a:lnTo>
                    <a:pt x="114" y="182"/>
                  </a:lnTo>
                  <a:lnTo>
                    <a:pt x="114" y="190"/>
                  </a:lnTo>
                  <a:lnTo>
                    <a:pt x="129" y="197"/>
                  </a:lnTo>
                  <a:lnTo>
                    <a:pt x="129" y="174"/>
                  </a:lnTo>
                  <a:lnTo>
                    <a:pt x="136" y="182"/>
                  </a:lnTo>
                  <a:lnTo>
                    <a:pt x="136" y="167"/>
                  </a:lnTo>
                  <a:lnTo>
                    <a:pt x="151" y="182"/>
                  </a:lnTo>
                  <a:lnTo>
                    <a:pt x="159" y="159"/>
                  </a:lnTo>
                  <a:lnTo>
                    <a:pt x="167" y="167"/>
                  </a:lnTo>
                  <a:lnTo>
                    <a:pt x="167" y="159"/>
                  </a:lnTo>
                  <a:lnTo>
                    <a:pt x="182" y="152"/>
                  </a:lnTo>
                  <a:lnTo>
                    <a:pt x="189" y="136"/>
                  </a:lnTo>
                  <a:lnTo>
                    <a:pt x="182" y="144"/>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8" name="Freeform 193"/>
            <p:cNvSpPr>
              <a:spLocks/>
            </p:cNvSpPr>
            <p:nvPr/>
          </p:nvSpPr>
          <p:spPr bwMode="auto">
            <a:xfrm>
              <a:off x="5486" y="1541"/>
              <a:ext cx="189" cy="296"/>
            </a:xfrm>
            <a:custGeom>
              <a:avLst/>
              <a:gdLst>
                <a:gd name="T0" fmla="*/ 182 w 189"/>
                <a:gd name="T1" fmla="*/ 144 h 296"/>
                <a:gd name="T2" fmla="*/ 174 w 189"/>
                <a:gd name="T3" fmla="*/ 136 h 296"/>
                <a:gd name="T4" fmla="*/ 189 w 189"/>
                <a:gd name="T5" fmla="*/ 129 h 296"/>
                <a:gd name="T6" fmla="*/ 174 w 189"/>
                <a:gd name="T7" fmla="*/ 121 h 296"/>
                <a:gd name="T8" fmla="*/ 159 w 189"/>
                <a:gd name="T9" fmla="*/ 121 h 296"/>
                <a:gd name="T10" fmla="*/ 151 w 189"/>
                <a:gd name="T11" fmla="*/ 99 h 296"/>
                <a:gd name="T12" fmla="*/ 136 w 189"/>
                <a:gd name="T13" fmla="*/ 99 h 296"/>
                <a:gd name="T14" fmla="*/ 114 w 189"/>
                <a:gd name="T15" fmla="*/ 15 h 296"/>
                <a:gd name="T16" fmla="*/ 91 w 189"/>
                <a:gd name="T17" fmla="*/ 0 h 296"/>
                <a:gd name="T18" fmla="*/ 61 w 189"/>
                <a:gd name="T19" fmla="*/ 23 h 296"/>
                <a:gd name="T20" fmla="*/ 45 w 189"/>
                <a:gd name="T21" fmla="*/ 8 h 296"/>
                <a:gd name="T22" fmla="*/ 23 w 189"/>
                <a:gd name="T23" fmla="*/ 61 h 296"/>
                <a:gd name="T24" fmla="*/ 30 w 189"/>
                <a:gd name="T25" fmla="*/ 114 h 296"/>
                <a:gd name="T26" fmla="*/ 15 w 189"/>
                <a:gd name="T27" fmla="*/ 144 h 296"/>
                <a:gd name="T28" fmla="*/ 23 w 189"/>
                <a:gd name="T29" fmla="*/ 152 h 296"/>
                <a:gd name="T30" fmla="*/ 15 w 189"/>
                <a:gd name="T31" fmla="*/ 152 h 296"/>
                <a:gd name="T32" fmla="*/ 15 w 189"/>
                <a:gd name="T33" fmla="*/ 159 h 296"/>
                <a:gd name="T34" fmla="*/ 0 w 189"/>
                <a:gd name="T35" fmla="*/ 159 h 296"/>
                <a:gd name="T36" fmla="*/ 38 w 189"/>
                <a:gd name="T37" fmla="*/ 273 h 296"/>
                <a:gd name="T38" fmla="*/ 53 w 189"/>
                <a:gd name="T39" fmla="*/ 296 h 296"/>
                <a:gd name="T40" fmla="*/ 68 w 189"/>
                <a:gd name="T41" fmla="*/ 243 h 296"/>
                <a:gd name="T42" fmla="*/ 76 w 189"/>
                <a:gd name="T43" fmla="*/ 235 h 296"/>
                <a:gd name="T44" fmla="*/ 76 w 189"/>
                <a:gd name="T45" fmla="*/ 227 h 296"/>
                <a:gd name="T46" fmla="*/ 91 w 189"/>
                <a:gd name="T47" fmla="*/ 235 h 296"/>
                <a:gd name="T48" fmla="*/ 98 w 189"/>
                <a:gd name="T49" fmla="*/ 212 h 296"/>
                <a:gd name="T50" fmla="*/ 106 w 189"/>
                <a:gd name="T51" fmla="*/ 220 h 296"/>
                <a:gd name="T52" fmla="*/ 106 w 189"/>
                <a:gd name="T53" fmla="*/ 190 h 296"/>
                <a:gd name="T54" fmla="*/ 114 w 189"/>
                <a:gd name="T55" fmla="*/ 182 h 296"/>
                <a:gd name="T56" fmla="*/ 114 w 189"/>
                <a:gd name="T57" fmla="*/ 190 h 296"/>
                <a:gd name="T58" fmla="*/ 129 w 189"/>
                <a:gd name="T59" fmla="*/ 197 h 296"/>
                <a:gd name="T60" fmla="*/ 129 w 189"/>
                <a:gd name="T61" fmla="*/ 174 h 296"/>
                <a:gd name="T62" fmla="*/ 136 w 189"/>
                <a:gd name="T63" fmla="*/ 182 h 296"/>
                <a:gd name="T64" fmla="*/ 136 w 189"/>
                <a:gd name="T65" fmla="*/ 167 h 296"/>
                <a:gd name="T66" fmla="*/ 151 w 189"/>
                <a:gd name="T67" fmla="*/ 182 h 296"/>
                <a:gd name="T68" fmla="*/ 159 w 189"/>
                <a:gd name="T69" fmla="*/ 159 h 296"/>
                <a:gd name="T70" fmla="*/ 167 w 189"/>
                <a:gd name="T71" fmla="*/ 167 h 296"/>
                <a:gd name="T72" fmla="*/ 167 w 189"/>
                <a:gd name="T73" fmla="*/ 159 h 296"/>
                <a:gd name="T74" fmla="*/ 182 w 189"/>
                <a:gd name="T75" fmla="*/ 152 h 296"/>
                <a:gd name="T76" fmla="*/ 189 w 189"/>
                <a:gd name="T77" fmla="*/ 136 h 296"/>
                <a:gd name="T78" fmla="*/ 182 w 189"/>
                <a:gd name="T79" fmla="*/ 144 h 296"/>
                <a:gd name="T80" fmla="*/ 182 w 189"/>
                <a:gd name="T81" fmla="*/ 152 h 2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9" h="296">
                  <a:moveTo>
                    <a:pt x="182" y="144"/>
                  </a:moveTo>
                  <a:lnTo>
                    <a:pt x="174" y="136"/>
                  </a:lnTo>
                  <a:lnTo>
                    <a:pt x="189" y="129"/>
                  </a:lnTo>
                  <a:lnTo>
                    <a:pt x="174" y="121"/>
                  </a:lnTo>
                  <a:lnTo>
                    <a:pt x="159" y="121"/>
                  </a:lnTo>
                  <a:lnTo>
                    <a:pt x="151" y="99"/>
                  </a:lnTo>
                  <a:lnTo>
                    <a:pt x="136" y="99"/>
                  </a:lnTo>
                  <a:lnTo>
                    <a:pt x="114" y="15"/>
                  </a:lnTo>
                  <a:lnTo>
                    <a:pt x="91" y="0"/>
                  </a:lnTo>
                  <a:lnTo>
                    <a:pt x="61" y="23"/>
                  </a:lnTo>
                  <a:lnTo>
                    <a:pt x="45" y="8"/>
                  </a:lnTo>
                  <a:lnTo>
                    <a:pt x="23" y="61"/>
                  </a:lnTo>
                  <a:lnTo>
                    <a:pt x="30" y="114"/>
                  </a:lnTo>
                  <a:lnTo>
                    <a:pt x="15" y="144"/>
                  </a:lnTo>
                  <a:lnTo>
                    <a:pt x="23" y="152"/>
                  </a:lnTo>
                  <a:lnTo>
                    <a:pt x="15" y="152"/>
                  </a:lnTo>
                  <a:lnTo>
                    <a:pt x="15" y="159"/>
                  </a:lnTo>
                  <a:lnTo>
                    <a:pt x="0" y="159"/>
                  </a:lnTo>
                  <a:lnTo>
                    <a:pt x="38" y="273"/>
                  </a:lnTo>
                  <a:lnTo>
                    <a:pt x="53" y="296"/>
                  </a:lnTo>
                  <a:lnTo>
                    <a:pt x="68" y="243"/>
                  </a:lnTo>
                  <a:lnTo>
                    <a:pt x="76" y="235"/>
                  </a:lnTo>
                  <a:lnTo>
                    <a:pt x="76" y="227"/>
                  </a:lnTo>
                  <a:lnTo>
                    <a:pt x="91" y="235"/>
                  </a:lnTo>
                  <a:lnTo>
                    <a:pt x="98" y="212"/>
                  </a:lnTo>
                  <a:lnTo>
                    <a:pt x="106" y="220"/>
                  </a:lnTo>
                  <a:lnTo>
                    <a:pt x="106" y="190"/>
                  </a:lnTo>
                  <a:lnTo>
                    <a:pt x="114" y="182"/>
                  </a:lnTo>
                  <a:lnTo>
                    <a:pt x="114" y="190"/>
                  </a:lnTo>
                  <a:lnTo>
                    <a:pt x="129" y="197"/>
                  </a:lnTo>
                  <a:lnTo>
                    <a:pt x="129" y="174"/>
                  </a:lnTo>
                  <a:lnTo>
                    <a:pt x="136" y="182"/>
                  </a:lnTo>
                  <a:lnTo>
                    <a:pt x="136" y="167"/>
                  </a:lnTo>
                  <a:lnTo>
                    <a:pt x="151" y="182"/>
                  </a:lnTo>
                  <a:lnTo>
                    <a:pt x="159" y="159"/>
                  </a:lnTo>
                  <a:lnTo>
                    <a:pt x="167" y="167"/>
                  </a:lnTo>
                  <a:lnTo>
                    <a:pt x="167" y="159"/>
                  </a:lnTo>
                  <a:lnTo>
                    <a:pt x="182" y="152"/>
                  </a:lnTo>
                  <a:lnTo>
                    <a:pt x="189" y="136"/>
                  </a:lnTo>
                  <a:lnTo>
                    <a:pt x="182" y="144"/>
                  </a:lnTo>
                  <a:lnTo>
                    <a:pt x="182" y="15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9" name="Freeform 194"/>
            <p:cNvSpPr>
              <a:spLocks/>
            </p:cNvSpPr>
            <p:nvPr/>
          </p:nvSpPr>
          <p:spPr bwMode="auto">
            <a:xfrm>
              <a:off x="5622" y="1723"/>
              <a:ext cx="8" cy="8"/>
            </a:xfrm>
            <a:custGeom>
              <a:avLst/>
              <a:gdLst>
                <a:gd name="T0" fmla="*/ 8 w 8"/>
                <a:gd name="T1" fmla="*/ 0 h 8"/>
                <a:gd name="T2" fmla="*/ 0 w 8"/>
                <a:gd name="T3" fmla="*/ 0 h 8"/>
                <a:gd name="T4" fmla="*/ 0 w 8"/>
                <a:gd name="T5" fmla="*/ 8 h 8"/>
                <a:gd name="T6" fmla="*/ 0 w 8"/>
                <a:gd name="T7" fmla="*/ 0 h 8"/>
                <a:gd name="T8" fmla="*/ 8 w 8"/>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8" y="0"/>
                  </a:moveTo>
                  <a:lnTo>
                    <a:pt x="0" y="0"/>
                  </a:lnTo>
                  <a:lnTo>
                    <a:pt x="0" y="8"/>
                  </a:lnTo>
                  <a:lnTo>
                    <a:pt x="0" y="0"/>
                  </a:lnTo>
                  <a:lnTo>
                    <a:pt x="8" y="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0" name="Freeform 195"/>
            <p:cNvSpPr>
              <a:spLocks/>
            </p:cNvSpPr>
            <p:nvPr/>
          </p:nvSpPr>
          <p:spPr bwMode="auto">
            <a:xfrm>
              <a:off x="5622" y="1723"/>
              <a:ext cx="8" cy="8"/>
            </a:xfrm>
            <a:custGeom>
              <a:avLst/>
              <a:gdLst>
                <a:gd name="T0" fmla="*/ 8 w 8"/>
                <a:gd name="T1" fmla="*/ 0 h 8"/>
                <a:gd name="T2" fmla="*/ 0 w 8"/>
                <a:gd name="T3" fmla="*/ 0 h 8"/>
                <a:gd name="T4" fmla="*/ 0 w 8"/>
                <a:gd name="T5" fmla="*/ 8 h 8"/>
                <a:gd name="T6" fmla="*/ 0 w 8"/>
                <a:gd name="T7" fmla="*/ 0 h 8"/>
                <a:gd name="T8" fmla="*/ 8 w 8"/>
                <a:gd name="T9" fmla="*/ 0 h 8"/>
                <a:gd name="T10" fmla="*/ 8 w 8"/>
                <a:gd name="T11" fmla="*/ 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0"/>
                  </a:moveTo>
                  <a:lnTo>
                    <a:pt x="0" y="0"/>
                  </a:lnTo>
                  <a:lnTo>
                    <a:pt x="0" y="8"/>
                  </a:lnTo>
                  <a:lnTo>
                    <a:pt x="0" y="0"/>
                  </a:lnTo>
                  <a:lnTo>
                    <a:pt x="8" y="0"/>
                  </a:lnTo>
                  <a:lnTo>
                    <a:pt x="8"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1" name="Freeform 196"/>
            <p:cNvSpPr>
              <a:spLocks/>
            </p:cNvSpPr>
            <p:nvPr/>
          </p:nvSpPr>
          <p:spPr bwMode="auto">
            <a:xfrm>
              <a:off x="5176" y="2102"/>
              <a:ext cx="227" cy="106"/>
            </a:xfrm>
            <a:custGeom>
              <a:avLst/>
              <a:gdLst>
                <a:gd name="T0" fmla="*/ 227 w 227"/>
                <a:gd name="T1" fmla="*/ 68 h 106"/>
                <a:gd name="T2" fmla="*/ 197 w 227"/>
                <a:gd name="T3" fmla="*/ 76 h 106"/>
                <a:gd name="T4" fmla="*/ 181 w 227"/>
                <a:gd name="T5" fmla="*/ 0 h 106"/>
                <a:gd name="T6" fmla="*/ 0 w 227"/>
                <a:gd name="T7" fmla="*/ 30 h 106"/>
                <a:gd name="T8" fmla="*/ 7 w 227"/>
                <a:gd name="T9" fmla="*/ 60 h 106"/>
                <a:gd name="T10" fmla="*/ 38 w 227"/>
                <a:gd name="T11" fmla="*/ 30 h 106"/>
                <a:gd name="T12" fmla="*/ 53 w 227"/>
                <a:gd name="T13" fmla="*/ 38 h 106"/>
                <a:gd name="T14" fmla="*/ 68 w 227"/>
                <a:gd name="T15" fmla="*/ 23 h 106"/>
                <a:gd name="T16" fmla="*/ 83 w 227"/>
                <a:gd name="T17" fmla="*/ 23 h 106"/>
                <a:gd name="T18" fmla="*/ 91 w 227"/>
                <a:gd name="T19" fmla="*/ 38 h 106"/>
                <a:gd name="T20" fmla="*/ 128 w 227"/>
                <a:gd name="T21" fmla="*/ 60 h 106"/>
                <a:gd name="T22" fmla="*/ 136 w 227"/>
                <a:gd name="T23" fmla="*/ 60 h 106"/>
                <a:gd name="T24" fmla="*/ 128 w 227"/>
                <a:gd name="T25" fmla="*/ 68 h 106"/>
                <a:gd name="T26" fmla="*/ 128 w 227"/>
                <a:gd name="T27" fmla="*/ 98 h 106"/>
                <a:gd name="T28" fmla="*/ 144 w 227"/>
                <a:gd name="T29" fmla="*/ 98 h 106"/>
                <a:gd name="T30" fmla="*/ 144 w 227"/>
                <a:gd name="T31" fmla="*/ 91 h 106"/>
                <a:gd name="T32" fmla="*/ 174 w 227"/>
                <a:gd name="T33" fmla="*/ 106 h 106"/>
                <a:gd name="T34" fmla="*/ 166 w 227"/>
                <a:gd name="T35" fmla="*/ 91 h 106"/>
                <a:gd name="T36" fmla="*/ 151 w 227"/>
                <a:gd name="T37" fmla="*/ 83 h 106"/>
                <a:gd name="T38" fmla="*/ 151 w 227"/>
                <a:gd name="T39" fmla="*/ 76 h 106"/>
                <a:gd name="T40" fmla="*/ 166 w 227"/>
                <a:gd name="T41" fmla="*/ 83 h 106"/>
                <a:gd name="T42" fmla="*/ 151 w 227"/>
                <a:gd name="T43" fmla="*/ 53 h 106"/>
                <a:gd name="T44" fmla="*/ 159 w 227"/>
                <a:gd name="T45" fmla="*/ 53 h 106"/>
                <a:gd name="T46" fmla="*/ 159 w 227"/>
                <a:gd name="T47" fmla="*/ 45 h 106"/>
                <a:gd name="T48" fmla="*/ 144 w 227"/>
                <a:gd name="T49" fmla="*/ 30 h 106"/>
                <a:gd name="T50" fmla="*/ 151 w 227"/>
                <a:gd name="T51" fmla="*/ 38 h 106"/>
                <a:gd name="T52" fmla="*/ 159 w 227"/>
                <a:gd name="T53" fmla="*/ 15 h 106"/>
                <a:gd name="T54" fmla="*/ 166 w 227"/>
                <a:gd name="T55" fmla="*/ 23 h 106"/>
                <a:gd name="T56" fmla="*/ 166 w 227"/>
                <a:gd name="T57" fmla="*/ 7 h 106"/>
                <a:gd name="T58" fmla="*/ 174 w 227"/>
                <a:gd name="T59" fmla="*/ 7 h 106"/>
                <a:gd name="T60" fmla="*/ 174 w 227"/>
                <a:gd name="T61" fmla="*/ 23 h 106"/>
                <a:gd name="T62" fmla="*/ 166 w 227"/>
                <a:gd name="T63" fmla="*/ 23 h 106"/>
                <a:gd name="T64" fmla="*/ 166 w 227"/>
                <a:gd name="T65" fmla="*/ 38 h 106"/>
                <a:gd name="T66" fmla="*/ 174 w 227"/>
                <a:gd name="T67" fmla="*/ 38 h 106"/>
                <a:gd name="T68" fmla="*/ 166 w 227"/>
                <a:gd name="T69" fmla="*/ 45 h 106"/>
                <a:gd name="T70" fmla="*/ 174 w 227"/>
                <a:gd name="T71" fmla="*/ 60 h 106"/>
                <a:gd name="T72" fmla="*/ 166 w 227"/>
                <a:gd name="T73" fmla="*/ 53 h 106"/>
                <a:gd name="T74" fmla="*/ 166 w 227"/>
                <a:gd name="T75" fmla="*/ 60 h 106"/>
                <a:gd name="T76" fmla="*/ 174 w 227"/>
                <a:gd name="T77" fmla="*/ 68 h 106"/>
                <a:gd name="T78" fmla="*/ 174 w 227"/>
                <a:gd name="T79" fmla="*/ 60 h 106"/>
                <a:gd name="T80" fmla="*/ 181 w 227"/>
                <a:gd name="T81" fmla="*/ 68 h 106"/>
                <a:gd name="T82" fmla="*/ 166 w 227"/>
                <a:gd name="T83" fmla="*/ 68 h 106"/>
                <a:gd name="T84" fmla="*/ 174 w 227"/>
                <a:gd name="T85" fmla="*/ 76 h 106"/>
                <a:gd name="T86" fmla="*/ 166 w 227"/>
                <a:gd name="T87" fmla="*/ 76 h 106"/>
                <a:gd name="T88" fmla="*/ 174 w 227"/>
                <a:gd name="T89" fmla="*/ 83 h 106"/>
                <a:gd name="T90" fmla="*/ 197 w 227"/>
                <a:gd name="T91" fmla="*/ 83 h 106"/>
                <a:gd name="T92" fmla="*/ 204 w 227"/>
                <a:gd name="T93" fmla="*/ 91 h 106"/>
                <a:gd name="T94" fmla="*/ 197 w 227"/>
                <a:gd name="T95" fmla="*/ 106 h 106"/>
                <a:gd name="T96" fmla="*/ 212 w 227"/>
                <a:gd name="T97" fmla="*/ 106 h 106"/>
                <a:gd name="T98" fmla="*/ 219 w 227"/>
                <a:gd name="T99" fmla="*/ 98 h 106"/>
                <a:gd name="T100" fmla="*/ 227 w 227"/>
                <a:gd name="T101" fmla="*/ 68 h 1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7" h="106">
                  <a:moveTo>
                    <a:pt x="227" y="68"/>
                  </a:moveTo>
                  <a:lnTo>
                    <a:pt x="197" y="76"/>
                  </a:lnTo>
                  <a:lnTo>
                    <a:pt x="181" y="0"/>
                  </a:lnTo>
                  <a:lnTo>
                    <a:pt x="0" y="30"/>
                  </a:lnTo>
                  <a:lnTo>
                    <a:pt x="7" y="60"/>
                  </a:lnTo>
                  <a:lnTo>
                    <a:pt x="38" y="30"/>
                  </a:lnTo>
                  <a:lnTo>
                    <a:pt x="53" y="38"/>
                  </a:lnTo>
                  <a:lnTo>
                    <a:pt x="68" y="23"/>
                  </a:lnTo>
                  <a:lnTo>
                    <a:pt x="83" y="23"/>
                  </a:lnTo>
                  <a:lnTo>
                    <a:pt x="91" y="38"/>
                  </a:lnTo>
                  <a:lnTo>
                    <a:pt x="128" y="60"/>
                  </a:lnTo>
                  <a:lnTo>
                    <a:pt x="136" y="60"/>
                  </a:lnTo>
                  <a:lnTo>
                    <a:pt x="128" y="68"/>
                  </a:lnTo>
                  <a:lnTo>
                    <a:pt x="128" y="98"/>
                  </a:lnTo>
                  <a:lnTo>
                    <a:pt x="144" y="98"/>
                  </a:lnTo>
                  <a:lnTo>
                    <a:pt x="144" y="91"/>
                  </a:lnTo>
                  <a:lnTo>
                    <a:pt x="174" y="106"/>
                  </a:lnTo>
                  <a:lnTo>
                    <a:pt x="166" y="91"/>
                  </a:lnTo>
                  <a:lnTo>
                    <a:pt x="151" y="83"/>
                  </a:lnTo>
                  <a:lnTo>
                    <a:pt x="151" y="76"/>
                  </a:lnTo>
                  <a:lnTo>
                    <a:pt x="166" y="83"/>
                  </a:lnTo>
                  <a:lnTo>
                    <a:pt x="151" y="53"/>
                  </a:lnTo>
                  <a:lnTo>
                    <a:pt x="159" y="53"/>
                  </a:lnTo>
                  <a:lnTo>
                    <a:pt x="159" y="45"/>
                  </a:lnTo>
                  <a:lnTo>
                    <a:pt x="144" y="30"/>
                  </a:lnTo>
                  <a:lnTo>
                    <a:pt x="151" y="38"/>
                  </a:lnTo>
                  <a:lnTo>
                    <a:pt x="159" y="15"/>
                  </a:lnTo>
                  <a:lnTo>
                    <a:pt x="166" y="23"/>
                  </a:lnTo>
                  <a:lnTo>
                    <a:pt x="166" y="7"/>
                  </a:lnTo>
                  <a:lnTo>
                    <a:pt x="174" y="7"/>
                  </a:lnTo>
                  <a:lnTo>
                    <a:pt x="174" y="23"/>
                  </a:lnTo>
                  <a:lnTo>
                    <a:pt x="166" y="23"/>
                  </a:lnTo>
                  <a:lnTo>
                    <a:pt x="166" y="38"/>
                  </a:lnTo>
                  <a:lnTo>
                    <a:pt x="174" y="38"/>
                  </a:lnTo>
                  <a:lnTo>
                    <a:pt x="166" y="45"/>
                  </a:lnTo>
                  <a:lnTo>
                    <a:pt x="174" y="60"/>
                  </a:lnTo>
                  <a:lnTo>
                    <a:pt x="166" y="53"/>
                  </a:lnTo>
                  <a:lnTo>
                    <a:pt x="166" y="60"/>
                  </a:lnTo>
                  <a:lnTo>
                    <a:pt x="174" y="68"/>
                  </a:lnTo>
                  <a:lnTo>
                    <a:pt x="174" y="60"/>
                  </a:lnTo>
                  <a:lnTo>
                    <a:pt x="181" y="68"/>
                  </a:lnTo>
                  <a:lnTo>
                    <a:pt x="166" y="68"/>
                  </a:lnTo>
                  <a:lnTo>
                    <a:pt x="174" y="76"/>
                  </a:lnTo>
                  <a:lnTo>
                    <a:pt x="166" y="76"/>
                  </a:lnTo>
                  <a:lnTo>
                    <a:pt x="174" y="83"/>
                  </a:lnTo>
                  <a:lnTo>
                    <a:pt x="197" y="83"/>
                  </a:lnTo>
                  <a:lnTo>
                    <a:pt x="204" y="91"/>
                  </a:lnTo>
                  <a:lnTo>
                    <a:pt x="197" y="106"/>
                  </a:lnTo>
                  <a:lnTo>
                    <a:pt x="212" y="106"/>
                  </a:lnTo>
                  <a:lnTo>
                    <a:pt x="219" y="98"/>
                  </a:lnTo>
                  <a:lnTo>
                    <a:pt x="227"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2" name="Freeform 197"/>
            <p:cNvSpPr>
              <a:spLocks/>
            </p:cNvSpPr>
            <p:nvPr/>
          </p:nvSpPr>
          <p:spPr bwMode="auto">
            <a:xfrm>
              <a:off x="5176" y="2102"/>
              <a:ext cx="227" cy="106"/>
            </a:xfrm>
            <a:custGeom>
              <a:avLst/>
              <a:gdLst>
                <a:gd name="T0" fmla="*/ 227 w 227"/>
                <a:gd name="T1" fmla="*/ 68 h 106"/>
                <a:gd name="T2" fmla="*/ 197 w 227"/>
                <a:gd name="T3" fmla="*/ 76 h 106"/>
                <a:gd name="T4" fmla="*/ 181 w 227"/>
                <a:gd name="T5" fmla="*/ 0 h 106"/>
                <a:gd name="T6" fmla="*/ 0 w 227"/>
                <a:gd name="T7" fmla="*/ 30 h 106"/>
                <a:gd name="T8" fmla="*/ 7 w 227"/>
                <a:gd name="T9" fmla="*/ 60 h 106"/>
                <a:gd name="T10" fmla="*/ 38 w 227"/>
                <a:gd name="T11" fmla="*/ 30 h 106"/>
                <a:gd name="T12" fmla="*/ 53 w 227"/>
                <a:gd name="T13" fmla="*/ 38 h 106"/>
                <a:gd name="T14" fmla="*/ 68 w 227"/>
                <a:gd name="T15" fmla="*/ 23 h 106"/>
                <a:gd name="T16" fmla="*/ 83 w 227"/>
                <a:gd name="T17" fmla="*/ 23 h 106"/>
                <a:gd name="T18" fmla="*/ 91 w 227"/>
                <a:gd name="T19" fmla="*/ 38 h 106"/>
                <a:gd name="T20" fmla="*/ 128 w 227"/>
                <a:gd name="T21" fmla="*/ 60 h 106"/>
                <a:gd name="T22" fmla="*/ 136 w 227"/>
                <a:gd name="T23" fmla="*/ 60 h 106"/>
                <a:gd name="T24" fmla="*/ 128 w 227"/>
                <a:gd name="T25" fmla="*/ 68 h 106"/>
                <a:gd name="T26" fmla="*/ 128 w 227"/>
                <a:gd name="T27" fmla="*/ 98 h 106"/>
                <a:gd name="T28" fmla="*/ 144 w 227"/>
                <a:gd name="T29" fmla="*/ 98 h 106"/>
                <a:gd name="T30" fmla="*/ 144 w 227"/>
                <a:gd name="T31" fmla="*/ 91 h 106"/>
                <a:gd name="T32" fmla="*/ 174 w 227"/>
                <a:gd name="T33" fmla="*/ 106 h 106"/>
                <a:gd name="T34" fmla="*/ 166 w 227"/>
                <a:gd name="T35" fmla="*/ 91 h 106"/>
                <a:gd name="T36" fmla="*/ 151 w 227"/>
                <a:gd name="T37" fmla="*/ 83 h 106"/>
                <a:gd name="T38" fmla="*/ 151 w 227"/>
                <a:gd name="T39" fmla="*/ 76 h 106"/>
                <a:gd name="T40" fmla="*/ 166 w 227"/>
                <a:gd name="T41" fmla="*/ 83 h 106"/>
                <a:gd name="T42" fmla="*/ 151 w 227"/>
                <a:gd name="T43" fmla="*/ 53 h 106"/>
                <a:gd name="T44" fmla="*/ 159 w 227"/>
                <a:gd name="T45" fmla="*/ 53 h 106"/>
                <a:gd name="T46" fmla="*/ 159 w 227"/>
                <a:gd name="T47" fmla="*/ 45 h 106"/>
                <a:gd name="T48" fmla="*/ 144 w 227"/>
                <a:gd name="T49" fmla="*/ 30 h 106"/>
                <a:gd name="T50" fmla="*/ 151 w 227"/>
                <a:gd name="T51" fmla="*/ 38 h 106"/>
                <a:gd name="T52" fmla="*/ 159 w 227"/>
                <a:gd name="T53" fmla="*/ 15 h 106"/>
                <a:gd name="T54" fmla="*/ 166 w 227"/>
                <a:gd name="T55" fmla="*/ 23 h 106"/>
                <a:gd name="T56" fmla="*/ 166 w 227"/>
                <a:gd name="T57" fmla="*/ 7 h 106"/>
                <a:gd name="T58" fmla="*/ 174 w 227"/>
                <a:gd name="T59" fmla="*/ 7 h 106"/>
                <a:gd name="T60" fmla="*/ 174 w 227"/>
                <a:gd name="T61" fmla="*/ 23 h 106"/>
                <a:gd name="T62" fmla="*/ 166 w 227"/>
                <a:gd name="T63" fmla="*/ 23 h 106"/>
                <a:gd name="T64" fmla="*/ 166 w 227"/>
                <a:gd name="T65" fmla="*/ 38 h 106"/>
                <a:gd name="T66" fmla="*/ 174 w 227"/>
                <a:gd name="T67" fmla="*/ 38 h 106"/>
                <a:gd name="T68" fmla="*/ 166 w 227"/>
                <a:gd name="T69" fmla="*/ 45 h 106"/>
                <a:gd name="T70" fmla="*/ 174 w 227"/>
                <a:gd name="T71" fmla="*/ 60 h 106"/>
                <a:gd name="T72" fmla="*/ 166 w 227"/>
                <a:gd name="T73" fmla="*/ 53 h 106"/>
                <a:gd name="T74" fmla="*/ 166 w 227"/>
                <a:gd name="T75" fmla="*/ 60 h 106"/>
                <a:gd name="T76" fmla="*/ 174 w 227"/>
                <a:gd name="T77" fmla="*/ 68 h 106"/>
                <a:gd name="T78" fmla="*/ 174 w 227"/>
                <a:gd name="T79" fmla="*/ 60 h 106"/>
                <a:gd name="T80" fmla="*/ 181 w 227"/>
                <a:gd name="T81" fmla="*/ 68 h 106"/>
                <a:gd name="T82" fmla="*/ 166 w 227"/>
                <a:gd name="T83" fmla="*/ 68 h 106"/>
                <a:gd name="T84" fmla="*/ 174 w 227"/>
                <a:gd name="T85" fmla="*/ 76 h 106"/>
                <a:gd name="T86" fmla="*/ 166 w 227"/>
                <a:gd name="T87" fmla="*/ 76 h 106"/>
                <a:gd name="T88" fmla="*/ 174 w 227"/>
                <a:gd name="T89" fmla="*/ 83 h 106"/>
                <a:gd name="T90" fmla="*/ 197 w 227"/>
                <a:gd name="T91" fmla="*/ 83 h 106"/>
                <a:gd name="T92" fmla="*/ 204 w 227"/>
                <a:gd name="T93" fmla="*/ 91 h 106"/>
                <a:gd name="T94" fmla="*/ 197 w 227"/>
                <a:gd name="T95" fmla="*/ 106 h 106"/>
                <a:gd name="T96" fmla="*/ 212 w 227"/>
                <a:gd name="T97" fmla="*/ 106 h 106"/>
                <a:gd name="T98" fmla="*/ 219 w 227"/>
                <a:gd name="T99" fmla="*/ 98 h 106"/>
                <a:gd name="T100" fmla="*/ 227 w 227"/>
                <a:gd name="T101" fmla="*/ 68 h 106"/>
                <a:gd name="T102" fmla="*/ 227 w 227"/>
                <a:gd name="T103" fmla="*/ 76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7" h="106">
                  <a:moveTo>
                    <a:pt x="227" y="68"/>
                  </a:moveTo>
                  <a:lnTo>
                    <a:pt x="197" y="76"/>
                  </a:lnTo>
                  <a:lnTo>
                    <a:pt x="181" y="0"/>
                  </a:lnTo>
                  <a:lnTo>
                    <a:pt x="0" y="30"/>
                  </a:lnTo>
                  <a:lnTo>
                    <a:pt x="7" y="60"/>
                  </a:lnTo>
                  <a:lnTo>
                    <a:pt x="38" y="30"/>
                  </a:lnTo>
                  <a:lnTo>
                    <a:pt x="53" y="38"/>
                  </a:lnTo>
                  <a:lnTo>
                    <a:pt x="68" y="23"/>
                  </a:lnTo>
                  <a:lnTo>
                    <a:pt x="83" y="23"/>
                  </a:lnTo>
                  <a:lnTo>
                    <a:pt x="91" y="38"/>
                  </a:lnTo>
                  <a:lnTo>
                    <a:pt x="128" y="60"/>
                  </a:lnTo>
                  <a:lnTo>
                    <a:pt x="136" y="60"/>
                  </a:lnTo>
                  <a:lnTo>
                    <a:pt x="128" y="68"/>
                  </a:lnTo>
                  <a:lnTo>
                    <a:pt x="128" y="98"/>
                  </a:lnTo>
                  <a:lnTo>
                    <a:pt x="144" y="98"/>
                  </a:lnTo>
                  <a:lnTo>
                    <a:pt x="144" y="91"/>
                  </a:lnTo>
                  <a:lnTo>
                    <a:pt x="174" y="106"/>
                  </a:lnTo>
                  <a:lnTo>
                    <a:pt x="166" y="91"/>
                  </a:lnTo>
                  <a:lnTo>
                    <a:pt x="151" y="83"/>
                  </a:lnTo>
                  <a:lnTo>
                    <a:pt x="151" y="76"/>
                  </a:lnTo>
                  <a:lnTo>
                    <a:pt x="166" y="83"/>
                  </a:lnTo>
                  <a:lnTo>
                    <a:pt x="151" y="53"/>
                  </a:lnTo>
                  <a:lnTo>
                    <a:pt x="159" y="53"/>
                  </a:lnTo>
                  <a:lnTo>
                    <a:pt x="159" y="45"/>
                  </a:lnTo>
                  <a:lnTo>
                    <a:pt x="144" y="30"/>
                  </a:lnTo>
                  <a:lnTo>
                    <a:pt x="151" y="38"/>
                  </a:lnTo>
                  <a:lnTo>
                    <a:pt x="159" y="15"/>
                  </a:lnTo>
                  <a:lnTo>
                    <a:pt x="166" y="23"/>
                  </a:lnTo>
                  <a:lnTo>
                    <a:pt x="166" y="7"/>
                  </a:lnTo>
                  <a:lnTo>
                    <a:pt x="174" y="7"/>
                  </a:lnTo>
                  <a:lnTo>
                    <a:pt x="174" y="23"/>
                  </a:lnTo>
                  <a:lnTo>
                    <a:pt x="166" y="23"/>
                  </a:lnTo>
                  <a:lnTo>
                    <a:pt x="166" y="38"/>
                  </a:lnTo>
                  <a:lnTo>
                    <a:pt x="174" y="38"/>
                  </a:lnTo>
                  <a:lnTo>
                    <a:pt x="166" y="45"/>
                  </a:lnTo>
                  <a:lnTo>
                    <a:pt x="174" y="60"/>
                  </a:lnTo>
                  <a:lnTo>
                    <a:pt x="166" y="53"/>
                  </a:lnTo>
                  <a:lnTo>
                    <a:pt x="166" y="60"/>
                  </a:lnTo>
                  <a:lnTo>
                    <a:pt x="174" y="68"/>
                  </a:lnTo>
                  <a:lnTo>
                    <a:pt x="174" y="60"/>
                  </a:lnTo>
                  <a:lnTo>
                    <a:pt x="181" y="68"/>
                  </a:lnTo>
                  <a:lnTo>
                    <a:pt x="166" y="68"/>
                  </a:lnTo>
                  <a:lnTo>
                    <a:pt x="174" y="76"/>
                  </a:lnTo>
                  <a:lnTo>
                    <a:pt x="166" y="76"/>
                  </a:lnTo>
                  <a:lnTo>
                    <a:pt x="174" y="83"/>
                  </a:lnTo>
                  <a:lnTo>
                    <a:pt x="197" y="83"/>
                  </a:lnTo>
                  <a:lnTo>
                    <a:pt x="204" y="91"/>
                  </a:lnTo>
                  <a:lnTo>
                    <a:pt x="197" y="106"/>
                  </a:lnTo>
                  <a:lnTo>
                    <a:pt x="212" y="106"/>
                  </a:lnTo>
                  <a:lnTo>
                    <a:pt x="219" y="98"/>
                  </a:lnTo>
                  <a:lnTo>
                    <a:pt x="227" y="68"/>
                  </a:lnTo>
                  <a:lnTo>
                    <a:pt x="227" y="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3" name="Freeform 198"/>
            <p:cNvSpPr>
              <a:spLocks/>
            </p:cNvSpPr>
            <p:nvPr/>
          </p:nvSpPr>
          <p:spPr bwMode="auto">
            <a:xfrm>
              <a:off x="5433" y="1844"/>
              <a:ext cx="167" cy="91"/>
            </a:xfrm>
            <a:custGeom>
              <a:avLst/>
              <a:gdLst>
                <a:gd name="T0" fmla="*/ 151 w 167"/>
                <a:gd name="T1" fmla="*/ 46 h 91"/>
                <a:gd name="T2" fmla="*/ 144 w 167"/>
                <a:gd name="T3" fmla="*/ 46 h 91"/>
                <a:gd name="T4" fmla="*/ 159 w 167"/>
                <a:gd name="T5" fmla="*/ 61 h 91"/>
                <a:gd name="T6" fmla="*/ 144 w 167"/>
                <a:gd name="T7" fmla="*/ 68 h 91"/>
                <a:gd name="T8" fmla="*/ 121 w 167"/>
                <a:gd name="T9" fmla="*/ 53 h 91"/>
                <a:gd name="T10" fmla="*/ 121 w 167"/>
                <a:gd name="T11" fmla="*/ 38 h 91"/>
                <a:gd name="T12" fmla="*/ 106 w 167"/>
                <a:gd name="T13" fmla="*/ 46 h 91"/>
                <a:gd name="T14" fmla="*/ 121 w 167"/>
                <a:gd name="T15" fmla="*/ 15 h 91"/>
                <a:gd name="T16" fmla="*/ 106 w 167"/>
                <a:gd name="T17" fmla="*/ 15 h 91"/>
                <a:gd name="T18" fmla="*/ 106 w 167"/>
                <a:gd name="T19" fmla="*/ 0 h 91"/>
                <a:gd name="T20" fmla="*/ 83 w 167"/>
                <a:gd name="T21" fmla="*/ 23 h 91"/>
                <a:gd name="T22" fmla="*/ 30 w 167"/>
                <a:gd name="T23" fmla="*/ 31 h 91"/>
                <a:gd name="T24" fmla="*/ 0 w 167"/>
                <a:gd name="T25" fmla="*/ 38 h 91"/>
                <a:gd name="T26" fmla="*/ 0 w 167"/>
                <a:gd name="T27" fmla="*/ 84 h 91"/>
                <a:gd name="T28" fmla="*/ 76 w 167"/>
                <a:gd name="T29" fmla="*/ 68 h 91"/>
                <a:gd name="T30" fmla="*/ 91 w 167"/>
                <a:gd name="T31" fmla="*/ 61 h 91"/>
                <a:gd name="T32" fmla="*/ 98 w 167"/>
                <a:gd name="T33" fmla="*/ 76 h 91"/>
                <a:gd name="T34" fmla="*/ 106 w 167"/>
                <a:gd name="T35" fmla="*/ 76 h 91"/>
                <a:gd name="T36" fmla="*/ 106 w 167"/>
                <a:gd name="T37" fmla="*/ 84 h 91"/>
                <a:gd name="T38" fmla="*/ 114 w 167"/>
                <a:gd name="T39" fmla="*/ 84 h 91"/>
                <a:gd name="T40" fmla="*/ 114 w 167"/>
                <a:gd name="T41" fmla="*/ 91 h 91"/>
                <a:gd name="T42" fmla="*/ 136 w 167"/>
                <a:gd name="T43" fmla="*/ 68 h 91"/>
                <a:gd name="T44" fmla="*/ 136 w 167"/>
                <a:gd name="T45" fmla="*/ 84 h 91"/>
                <a:gd name="T46" fmla="*/ 167 w 167"/>
                <a:gd name="T47" fmla="*/ 68 h 91"/>
                <a:gd name="T48" fmla="*/ 159 w 167"/>
                <a:gd name="T49" fmla="*/ 61 h 91"/>
                <a:gd name="T50" fmla="*/ 151 w 167"/>
                <a:gd name="T51" fmla="*/ 46 h 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91">
                  <a:moveTo>
                    <a:pt x="151" y="46"/>
                  </a:moveTo>
                  <a:lnTo>
                    <a:pt x="144" y="46"/>
                  </a:lnTo>
                  <a:lnTo>
                    <a:pt x="159" y="61"/>
                  </a:lnTo>
                  <a:lnTo>
                    <a:pt x="144" y="68"/>
                  </a:lnTo>
                  <a:lnTo>
                    <a:pt x="121" y="53"/>
                  </a:lnTo>
                  <a:lnTo>
                    <a:pt x="121" y="38"/>
                  </a:lnTo>
                  <a:lnTo>
                    <a:pt x="106" y="46"/>
                  </a:lnTo>
                  <a:lnTo>
                    <a:pt x="121" y="15"/>
                  </a:lnTo>
                  <a:lnTo>
                    <a:pt x="106" y="15"/>
                  </a:lnTo>
                  <a:lnTo>
                    <a:pt x="106" y="0"/>
                  </a:lnTo>
                  <a:lnTo>
                    <a:pt x="83" y="23"/>
                  </a:lnTo>
                  <a:lnTo>
                    <a:pt x="30" y="31"/>
                  </a:lnTo>
                  <a:lnTo>
                    <a:pt x="0" y="38"/>
                  </a:lnTo>
                  <a:lnTo>
                    <a:pt x="0" y="84"/>
                  </a:lnTo>
                  <a:lnTo>
                    <a:pt x="76" y="68"/>
                  </a:lnTo>
                  <a:lnTo>
                    <a:pt x="91" y="61"/>
                  </a:lnTo>
                  <a:lnTo>
                    <a:pt x="98" y="76"/>
                  </a:lnTo>
                  <a:lnTo>
                    <a:pt x="106" y="76"/>
                  </a:lnTo>
                  <a:lnTo>
                    <a:pt x="106" y="84"/>
                  </a:lnTo>
                  <a:lnTo>
                    <a:pt x="114" y="84"/>
                  </a:lnTo>
                  <a:lnTo>
                    <a:pt x="114" y="91"/>
                  </a:lnTo>
                  <a:lnTo>
                    <a:pt x="136" y="68"/>
                  </a:lnTo>
                  <a:lnTo>
                    <a:pt x="136" y="84"/>
                  </a:lnTo>
                  <a:lnTo>
                    <a:pt x="167" y="68"/>
                  </a:lnTo>
                  <a:lnTo>
                    <a:pt x="159" y="61"/>
                  </a:lnTo>
                  <a:lnTo>
                    <a:pt x="151" y="4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4" name="Freeform 199"/>
            <p:cNvSpPr>
              <a:spLocks/>
            </p:cNvSpPr>
            <p:nvPr/>
          </p:nvSpPr>
          <p:spPr bwMode="auto">
            <a:xfrm>
              <a:off x="5433" y="1844"/>
              <a:ext cx="167" cy="91"/>
            </a:xfrm>
            <a:custGeom>
              <a:avLst/>
              <a:gdLst>
                <a:gd name="T0" fmla="*/ 151 w 167"/>
                <a:gd name="T1" fmla="*/ 46 h 91"/>
                <a:gd name="T2" fmla="*/ 144 w 167"/>
                <a:gd name="T3" fmla="*/ 46 h 91"/>
                <a:gd name="T4" fmla="*/ 159 w 167"/>
                <a:gd name="T5" fmla="*/ 61 h 91"/>
                <a:gd name="T6" fmla="*/ 144 w 167"/>
                <a:gd name="T7" fmla="*/ 68 h 91"/>
                <a:gd name="T8" fmla="*/ 121 w 167"/>
                <a:gd name="T9" fmla="*/ 53 h 91"/>
                <a:gd name="T10" fmla="*/ 121 w 167"/>
                <a:gd name="T11" fmla="*/ 38 h 91"/>
                <a:gd name="T12" fmla="*/ 106 w 167"/>
                <a:gd name="T13" fmla="*/ 46 h 91"/>
                <a:gd name="T14" fmla="*/ 121 w 167"/>
                <a:gd name="T15" fmla="*/ 15 h 91"/>
                <a:gd name="T16" fmla="*/ 106 w 167"/>
                <a:gd name="T17" fmla="*/ 15 h 91"/>
                <a:gd name="T18" fmla="*/ 106 w 167"/>
                <a:gd name="T19" fmla="*/ 0 h 91"/>
                <a:gd name="T20" fmla="*/ 83 w 167"/>
                <a:gd name="T21" fmla="*/ 23 h 91"/>
                <a:gd name="T22" fmla="*/ 30 w 167"/>
                <a:gd name="T23" fmla="*/ 31 h 91"/>
                <a:gd name="T24" fmla="*/ 0 w 167"/>
                <a:gd name="T25" fmla="*/ 38 h 91"/>
                <a:gd name="T26" fmla="*/ 0 w 167"/>
                <a:gd name="T27" fmla="*/ 84 h 91"/>
                <a:gd name="T28" fmla="*/ 76 w 167"/>
                <a:gd name="T29" fmla="*/ 68 h 91"/>
                <a:gd name="T30" fmla="*/ 91 w 167"/>
                <a:gd name="T31" fmla="*/ 61 h 91"/>
                <a:gd name="T32" fmla="*/ 98 w 167"/>
                <a:gd name="T33" fmla="*/ 76 h 91"/>
                <a:gd name="T34" fmla="*/ 106 w 167"/>
                <a:gd name="T35" fmla="*/ 76 h 91"/>
                <a:gd name="T36" fmla="*/ 106 w 167"/>
                <a:gd name="T37" fmla="*/ 84 h 91"/>
                <a:gd name="T38" fmla="*/ 114 w 167"/>
                <a:gd name="T39" fmla="*/ 84 h 91"/>
                <a:gd name="T40" fmla="*/ 114 w 167"/>
                <a:gd name="T41" fmla="*/ 91 h 91"/>
                <a:gd name="T42" fmla="*/ 136 w 167"/>
                <a:gd name="T43" fmla="*/ 68 h 91"/>
                <a:gd name="T44" fmla="*/ 136 w 167"/>
                <a:gd name="T45" fmla="*/ 84 h 91"/>
                <a:gd name="T46" fmla="*/ 167 w 167"/>
                <a:gd name="T47" fmla="*/ 68 h 91"/>
                <a:gd name="T48" fmla="*/ 159 w 167"/>
                <a:gd name="T49" fmla="*/ 61 h 91"/>
                <a:gd name="T50" fmla="*/ 151 w 167"/>
                <a:gd name="T51" fmla="*/ 46 h 91"/>
                <a:gd name="T52" fmla="*/ 151 w 167"/>
                <a:gd name="T53" fmla="*/ 53 h 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7" h="91">
                  <a:moveTo>
                    <a:pt x="151" y="46"/>
                  </a:moveTo>
                  <a:lnTo>
                    <a:pt x="144" y="46"/>
                  </a:lnTo>
                  <a:lnTo>
                    <a:pt x="159" y="61"/>
                  </a:lnTo>
                  <a:lnTo>
                    <a:pt x="144" y="68"/>
                  </a:lnTo>
                  <a:lnTo>
                    <a:pt x="121" y="53"/>
                  </a:lnTo>
                  <a:lnTo>
                    <a:pt x="121" y="38"/>
                  </a:lnTo>
                  <a:lnTo>
                    <a:pt x="106" y="46"/>
                  </a:lnTo>
                  <a:lnTo>
                    <a:pt x="121" y="15"/>
                  </a:lnTo>
                  <a:lnTo>
                    <a:pt x="106" y="15"/>
                  </a:lnTo>
                  <a:lnTo>
                    <a:pt x="106" y="0"/>
                  </a:lnTo>
                  <a:lnTo>
                    <a:pt x="83" y="23"/>
                  </a:lnTo>
                  <a:lnTo>
                    <a:pt x="30" y="31"/>
                  </a:lnTo>
                  <a:lnTo>
                    <a:pt x="0" y="38"/>
                  </a:lnTo>
                  <a:lnTo>
                    <a:pt x="0" y="84"/>
                  </a:lnTo>
                  <a:lnTo>
                    <a:pt x="76" y="68"/>
                  </a:lnTo>
                  <a:lnTo>
                    <a:pt x="91" y="61"/>
                  </a:lnTo>
                  <a:lnTo>
                    <a:pt x="98" y="76"/>
                  </a:lnTo>
                  <a:lnTo>
                    <a:pt x="106" y="76"/>
                  </a:lnTo>
                  <a:lnTo>
                    <a:pt x="106" y="84"/>
                  </a:lnTo>
                  <a:lnTo>
                    <a:pt x="114" y="84"/>
                  </a:lnTo>
                  <a:lnTo>
                    <a:pt x="114" y="91"/>
                  </a:lnTo>
                  <a:lnTo>
                    <a:pt x="136" y="68"/>
                  </a:lnTo>
                  <a:lnTo>
                    <a:pt x="136" y="84"/>
                  </a:lnTo>
                  <a:lnTo>
                    <a:pt x="167" y="68"/>
                  </a:lnTo>
                  <a:lnTo>
                    <a:pt x="159" y="61"/>
                  </a:lnTo>
                  <a:lnTo>
                    <a:pt x="151" y="46"/>
                  </a:lnTo>
                  <a:lnTo>
                    <a:pt x="151" y="5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5" name="Freeform 200"/>
            <p:cNvSpPr>
              <a:spLocks/>
            </p:cNvSpPr>
            <p:nvPr/>
          </p:nvSpPr>
          <p:spPr bwMode="auto">
            <a:xfrm>
              <a:off x="4623" y="1693"/>
              <a:ext cx="288" cy="151"/>
            </a:xfrm>
            <a:custGeom>
              <a:avLst/>
              <a:gdLst>
                <a:gd name="T0" fmla="*/ 273 w 288"/>
                <a:gd name="T1" fmla="*/ 68 h 151"/>
                <a:gd name="T2" fmla="*/ 273 w 288"/>
                <a:gd name="T3" fmla="*/ 45 h 151"/>
                <a:gd name="T4" fmla="*/ 235 w 288"/>
                <a:gd name="T5" fmla="*/ 53 h 151"/>
                <a:gd name="T6" fmla="*/ 242 w 288"/>
                <a:gd name="T7" fmla="*/ 30 h 151"/>
                <a:gd name="T8" fmla="*/ 190 w 288"/>
                <a:gd name="T9" fmla="*/ 45 h 151"/>
                <a:gd name="T10" fmla="*/ 167 w 288"/>
                <a:gd name="T11" fmla="*/ 60 h 151"/>
                <a:gd name="T12" fmla="*/ 137 w 288"/>
                <a:gd name="T13" fmla="*/ 60 h 151"/>
                <a:gd name="T14" fmla="*/ 114 w 288"/>
                <a:gd name="T15" fmla="*/ 38 h 151"/>
                <a:gd name="T16" fmla="*/ 99 w 288"/>
                <a:gd name="T17" fmla="*/ 30 h 151"/>
                <a:gd name="T18" fmla="*/ 84 w 288"/>
                <a:gd name="T19" fmla="*/ 45 h 151"/>
                <a:gd name="T20" fmla="*/ 91 w 288"/>
                <a:gd name="T21" fmla="*/ 15 h 151"/>
                <a:gd name="T22" fmla="*/ 114 w 288"/>
                <a:gd name="T23" fmla="*/ 7 h 151"/>
                <a:gd name="T24" fmla="*/ 99 w 288"/>
                <a:gd name="T25" fmla="*/ 0 h 151"/>
                <a:gd name="T26" fmla="*/ 61 w 288"/>
                <a:gd name="T27" fmla="*/ 30 h 151"/>
                <a:gd name="T28" fmla="*/ 0 w 288"/>
                <a:gd name="T29" fmla="*/ 68 h 151"/>
                <a:gd name="T30" fmla="*/ 15 w 288"/>
                <a:gd name="T31" fmla="*/ 75 h 151"/>
                <a:gd name="T32" fmla="*/ 106 w 288"/>
                <a:gd name="T33" fmla="*/ 98 h 151"/>
                <a:gd name="T34" fmla="*/ 106 w 288"/>
                <a:gd name="T35" fmla="*/ 106 h 151"/>
                <a:gd name="T36" fmla="*/ 121 w 288"/>
                <a:gd name="T37" fmla="*/ 113 h 151"/>
                <a:gd name="T38" fmla="*/ 114 w 288"/>
                <a:gd name="T39" fmla="*/ 136 h 151"/>
                <a:gd name="T40" fmla="*/ 129 w 288"/>
                <a:gd name="T41" fmla="*/ 128 h 151"/>
                <a:gd name="T42" fmla="*/ 129 w 288"/>
                <a:gd name="T43" fmla="*/ 151 h 151"/>
                <a:gd name="T44" fmla="*/ 159 w 288"/>
                <a:gd name="T45" fmla="*/ 91 h 151"/>
                <a:gd name="T46" fmla="*/ 159 w 288"/>
                <a:gd name="T47" fmla="*/ 113 h 151"/>
                <a:gd name="T48" fmla="*/ 174 w 288"/>
                <a:gd name="T49" fmla="*/ 91 h 151"/>
                <a:gd name="T50" fmla="*/ 174 w 288"/>
                <a:gd name="T51" fmla="*/ 113 h 151"/>
                <a:gd name="T52" fmla="*/ 190 w 288"/>
                <a:gd name="T53" fmla="*/ 91 h 151"/>
                <a:gd name="T54" fmla="*/ 212 w 288"/>
                <a:gd name="T55" fmla="*/ 83 h 151"/>
                <a:gd name="T56" fmla="*/ 220 w 288"/>
                <a:gd name="T57" fmla="*/ 75 h 151"/>
                <a:gd name="T58" fmla="*/ 258 w 288"/>
                <a:gd name="T59" fmla="*/ 91 h 151"/>
                <a:gd name="T60" fmla="*/ 258 w 288"/>
                <a:gd name="T61" fmla="*/ 75 h 151"/>
                <a:gd name="T62" fmla="*/ 288 w 288"/>
                <a:gd name="T63" fmla="*/ 75 h 151"/>
                <a:gd name="T64" fmla="*/ 273 w 288"/>
                <a:gd name="T65" fmla="*/ 68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8" h="151">
                  <a:moveTo>
                    <a:pt x="273" y="68"/>
                  </a:moveTo>
                  <a:lnTo>
                    <a:pt x="273" y="45"/>
                  </a:lnTo>
                  <a:lnTo>
                    <a:pt x="235" y="53"/>
                  </a:lnTo>
                  <a:lnTo>
                    <a:pt x="242" y="30"/>
                  </a:lnTo>
                  <a:lnTo>
                    <a:pt x="190" y="45"/>
                  </a:lnTo>
                  <a:lnTo>
                    <a:pt x="167" y="60"/>
                  </a:lnTo>
                  <a:lnTo>
                    <a:pt x="137" y="60"/>
                  </a:lnTo>
                  <a:lnTo>
                    <a:pt x="114" y="38"/>
                  </a:lnTo>
                  <a:lnTo>
                    <a:pt x="99" y="30"/>
                  </a:lnTo>
                  <a:lnTo>
                    <a:pt x="84" y="45"/>
                  </a:lnTo>
                  <a:lnTo>
                    <a:pt x="91" y="15"/>
                  </a:lnTo>
                  <a:lnTo>
                    <a:pt x="114" y="7"/>
                  </a:lnTo>
                  <a:lnTo>
                    <a:pt x="99" y="0"/>
                  </a:lnTo>
                  <a:lnTo>
                    <a:pt x="61" y="30"/>
                  </a:lnTo>
                  <a:lnTo>
                    <a:pt x="0" y="68"/>
                  </a:lnTo>
                  <a:lnTo>
                    <a:pt x="15" y="75"/>
                  </a:lnTo>
                  <a:lnTo>
                    <a:pt x="106" y="98"/>
                  </a:lnTo>
                  <a:lnTo>
                    <a:pt x="106" y="106"/>
                  </a:lnTo>
                  <a:lnTo>
                    <a:pt x="121" y="113"/>
                  </a:lnTo>
                  <a:lnTo>
                    <a:pt x="114" y="136"/>
                  </a:lnTo>
                  <a:lnTo>
                    <a:pt x="129" y="128"/>
                  </a:lnTo>
                  <a:lnTo>
                    <a:pt x="129" y="151"/>
                  </a:lnTo>
                  <a:lnTo>
                    <a:pt x="159" y="91"/>
                  </a:lnTo>
                  <a:lnTo>
                    <a:pt x="159" y="113"/>
                  </a:lnTo>
                  <a:lnTo>
                    <a:pt x="174" y="91"/>
                  </a:lnTo>
                  <a:lnTo>
                    <a:pt x="174" y="113"/>
                  </a:lnTo>
                  <a:lnTo>
                    <a:pt x="190" y="91"/>
                  </a:lnTo>
                  <a:lnTo>
                    <a:pt x="212" y="83"/>
                  </a:lnTo>
                  <a:lnTo>
                    <a:pt x="220" y="75"/>
                  </a:lnTo>
                  <a:lnTo>
                    <a:pt x="258" y="91"/>
                  </a:lnTo>
                  <a:lnTo>
                    <a:pt x="258" y="75"/>
                  </a:lnTo>
                  <a:lnTo>
                    <a:pt x="288" y="75"/>
                  </a:lnTo>
                  <a:lnTo>
                    <a:pt x="273"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6" name="Freeform 201"/>
            <p:cNvSpPr>
              <a:spLocks/>
            </p:cNvSpPr>
            <p:nvPr/>
          </p:nvSpPr>
          <p:spPr bwMode="auto">
            <a:xfrm>
              <a:off x="4623" y="1693"/>
              <a:ext cx="288" cy="151"/>
            </a:xfrm>
            <a:custGeom>
              <a:avLst/>
              <a:gdLst>
                <a:gd name="T0" fmla="*/ 273 w 288"/>
                <a:gd name="T1" fmla="*/ 68 h 151"/>
                <a:gd name="T2" fmla="*/ 273 w 288"/>
                <a:gd name="T3" fmla="*/ 45 h 151"/>
                <a:gd name="T4" fmla="*/ 235 w 288"/>
                <a:gd name="T5" fmla="*/ 53 h 151"/>
                <a:gd name="T6" fmla="*/ 242 w 288"/>
                <a:gd name="T7" fmla="*/ 30 h 151"/>
                <a:gd name="T8" fmla="*/ 190 w 288"/>
                <a:gd name="T9" fmla="*/ 45 h 151"/>
                <a:gd name="T10" fmla="*/ 167 w 288"/>
                <a:gd name="T11" fmla="*/ 60 h 151"/>
                <a:gd name="T12" fmla="*/ 137 w 288"/>
                <a:gd name="T13" fmla="*/ 60 h 151"/>
                <a:gd name="T14" fmla="*/ 114 w 288"/>
                <a:gd name="T15" fmla="*/ 38 h 151"/>
                <a:gd name="T16" fmla="*/ 99 w 288"/>
                <a:gd name="T17" fmla="*/ 30 h 151"/>
                <a:gd name="T18" fmla="*/ 84 w 288"/>
                <a:gd name="T19" fmla="*/ 45 h 151"/>
                <a:gd name="T20" fmla="*/ 91 w 288"/>
                <a:gd name="T21" fmla="*/ 15 h 151"/>
                <a:gd name="T22" fmla="*/ 114 w 288"/>
                <a:gd name="T23" fmla="*/ 7 h 151"/>
                <a:gd name="T24" fmla="*/ 99 w 288"/>
                <a:gd name="T25" fmla="*/ 0 h 151"/>
                <a:gd name="T26" fmla="*/ 61 w 288"/>
                <a:gd name="T27" fmla="*/ 30 h 151"/>
                <a:gd name="T28" fmla="*/ 0 w 288"/>
                <a:gd name="T29" fmla="*/ 68 h 151"/>
                <a:gd name="T30" fmla="*/ 15 w 288"/>
                <a:gd name="T31" fmla="*/ 75 h 151"/>
                <a:gd name="T32" fmla="*/ 106 w 288"/>
                <a:gd name="T33" fmla="*/ 98 h 151"/>
                <a:gd name="T34" fmla="*/ 106 w 288"/>
                <a:gd name="T35" fmla="*/ 106 h 151"/>
                <a:gd name="T36" fmla="*/ 121 w 288"/>
                <a:gd name="T37" fmla="*/ 113 h 151"/>
                <a:gd name="T38" fmla="*/ 114 w 288"/>
                <a:gd name="T39" fmla="*/ 136 h 151"/>
                <a:gd name="T40" fmla="*/ 129 w 288"/>
                <a:gd name="T41" fmla="*/ 128 h 151"/>
                <a:gd name="T42" fmla="*/ 129 w 288"/>
                <a:gd name="T43" fmla="*/ 151 h 151"/>
                <a:gd name="T44" fmla="*/ 159 w 288"/>
                <a:gd name="T45" fmla="*/ 91 h 151"/>
                <a:gd name="T46" fmla="*/ 159 w 288"/>
                <a:gd name="T47" fmla="*/ 113 h 151"/>
                <a:gd name="T48" fmla="*/ 174 w 288"/>
                <a:gd name="T49" fmla="*/ 91 h 151"/>
                <a:gd name="T50" fmla="*/ 174 w 288"/>
                <a:gd name="T51" fmla="*/ 113 h 151"/>
                <a:gd name="T52" fmla="*/ 190 w 288"/>
                <a:gd name="T53" fmla="*/ 91 h 151"/>
                <a:gd name="T54" fmla="*/ 212 w 288"/>
                <a:gd name="T55" fmla="*/ 83 h 151"/>
                <a:gd name="T56" fmla="*/ 220 w 288"/>
                <a:gd name="T57" fmla="*/ 75 h 151"/>
                <a:gd name="T58" fmla="*/ 258 w 288"/>
                <a:gd name="T59" fmla="*/ 91 h 151"/>
                <a:gd name="T60" fmla="*/ 258 w 288"/>
                <a:gd name="T61" fmla="*/ 75 h 151"/>
                <a:gd name="T62" fmla="*/ 288 w 288"/>
                <a:gd name="T63" fmla="*/ 75 h 151"/>
                <a:gd name="T64" fmla="*/ 273 w 288"/>
                <a:gd name="T65" fmla="*/ 68 h 151"/>
                <a:gd name="T66" fmla="*/ 273 w 288"/>
                <a:gd name="T67" fmla="*/ 75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151">
                  <a:moveTo>
                    <a:pt x="273" y="68"/>
                  </a:moveTo>
                  <a:lnTo>
                    <a:pt x="273" y="45"/>
                  </a:lnTo>
                  <a:lnTo>
                    <a:pt x="235" y="53"/>
                  </a:lnTo>
                  <a:lnTo>
                    <a:pt x="242" y="30"/>
                  </a:lnTo>
                  <a:lnTo>
                    <a:pt x="190" y="45"/>
                  </a:lnTo>
                  <a:lnTo>
                    <a:pt x="167" y="60"/>
                  </a:lnTo>
                  <a:lnTo>
                    <a:pt x="137" y="60"/>
                  </a:lnTo>
                  <a:lnTo>
                    <a:pt x="114" y="38"/>
                  </a:lnTo>
                  <a:lnTo>
                    <a:pt x="99" y="30"/>
                  </a:lnTo>
                  <a:lnTo>
                    <a:pt x="84" y="45"/>
                  </a:lnTo>
                  <a:lnTo>
                    <a:pt x="91" y="15"/>
                  </a:lnTo>
                  <a:lnTo>
                    <a:pt x="114" y="7"/>
                  </a:lnTo>
                  <a:lnTo>
                    <a:pt x="99" y="0"/>
                  </a:lnTo>
                  <a:lnTo>
                    <a:pt x="61" y="30"/>
                  </a:lnTo>
                  <a:lnTo>
                    <a:pt x="0" y="68"/>
                  </a:lnTo>
                  <a:lnTo>
                    <a:pt x="15" y="75"/>
                  </a:lnTo>
                  <a:lnTo>
                    <a:pt x="106" y="98"/>
                  </a:lnTo>
                  <a:lnTo>
                    <a:pt x="106" y="106"/>
                  </a:lnTo>
                  <a:lnTo>
                    <a:pt x="121" y="113"/>
                  </a:lnTo>
                  <a:lnTo>
                    <a:pt x="114" y="136"/>
                  </a:lnTo>
                  <a:lnTo>
                    <a:pt x="129" y="128"/>
                  </a:lnTo>
                  <a:lnTo>
                    <a:pt x="129" y="151"/>
                  </a:lnTo>
                  <a:lnTo>
                    <a:pt x="159" y="91"/>
                  </a:lnTo>
                  <a:lnTo>
                    <a:pt x="159" y="113"/>
                  </a:lnTo>
                  <a:lnTo>
                    <a:pt x="174" y="91"/>
                  </a:lnTo>
                  <a:lnTo>
                    <a:pt x="174" y="113"/>
                  </a:lnTo>
                  <a:lnTo>
                    <a:pt x="190" y="91"/>
                  </a:lnTo>
                  <a:lnTo>
                    <a:pt x="212" y="83"/>
                  </a:lnTo>
                  <a:lnTo>
                    <a:pt x="220" y="75"/>
                  </a:lnTo>
                  <a:lnTo>
                    <a:pt x="258" y="91"/>
                  </a:lnTo>
                  <a:lnTo>
                    <a:pt x="258" y="75"/>
                  </a:lnTo>
                  <a:lnTo>
                    <a:pt x="288" y="75"/>
                  </a:lnTo>
                  <a:lnTo>
                    <a:pt x="273" y="68"/>
                  </a:lnTo>
                  <a:lnTo>
                    <a:pt x="273" y="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7" name="Freeform 202"/>
            <p:cNvSpPr>
              <a:spLocks/>
            </p:cNvSpPr>
            <p:nvPr/>
          </p:nvSpPr>
          <p:spPr bwMode="auto">
            <a:xfrm>
              <a:off x="4813" y="1784"/>
              <a:ext cx="196" cy="265"/>
            </a:xfrm>
            <a:custGeom>
              <a:avLst/>
              <a:gdLst>
                <a:gd name="T0" fmla="*/ 189 w 196"/>
                <a:gd name="T1" fmla="*/ 189 h 265"/>
                <a:gd name="T2" fmla="*/ 189 w 196"/>
                <a:gd name="T3" fmla="*/ 197 h 265"/>
                <a:gd name="T4" fmla="*/ 189 w 196"/>
                <a:gd name="T5" fmla="*/ 189 h 265"/>
                <a:gd name="T6" fmla="*/ 181 w 196"/>
                <a:gd name="T7" fmla="*/ 189 h 265"/>
                <a:gd name="T8" fmla="*/ 158 w 196"/>
                <a:gd name="T9" fmla="*/ 250 h 265"/>
                <a:gd name="T10" fmla="*/ 90 w 196"/>
                <a:gd name="T11" fmla="*/ 257 h 265"/>
                <a:gd name="T12" fmla="*/ 0 w 196"/>
                <a:gd name="T13" fmla="*/ 265 h 265"/>
                <a:gd name="T14" fmla="*/ 22 w 196"/>
                <a:gd name="T15" fmla="*/ 212 h 265"/>
                <a:gd name="T16" fmla="*/ 0 w 196"/>
                <a:gd name="T17" fmla="*/ 144 h 265"/>
                <a:gd name="T18" fmla="*/ 7 w 196"/>
                <a:gd name="T19" fmla="*/ 75 h 265"/>
                <a:gd name="T20" fmla="*/ 30 w 196"/>
                <a:gd name="T21" fmla="*/ 45 h 265"/>
                <a:gd name="T22" fmla="*/ 37 w 196"/>
                <a:gd name="T23" fmla="*/ 68 h 265"/>
                <a:gd name="T24" fmla="*/ 45 w 196"/>
                <a:gd name="T25" fmla="*/ 37 h 265"/>
                <a:gd name="T26" fmla="*/ 60 w 196"/>
                <a:gd name="T27" fmla="*/ 30 h 265"/>
                <a:gd name="T28" fmla="*/ 52 w 196"/>
                <a:gd name="T29" fmla="*/ 22 h 265"/>
                <a:gd name="T30" fmla="*/ 60 w 196"/>
                <a:gd name="T31" fmla="*/ 7 h 265"/>
                <a:gd name="T32" fmla="*/ 68 w 196"/>
                <a:gd name="T33" fmla="*/ 0 h 265"/>
                <a:gd name="T34" fmla="*/ 128 w 196"/>
                <a:gd name="T35" fmla="*/ 22 h 265"/>
                <a:gd name="T36" fmla="*/ 136 w 196"/>
                <a:gd name="T37" fmla="*/ 37 h 265"/>
                <a:gd name="T38" fmla="*/ 128 w 196"/>
                <a:gd name="T39" fmla="*/ 45 h 265"/>
                <a:gd name="T40" fmla="*/ 143 w 196"/>
                <a:gd name="T41" fmla="*/ 60 h 265"/>
                <a:gd name="T42" fmla="*/ 143 w 196"/>
                <a:gd name="T43" fmla="*/ 83 h 265"/>
                <a:gd name="T44" fmla="*/ 121 w 196"/>
                <a:gd name="T45" fmla="*/ 113 h 265"/>
                <a:gd name="T46" fmla="*/ 121 w 196"/>
                <a:gd name="T47" fmla="*/ 128 h 265"/>
                <a:gd name="T48" fmla="*/ 128 w 196"/>
                <a:gd name="T49" fmla="*/ 136 h 265"/>
                <a:gd name="T50" fmla="*/ 143 w 196"/>
                <a:gd name="T51" fmla="*/ 113 h 265"/>
                <a:gd name="T52" fmla="*/ 158 w 196"/>
                <a:gd name="T53" fmla="*/ 98 h 265"/>
                <a:gd name="T54" fmla="*/ 174 w 196"/>
                <a:gd name="T55" fmla="*/ 113 h 265"/>
                <a:gd name="T56" fmla="*/ 196 w 196"/>
                <a:gd name="T57" fmla="*/ 166 h 265"/>
                <a:gd name="T58" fmla="*/ 189 w 196"/>
                <a:gd name="T59" fmla="*/ 189 h 2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6" h="265">
                  <a:moveTo>
                    <a:pt x="189" y="189"/>
                  </a:moveTo>
                  <a:lnTo>
                    <a:pt x="189" y="197"/>
                  </a:lnTo>
                  <a:lnTo>
                    <a:pt x="189" y="189"/>
                  </a:lnTo>
                  <a:lnTo>
                    <a:pt x="181" y="189"/>
                  </a:lnTo>
                  <a:lnTo>
                    <a:pt x="158" y="250"/>
                  </a:lnTo>
                  <a:lnTo>
                    <a:pt x="90" y="257"/>
                  </a:lnTo>
                  <a:lnTo>
                    <a:pt x="0" y="265"/>
                  </a:lnTo>
                  <a:lnTo>
                    <a:pt x="22" y="212"/>
                  </a:lnTo>
                  <a:lnTo>
                    <a:pt x="0" y="144"/>
                  </a:lnTo>
                  <a:lnTo>
                    <a:pt x="7" y="75"/>
                  </a:lnTo>
                  <a:lnTo>
                    <a:pt x="30" y="45"/>
                  </a:lnTo>
                  <a:lnTo>
                    <a:pt x="37" y="68"/>
                  </a:lnTo>
                  <a:lnTo>
                    <a:pt x="45" y="37"/>
                  </a:lnTo>
                  <a:lnTo>
                    <a:pt x="60" y="30"/>
                  </a:lnTo>
                  <a:lnTo>
                    <a:pt x="52" y="22"/>
                  </a:lnTo>
                  <a:lnTo>
                    <a:pt x="60" y="7"/>
                  </a:lnTo>
                  <a:lnTo>
                    <a:pt x="68" y="0"/>
                  </a:lnTo>
                  <a:lnTo>
                    <a:pt x="128" y="22"/>
                  </a:lnTo>
                  <a:lnTo>
                    <a:pt x="136" y="37"/>
                  </a:lnTo>
                  <a:lnTo>
                    <a:pt x="128" y="45"/>
                  </a:lnTo>
                  <a:lnTo>
                    <a:pt x="143" y="60"/>
                  </a:lnTo>
                  <a:lnTo>
                    <a:pt x="143" y="83"/>
                  </a:lnTo>
                  <a:lnTo>
                    <a:pt x="121" y="113"/>
                  </a:lnTo>
                  <a:lnTo>
                    <a:pt x="121" y="128"/>
                  </a:lnTo>
                  <a:lnTo>
                    <a:pt x="128" y="136"/>
                  </a:lnTo>
                  <a:lnTo>
                    <a:pt x="143" y="113"/>
                  </a:lnTo>
                  <a:lnTo>
                    <a:pt x="158" y="98"/>
                  </a:lnTo>
                  <a:lnTo>
                    <a:pt x="174" y="113"/>
                  </a:lnTo>
                  <a:lnTo>
                    <a:pt x="196" y="166"/>
                  </a:lnTo>
                  <a:lnTo>
                    <a:pt x="189" y="18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8" name="Freeform 203"/>
            <p:cNvSpPr>
              <a:spLocks/>
            </p:cNvSpPr>
            <p:nvPr/>
          </p:nvSpPr>
          <p:spPr bwMode="auto">
            <a:xfrm>
              <a:off x="4813" y="1784"/>
              <a:ext cx="196" cy="265"/>
            </a:xfrm>
            <a:custGeom>
              <a:avLst/>
              <a:gdLst>
                <a:gd name="T0" fmla="*/ 189 w 196"/>
                <a:gd name="T1" fmla="*/ 189 h 265"/>
                <a:gd name="T2" fmla="*/ 189 w 196"/>
                <a:gd name="T3" fmla="*/ 197 h 265"/>
                <a:gd name="T4" fmla="*/ 189 w 196"/>
                <a:gd name="T5" fmla="*/ 189 h 265"/>
                <a:gd name="T6" fmla="*/ 181 w 196"/>
                <a:gd name="T7" fmla="*/ 189 h 265"/>
                <a:gd name="T8" fmla="*/ 158 w 196"/>
                <a:gd name="T9" fmla="*/ 250 h 265"/>
                <a:gd name="T10" fmla="*/ 90 w 196"/>
                <a:gd name="T11" fmla="*/ 257 h 265"/>
                <a:gd name="T12" fmla="*/ 0 w 196"/>
                <a:gd name="T13" fmla="*/ 265 h 265"/>
                <a:gd name="T14" fmla="*/ 22 w 196"/>
                <a:gd name="T15" fmla="*/ 212 h 265"/>
                <a:gd name="T16" fmla="*/ 0 w 196"/>
                <a:gd name="T17" fmla="*/ 144 h 265"/>
                <a:gd name="T18" fmla="*/ 7 w 196"/>
                <a:gd name="T19" fmla="*/ 75 h 265"/>
                <a:gd name="T20" fmla="*/ 30 w 196"/>
                <a:gd name="T21" fmla="*/ 45 h 265"/>
                <a:gd name="T22" fmla="*/ 37 w 196"/>
                <a:gd name="T23" fmla="*/ 68 h 265"/>
                <a:gd name="T24" fmla="*/ 45 w 196"/>
                <a:gd name="T25" fmla="*/ 37 h 265"/>
                <a:gd name="T26" fmla="*/ 60 w 196"/>
                <a:gd name="T27" fmla="*/ 30 h 265"/>
                <a:gd name="T28" fmla="*/ 52 w 196"/>
                <a:gd name="T29" fmla="*/ 22 h 265"/>
                <a:gd name="T30" fmla="*/ 60 w 196"/>
                <a:gd name="T31" fmla="*/ 7 h 265"/>
                <a:gd name="T32" fmla="*/ 68 w 196"/>
                <a:gd name="T33" fmla="*/ 0 h 265"/>
                <a:gd name="T34" fmla="*/ 128 w 196"/>
                <a:gd name="T35" fmla="*/ 22 h 265"/>
                <a:gd name="T36" fmla="*/ 136 w 196"/>
                <a:gd name="T37" fmla="*/ 37 h 265"/>
                <a:gd name="T38" fmla="*/ 128 w 196"/>
                <a:gd name="T39" fmla="*/ 45 h 265"/>
                <a:gd name="T40" fmla="*/ 143 w 196"/>
                <a:gd name="T41" fmla="*/ 60 h 265"/>
                <a:gd name="T42" fmla="*/ 143 w 196"/>
                <a:gd name="T43" fmla="*/ 83 h 265"/>
                <a:gd name="T44" fmla="*/ 121 w 196"/>
                <a:gd name="T45" fmla="*/ 113 h 265"/>
                <a:gd name="T46" fmla="*/ 121 w 196"/>
                <a:gd name="T47" fmla="*/ 128 h 265"/>
                <a:gd name="T48" fmla="*/ 128 w 196"/>
                <a:gd name="T49" fmla="*/ 136 h 265"/>
                <a:gd name="T50" fmla="*/ 143 w 196"/>
                <a:gd name="T51" fmla="*/ 113 h 265"/>
                <a:gd name="T52" fmla="*/ 158 w 196"/>
                <a:gd name="T53" fmla="*/ 98 h 265"/>
                <a:gd name="T54" fmla="*/ 174 w 196"/>
                <a:gd name="T55" fmla="*/ 113 h 265"/>
                <a:gd name="T56" fmla="*/ 196 w 196"/>
                <a:gd name="T57" fmla="*/ 166 h 265"/>
                <a:gd name="T58" fmla="*/ 189 w 196"/>
                <a:gd name="T59" fmla="*/ 189 h 265"/>
                <a:gd name="T60" fmla="*/ 189 w 196"/>
                <a:gd name="T61" fmla="*/ 197 h 2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6" h="265">
                  <a:moveTo>
                    <a:pt x="189" y="189"/>
                  </a:moveTo>
                  <a:lnTo>
                    <a:pt x="189" y="197"/>
                  </a:lnTo>
                  <a:lnTo>
                    <a:pt x="189" y="189"/>
                  </a:lnTo>
                  <a:lnTo>
                    <a:pt x="181" y="189"/>
                  </a:lnTo>
                  <a:lnTo>
                    <a:pt x="158" y="250"/>
                  </a:lnTo>
                  <a:lnTo>
                    <a:pt x="90" y="257"/>
                  </a:lnTo>
                  <a:lnTo>
                    <a:pt x="0" y="265"/>
                  </a:lnTo>
                  <a:lnTo>
                    <a:pt x="22" y="212"/>
                  </a:lnTo>
                  <a:lnTo>
                    <a:pt x="0" y="144"/>
                  </a:lnTo>
                  <a:lnTo>
                    <a:pt x="7" y="75"/>
                  </a:lnTo>
                  <a:lnTo>
                    <a:pt x="30" y="45"/>
                  </a:lnTo>
                  <a:lnTo>
                    <a:pt x="37" y="68"/>
                  </a:lnTo>
                  <a:lnTo>
                    <a:pt x="45" y="37"/>
                  </a:lnTo>
                  <a:lnTo>
                    <a:pt x="60" y="30"/>
                  </a:lnTo>
                  <a:lnTo>
                    <a:pt x="52" y="22"/>
                  </a:lnTo>
                  <a:lnTo>
                    <a:pt x="60" y="7"/>
                  </a:lnTo>
                  <a:lnTo>
                    <a:pt x="68" y="0"/>
                  </a:lnTo>
                  <a:lnTo>
                    <a:pt x="128" y="22"/>
                  </a:lnTo>
                  <a:lnTo>
                    <a:pt x="136" y="37"/>
                  </a:lnTo>
                  <a:lnTo>
                    <a:pt x="128" y="45"/>
                  </a:lnTo>
                  <a:lnTo>
                    <a:pt x="143" y="60"/>
                  </a:lnTo>
                  <a:lnTo>
                    <a:pt x="143" y="83"/>
                  </a:lnTo>
                  <a:lnTo>
                    <a:pt x="121" y="113"/>
                  </a:lnTo>
                  <a:lnTo>
                    <a:pt x="121" y="128"/>
                  </a:lnTo>
                  <a:lnTo>
                    <a:pt x="128" y="136"/>
                  </a:lnTo>
                  <a:lnTo>
                    <a:pt x="143" y="113"/>
                  </a:lnTo>
                  <a:lnTo>
                    <a:pt x="158" y="98"/>
                  </a:lnTo>
                  <a:lnTo>
                    <a:pt x="174" y="113"/>
                  </a:lnTo>
                  <a:lnTo>
                    <a:pt x="196" y="166"/>
                  </a:lnTo>
                  <a:lnTo>
                    <a:pt x="189" y="189"/>
                  </a:lnTo>
                  <a:lnTo>
                    <a:pt x="189" y="19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9" name="Freeform 204"/>
            <p:cNvSpPr>
              <a:spLocks/>
            </p:cNvSpPr>
            <p:nvPr/>
          </p:nvSpPr>
          <p:spPr bwMode="auto">
            <a:xfrm>
              <a:off x="4321" y="1587"/>
              <a:ext cx="333" cy="371"/>
            </a:xfrm>
            <a:custGeom>
              <a:avLst/>
              <a:gdLst>
                <a:gd name="T0" fmla="*/ 280 w 333"/>
                <a:gd name="T1" fmla="*/ 106 h 371"/>
                <a:gd name="T2" fmla="*/ 227 w 333"/>
                <a:gd name="T3" fmla="*/ 159 h 371"/>
                <a:gd name="T4" fmla="*/ 234 w 333"/>
                <a:gd name="T5" fmla="*/ 166 h 371"/>
                <a:gd name="T6" fmla="*/ 219 w 333"/>
                <a:gd name="T7" fmla="*/ 166 h 371"/>
                <a:gd name="T8" fmla="*/ 219 w 333"/>
                <a:gd name="T9" fmla="*/ 204 h 371"/>
                <a:gd name="T10" fmla="*/ 196 w 333"/>
                <a:gd name="T11" fmla="*/ 227 h 371"/>
                <a:gd name="T12" fmla="*/ 204 w 333"/>
                <a:gd name="T13" fmla="*/ 250 h 371"/>
                <a:gd name="T14" fmla="*/ 204 w 333"/>
                <a:gd name="T15" fmla="*/ 257 h 371"/>
                <a:gd name="T16" fmla="*/ 196 w 333"/>
                <a:gd name="T17" fmla="*/ 288 h 371"/>
                <a:gd name="T18" fmla="*/ 264 w 333"/>
                <a:gd name="T19" fmla="*/ 333 h 371"/>
                <a:gd name="T20" fmla="*/ 272 w 333"/>
                <a:gd name="T21" fmla="*/ 363 h 371"/>
                <a:gd name="T22" fmla="*/ 30 w 333"/>
                <a:gd name="T23" fmla="*/ 371 h 371"/>
                <a:gd name="T24" fmla="*/ 30 w 333"/>
                <a:gd name="T25" fmla="*/ 257 h 371"/>
                <a:gd name="T26" fmla="*/ 15 w 333"/>
                <a:gd name="T27" fmla="*/ 234 h 371"/>
                <a:gd name="T28" fmla="*/ 30 w 333"/>
                <a:gd name="T29" fmla="*/ 219 h 371"/>
                <a:gd name="T30" fmla="*/ 0 w 333"/>
                <a:gd name="T31" fmla="*/ 22 h 371"/>
                <a:gd name="T32" fmla="*/ 90 w 333"/>
                <a:gd name="T33" fmla="*/ 22 h 371"/>
                <a:gd name="T34" fmla="*/ 90 w 333"/>
                <a:gd name="T35" fmla="*/ 0 h 371"/>
                <a:gd name="T36" fmla="*/ 98 w 333"/>
                <a:gd name="T37" fmla="*/ 0 h 371"/>
                <a:gd name="T38" fmla="*/ 113 w 333"/>
                <a:gd name="T39" fmla="*/ 37 h 371"/>
                <a:gd name="T40" fmla="*/ 143 w 333"/>
                <a:gd name="T41" fmla="*/ 45 h 371"/>
                <a:gd name="T42" fmla="*/ 151 w 333"/>
                <a:gd name="T43" fmla="*/ 53 h 371"/>
                <a:gd name="T44" fmla="*/ 181 w 333"/>
                <a:gd name="T45" fmla="*/ 45 h 371"/>
                <a:gd name="T46" fmla="*/ 196 w 333"/>
                <a:gd name="T47" fmla="*/ 53 h 371"/>
                <a:gd name="T48" fmla="*/ 211 w 333"/>
                <a:gd name="T49" fmla="*/ 68 h 371"/>
                <a:gd name="T50" fmla="*/ 227 w 333"/>
                <a:gd name="T51" fmla="*/ 60 h 371"/>
                <a:gd name="T52" fmla="*/ 249 w 333"/>
                <a:gd name="T53" fmla="*/ 83 h 371"/>
                <a:gd name="T54" fmla="*/ 280 w 333"/>
                <a:gd name="T55" fmla="*/ 68 h 371"/>
                <a:gd name="T56" fmla="*/ 280 w 333"/>
                <a:gd name="T57" fmla="*/ 75 h 371"/>
                <a:gd name="T58" fmla="*/ 333 w 333"/>
                <a:gd name="T59" fmla="*/ 75 h 371"/>
                <a:gd name="T60" fmla="*/ 280 w 333"/>
                <a:gd name="T61" fmla="*/ 106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3" h="371">
                  <a:moveTo>
                    <a:pt x="280" y="106"/>
                  </a:moveTo>
                  <a:lnTo>
                    <a:pt x="227" y="159"/>
                  </a:lnTo>
                  <a:lnTo>
                    <a:pt x="234" y="166"/>
                  </a:lnTo>
                  <a:lnTo>
                    <a:pt x="219" y="166"/>
                  </a:lnTo>
                  <a:lnTo>
                    <a:pt x="219" y="204"/>
                  </a:lnTo>
                  <a:lnTo>
                    <a:pt x="196" y="227"/>
                  </a:lnTo>
                  <a:lnTo>
                    <a:pt x="204" y="250"/>
                  </a:lnTo>
                  <a:lnTo>
                    <a:pt x="204" y="257"/>
                  </a:lnTo>
                  <a:lnTo>
                    <a:pt x="196" y="288"/>
                  </a:lnTo>
                  <a:lnTo>
                    <a:pt x="264" y="333"/>
                  </a:lnTo>
                  <a:lnTo>
                    <a:pt x="272" y="363"/>
                  </a:lnTo>
                  <a:lnTo>
                    <a:pt x="30" y="371"/>
                  </a:lnTo>
                  <a:lnTo>
                    <a:pt x="30" y="257"/>
                  </a:lnTo>
                  <a:lnTo>
                    <a:pt x="15" y="234"/>
                  </a:lnTo>
                  <a:lnTo>
                    <a:pt x="30" y="219"/>
                  </a:lnTo>
                  <a:lnTo>
                    <a:pt x="0" y="22"/>
                  </a:lnTo>
                  <a:lnTo>
                    <a:pt x="90" y="22"/>
                  </a:lnTo>
                  <a:lnTo>
                    <a:pt x="90" y="0"/>
                  </a:lnTo>
                  <a:lnTo>
                    <a:pt x="98" y="0"/>
                  </a:lnTo>
                  <a:lnTo>
                    <a:pt x="113" y="37"/>
                  </a:lnTo>
                  <a:lnTo>
                    <a:pt x="143" y="45"/>
                  </a:lnTo>
                  <a:lnTo>
                    <a:pt x="151" y="53"/>
                  </a:lnTo>
                  <a:lnTo>
                    <a:pt x="181" y="45"/>
                  </a:lnTo>
                  <a:lnTo>
                    <a:pt x="196" y="53"/>
                  </a:lnTo>
                  <a:lnTo>
                    <a:pt x="211" y="68"/>
                  </a:lnTo>
                  <a:lnTo>
                    <a:pt x="227" y="60"/>
                  </a:lnTo>
                  <a:lnTo>
                    <a:pt x="249" y="83"/>
                  </a:lnTo>
                  <a:lnTo>
                    <a:pt x="280" y="68"/>
                  </a:lnTo>
                  <a:lnTo>
                    <a:pt x="280" y="75"/>
                  </a:lnTo>
                  <a:lnTo>
                    <a:pt x="333" y="75"/>
                  </a:lnTo>
                  <a:lnTo>
                    <a:pt x="280" y="106"/>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0" name="Freeform 205"/>
            <p:cNvSpPr>
              <a:spLocks/>
            </p:cNvSpPr>
            <p:nvPr/>
          </p:nvSpPr>
          <p:spPr bwMode="auto">
            <a:xfrm>
              <a:off x="4321" y="1587"/>
              <a:ext cx="333" cy="371"/>
            </a:xfrm>
            <a:custGeom>
              <a:avLst/>
              <a:gdLst>
                <a:gd name="T0" fmla="*/ 280 w 333"/>
                <a:gd name="T1" fmla="*/ 106 h 371"/>
                <a:gd name="T2" fmla="*/ 227 w 333"/>
                <a:gd name="T3" fmla="*/ 159 h 371"/>
                <a:gd name="T4" fmla="*/ 234 w 333"/>
                <a:gd name="T5" fmla="*/ 166 h 371"/>
                <a:gd name="T6" fmla="*/ 219 w 333"/>
                <a:gd name="T7" fmla="*/ 166 h 371"/>
                <a:gd name="T8" fmla="*/ 219 w 333"/>
                <a:gd name="T9" fmla="*/ 204 h 371"/>
                <a:gd name="T10" fmla="*/ 196 w 333"/>
                <a:gd name="T11" fmla="*/ 227 h 371"/>
                <a:gd name="T12" fmla="*/ 204 w 333"/>
                <a:gd name="T13" fmla="*/ 250 h 371"/>
                <a:gd name="T14" fmla="*/ 204 w 333"/>
                <a:gd name="T15" fmla="*/ 257 h 371"/>
                <a:gd name="T16" fmla="*/ 196 w 333"/>
                <a:gd name="T17" fmla="*/ 288 h 371"/>
                <a:gd name="T18" fmla="*/ 264 w 333"/>
                <a:gd name="T19" fmla="*/ 333 h 371"/>
                <a:gd name="T20" fmla="*/ 272 w 333"/>
                <a:gd name="T21" fmla="*/ 363 h 371"/>
                <a:gd name="T22" fmla="*/ 30 w 333"/>
                <a:gd name="T23" fmla="*/ 371 h 371"/>
                <a:gd name="T24" fmla="*/ 30 w 333"/>
                <a:gd name="T25" fmla="*/ 257 h 371"/>
                <a:gd name="T26" fmla="*/ 15 w 333"/>
                <a:gd name="T27" fmla="*/ 234 h 371"/>
                <a:gd name="T28" fmla="*/ 30 w 333"/>
                <a:gd name="T29" fmla="*/ 219 h 371"/>
                <a:gd name="T30" fmla="*/ 0 w 333"/>
                <a:gd name="T31" fmla="*/ 22 h 371"/>
                <a:gd name="T32" fmla="*/ 90 w 333"/>
                <a:gd name="T33" fmla="*/ 22 h 371"/>
                <a:gd name="T34" fmla="*/ 90 w 333"/>
                <a:gd name="T35" fmla="*/ 0 h 371"/>
                <a:gd name="T36" fmla="*/ 98 w 333"/>
                <a:gd name="T37" fmla="*/ 0 h 371"/>
                <a:gd name="T38" fmla="*/ 113 w 333"/>
                <a:gd name="T39" fmla="*/ 37 h 371"/>
                <a:gd name="T40" fmla="*/ 143 w 333"/>
                <a:gd name="T41" fmla="*/ 45 h 371"/>
                <a:gd name="T42" fmla="*/ 151 w 333"/>
                <a:gd name="T43" fmla="*/ 53 h 371"/>
                <a:gd name="T44" fmla="*/ 181 w 333"/>
                <a:gd name="T45" fmla="*/ 45 h 371"/>
                <a:gd name="T46" fmla="*/ 196 w 333"/>
                <a:gd name="T47" fmla="*/ 53 h 371"/>
                <a:gd name="T48" fmla="*/ 211 w 333"/>
                <a:gd name="T49" fmla="*/ 68 h 371"/>
                <a:gd name="T50" fmla="*/ 227 w 333"/>
                <a:gd name="T51" fmla="*/ 60 h 371"/>
                <a:gd name="T52" fmla="*/ 249 w 333"/>
                <a:gd name="T53" fmla="*/ 83 h 371"/>
                <a:gd name="T54" fmla="*/ 280 w 333"/>
                <a:gd name="T55" fmla="*/ 68 h 371"/>
                <a:gd name="T56" fmla="*/ 280 w 333"/>
                <a:gd name="T57" fmla="*/ 75 h 371"/>
                <a:gd name="T58" fmla="*/ 333 w 333"/>
                <a:gd name="T59" fmla="*/ 75 h 371"/>
                <a:gd name="T60" fmla="*/ 280 w 333"/>
                <a:gd name="T61" fmla="*/ 106 h 371"/>
                <a:gd name="T62" fmla="*/ 280 w 333"/>
                <a:gd name="T63" fmla="*/ 113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371">
                  <a:moveTo>
                    <a:pt x="280" y="106"/>
                  </a:moveTo>
                  <a:lnTo>
                    <a:pt x="227" y="159"/>
                  </a:lnTo>
                  <a:lnTo>
                    <a:pt x="234" y="166"/>
                  </a:lnTo>
                  <a:lnTo>
                    <a:pt x="219" y="166"/>
                  </a:lnTo>
                  <a:lnTo>
                    <a:pt x="219" y="204"/>
                  </a:lnTo>
                  <a:lnTo>
                    <a:pt x="196" y="227"/>
                  </a:lnTo>
                  <a:lnTo>
                    <a:pt x="204" y="250"/>
                  </a:lnTo>
                  <a:lnTo>
                    <a:pt x="204" y="257"/>
                  </a:lnTo>
                  <a:lnTo>
                    <a:pt x="196" y="288"/>
                  </a:lnTo>
                  <a:lnTo>
                    <a:pt x="264" y="333"/>
                  </a:lnTo>
                  <a:lnTo>
                    <a:pt x="272" y="363"/>
                  </a:lnTo>
                  <a:lnTo>
                    <a:pt x="30" y="371"/>
                  </a:lnTo>
                  <a:lnTo>
                    <a:pt x="30" y="257"/>
                  </a:lnTo>
                  <a:lnTo>
                    <a:pt x="15" y="234"/>
                  </a:lnTo>
                  <a:lnTo>
                    <a:pt x="30" y="219"/>
                  </a:lnTo>
                  <a:lnTo>
                    <a:pt x="0" y="22"/>
                  </a:lnTo>
                  <a:lnTo>
                    <a:pt x="90" y="22"/>
                  </a:lnTo>
                  <a:lnTo>
                    <a:pt x="90" y="0"/>
                  </a:lnTo>
                  <a:lnTo>
                    <a:pt x="98" y="0"/>
                  </a:lnTo>
                  <a:lnTo>
                    <a:pt x="113" y="37"/>
                  </a:lnTo>
                  <a:lnTo>
                    <a:pt x="143" y="45"/>
                  </a:lnTo>
                  <a:lnTo>
                    <a:pt x="151" y="53"/>
                  </a:lnTo>
                  <a:lnTo>
                    <a:pt x="181" y="45"/>
                  </a:lnTo>
                  <a:lnTo>
                    <a:pt x="196" y="53"/>
                  </a:lnTo>
                  <a:lnTo>
                    <a:pt x="211" y="68"/>
                  </a:lnTo>
                  <a:lnTo>
                    <a:pt x="227" y="60"/>
                  </a:lnTo>
                  <a:lnTo>
                    <a:pt x="249" y="83"/>
                  </a:lnTo>
                  <a:lnTo>
                    <a:pt x="280" y="68"/>
                  </a:lnTo>
                  <a:lnTo>
                    <a:pt x="280" y="75"/>
                  </a:lnTo>
                  <a:lnTo>
                    <a:pt x="333" y="75"/>
                  </a:lnTo>
                  <a:lnTo>
                    <a:pt x="280" y="106"/>
                  </a:lnTo>
                  <a:lnTo>
                    <a:pt x="280" y="11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1" name="Freeform 206"/>
            <p:cNvSpPr>
              <a:spLocks/>
            </p:cNvSpPr>
            <p:nvPr/>
          </p:nvSpPr>
          <p:spPr bwMode="auto">
            <a:xfrm>
              <a:off x="4608" y="2488"/>
              <a:ext cx="182" cy="311"/>
            </a:xfrm>
            <a:custGeom>
              <a:avLst/>
              <a:gdLst>
                <a:gd name="T0" fmla="*/ 174 w 182"/>
                <a:gd name="T1" fmla="*/ 197 h 311"/>
                <a:gd name="T2" fmla="*/ 182 w 182"/>
                <a:gd name="T3" fmla="*/ 296 h 311"/>
                <a:gd name="T4" fmla="*/ 129 w 182"/>
                <a:gd name="T5" fmla="*/ 296 h 311"/>
                <a:gd name="T6" fmla="*/ 129 w 182"/>
                <a:gd name="T7" fmla="*/ 311 h 311"/>
                <a:gd name="T8" fmla="*/ 121 w 182"/>
                <a:gd name="T9" fmla="*/ 311 h 311"/>
                <a:gd name="T10" fmla="*/ 106 w 182"/>
                <a:gd name="T11" fmla="*/ 281 h 311"/>
                <a:gd name="T12" fmla="*/ 106 w 182"/>
                <a:gd name="T13" fmla="*/ 258 h 311"/>
                <a:gd name="T14" fmla="*/ 8 w 182"/>
                <a:gd name="T15" fmla="*/ 266 h 311"/>
                <a:gd name="T16" fmla="*/ 0 w 182"/>
                <a:gd name="T17" fmla="*/ 250 h 311"/>
                <a:gd name="T18" fmla="*/ 15 w 182"/>
                <a:gd name="T19" fmla="*/ 228 h 311"/>
                <a:gd name="T20" fmla="*/ 8 w 182"/>
                <a:gd name="T21" fmla="*/ 228 h 311"/>
                <a:gd name="T22" fmla="*/ 23 w 182"/>
                <a:gd name="T23" fmla="*/ 220 h 311"/>
                <a:gd name="T24" fmla="*/ 15 w 182"/>
                <a:gd name="T25" fmla="*/ 213 h 311"/>
                <a:gd name="T26" fmla="*/ 38 w 182"/>
                <a:gd name="T27" fmla="*/ 190 h 311"/>
                <a:gd name="T28" fmla="*/ 23 w 182"/>
                <a:gd name="T29" fmla="*/ 190 h 311"/>
                <a:gd name="T30" fmla="*/ 38 w 182"/>
                <a:gd name="T31" fmla="*/ 175 h 311"/>
                <a:gd name="T32" fmla="*/ 30 w 182"/>
                <a:gd name="T33" fmla="*/ 167 h 311"/>
                <a:gd name="T34" fmla="*/ 38 w 182"/>
                <a:gd name="T35" fmla="*/ 167 h 311"/>
                <a:gd name="T36" fmla="*/ 30 w 182"/>
                <a:gd name="T37" fmla="*/ 160 h 311"/>
                <a:gd name="T38" fmla="*/ 23 w 182"/>
                <a:gd name="T39" fmla="*/ 160 h 311"/>
                <a:gd name="T40" fmla="*/ 23 w 182"/>
                <a:gd name="T41" fmla="*/ 137 h 311"/>
                <a:gd name="T42" fmla="*/ 30 w 182"/>
                <a:gd name="T43" fmla="*/ 122 h 311"/>
                <a:gd name="T44" fmla="*/ 30 w 182"/>
                <a:gd name="T45" fmla="*/ 106 h 311"/>
                <a:gd name="T46" fmla="*/ 15 w 182"/>
                <a:gd name="T47" fmla="*/ 106 h 311"/>
                <a:gd name="T48" fmla="*/ 15 w 182"/>
                <a:gd name="T49" fmla="*/ 91 h 311"/>
                <a:gd name="T50" fmla="*/ 30 w 182"/>
                <a:gd name="T51" fmla="*/ 91 h 311"/>
                <a:gd name="T52" fmla="*/ 23 w 182"/>
                <a:gd name="T53" fmla="*/ 76 h 311"/>
                <a:gd name="T54" fmla="*/ 38 w 182"/>
                <a:gd name="T55" fmla="*/ 61 h 311"/>
                <a:gd name="T56" fmla="*/ 30 w 182"/>
                <a:gd name="T57" fmla="*/ 61 h 311"/>
                <a:gd name="T58" fmla="*/ 53 w 182"/>
                <a:gd name="T59" fmla="*/ 46 h 311"/>
                <a:gd name="T60" fmla="*/ 53 w 182"/>
                <a:gd name="T61" fmla="*/ 23 h 311"/>
                <a:gd name="T62" fmla="*/ 61 w 182"/>
                <a:gd name="T63" fmla="*/ 16 h 311"/>
                <a:gd name="T64" fmla="*/ 61 w 182"/>
                <a:gd name="T65" fmla="*/ 8 h 311"/>
                <a:gd name="T66" fmla="*/ 174 w 182"/>
                <a:gd name="T67" fmla="*/ 0 h 311"/>
                <a:gd name="T68" fmla="*/ 174 w 182"/>
                <a:gd name="T69" fmla="*/ 8 h 311"/>
                <a:gd name="T70" fmla="*/ 174 w 182"/>
                <a:gd name="T71" fmla="*/ 197 h 3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2" h="311">
                  <a:moveTo>
                    <a:pt x="174" y="197"/>
                  </a:moveTo>
                  <a:lnTo>
                    <a:pt x="182" y="296"/>
                  </a:lnTo>
                  <a:lnTo>
                    <a:pt x="129" y="296"/>
                  </a:lnTo>
                  <a:lnTo>
                    <a:pt x="129" y="311"/>
                  </a:lnTo>
                  <a:lnTo>
                    <a:pt x="121" y="311"/>
                  </a:lnTo>
                  <a:lnTo>
                    <a:pt x="106" y="281"/>
                  </a:lnTo>
                  <a:lnTo>
                    <a:pt x="106" y="258"/>
                  </a:lnTo>
                  <a:lnTo>
                    <a:pt x="8" y="266"/>
                  </a:lnTo>
                  <a:lnTo>
                    <a:pt x="0" y="250"/>
                  </a:lnTo>
                  <a:lnTo>
                    <a:pt x="15" y="228"/>
                  </a:lnTo>
                  <a:lnTo>
                    <a:pt x="8" y="228"/>
                  </a:lnTo>
                  <a:lnTo>
                    <a:pt x="23" y="220"/>
                  </a:lnTo>
                  <a:lnTo>
                    <a:pt x="15" y="213"/>
                  </a:lnTo>
                  <a:lnTo>
                    <a:pt x="38" y="190"/>
                  </a:lnTo>
                  <a:lnTo>
                    <a:pt x="23" y="190"/>
                  </a:lnTo>
                  <a:lnTo>
                    <a:pt x="38" y="175"/>
                  </a:lnTo>
                  <a:lnTo>
                    <a:pt x="30" y="167"/>
                  </a:lnTo>
                  <a:lnTo>
                    <a:pt x="38" y="167"/>
                  </a:lnTo>
                  <a:lnTo>
                    <a:pt x="30" y="160"/>
                  </a:lnTo>
                  <a:lnTo>
                    <a:pt x="23" y="160"/>
                  </a:lnTo>
                  <a:lnTo>
                    <a:pt x="23" y="137"/>
                  </a:lnTo>
                  <a:lnTo>
                    <a:pt x="30" y="122"/>
                  </a:lnTo>
                  <a:lnTo>
                    <a:pt x="30" y="106"/>
                  </a:lnTo>
                  <a:lnTo>
                    <a:pt x="15" y="106"/>
                  </a:lnTo>
                  <a:lnTo>
                    <a:pt x="15" y="91"/>
                  </a:lnTo>
                  <a:lnTo>
                    <a:pt x="30" y="91"/>
                  </a:lnTo>
                  <a:lnTo>
                    <a:pt x="23" y="76"/>
                  </a:lnTo>
                  <a:lnTo>
                    <a:pt x="38" y="61"/>
                  </a:lnTo>
                  <a:lnTo>
                    <a:pt x="30" y="61"/>
                  </a:lnTo>
                  <a:lnTo>
                    <a:pt x="53" y="46"/>
                  </a:lnTo>
                  <a:lnTo>
                    <a:pt x="53" y="23"/>
                  </a:lnTo>
                  <a:lnTo>
                    <a:pt x="61" y="16"/>
                  </a:lnTo>
                  <a:lnTo>
                    <a:pt x="61" y="8"/>
                  </a:lnTo>
                  <a:lnTo>
                    <a:pt x="174" y="0"/>
                  </a:lnTo>
                  <a:lnTo>
                    <a:pt x="174" y="8"/>
                  </a:lnTo>
                  <a:lnTo>
                    <a:pt x="174"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2" name="Freeform 207"/>
            <p:cNvSpPr>
              <a:spLocks/>
            </p:cNvSpPr>
            <p:nvPr/>
          </p:nvSpPr>
          <p:spPr bwMode="auto">
            <a:xfrm>
              <a:off x="4608" y="2488"/>
              <a:ext cx="182" cy="311"/>
            </a:xfrm>
            <a:custGeom>
              <a:avLst/>
              <a:gdLst>
                <a:gd name="T0" fmla="*/ 174 w 182"/>
                <a:gd name="T1" fmla="*/ 197 h 311"/>
                <a:gd name="T2" fmla="*/ 182 w 182"/>
                <a:gd name="T3" fmla="*/ 296 h 311"/>
                <a:gd name="T4" fmla="*/ 129 w 182"/>
                <a:gd name="T5" fmla="*/ 296 h 311"/>
                <a:gd name="T6" fmla="*/ 129 w 182"/>
                <a:gd name="T7" fmla="*/ 311 h 311"/>
                <a:gd name="T8" fmla="*/ 121 w 182"/>
                <a:gd name="T9" fmla="*/ 311 h 311"/>
                <a:gd name="T10" fmla="*/ 106 w 182"/>
                <a:gd name="T11" fmla="*/ 281 h 311"/>
                <a:gd name="T12" fmla="*/ 106 w 182"/>
                <a:gd name="T13" fmla="*/ 258 h 311"/>
                <a:gd name="T14" fmla="*/ 8 w 182"/>
                <a:gd name="T15" fmla="*/ 266 h 311"/>
                <a:gd name="T16" fmla="*/ 0 w 182"/>
                <a:gd name="T17" fmla="*/ 250 h 311"/>
                <a:gd name="T18" fmla="*/ 15 w 182"/>
                <a:gd name="T19" fmla="*/ 228 h 311"/>
                <a:gd name="T20" fmla="*/ 8 w 182"/>
                <a:gd name="T21" fmla="*/ 228 h 311"/>
                <a:gd name="T22" fmla="*/ 23 w 182"/>
                <a:gd name="T23" fmla="*/ 220 h 311"/>
                <a:gd name="T24" fmla="*/ 15 w 182"/>
                <a:gd name="T25" fmla="*/ 213 h 311"/>
                <a:gd name="T26" fmla="*/ 38 w 182"/>
                <a:gd name="T27" fmla="*/ 190 h 311"/>
                <a:gd name="T28" fmla="*/ 23 w 182"/>
                <a:gd name="T29" fmla="*/ 190 h 311"/>
                <a:gd name="T30" fmla="*/ 38 w 182"/>
                <a:gd name="T31" fmla="*/ 175 h 311"/>
                <a:gd name="T32" fmla="*/ 30 w 182"/>
                <a:gd name="T33" fmla="*/ 167 h 311"/>
                <a:gd name="T34" fmla="*/ 38 w 182"/>
                <a:gd name="T35" fmla="*/ 167 h 311"/>
                <a:gd name="T36" fmla="*/ 30 w 182"/>
                <a:gd name="T37" fmla="*/ 160 h 311"/>
                <a:gd name="T38" fmla="*/ 23 w 182"/>
                <a:gd name="T39" fmla="*/ 160 h 311"/>
                <a:gd name="T40" fmla="*/ 23 w 182"/>
                <a:gd name="T41" fmla="*/ 137 h 311"/>
                <a:gd name="T42" fmla="*/ 30 w 182"/>
                <a:gd name="T43" fmla="*/ 122 h 311"/>
                <a:gd name="T44" fmla="*/ 30 w 182"/>
                <a:gd name="T45" fmla="*/ 106 h 311"/>
                <a:gd name="T46" fmla="*/ 15 w 182"/>
                <a:gd name="T47" fmla="*/ 106 h 311"/>
                <a:gd name="T48" fmla="*/ 15 w 182"/>
                <a:gd name="T49" fmla="*/ 91 h 311"/>
                <a:gd name="T50" fmla="*/ 30 w 182"/>
                <a:gd name="T51" fmla="*/ 91 h 311"/>
                <a:gd name="T52" fmla="*/ 23 w 182"/>
                <a:gd name="T53" fmla="*/ 76 h 311"/>
                <a:gd name="T54" fmla="*/ 38 w 182"/>
                <a:gd name="T55" fmla="*/ 61 h 311"/>
                <a:gd name="T56" fmla="*/ 30 w 182"/>
                <a:gd name="T57" fmla="*/ 61 h 311"/>
                <a:gd name="T58" fmla="*/ 53 w 182"/>
                <a:gd name="T59" fmla="*/ 46 h 311"/>
                <a:gd name="T60" fmla="*/ 53 w 182"/>
                <a:gd name="T61" fmla="*/ 23 h 311"/>
                <a:gd name="T62" fmla="*/ 61 w 182"/>
                <a:gd name="T63" fmla="*/ 16 h 311"/>
                <a:gd name="T64" fmla="*/ 61 w 182"/>
                <a:gd name="T65" fmla="*/ 8 h 311"/>
                <a:gd name="T66" fmla="*/ 174 w 182"/>
                <a:gd name="T67" fmla="*/ 0 h 311"/>
                <a:gd name="T68" fmla="*/ 174 w 182"/>
                <a:gd name="T69" fmla="*/ 8 h 311"/>
                <a:gd name="T70" fmla="*/ 174 w 182"/>
                <a:gd name="T71" fmla="*/ 197 h 311"/>
                <a:gd name="T72" fmla="*/ 174 w 182"/>
                <a:gd name="T73" fmla="*/ 205 h 3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2" h="311">
                  <a:moveTo>
                    <a:pt x="174" y="197"/>
                  </a:moveTo>
                  <a:lnTo>
                    <a:pt x="182" y="296"/>
                  </a:lnTo>
                  <a:lnTo>
                    <a:pt x="129" y="296"/>
                  </a:lnTo>
                  <a:lnTo>
                    <a:pt x="129" y="311"/>
                  </a:lnTo>
                  <a:lnTo>
                    <a:pt x="121" y="311"/>
                  </a:lnTo>
                  <a:lnTo>
                    <a:pt x="106" y="281"/>
                  </a:lnTo>
                  <a:lnTo>
                    <a:pt x="106" y="258"/>
                  </a:lnTo>
                  <a:lnTo>
                    <a:pt x="8" y="266"/>
                  </a:lnTo>
                  <a:lnTo>
                    <a:pt x="0" y="250"/>
                  </a:lnTo>
                  <a:lnTo>
                    <a:pt x="15" y="228"/>
                  </a:lnTo>
                  <a:lnTo>
                    <a:pt x="8" y="228"/>
                  </a:lnTo>
                  <a:lnTo>
                    <a:pt x="23" y="220"/>
                  </a:lnTo>
                  <a:lnTo>
                    <a:pt x="15" y="213"/>
                  </a:lnTo>
                  <a:lnTo>
                    <a:pt x="38" y="190"/>
                  </a:lnTo>
                  <a:lnTo>
                    <a:pt x="23" y="190"/>
                  </a:lnTo>
                  <a:lnTo>
                    <a:pt x="38" y="175"/>
                  </a:lnTo>
                  <a:lnTo>
                    <a:pt x="30" y="167"/>
                  </a:lnTo>
                  <a:lnTo>
                    <a:pt x="38" y="167"/>
                  </a:lnTo>
                  <a:lnTo>
                    <a:pt x="30" y="160"/>
                  </a:lnTo>
                  <a:lnTo>
                    <a:pt x="23" y="160"/>
                  </a:lnTo>
                  <a:lnTo>
                    <a:pt x="23" y="137"/>
                  </a:lnTo>
                  <a:lnTo>
                    <a:pt x="30" y="122"/>
                  </a:lnTo>
                  <a:lnTo>
                    <a:pt x="30" y="106"/>
                  </a:lnTo>
                  <a:lnTo>
                    <a:pt x="15" y="106"/>
                  </a:lnTo>
                  <a:lnTo>
                    <a:pt x="15" y="91"/>
                  </a:lnTo>
                  <a:lnTo>
                    <a:pt x="30" y="91"/>
                  </a:lnTo>
                  <a:lnTo>
                    <a:pt x="23" y="76"/>
                  </a:lnTo>
                  <a:lnTo>
                    <a:pt x="38" y="61"/>
                  </a:lnTo>
                  <a:lnTo>
                    <a:pt x="30" y="61"/>
                  </a:lnTo>
                  <a:lnTo>
                    <a:pt x="53" y="46"/>
                  </a:lnTo>
                  <a:lnTo>
                    <a:pt x="53" y="23"/>
                  </a:lnTo>
                  <a:lnTo>
                    <a:pt x="61" y="16"/>
                  </a:lnTo>
                  <a:lnTo>
                    <a:pt x="61" y="8"/>
                  </a:lnTo>
                  <a:lnTo>
                    <a:pt x="174" y="0"/>
                  </a:lnTo>
                  <a:lnTo>
                    <a:pt x="174" y="8"/>
                  </a:lnTo>
                  <a:lnTo>
                    <a:pt x="174" y="197"/>
                  </a:lnTo>
                  <a:lnTo>
                    <a:pt x="174"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3" name="Freeform 208"/>
            <p:cNvSpPr>
              <a:spLocks/>
            </p:cNvSpPr>
            <p:nvPr/>
          </p:nvSpPr>
          <p:spPr bwMode="auto">
            <a:xfrm>
              <a:off x="4389" y="2140"/>
              <a:ext cx="333" cy="295"/>
            </a:xfrm>
            <a:custGeom>
              <a:avLst/>
              <a:gdLst>
                <a:gd name="T0" fmla="*/ 333 w 333"/>
                <a:gd name="T1" fmla="*/ 227 h 295"/>
                <a:gd name="T2" fmla="*/ 310 w 333"/>
                <a:gd name="T3" fmla="*/ 204 h 295"/>
                <a:gd name="T4" fmla="*/ 310 w 333"/>
                <a:gd name="T5" fmla="*/ 182 h 295"/>
                <a:gd name="T6" fmla="*/ 265 w 333"/>
                <a:gd name="T7" fmla="*/ 151 h 295"/>
                <a:gd name="T8" fmla="*/ 280 w 333"/>
                <a:gd name="T9" fmla="*/ 106 h 295"/>
                <a:gd name="T10" fmla="*/ 257 w 333"/>
                <a:gd name="T11" fmla="*/ 98 h 295"/>
                <a:gd name="T12" fmla="*/ 249 w 333"/>
                <a:gd name="T13" fmla="*/ 106 h 295"/>
                <a:gd name="T14" fmla="*/ 242 w 333"/>
                <a:gd name="T15" fmla="*/ 83 h 295"/>
                <a:gd name="T16" fmla="*/ 212 w 333"/>
                <a:gd name="T17" fmla="*/ 53 h 295"/>
                <a:gd name="T18" fmla="*/ 204 w 333"/>
                <a:gd name="T19" fmla="*/ 15 h 295"/>
                <a:gd name="T20" fmla="*/ 189 w 333"/>
                <a:gd name="T21" fmla="*/ 0 h 295"/>
                <a:gd name="T22" fmla="*/ 0 w 333"/>
                <a:gd name="T23" fmla="*/ 7 h 295"/>
                <a:gd name="T24" fmla="*/ 22 w 333"/>
                <a:gd name="T25" fmla="*/ 45 h 295"/>
                <a:gd name="T26" fmla="*/ 38 w 333"/>
                <a:gd name="T27" fmla="*/ 53 h 295"/>
                <a:gd name="T28" fmla="*/ 38 w 333"/>
                <a:gd name="T29" fmla="*/ 60 h 295"/>
                <a:gd name="T30" fmla="*/ 30 w 333"/>
                <a:gd name="T31" fmla="*/ 76 h 295"/>
                <a:gd name="T32" fmla="*/ 53 w 333"/>
                <a:gd name="T33" fmla="*/ 98 h 295"/>
                <a:gd name="T34" fmla="*/ 53 w 333"/>
                <a:gd name="T35" fmla="*/ 265 h 295"/>
                <a:gd name="T36" fmla="*/ 249 w 333"/>
                <a:gd name="T37" fmla="*/ 257 h 295"/>
                <a:gd name="T38" fmla="*/ 280 w 333"/>
                <a:gd name="T39" fmla="*/ 257 h 295"/>
                <a:gd name="T40" fmla="*/ 287 w 333"/>
                <a:gd name="T41" fmla="*/ 273 h 295"/>
                <a:gd name="T42" fmla="*/ 272 w 333"/>
                <a:gd name="T43" fmla="*/ 295 h 295"/>
                <a:gd name="T44" fmla="*/ 310 w 333"/>
                <a:gd name="T45" fmla="*/ 288 h 295"/>
                <a:gd name="T46" fmla="*/ 318 w 333"/>
                <a:gd name="T47" fmla="*/ 257 h 295"/>
                <a:gd name="T48" fmla="*/ 310 w 333"/>
                <a:gd name="T49" fmla="*/ 257 h 295"/>
                <a:gd name="T50" fmla="*/ 318 w 333"/>
                <a:gd name="T51" fmla="*/ 250 h 295"/>
                <a:gd name="T52" fmla="*/ 318 w 333"/>
                <a:gd name="T53" fmla="*/ 257 h 295"/>
                <a:gd name="T54" fmla="*/ 333 w 333"/>
                <a:gd name="T55" fmla="*/ 242 h 295"/>
                <a:gd name="T56" fmla="*/ 333 w 333"/>
                <a:gd name="T57" fmla="*/ 227 h 2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3" h="295">
                  <a:moveTo>
                    <a:pt x="333" y="227"/>
                  </a:moveTo>
                  <a:lnTo>
                    <a:pt x="310" y="204"/>
                  </a:lnTo>
                  <a:lnTo>
                    <a:pt x="310" y="182"/>
                  </a:lnTo>
                  <a:lnTo>
                    <a:pt x="265" y="151"/>
                  </a:lnTo>
                  <a:lnTo>
                    <a:pt x="280" y="106"/>
                  </a:lnTo>
                  <a:lnTo>
                    <a:pt x="257" y="98"/>
                  </a:lnTo>
                  <a:lnTo>
                    <a:pt x="249" y="106"/>
                  </a:lnTo>
                  <a:lnTo>
                    <a:pt x="242" y="83"/>
                  </a:lnTo>
                  <a:lnTo>
                    <a:pt x="212" y="53"/>
                  </a:lnTo>
                  <a:lnTo>
                    <a:pt x="204" y="15"/>
                  </a:lnTo>
                  <a:lnTo>
                    <a:pt x="189" y="0"/>
                  </a:lnTo>
                  <a:lnTo>
                    <a:pt x="0" y="7"/>
                  </a:lnTo>
                  <a:lnTo>
                    <a:pt x="22" y="45"/>
                  </a:lnTo>
                  <a:lnTo>
                    <a:pt x="38" y="53"/>
                  </a:lnTo>
                  <a:lnTo>
                    <a:pt x="38" y="60"/>
                  </a:lnTo>
                  <a:lnTo>
                    <a:pt x="30" y="76"/>
                  </a:lnTo>
                  <a:lnTo>
                    <a:pt x="53" y="98"/>
                  </a:lnTo>
                  <a:lnTo>
                    <a:pt x="53" y="265"/>
                  </a:lnTo>
                  <a:lnTo>
                    <a:pt x="249" y="257"/>
                  </a:lnTo>
                  <a:lnTo>
                    <a:pt x="280" y="257"/>
                  </a:lnTo>
                  <a:lnTo>
                    <a:pt x="287" y="273"/>
                  </a:lnTo>
                  <a:lnTo>
                    <a:pt x="272" y="295"/>
                  </a:lnTo>
                  <a:lnTo>
                    <a:pt x="310" y="288"/>
                  </a:lnTo>
                  <a:lnTo>
                    <a:pt x="318" y="257"/>
                  </a:lnTo>
                  <a:lnTo>
                    <a:pt x="310" y="257"/>
                  </a:lnTo>
                  <a:lnTo>
                    <a:pt x="318" y="250"/>
                  </a:lnTo>
                  <a:lnTo>
                    <a:pt x="318" y="257"/>
                  </a:lnTo>
                  <a:lnTo>
                    <a:pt x="333" y="242"/>
                  </a:lnTo>
                  <a:lnTo>
                    <a:pt x="333" y="22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4" name="Freeform 209"/>
            <p:cNvSpPr>
              <a:spLocks/>
            </p:cNvSpPr>
            <p:nvPr/>
          </p:nvSpPr>
          <p:spPr bwMode="auto">
            <a:xfrm>
              <a:off x="4389" y="2140"/>
              <a:ext cx="333" cy="295"/>
            </a:xfrm>
            <a:custGeom>
              <a:avLst/>
              <a:gdLst>
                <a:gd name="T0" fmla="*/ 333 w 333"/>
                <a:gd name="T1" fmla="*/ 227 h 295"/>
                <a:gd name="T2" fmla="*/ 310 w 333"/>
                <a:gd name="T3" fmla="*/ 204 h 295"/>
                <a:gd name="T4" fmla="*/ 310 w 333"/>
                <a:gd name="T5" fmla="*/ 182 h 295"/>
                <a:gd name="T6" fmla="*/ 265 w 333"/>
                <a:gd name="T7" fmla="*/ 151 h 295"/>
                <a:gd name="T8" fmla="*/ 280 w 333"/>
                <a:gd name="T9" fmla="*/ 106 h 295"/>
                <a:gd name="T10" fmla="*/ 257 w 333"/>
                <a:gd name="T11" fmla="*/ 98 h 295"/>
                <a:gd name="T12" fmla="*/ 249 w 333"/>
                <a:gd name="T13" fmla="*/ 106 h 295"/>
                <a:gd name="T14" fmla="*/ 242 w 333"/>
                <a:gd name="T15" fmla="*/ 83 h 295"/>
                <a:gd name="T16" fmla="*/ 212 w 333"/>
                <a:gd name="T17" fmla="*/ 53 h 295"/>
                <a:gd name="T18" fmla="*/ 204 w 333"/>
                <a:gd name="T19" fmla="*/ 15 h 295"/>
                <a:gd name="T20" fmla="*/ 189 w 333"/>
                <a:gd name="T21" fmla="*/ 0 h 295"/>
                <a:gd name="T22" fmla="*/ 0 w 333"/>
                <a:gd name="T23" fmla="*/ 7 h 295"/>
                <a:gd name="T24" fmla="*/ 22 w 333"/>
                <a:gd name="T25" fmla="*/ 45 h 295"/>
                <a:gd name="T26" fmla="*/ 38 w 333"/>
                <a:gd name="T27" fmla="*/ 53 h 295"/>
                <a:gd name="T28" fmla="*/ 38 w 333"/>
                <a:gd name="T29" fmla="*/ 60 h 295"/>
                <a:gd name="T30" fmla="*/ 30 w 333"/>
                <a:gd name="T31" fmla="*/ 76 h 295"/>
                <a:gd name="T32" fmla="*/ 53 w 333"/>
                <a:gd name="T33" fmla="*/ 98 h 295"/>
                <a:gd name="T34" fmla="*/ 53 w 333"/>
                <a:gd name="T35" fmla="*/ 265 h 295"/>
                <a:gd name="T36" fmla="*/ 249 w 333"/>
                <a:gd name="T37" fmla="*/ 257 h 295"/>
                <a:gd name="T38" fmla="*/ 280 w 333"/>
                <a:gd name="T39" fmla="*/ 257 h 295"/>
                <a:gd name="T40" fmla="*/ 287 w 333"/>
                <a:gd name="T41" fmla="*/ 273 h 295"/>
                <a:gd name="T42" fmla="*/ 272 w 333"/>
                <a:gd name="T43" fmla="*/ 295 h 295"/>
                <a:gd name="T44" fmla="*/ 310 w 333"/>
                <a:gd name="T45" fmla="*/ 288 h 295"/>
                <a:gd name="T46" fmla="*/ 318 w 333"/>
                <a:gd name="T47" fmla="*/ 257 h 295"/>
                <a:gd name="T48" fmla="*/ 310 w 333"/>
                <a:gd name="T49" fmla="*/ 257 h 295"/>
                <a:gd name="T50" fmla="*/ 318 w 333"/>
                <a:gd name="T51" fmla="*/ 250 h 295"/>
                <a:gd name="T52" fmla="*/ 318 w 333"/>
                <a:gd name="T53" fmla="*/ 257 h 295"/>
                <a:gd name="T54" fmla="*/ 333 w 333"/>
                <a:gd name="T55" fmla="*/ 242 h 295"/>
                <a:gd name="T56" fmla="*/ 333 w 333"/>
                <a:gd name="T57" fmla="*/ 227 h 295"/>
                <a:gd name="T58" fmla="*/ 333 w 333"/>
                <a:gd name="T59" fmla="*/ 23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3" h="295">
                  <a:moveTo>
                    <a:pt x="333" y="227"/>
                  </a:moveTo>
                  <a:lnTo>
                    <a:pt x="310" y="204"/>
                  </a:lnTo>
                  <a:lnTo>
                    <a:pt x="310" y="182"/>
                  </a:lnTo>
                  <a:lnTo>
                    <a:pt x="265" y="151"/>
                  </a:lnTo>
                  <a:lnTo>
                    <a:pt x="280" y="106"/>
                  </a:lnTo>
                  <a:lnTo>
                    <a:pt x="257" y="98"/>
                  </a:lnTo>
                  <a:lnTo>
                    <a:pt x="249" y="106"/>
                  </a:lnTo>
                  <a:lnTo>
                    <a:pt x="242" y="83"/>
                  </a:lnTo>
                  <a:lnTo>
                    <a:pt x="212" y="53"/>
                  </a:lnTo>
                  <a:lnTo>
                    <a:pt x="204" y="15"/>
                  </a:lnTo>
                  <a:lnTo>
                    <a:pt x="189" y="0"/>
                  </a:lnTo>
                  <a:lnTo>
                    <a:pt x="0" y="7"/>
                  </a:lnTo>
                  <a:lnTo>
                    <a:pt x="22" y="45"/>
                  </a:lnTo>
                  <a:lnTo>
                    <a:pt x="38" y="53"/>
                  </a:lnTo>
                  <a:lnTo>
                    <a:pt x="38" y="60"/>
                  </a:lnTo>
                  <a:lnTo>
                    <a:pt x="30" y="76"/>
                  </a:lnTo>
                  <a:lnTo>
                    <a:pt x="53" y="98"/>
                  </a:lnTo>
                  <a:lnTo>
                    <a:pt x="53" y="265"/>
                  </a:lnTo>
                  <a:lnTo>
                    <a:pt x="249" y="257"/>
                  </a:lnTo>
                  <a:lnTo>
                    <a:pt x="280" y="257"/>
                  </a:lnTo>
                  <a:lnTo>
                    <a:pt x="287" y="273"/>
                  </a:lnTo>
                  <a:lnTo>
                    <a:pt x="272" y="295"/>
                  </a:lnTo>
                  <a:lnTo>
                    <a:pt x="310" y="288"/>
                  </a:lnTo>
                  <a:lnTo>
                    <a:pt x="318" y="257"/>
                  </a:lnTo>
                  <a:lnTo>
                    <a:pt x="310" y="257"/>
                  </a:lnTo>
                  <a:lnTo>
                    <a:pt x="318" y="250"/>
                  </a:lnTo>
                  <a:lnTo>
                    <a:pt x="318" y="257"/>
                  </a:lnTo>
                  <a:lnTo>
                    <a:pt x="333" y="242"/>
                  </a:lnTo>
                  <a:lnTo>
                    <a:pt x="333" y="227"/>
                  </a:lnTo>
                  <a:lnTo>
                    <a:pt x="333"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5" name="Freeform 210"/>
            <p:cNvSpPr>
              <a:spLocks/>
            </p:cNvSpPr>
            <p:nvPr/>
          </p:nvSpPr>
          <p:spPr bwMode="auto">
            <a:xfrm>
              <a:off x="3511" y="1518"/>
              <a:ext cx="522" cy="326"/>
            </a:xfrm>
            <a:custGeom>
              <a:avLst/>
              <a:gdLst>
                <a:gd name="T0" fmla="*/ 507 w 522"/>
                <a:gd name="T1" fmla="*/ 273 h 326"/>
                <a:gd name="T2" fmla="*/ 522 w 522"/>
                <a:gd name="T3" fmla="*/ 76 h 326"/>
                <a:gd name="T4" fmla="*/ 212 w 522"/>
                <a:gd name="T5" fmla="*/ 38 h 326"/>
                <a:gd name="T6" fmla="*/ 15 w 522"/>
                <a:gd name="T7" fmla="*/ 0 h 326"/>
                <a:gd name="T8" fmla="*/ 0 w 522"/>
                <a:gd name="T9" fmla="*/ 69 h 326"/>
                <a:gd name="T10" fmla="*/ 7 w 522"/>
                <a:gd name="T11" fmla="*/ 84 h 326"/>
                <a:gd name="T12" fmla="*/ 7 w 522"/>
                <a:gd name="T13" fmla="*/ 99 h 326"/>
                <a:gd name="T14" fmla="*/ 22 w 522"/>
                <a:gd name="T15" fmla="*/ 114 h 326"/>
                <a:gd name="T16" fmla="*/ 38 w 522"/>
                <a:gd name="T17" fmla="*/ 159 h 326"/>
                <a:gd name="T18" fmla="*/ 60 w 522"/>
                <a:gd name="T19" fmla="*/ 159 h 326"/>
                <a:gd name="T20" fmla="*/ 38 w 522"/>
                <a:gd name="T21" fmla="*/ 228 h 326"/>
                <a:gd name="T22" fmla="*/ 45 w 522"/>
                <a:gd name="T23" fmla="*/ 235 h 326"/>
                <a:gd name="T24" fmla="*/ 60 w 522"/>
                <a:gd name="T25" fmla="*/ 228 h 326"/>
                <a:gd name="T26" fmla="*/ 75 w 522"/>
                <a:gd name="T27" fmla="*/ 281 h 326"/>
                <a:gd name="T28" fmla="*/ 91 w 522"/>
                <a:gd name="T29" fmla="*/ 288 h 326"/>
                <a:gd name="T30" fmla="*/ 98 w 522"/>
                <a:gd name="T31" fmla="*/ 319 h 326"/>
                <a:gd name="T32" fmla="*/ 121 w 522"/>
                <a:gd name="T33" fmla="*/ 311 h 326"/>
                <a:gd name="T34" fmla="*/ 159 w 522"/>
                <a:gd name="T35" fmla="*/ 319 h 326"/>
                <a:gd name="T36" fmla="*/ 166 w 522"/>
                <a:gd name="T37" fmla="*/ 303 h 326"/>
                <a:gd name="T38" fmla="*/ 181 w 522"/>
                <a:gd name="T39" fmla="*/ 326 h 326"/>
                <a:gd name="T40" fmla="*/ 181 w 522"/>
                <a:gd name="T41" fmla="*/ 288 h 326"/>
                <a:gd name="T42" fmla="*/ 499 w 522"/>
                <a:gd name="T43" fmla="*/ 326 h 326"/>
                <a:gd name="T44" fmla="*/ 507 w 522"/>
                <a:gd name="T45" fmla="*/ 273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22" h="326">
                  <a:moveTo>
                    <a:pt x="507" y="273"/>
                  </a:moveTo>
                  <a:lnTo>
                    <a:pt x="522" y="76"/>
                  </a:lnTo>
                  <a:lnTo>
                    <a:pt x="212" y="38"/>
                  </a:lnTo>
                  <a:lnTo>
                    <a:pt x="15" y="0"/>
                  </a:lnTo>
                  <a:lnTo>
                    <a:pt x="0" y="69"/>
                  </a:lnTo>
                  <a:lnTo>
                    <a:pt x="7" y="84"/>
                  </a:lnTo>
                  <a:lnTo>
                    <a:pt x="7" y="99"/>
                  </a:lnTo>
                  <a:lnTo>
                    <a:pt x="22" y="114"/>
                  </a:lnTo>
                  <a:lnTo>
                    <a:pt x="38" y="159"/>
                  </a:lnTo>
                  <a:lnTo>
                    <a:pt x="60" y="159"/>
                  </a:lnTo>
                  <a:lnTo>
                    <a:pt x="38" y="228"/>
                  </a:lnTo>
                  <a:lnTo>
                    <a:pt x="45" y="235"/>
                  </a:lnTo>
                  <a:lnTo>
                    <a:pt x="60" y="228"/>
                  </a:lnTo>
                  <a:lnTo>
                    <a:pt x="75" y="281"/>
                  </a:lnTo>
                  <a:lnTo>
                    <a:pt x="91" y="288"/>
                  </a:lnTo>
                  <a:lnTo>
                    <a:pt x="98" y="319"/>
                  </a:lnTo>
                  <a:lnTo>
                    <a:pt x="121" y="311"/>
                  </a:lnTo>
                  <a:lnTo>
                    <a:pt x="159" y="319"/>
                  </a:lnTo>
                  <a:lnTo>
                    <a:pt x="166" y="303"/>
                  </a:lnTo>
                  <a:lnTo>
                    <a:pt x="181" y="326"/>
                  </a:lnTo>
                  <a:lnTo>
                    <a:pt x="181" y="288"/>
                  </a:lnTo>
                  <a:lnTo>
                    <a:pt x="499" y="326"/>
                  </a:lnTo>
                  <a:lnTo>
                    <a:pt x="507" y="273"/>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6" name="Freeform 211"/>
            <p:cNvSpPr>
              <a:spLocks/>
            </p:cNvSpPr>
            <p:nvPr/>
          </p:nvSpPr>
          <p:spPr bwMode="auto">
            <a:xfrm>
              <a:off x="3511" y="1518"/>
              <a:ext cx="522" cy="326"/>
            </a:xfrm>
            <a:custGeom>
              <a:avLst/>
              <a:gdLst>
                <a:gd name="T0" fmla="*/ 507 w 522"/>
                <a:gd name="T1" fmla="*/ 273 h 326"/>
                <a:gd name="T2" fmla="*/ 522 w 522"/>
                <a:gd name="T3" fmla="*/ 76 h 326"/>
                <a:gd name="T4" fmla="*/ 212 w 522"/>
                <a:gd name="T5" fmla="*/ 38 h 326"/>
                <a:gd name="T6" fmla="*/ 15 w 522"/>
                <a:gd name="T7" fmla="*/ 0 h 326"/>
                <a:gd name="T8" fmla="*/ 0 w 522"/>
                <a:gd name="T9" fmla="*/ 69 h 326"/>
                <a:gd name="T10" fmla="*/ 7 w 522"/>
                <a:gd name="T11" fmla="*/ 84 h 326"/>
                <a:gd name="T12" fmla="*/ 7 w 522"/>
                <a:gd name="T13" fmla="*/ 99 h 326"/>
                <a:gd name="T14" fmla="*/ 22 w 522"/>
                <a:gd name="T15" fmla="*/ 114 h 326"/>
                <a:gd name="T16" fmla="*/ 38 w 522"/>
                <a:gd name="T17" fmla="*/ 159 h 326"/>
                <a:gd name="T18" fmla="*/ 60 w 522"/>
                <a:gd name="T19" fmla="*/ 159 h 326"/>
                <a:gd name="T20" fmla="*/ 38 w 522"/>
                <a:gd name="T21" fmla="*/ 228 h 326"/>
                <a:gd name="T22" fmla="*/ 45 w 522"/>
                <a:gd name="T23" fmla="*/ 235 h 326"/>
                <a:gd name="T24" fmla="*/ 60 w 522"/>
                <a:gd name="T25" fmla="*/ 228 h 326"/>
                <a:gd name="T26" fmla="*/ 75 w 522"/>
                <a:gd name="T27" fmla="*/ 281 h 326"/>
                <a:gd name="T28" fmla="*/ 91 w 522"/>
                <a:gd name="T29" fmla="*/ 288 h 326"/>
                <a:gd name="T30" fmla="*/ 98 w 522"/>
                <a:gd name="T31" fmla="*/ 319 h 326"/>
                <a:gd name="T32" fmla="*/ 121 w 522"/>
                <a:gd name="T33" fmla="*/ 311 h 326"/>
                <a:gd name="T34" fmla="*/ 159 w 522"/>
                <a:gd name="T35" fmla="*/ 319 h 326"/>
                <a:gd name="T36" fmla="*/ 166 w 522"/>
                <a:gd name="T37" fmla="*/ 303 h 326"/>
                <a:gd name="T38" fmla="*/ 181 w 522"/>
                <a:gd name="T39" fmla="*/ 326 h 326"/>
                <a:gd name="T40" fmla="*/ 181 w 522"/>
                <a:gd name="T41" fmla="*/ 288 h 326"/>
                <a:gd name="T42" fmla="*/ 499 w 522"/>
                <a:gd name="T43" fmla="*/ 326 h 326"/>
                <a:gd name="T44" fmla="*/ 507 w 522"/>
                <a:gd name="T45" fmla="*/ 273 h 326"/>
                <a:gd name="T46" fmla="*/ 507 w 522"/>
                <a:gd name="T47" fmla="*/ 281 h 3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2" h="326">
                  <a:moveTo>
                    <a:pt x="507" y="273"/>
                  </a:moveTo>
                  <a:lnTo>
                    <a:pt x="522" y="76"/>
                  </a:lnTo>
                  <a:lnTo>
                    <a:pt x="212" y="38"/>
                  </a:lnTo>
                  <a:lnTo>
                    <a:pt x="15" y="0"/>
                  </a:lnTo>
                  <a:lnTo>
                    <a:pt x="0" y="69"/>
                  </a:lnTo>
                  <a:lnTo>
                    <a:pt x="7" y="84"/>
                  </a:lnTo>
                  <a:lnTo>
                    <a:pt x="7" y="99"/>
                  </a:lnTo>
                  <a:lnTo>
                    <a:pt x="22" y="114"/>
                  </a:lnTo>
                  <a:lnTo>
                    <a:pt x="38" y="159"/>
                  </a:lnTo>
                  <a:lnTo>
                    <a:pt x="60" y="159"/>
                  </a:lnTo>
                  <a:lnTo>
                    <a:pt x="38" y="228"/>
                  </a:lnTo>
                  <a:lnTo>
                    <a:pt x="45" y="235"/>
                  </a:lnTo>
                  <a:lnTo>
                    <a:pt x="60" y="228"/>
                  </a:lnTo>
                  <a:lnTo>
                    <a:pt x="75" y="281"/>
                  </a:lnTo>
                  <a:lnTo>
                    <a:pt x="91" y="288"/>
                  </a:lnTo>
                  <a:lnTo>
                    <a:pt x="98" y="319"/>
                  </a:lnTo>
                  <a:lnTo>
                    <a:pt x="121" y="311"/>
                  </a:lnTo>
                  <a:lnTo>
                    <a:pt x="159" y="319"/>
                  </a:lnTo>
                  <a:lnTo>
                    <a:pt x="166" y="303"/>
                  </a:lnTo>
                  <a:lnTo>
                    <a:pt x="181" y="326"/>
                  </a:lnTo>
                  <a:lnTo>
                    <a:pt x="181" y="288"/>
                  </a:lnTo>
                  <a:lnTo>
                    <a:pt x="499" y="326"/>
                  </a:lnTo>
                  <a:lnTo>
                    <a:pt x="507" y="273"/>
                  </a:lnTo>
                  <a:lnTo>
                    <a:pt x="507" y="28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7" name="Freeform 212"/>
            <p:cNvSpPr>
              <a:spLocks/>
            </p:cNvSpPr>
            <p:nvPr/>
          </p:nvSpPr>
          <p:spPr bwMode="auto">
            <a:xfrm>
              <a:off x="3988" y="1973"/>
              <a:ext cx="423" cy="212"/>
            </a:xfrm>
            <a:custGeom>
              <a:avLst/>
              <a:gdLst>
                <a:gd name="T0" fmla="*/ 423 w 423"/>
                <a:gd name="T1" fmla="*/ 212 h 212"/>
                <a:gd name="T2" fmla="*/ 90 w 423"/>
                <a:gd name="T3" fmla="*/ 197 h 212"/>
                <a:gd name="T4" fmla="*/ 98 w 423"/>
                <a:gd name="T5" fmla="*/ 136 h 212"/>
                <a:gd name="T6" fmla="*/ 0 w 423"/>
                <a:gd name="T7" fmla="*/ 129 h 212"/>
                <a:gd name="T8" fmla="*/ 15 w 423"/>
                <a:gd name="T9" fmla="*/ 0 h 212"/>
                <a:gd name="T10" fmla="*/ 272 w 423"/>
                <a:gd name="T11" fmla="*/ 15 h 212"/>
                <a:gd name="T12" fmla="*/ 295 w 423"/>
                <a:gd name="T13" fmla="*/ 30 h 212"/>
                <a:gd name="T14" fmla="*/ 333 w 423"/>
                <a:gd name="T15" fmla="*/ 30 h 212"/>
                <a:gd name="T16" fmla="*/ 363 w 423"/>
                <a:gd name="T17" fmla="*/ 53 h 212"/>
                <a:gd name="T18" fmla="*/ 386 w 423"/>
                <a:gd name="T19" fmla="*/ 114 h 212"/>
                <a:gd name="T20" fmla="*/ 393 w 423"/>
                <a:gd name="T21" fmla="*/ 114 h 212"/>
                <a:gd name="T22" fmla="*/ 401 w 423"/>
                <a:gd name="T23" fmla="*/ 174 h 212"/>
                <a:gd name="T24" fmla="*/ 423 w 423"/>
                <a:gd name="T25" fmla="*/ 212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3" h="212">
                  <a:moveTo>
                    <a:pt x="423" y="212"/>
                  </a:moveTo>
                  <a:lnTo>
                    <a:pt x="90" y="197"/>
                  </a:lnTo>
                  <a:lnTo>
                    <a:pt x="98" y="136"/>
                  </a:lnTo>
                  <a:lnTo>
                    <a:pt x="0" y="129"/>
                  </a:lnTo>
                  <a:lnTo>
                    <a:pt x="15" y="0"/>
                  </a:lnTo>
                  <a:lnTo>
                    <a:pt x="272" y="15"/>
                  </a:lnTo>
                  <a:lnTo>
                    <a:pt x="295" y="30"/>
                  </a:lnTo>
                  <a:lnTo>
                    <a:pt x="333" y="30"/>
                  </a:lnTo>
                  <a:lnTo>
                    <a:pt x="363" y="53"/>
                  </a:lnTo>
                  <a:lnTo>
                    <a:pt x="386" y="114"/>
                  </a:lnTo>
                  <a:lnTo>
                    <a:pt x="393" y="114"/>
                  </a:lnTo>
                  <a:lnTo>
                    <a:pt x="401" y="174"/>
                  </a:lnTo>
                  <a:lnTo>
                    <a:pt x="423" y="212"/>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8" name="Freeform 213"/>
            <p:cNvSpPr>
              <a:spLocks/>
            </p:cNvSpPr>
            <p:nvPr/>
          </p:nvSpPr>
          <p:spPr bwMode="auto">
            <a:xfrm>
              <a:off x="3988" y="1973"/>
              <a:ext cx="423" cy="220"/>
            </a:xfrm>
            <a:custGeom>
              <a:avLst/>
              <a:gdLst>
                <a:gd name="T0" fmla="*/ 423 w 423"/>
                <a:gd name="T1" fmla="*/ 212 h 220"/>
                <a:gd name="T2" fmla="*/ 90 w 423"/>
                <a:gd name="T3" fmla="*/ 197 h 220"/>
                <a:gd name="T4" fmla="*/ 98 w 423"/>
                <a:gd name="T5" fmla="*/ 136 h 220"/>
                <a:gd name="T6" fmla="*/ 0 w 423"/>
                <a:gd name="T7" fmla="*/ 129 h 220"/>
                <a:gd name="T8" fmla="*/ 15 w 423"/>
                <a:gd name="T9" fmla="*/ 0 h 220"/>
                <a:gd name="T10" fmla="*/ 272 w 423"/>
                <a:gd name="T11" fmla="*/ 15 h 220"/>
                <a:gd name="T12" fmla="*/ 295 w 423"/>
                <a:gd name="T13" fmla="*/ 30 h 220"/>
                <a:gd name="T14" fmla="*/ 333 w 423"/>
                <a:gd name="T15" fmla="*/ 30 h 220"/>
                <a:gd name="T16" fmla="*/ 363 w 423"/>
                <a:gd name="T17" fmla="*/ 53 h 220"/>
                <a:gd name="T18" fmla="*/ 386 w 423"/>
                <a:gd name="T19" fmla="*/ 114 h 220"/>
                <a:gd name="T20" fmla="*/ 393 w 423"/>
                <a:gd name="T21" fmla="*/ 114 h 220"/>
                <a:gd name="T22" fmla="*/ 401 w 423"/>
                <a:gd name="T23" fmla="*/ 174 h 220"/>
                <a:gd name="T24" fmla="*/ 423 w 423"/>
                <a:gd name="T25" fmla="*/ 212 h 220"/>
                <a:gd name="T26" fmla="*/ 423 w 423"/>
                <a:gd name="T27" fmla="*/ 220 h 2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3" h="220">
                  <a:moveTo>
                    <a:pt x="423" y="212"/>
                  </a:moveTo>
                  <a:lnTo>
                    <a:pt x="90" y="197"/>
                  </a:lnTo>
                  <a:lnTo>
                    <a:pt x="98" y="136"/>
                  </a:lnTo>
                  <a:lnTo>
                    <a:pt x="0" y="129"/>
                  </a:lnTo>
                  <a:lnTo>
                    <a:pt x="15" y="0"/>
                  </a:lnTo>
                  <a:lnTo>
                    <a:pt x="272" y="15"/>
                  </a:lnTo>
                  <a:lnTo>
                    <a:pt x="295" y="30"/>
                  </a:lnTo>
                  <a:lnTo>
                    <a:pt x="333" y="30"/>
                  </a:lnTo>
                  <a:lnTo>
                    <a:pt x="363" y="53"/>
                  </a:lnTo>
                  <a:lnTo>
                    <a:pt x="386" y="114"/>
                  </a:lnTo>
                  <a:lnTo>
                    <a:pt x="393" y="114"/>
                  </a:lnTo>
                  <a:lnTo>
                    <a:pt x="401" y="174"/>
                  </a:lnTo>
                  <a:lnTo>
                    <a:pt x="423" y="212"/>
                  </a:lnTo>
                  <a:lnTo>
                    <a:pt x="423"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9" name="Freeform 214"/>
            <p:cNvSpPr>
              <a:spLocks/>
            </p:cNvSpPr>
            <p:nvPr/>
          </p:nvSpPr>
          <p:spPr bwMode="auto">
            <a:xfrm>
              <a:off x="3200" y="1912"/>
              <a:ext cx="326" cy="493"/>
            </a:xfrm>
            <a:custGeom>
              <a:avLst/>
              <a:gdLst>
                <a:gd name="T0" fmla="*/ 265 w 326"/>
                <a:gd name="T1" fmla="*/ 379 h 493"/>
                <a:gd name="T2" fmla="*/ 250 w 326"/>
                <a:gd name="T3" fmla="*/ 440 h 493"/>
                <a:gd name="T4" fmla="*/ 235 w 326"/>
                <a:gd name="T5" fmla="*/ 425 h 493"/>
                <a:gd name="T6" fmla="*/ 220 w 326"/>
                <a:gd name="T7" fmla="*/ 425 h 493"/>
                <a:gd name="T8" fmla="*/ 212 w 326"/>
                <a:gd name="T9" fmla="*/ 493 h 493"/>
                <a:gd name="T10" fmla="*/ 0 w 326"/>
                <a:gd name="T11" fmla="*/ 182 h 493"/>
                <a:gd name="T12" fmla="*/ 53 w 326"/>
                <a:gd name="T13" fmla="*/ 0 h 493"/>
                <a:gd name="T14" fmla="*/ 190 w 326"/>
                <a:gd name="T15" fmla="*/ 31 h 493"/>
                <a:gd name="T16" fmla="*/ 326 w 326"/>
                <a:gd name="T17" fmla="*/ 61 h 493"/>
                <a:gd name="T18" fmla="*/ 265 w 326"/>
                <a:gd name="T19" fmla="*/ 379 h 4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6" h="493">
                  <a:moveTo>
                    <a:pt x="265" y="379"/>
                  </a:moveTo>
                  <a:lnTo>
                    <a:pt x="250" y="440"/>
                  </a:lnTo>
                  <a:lnTo>
                    <a:pt x="235" y="425"/>
                  </a:lnTo>
                  <a:lnTo>
                    <a:pt x="220" y="425"/>
                  </a:lnTo>
                  <a:lnTo>
                    <a:pt x="212" y="493"/>
                  </a:lnTo>
                  <a:lnTo>
                    <a:pt x="0" y="182"/>
                  </a:lnTo>
                  <a:lnTo>
                    <a:pt x="53" y="0"/>
                  </a:lnTo>
                  <a:lnTo>
                    <a:pt x="190" y="31"/>
                  </a:lnTo>
                  <a:lnTo>
                    <a:pt x="326" y="61"/>
                  </a:lnTo>
                  <a:lnTo>
                    <a:pt x="265" y="37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0" name="Freeform 215"/>
            <p:cNvSpPr>
              <a:spLocks/>
            </p:cNvSpPr>
            <p:nvPr/>
          </p:nvSpPr>
          <p:spPr bwMode="auto">
            <a:xfrm>
              <a:off x="3200" y="1912"/>
              <a:ext cx="326" cy="493"/>
            </a:xfrm>
            <a:custGeom>
              <a:avLst/>
              <a:gdLst>
                <a:gd name="T0" fmla="*/ 265 w 326"/>
                <a:gd name="T1" fmla="*/ 379 h 493"/>
                <a:gd name="T2" fmla="*/ 250 w 326"/>
                <a:gd name="T3" fmla="*/ 440 h 493"/>
                <a:gd name="T4" fmla="*/ 235 w 326"/>
                <a:gd name="T5" fmla="*/ 425 h 493"/>
                <a:gd name="T6" fmla="*/ 220 w 326"/>
                <a:gd name="T7" fmla="*/ 425 h 493"/>
                <a:gd name="T8" fmla="*/ 212 w 326"/>
                <a:gd name="T9" fmla="*/ 493 h 493"/>
                <a:gd name="T10" fmla="*/ 0 w 326"/>
                <a:gd name="T11" fmla="*/ 182 h 493"/>
                <a:gd name="T12" fmla="*/ 53 w 326"/>
                <a:gd name="T13" fmla="*/ 0 h 493"/>
                <a:gd name="T14" fmla="*/ 190 w 326"/>
                <a:gd name="T15" fmla="*/ 31 h 493"/>
                <a:gd name="T16" fmla="*/ 326 w 326"/>
                <a:gd name="T17" fmla="*/ 61 h 493"/>
                <a:gd name="T18" fmla="*/ 265 w 326"/>
                <a:gd name="T19" fmla="*/ 379 h 493"/>
                <a:gd name="T20" fmla="*/ 265 w 326"/>
                <a:gd name="T21" fmla="*/ 387 h 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6" h="493">
                  <a:moveTo>
                    <a:pt x="265" y="379"/>
                  </a:moveTo>
                  <a:lnTo>
                    <a:pt x="250" y="440"/>
                  </a:lnTo>
                  <a:lnTo>
                    <a:pt x="235" y="425"/>
                  </a:lnTo>
                  <a:lnTo>
                    <a:pt x="220" y="425"/>
                  </a:lnTo>
                  <a:lnTo>
                    <a:pt x="212" y="493"/>
                  </a:lnTo>
                  <a:lnTo>
                    <a:pt x="0" y="182"/>
                  </a:lnTo>
                  <a:lnTo>
                    <a:pt x="53" y="0"/>
                  </a:lnTo>
                  <a:lnTo>
                    <a:pt x="190" y="31"/>
                  </a:lnTo>
                  <a:lnTo>
                    <a:pt x="326" y="61"/>
                  </a:lnTo>
                  <a:lnTo>
                    <a:pt x="265" y="379"/>
                  </a:lnTo>
                  <a:lnTo>
                    <a:pt x="265" y="38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1" name="Freeform 216"/>
            <p:cNvSpPr>
              <a:spLocks/>
            </p:cNvSpPr>
            <p:nvPr/>
          </p:nvSpPr>
          <p:spPr bwMode="auto">
            <a:xfrm>
              <a:off x="5456" y="1700"/>
              <a:ext cx="83" cy="175"/>
            </a:xfrm>
            <a:custGeom>
              <a:avLst/>
              <a:gdLst>
                <a:gd name="T0" fmla="*/ 68 w 83"/>
                <a:gd name="T1" fmla="*/ 114 h 175"/>
                <a:gd name="T2" fmla="*/ 30 w 83"/>
                <a:gd name="T3" fmla="*/ 0 h 175"/>
                <a:gd name="T4" fmla="*/ 15 w 83"/>
                <a:gd name="T5" fmla="*/ 8 h 175"/>
                <a:gd name="T6" fmla="*/ 15 w 83"/>
                <a:gd name="T7" fmla="*/ 23 h 175"/>
                <a:gd name="T8" fmla="*/ 23 w 83"/>
                <a:gd name="T9" fmla="*/ 53 h 175"/>
                <a:gd name="T10" fmla="*/ 7 w 83"/>
                <a:gd name="T11" fmla="*/ 68 h 175"/>
                <a:gd name="T12" fmla="*/ 0 w 83"/>
                <a:gd name="T13" fmla="*/ 121 h 175"/>
                <a:gd name="T14" fmla="*/ 7 w 83"/>
                <a:gd name="T15" fmla="*/ 175 h 175"/>
                <a:gd name="T16" fmla="*/ 60 w 83"/>
                <a:gd name="T17" fmla="*/ 167 h 175"/>
                <a:gd name="T18" fmla="*/ 83 w 83"/>
                <a:gd name="T19" fmla="*/ 144 h 175"/>
                <a:gd name="T20" fmla="*/ 83 w 83"/>
                <a:gd name="T21" fmla="*/ 137 h 175"/>
                <a:gd name="T22" fmla="*/ 68 w 83"/>
                <a:gd name="T23" fmla="*/ 114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175">
                  <a:moveTo>
                    <a:pt x="68" y="114"/>
                  </a:moveTo>
                  <a:lnTo>
                    <a:pt x="30" y="0"/>
                  </a:lnTo>
                  <a:lnTo>
                    <a:pt x="15" y="8"/>
                  </a:lnTo>
                  <a:lnTo>
                    <a:pt x="15" y="23"/>
                  </a:lnTo>
                  <a:lnTo>
                    <a:pt x="23" y="53"/>
                  </a:lnTo>
                  <a:lnTo>
                    <a:pt x="7" y="68"/>
                  </a:lnTo>
                  <a:lnTo>
                    <a:pt x="0" y="121"/>
                  </a:lnTo>
                  <a:lnTo>
                    <a:pt x="7" y="175"/>
                  </a:lnTo>
                  <a:lnTo>
                    <a:pt x="60" y="167"/>
                  </a:lnTo>
                  <a:lnTo>
                    <a:pt x="83" y="144"/>
                  </a:lnTo>
                  <a:lnTo>
                    <a:pt x="83" y="137"/>
                  </a:lnTo>
                  <a:lnTo>
                    <a:pt x="68" y="114"/>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2" name="Freeform 217"/>
            <p:cNvSpPr>
              <a:spLocks/>
            </p:cNvSpPr>
            <p:nvPr/>
          </p:nvSpPr>
          <p:spPr bwMode="auto">
            <a:xfrm>
              <a:off x="5456" y="1700"/>
              <a:ext cx="83" cy="175"/>
            </a:xfrm>
            <a:custGeom>
              <a:avLst/>
              <a:gdLst>
                <a:gd name="T0" fmla="*/ 68 w 83"/>
                <a:gd name="T1" fmla="*/ 114 h 175"/>
                <a:gd name="T2" fmla="*/ 30 w 83"/>
                <a:gd name="T3" fmla="*/ 0 h 175"/>
                <a:gd name="T4" fmla="*/ 15 w 83"/>
                <a:gd name="T5" fmla="*/ 8 h 175"/>
                <a:gd name="T6" fmla="*/ 15 w 83"/>
                <a:gd name="T7" fmla="*/ 23 h 175"/>
                <a:gd name="T8" fmla="*/ 23 w 83"/>
                <a:gd name="T9" fmla="*/ 53 h 175"/>
                <a:gd name="T10" fmla="*/ 7 w 83"/>
                <a:gd name="T11" fmla="*/ 68 h 175"/>
                <a:gd name="T12" fmla="*/ 0 w 83"/>
                <a:gd name="T13" fmla="*/ 121 h 175"/>
                <a:gd name="T14" fmla="*/ 7 w 83"/>
                <a:gd name="T15" fmla="*/ 175 h 175"/>
                <a:gd name="T16" fmla="*/ 60 w 83"/>
                <a:gd name="T17" fmla="*/ 167 h 175"/>
                <a:gd name="T18" fmla="*/ 83 w 83"/>
                <a:gd name="T19" fmla="*/ 144 h 175"/>
                <a:gd name="T20" fmla="*/ 83 w 83"/>
                <a:gd name="T21" fmla="*/ 137 h 175"/>
                <a:gd name="T22" fmla="*/ 68 w 83"/>
                <a:gd name="T23" fmla="*/ 114 h 175"/>
                <a:gd name="T24" fmla="*/ 68 w 83"/>
                <a:gd name="T25" fmla="*/ 121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175">
                  <a:moveTo>
                    <a:pt x="68" y="114"/>
                  </a:moveTo>
                  <a:lnTo>
                    <a:pt x="30" y="0"/>
                  </a:lnTo>
                  <a:lnTo>
                    <a:pt x="15" y="8"/>
                  </a:lnTo>
                  <a:lnTo>
                    <a:pt x="15" y="23"/>
                  </a:lnTo>
                  <a:lnTo>
                    <a:pt x="23" y="53"/>
                  </a:lnTo>
                  <a:lnTo>
                    <a:pt x="7" y="68"/>
                  </a:lnTo>
                  <a:lnTo>
                    <a:pt x="0" y="121"/>
                  </a:lnTo>
                  <a:lnTo>
                    <a:pt x="7" y="175"/>
                  </a:lnTo>
                  <a:lnTo>
                    <a:pt x="60" y="167"/>
                  </a:lnTo>
                  <a:lnTo>
                    <a:pt x="83" y="144"/>
                  </a:lnTo>
                  <a:lnTo>
                    <a:pt x="83" y="137"/>
                  </a:lnTo>
                  <a:lnTo>
                    <a:pt x="68" y="114"/>
                  </a:lnTo>
                  <a:lnTo>
                    <a:pt x="68" y="1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3" name="Freeform 218"/>
            <p:cNvSpPr>
              <a:spLocks/>
            </p:cNvSpPr>
            <p:nvPr/>
          </p:nvSpPr>
          <p:spPr bwMode="auto">
            <a:xfrm>
              <a:off x="5365" y="1988"/>
              <a:ext cx="68" cy="152"/>
            </a:xfrm>
            <a:custGeom>
              <a:avLst/>
              <a:gdLst>
                <a:gd name="T0" fmla="*/ 61 w 68"/>
                <a:gd name="T1" fmla="*/ 15 h 152"/>
                <a:gd name="T2" fmla="*/ 53 w 68"/>
                <a:gd name="T3" fmla="*/ 46 h 152"/>
                <a:gd name="T4" fmla="*/ 68 w 68"/>
                <a:gd name="T5" fmla="*/ 46 h 152"/>
                <a:gd name="T6" fmla="*/ 68 w 68"/>
                <a:gd name="T7" fmla="*/ 91 h 152"/>
                <a:gd name="T8" fmla="*/ 68 w 68"/>
                <a:gd name="T9" fmla="*/ 68 h 152"/>
                <a:gd name="T10" fmla="*/ 68 w 68"/>
                <a:gd name="T11" fmla="*/ 91 h 152"/>
                <a:gd name="T12" fmla="*/ 45 w 68"/>
                <a:gd name="T13" fmla="*/ 144 h 152"/>
                <a:gd name="T14" fmla="*/ 38 w 68"/>
                <a:gd name="T15" fmla="*/ 152 h 152"/>
                <a:gd name="T16" fmla="*/ 38 w 68"/>
                <a:gd name="T17" fmla="*/ 137 h 152"/>
                <a:gd name="T18" fmla="*/ 8 w 68"/>
                <a:gd name="T19" fmla="*/ 121 h 152"/>
                <a:gd name="T20" fmla="*/ 8 w 68"/>
                <a:gd name="T21" fmla="*/ 99 h 152"/>
                <a:gd name="T22" fmla="*/ 38 w 68"/>
                <a:gd name="T23" fmla="*/ 76 h 152"/>
                <a:gd name="T24" fmla="*/ 8 w 68"/>
                <a:gd name="T25" fmla="*/ 46 h 152"/>
                <a:gd name="T26" fmla="*/ 0 w 68"/>
                <a:gd name="T27" fmla="*/ 23 h 152"/>
                <a:gd name="T28" fmla="*/ 15 w 68"/>
                <a:gd name="T29" fmla="*/ 0 h 152"/>
                <a:gd name="T30" fmla="*/ 61 w 68"/>
                <a:gd name="T31" fmla="*/ 8 h 152"/>
                <a:gd name="T32" fmla="*/ 61 w 68"/>
                <a:gd name="T33" fmla="*/ 15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52">
                  <a:moveTo>
                    <a:pt x="61" y="15"/>
                  </a:moveTo>
                  <a:lnTo>
                    <a:pt x="53" y="46"/>
                  </a:lnTo>
                  <a:lnTo>
                    <a:pt x="68" y="46"/>
                  </a:lnTo>
                  <a:lnTo>
                    <a:pt x="68" y="91"/>
                  </a:lnTo>
                  <a:lnTo>
                    <a:pt x="68" y="68"/>
                  </a:lnTo>
                  <a:lnTo>
                    <a:pt x="68" y="91"/>
                  </a:lnTo>
                  <a:lnTo>
                    <a:pt x="45" y="144"/>
                  </a:lnTo>
                  <a:lnTo>
                    <a:pt x="38" y="152"/>
                  </a:lnTo>
                  <a:lnTo>
                    <a:pt x="38" y="137"/>
                  </a:lnTo>
                  <a:lnTo>
                    <a:pt x="8" y="121"/>
                  </a:lnTo>
                  <a:lnTo>
                    <a:pt x="8" y="99"/>
                  </a:lnTo>
                  <a:lnTo>
                    <a:pt x="38" y="76"/>
                  </a:lnTo>
                  <a:lnTo>
                    <a:pt x="8" y="46"/>
                  </a:lnTo>
                  <a:lnTo>
                    <a:pt x="0" y="23"/>
                  </a:lnTo>
                  <a:lnTo>
                    <a:pt x="15" y="0"/>
                  </a:lnTo>
                  <a:lnTo>
                    <a:pt x="61" y="8"/>
                  </a:lnTo>
                  <a:lnTo>
                    <a:pt x="61" y="1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4" name="Freeform 219"/>
            <p:cNvSpPr>
              <a:spLocks/>
            </p:cNvSpPr>
            <p:nvPr/>
          </p:nvSpPr>
          <p:spPr bwMode="auto">
            <a:xfrm>
              <a:off x="5365" y="1988"/>
              <a:ext cx="68" cy="152"/>
            </a:xfrm>
            <a:custGeom>
              <a:avLst/>
              <a:gdLst>
                <a:gd name="T0" fmla="*/ 61 w 68"/>
                <a:gd name="T1" fmla="*/ 15 h 152"/>
                <a:gd name="T2" fmla="*/ 53 w 68"/>
                <a:gd name="T3" fmla="*/ 46 h 152"/>
                <a:gd name="T4" fmla="*/ 68 w 68"/>
                <a:gd name="T5" fmla="*/ 46 h 152"/>
                <a:gd name="T6" fmla="*/ 68 w 68"/>
                <a:gd name="T7" fmla="*/ 91 h 152"/>
                <a:gd name="T8" fmla="*/ 68 w 68"/>
                <a:gd name="T9" fmla="*/ 68 h 152"/>
                <a:gd name="T10" fmla="*/ 68 w 68"/>
                <a:gd name="T11" fmla="*/ 91 h 152"/>
                <a:gd name="T12" fmla="*/ 45 w 68"/>
                <a:gd name="T13" fmla="*/ 144 h 152"/>
                <a:gd name="T14" fmla="*/ 38 w 68"/>
                <a:gd name="T15" fmla="*/ 152 h 152"/>
                <a:gd name="T16" fmla="*/ 38 w 68"/>
                <a:gd name="T17" fmla="*/ 137 h 152"/>
                <a:gd name="T18" fmla="*/ 8 w 68"/>
                <a:gd name="T19" fmla="*/ 121 h 152"/>
                <a:gd name="T20" fmla="*/ 8 w 68"/>
                <a:gd name="T21" fmla="*/ 99 h 152"/>
                <a:gd name="T22" fmla="*/ 38 w 68"/>
                <a:gd name="T23" fmla="*/ 76 h 152"/>
                <a:gd name="T24" fmla="*/ 8 w 68"/>
                <a:gd name="T25" fmla="*/ 46 h 152"/>
                <a:gd name="T26" fmla="*/ 0 w 68"/>
                <a:gd name="T27" fmla="*/ 23 h 152"/>
                <a:gd name="T28" fmla="*/ 15 w 68"/>
                <a:gd name="T29" fmla="*/ 0 h 152"/>
                <a:gd name="T30" fmla="*/ 61 w 68"/>
                <a:gd name="T31" fmla="*/ 8 h 152"/>
                <a:gd name="T32" fmla="*/ 61 w 68"/>
                <a:gd name="T33" fmla="*/ 15 h 152"/>
                <a:gd name="T34" fmla="*/ 61 w 68"/>
                <a:gd name="T35" fmla="*/ 23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8" h="152">
                  <a:moveTo>
                    <a:pt x="61" y="15"/>
                  </a:moveTo>
                  <a:lnTo>
                    <a:pt x="53" y="46"/>
                  </a:lnTo>
                  <a:lnTo>
                    <a:pt x="68" y="46"/>
                  </a:lnTo>
                  <a:lnTo>
                    <a:pt x="68" y="91"/>
                  </a:lnTo>
                  <a:lnTo>
                    <a:pt x="68" y="68"/>
                  </a:lnTo>
                  <a:lnTo>
                    <a:pt x="68" y="91"/>
                  </a:lnTo>
                  <a:lnTo>
                    <a:pt x="45" y="144"/>
                  </a:lnTo>
                  <a:lnTo>
                    <a:pt x="38" y="152"/>
                  </a:lnTo>
                  <a:lnTo>
                    <a:pt x="38" y="137"/>
                  </a:lnTo>
                  <a:lnTo>
                    <a:pt x="8" y="121"/>
                  </a:lnTo>
                  <a:lnTo>
                    <a:pt x="8" y="99"/>
                  </a:lnTo>
                  <a:lnTo>
                    <a:pt x="38" y="76"/>
                  </a:lnTo>
                  <a:lnTo>
                    <a:pt x="8" y="46"/>
                  </a:lnTo>
                  <a:lnTo>
                    <a:pt x="0" y="23"/>
                  </a:lnTo>
                  <a:lnTo>
                    <a:pt x="15" y="0"/>
                  </a:lnTo>
                  <a:lnTo>
                    <a:pt x="61" y="8"/>
                  </a:lnTo>
                  <a:lnTo>
                    <a:pt x="61" y="15"/>
                  </a:lnTo>
                  <a:lnTo>
                    <a:pt x="61"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5" name="Freeform 220"/>
            <p:cNvSpPr>
              <a:spLocks/>
            </p:cNvSpPr>
            <p:nvPr/>
          </p:nvSpPr>
          <p:spPr bwMode="auto">
            <a:xfrm>
              <a:off x="3662" y="2329"/>
              <a:ext cx="356" cy="364"/>
            </a:xfrm>
            <a:custGeom>
              <a:avLst/>
              <a:gdLst>
                <a:gd name="T0" fmla="*/ 356 w 356"/>
                <a:gd name="T1" fmla="*/ 31 h 364"/>
                <a:gd name="T2" fmla="*/ 53 w 356"/>
                <a:gd name="T3" fmla="*/ 0 h 364"/>
                <a:gd name="T4" fmla="*/ 0 w 356"/>
                <a:gd name="T5" fmla="*/ 364 h 364"/>
                <a:gd name="T6" fmla="*/ 46 w 356"/>
                <a:gd name="T7" fmla="*/ 364 h 364"/>
                <a:gd name="T8" fmla="*/ 53 w 356"/>
                <a:gd name="T9" fmla="*/ 341 h 364"/>
                <a:gd name="T10" fmla="*/ 144 w 356"/>
                <a:gd name="T11" fmla="*/ 349 h 364"/>
                <a:gd name="T12" fmla="*/ 136 w 356"/>
                <a:gd name="T13" fmla="*/ 334 h 364"/>
                <a:gd name="T14" fmla="*/ 333 w 356"/>
                <a:gd name="T15" fmla="*/ 349 h 364"/>
                <a:gd name="T16" fmla="*/ 356 w 356"/>
                <a:gd name="T17" fmla="*/ 68 h 364"/>
                <a:gd name="T18" fmla="*/ 356 w 356"/>
                <a:gd name="T19" fmla="*/ 31 h 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 h="364">
                  <a:moveTo>
                    <a:pt x="356" y="31"/>
                  </a:moveTo>
                  <a:lnTo>
                    <a:pt x="53" y="0"/>
                  </a:lnTo>
                  <a:lnTo>
                    <a:pt x="0" y="364"/>
                  </a:lnTo>
                  <a:lnTo>
                    <a:pt x="46" y="364"/>
                  </a:lnTo>
                  <a:lnTo>
                    <a:pt x="53" y="341"/>
                  </a:lnTo>
                  <a:lnTo>
                    <a:pt x="144" y="349"/>
                  </a:lnTo>
                  <a:lnTo>
                    <a:pt x="136" y="334"/>
                  </a:lnTo>
                  <a:lnTo>
                    <a:pt x="333" y="349"/>
                  </a:lnTo>
                  <a:lnTo>
                    <a:pt x="356" y="68"/>
                  </a:lnTo>
                  <a:lnTo>
                    <a:pt x="356"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6" name="Freeform 221"/>
            <p:cNvSpPr>
              <a:spLocks/>
            </p:cNvSpPr>
            <p:nvPr/>
          </p:nvSpPr>
          <p:spPr bwMode="auto">
            <a:xfrm>
              <a:off x="3662" y="2329"/>
              <a:ext cx="356" cy="364"/>
            </a:xfrm>
            <a:custGeom>
              <a:avLst/>
              <a:gdLst>
                <a:gd name="T0" fmla="*/ 356 w 356"/>
                <a:gd name="T1" fmla="*/ 31 h 364"/>
                <a:gd name="T2" fmla="*/ 53 w 356"/>
                <a:gd name="T3" fmla="*/ 0 h 364"/>
                <a:gd name="T4" fmla="*/ 0 w 356"/>
                <a:gd name="T5" fmla="*/ 364 h 364"/>
                <a:gd name="T6" fmla="*/ 46 w 356"/>
                <a:gd name="T7" fmla="*/ 364 h 364"/>
                <a:gd name="T8" fmla="*/ 53 w 356"/>
                <a:gd name="T9" fmla="*/ 341 h 364"/>
                <a:gd name="T10" fmla="*/ 144 w 356"/>
                <a:gd name="T11" fmla="*/ 349 h 364"/>
                <a:gd name="T12" fmla="*/ 136 w 356"/>
                <a:gd name="T13" fmla="*/ 334 h 364"/>
                <a:gd name="T14" fmla="*/ 333 w 356"/>
                <a:gd name="T15" fmla="*/ 349 h 364"/>
                <a:gd name="T16" fmla="*/ 356 w 356"/>
                <a:gd name="T17" fmla="*/ 68 h 364"/>
                <a:gd name="T18" fmla="*/ 356 w 356"/>
                <a:gd name="T19" fmla="*/ 31 h 364"/>
                <a:gd name="T20" fmla="*/ 356 w 356"/>
                <a:gd name="T21" fmla="*/ 38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6" h="364">
                  <a:moveTo>
                    <a:pt x="356" y="31"/>
                  </a:moveTo>
                  <a:lnTo>
                    <a:pt x="53" y="0"/>
                  </a:lnTo>
                  <a:lnTo>
                    <a:pt x="0" y="364"/>
                  </a:lnTo>
                  <a:lnTo>
                    <a:pt x="46" y="364"/>
                  </a:lnTo>
                  <a:lnTo>
                    <a:pt x="53" y="341"/>
                  </a:lnTo>
                  <a:lnTo>
                    <a:pt x="144" y="349"/>
                  </a:lnTo>
                  <a:lnTo>
                    <a:pt x="136" y="334"/>
                  </a:lnTo>
                  <a:lnTo>
                    <a:pt x="333" y="349"/>
                  </a:lnTo>
                  <a:lnTo>
                    <a:pt x="356" y="68"/>
                  </a:lnTo>
                  <a:lnTo>
                    <a:pt x="356" y="31"/>
                  </a:lnTo>
                  <a:lnTo>
                    <a:pt x="356"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7" name="Freeform 222"/>
            <p:cNvSpPr>
              <a:spLocks/>
            </p:cNvSpPr>
            <p:nvPr/>
          </p:nvSpPr>
          <p:spPr bwMode="auto">
            <a:xfrm>
              <a:off x="5138" y="1746"/>
              <a:ext cx="303" cy="273"/>
            </a:xfrm>
            <a:custGeom>
              <a:avLst/>
              <a:gdLst>
                <a:gd name="T0" fmla="*/ 295 w 303"/>
                <a:gd name="T1" fmla="*/ 136 h 273"/>
                <a:gd name="T2" fmla="*/ 295 w 303"/>
                <a:gd name="T3" fmla="*/ 182 h 273"/>
                <a:gd name="T4" fmla="*/ 303 w 303"/>
                <a:gd name="T5" fmla="*/ 235 h 273"/>
                <a:gd name="T6" fmla="*/ 295 w 303"/>
                <a:gd name="T7" fmla="*/ 242 h 273"/>
                <a:gd name="T8" fmla="*/ 303 w 303"/>
                <a:gd name="T9" fmla="*/ 250 h 273"/>
                <a:gd name="T10" fmla="*/ 288 w 303"/>
                <a:gd name="T11" fmla="*/ 273 h 273"/>
                <a:gd name="T12" fmla="*/ 288 w 303"/>
                <a:gd name="T13" fmla="*/ 250 h 273"/>
                <a:gd name="T14" fmla="*/ 242 w 303"/>
                <a:gd name="T15" fmla="*/ 242 h 273"/>
                <a:gd name="T16" fmla="*/ 227 w 303"/>
                <a:gd name="T17" fmla="*/ 235 h 273"/>
                <a:gd name="T18" fmla="*/ 219 w 303"/>
                <a:gd name="T19" fmla="*/ 212 h 273"/>
                <a:gd name="T20" fmla="*/ 204 w 303"/>
                <a:gd name="T21" fmla="*/ 204 h 273"/>
                <a:gd name="T22" fmla="*/ 0 w 303"/>
                <a:gd name="T23" fmla="*/ 242 h 273"/>
                <a:gd name="T24" fmla="*/ 0 w 303"/>
                <a:gd name="T25" fmla="*/ 227 h 273"/>
                <a:gd name="T26" fmla="*/ 38 w 303"/>
                <a:gd name="T27" fmla="*/ 189 h 273"/>
                <a:gd name="T28" fmla="*/ 23 w 303"/>
                <a:gd name="T29" fmla="*/ 159 h 273"/>
                <a:gd name="T30" fmla="*/ 45 w 303"/>
                <a:gd name="T31" fmla="*/ 151 h 273"/>
                <a:gd name="T32" fmla="*/ 113 w 303"/>
                <a:gd name="T33" fmla="*/ 144 h 273"/>
                <a:gd name="T34" fmla="*/ 144 w 303"/>
                <a:gd name="T35" fmla="*/ 121 h 273"/>
                <a:gd name="T36" fmla="*/ 136 w 303"/>
                <a:gd name="T37" fmla="*/ 98 h 273"/>
                <a:gd name="T38" fmla="*/ 151 w 303"/>
                <a:gd name="T39" fmla="*/ 91 h 273"/>
                <a:gd name="T40" fmla="*/ 144 w 303"/>
                <a:gd name="T41" fmla="*/ 83 h 273"/>
                <a:gd name="T42" fmla="*/ 136 w 303"/>
                <a:gd name="T43" fmla="*/ 91 h 273"/>
                <a:gd name="T44" fmla="*/ 136 w 303"/>
                <a:gd name="T45" fmla="*/ 83 h 273"/>
                <a:gd name="T46" fmla="*/ 182 w 303"/>
                <a:gd name="T47" fmla="*/ 15 h 273"/>
                <a:gd name="T48" fmla="*/ 257 w 303"/>
                <a:gd name="T49" fmla="*/ 0 h 273"/>
                <a:gd name="T50" fmla="*/ 272 w 303"/>
                <a:gd name="T51" fmla="*/ 75 h 273"/>
                <a:gd name="T52" fmla="*/ 295 w 303"/>
                <a:gd name="T53" fmla="*/ 136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273">
                  <a:moveTo>
                    <a:pt x="295" y="136"/>
                  </a:moveTo>
                  <a:lnTo>
                    <a:pt x="295" y="182"/>
                  </a:lnTo>
                  <a:lnTo>
                    <a:pt x="303" y="235"/>
                  </a:lnTo>
                  <a:lnTo>
                    <a:pt x="295" y="242"/>
                  </a:lnTo>
                  <a:lnTo>
                    <a:pt x="303" y="250"/>
                  </a:lnTo>
                  <a:lnTo>
                    <a:pt x="288" y="273"/>
                  </a:lnTo>
                  <a:lnTo>
                    <a:pt x="288" y="250"/>
                  </a:lnTo>
                  <a:lnTo>
                    <a:pt x="242" y="242"/>
                  </a:lnTo>
                  <a:lnTo>
                    <a:pt x="227" y="235"/>
                  </a:lnTo>
                  <a:lnTo>
                    <a:pt x="219" y="212"/>
                  </a:lnTo>
                  <a:lnTo>
                    <a:pt x="204" y="204"/>
                  </a:lnTo>
                  <a:lnTo>
                    <a:pt x="0" y="242"/>
                  </a:lnTo>
                  <a:lnTo>
                    <a:pt x="0" y="227"/>
                  </a:lnTo>
                  <a:lnTo>
                    <a:pt x="38" y="189"/>
                  </a:lnTo>
                  <a:lnTo>
                    <a:pt x="23" y="159"/>
                  </a:lnTo>
                  <a:lnTo>
                    <a:pt x="45" y="151"/>
                  </a:lnTo>
                  <a:lnTo>
                    <a:pt x="113" y="144"/>
                  </a:lnTo>
                  <a:lnTo>
                    <a:pt x="144" y="121"/>
                  </a:lnTo>
                  <a:lnTo>
                    <a:pt x="136" y="98"/>
                  </a:lnTo>
                  <a:lnTo>
                    <a:pt x="151" y="91"/>
                  </a:lnTo>
                  <a:lnTo>
                    <a:pt x="144" y="83"/>
                  </a:lnTo>
                  <a:lnTo>
                    <a:pt x="136" y="91"/>
                  </a:lnTo>
                  <a:lnTo>
                    <a:pt x="136" y="83"/>
                  </a:lnTo>
                  <a:lnTo>
                    <a:pt x="182" y="15"/>
                  </a:lnTo>
                  <a:lnTo>
                    <a:pt x="257" y="0"/>
                  </a:lnTo>
                  <a:lnTo>
                    <a:pt x="272" y="75"/>
                  </a:lnTo>
                  <a:lnTo>
                    <a:pt x="295" y="13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8" name="Freeform 223"/>
            <p:cNvSpPr>
              <a:spLocks/>
            </p:cNvSpPr>
            <p:nvPr/>
          </p:nvSpPr>
          <p:spPr bwMode="auto">
            <a:xfrm>
              <a:off x="5138" y="1746"/>
              <a:ext cx="303" cy="273"/>
            </a:xfrm>
            <a:custGeom>
              <a:avLst/>
              <a:gdLst>
                <a:gd name="T0" fmla="*/ 295 w 303"/>
                <a:gd name="T1" fmla="*/ 136 h 273"/>
                <a:gd name="T2" fmla="*/ 295 w 303"/>
                <a:gd name="T3" fmla="*/ 182 h 273"/>
                <a:gd name="T4" fmla="*/ 303 w 303"/>
                <a:gd name="T5" fmla="*/ 235 h 273"/>
                <a:gd name="T6" fmla="*/ 295 w 303"/>
                <a:gd name="T7" fmla="*/ 242 h 273"/>
                <a:gd name="T8" fmla="*/ 303 w 303"/>
                <a:gd name="T9" fmla="*/ 250 h 273"/>
                <a:gd name="T10" fmla="*/ 288 w 303"/>
                <a:gd name="T11" fmla="*/ 273 h 273"/>
                <a:gd name="T12" fmla="*/ 288 w 303"/>
                <a:gd name="T13" fmla="*/ 250 h 273"/>
                <a:gd name="T14" fmla="*/ 242 w 303"/>
                <a:gd name="T15" fmla="*/ 242 h 273"/>
                <a:gd name="T16" fmla="*/ 227 w 303"/>
                <a:gd name="T17" fmla="*/ 235 h 273"/>
                <a:gd name="T18" fmla="*/ 219 w 303"/>
                <a:gd name="T19" fmla="*/ 212 h 273"/>
                <a:gd name="T20" fmla="*/ 204 w 303"/>
                <a:gd name="T21" fmla="*/ 204 h 273"/>
                <a:gd name="T22" fmla="*/ 0 w 303"/>
                <a:gd name="T23" fmla="*/ 242 h 273"/>
                <a:gd name="T24" fmla="*/ 0 w 303"/>
                <a:gd name="T25" fmla="*/ 227 h 273"/>
                <a:gd name="T26" fmla="*/ 38 w 303"/>
                <a:gd name="T27" fmla="*/ 189 h 273"/>
                <a:gd name="T28" fmla="*/ 23 w 303"/>
                <a:gd name="T29" fmla="*/ 159 h 273"/>
                <a:gd name="T30" fmla="*/ 45 w 303"/>
                <a:gd name="T31" fmla="*/ 151 h 273"/>
                <a:gd name="T32" fmla="*/ 113 w 303"/>
                <a:gd name="T33" fmla="*/ 144 h 273"/>
                <a:gd name="T34" fmla="*/ 144 w 303"/>
                <a:gd name="T35" fmla="*/ 121 h 273"/>
                <a:gd name="T36" fmla="*/ 136 w 303"/>
                <a:gd name="T37" fmla="*/ 98 h 273"/>
                <a:gd name="T38" fmla="*/ 151 w 303"/>
                <a:gd name="T39" fmla="*/ 91 h 273"/>
                <a:gd name="T40" fmla="*/ 144 w 303"/>
                <a:gd name="T41" fmla="*/ 83 h 273"/>
                <a:gd name="T42" fmla="*/ 136 w 303"/>
                <a:gd name="T43" fmla="*/ 91 h 273"/>
                <a:gd name="T44" fmla="*/ 136 w 303"/>
                <a:gd name="T45" fmla="*/ 83 h 273"/>
                <a:gd name="T46" fmla="*/ 182 w 303"/>
                <a:gd name="T47" fmla="*/ 15 h 273"/>
                <a:gd name="T48" fmla="*/ 257 w 303"/>
                <a:gd name="T49" fmla="*/ 0 h 273"/>
                <a:gd name="T50" fmla="*/ 272 w 303"/>
                <a:gd name="T51" fmla="*/ 75 h 273"/>
                <a:gd name="T52" fmla="*/ 295 w 303"/>
                <a:gd name="T53" fmla="*/ 136 h 273"/>
                <a:gd name="T54" fmla="*/ 295 w 303"/>
                <a:gd name="T55" fmla="*/ 144 h 2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3" h="273">
                  <a:moveTo>
                    <a:pt x="295" y="136"/>
                  </a:moveTo>
                  <a:lnTo>
                    <a:pt x="295" y="182"/>
                  </a:lnTo>
                  <a:lnTo>
                    <a:pt x="303" y="235"/>
                  </a:lnTo>
                  <a:lnTo>
                    <a:pt x="295" y="242"/>
                  </a:lnTo>
                  <a:lnTo>
                    <a:pt x="303" y="250"/>
                  </a:lnTo>
                  <a:lnTo>
                    <a:pt x="288" y="273"/>
                  </a:lnTo>
                  <a:lnTo>
                    <a:pt x="288" y="250"/>
                  </a:lnTo>
                  <a:lnTo>
                    <a:pt x="242" y="242"/>
                  </a:lnTo>
                  <a:lnTo>
                    <a:pt x="227" y="235"/>
                  </a:lnTo>
                  <a:lnTo>
                    <a:pt x="219" y="212"/>
                  </a:lnTo>
                  <a:lnTo>
                    <a:pt x="204" y="204"/>
                  </a:lnTo>
                  <a:lnTo>
                    <a:pt x="0" y="242"/>
                  </a:lnTo>
                  <a:lnTo>
                    <a:pt x="0" y="227"/>
                  </a:lnTo>
                  <a:lnTo>
                    <a:pt x="38" y="189"/>
                  </a:lnTo>
                  <a:lnTo>
                    <a:pt x="23" y="159"/>
                  </a:lnTo>
                  <a:lnTo>
                    <a:pt x="45" y="151"/>
                  </a:lnTo>
                  <a:lnTo>
                    <a:pt x="113" y="144"/>
                  </a:lnTo>
                  <a:lnTo>
                    <a:pt x="144" y="121"/>
                  </a:lnTo>
                  <a:lnTo>
                    <a:pt x="136" y="98"/>
                  </a:lnTo>
                  <a:lnTo>
                    <a:pt x="151" y="91"/>
                  </a:lnTo>
                  <a:lnTo>
                    <a:pt x="144" y="83"/>
                  </a:lnTo>
                  <a:lnTo>
                    <a:pt x="136" y="91"/>
                  </a:lnTo>
                  <a:lnTo>
                    <a:pt x="136" y="83"/>
                  </a:lnTo>
                  <a:lnTo>
                    <a:pt x="182" y="15"/>
                  </a:lnTo>
                  <a:lnTo>
                    <a:pt x="257" y="0"/>
                  </a:lnTo>
                  <a:lnTo>
                    <a:pt x="272" y="75"/>
                  </a:lnTo>
                  <a:lnTo>
                    <a:pt x="295" y="136"/>
                  </a:lnTo>
                  <a:lnTo>
                    <a:pt x="295"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9" name="Freeform 224"/>
            <p:cNvSpPr>
              <a:spLocks/>
            </p:cNvSpPr>
            <p:nvPr/>
          </p:nvSpPr>
          <p:spPr bwMode="auto">
            <a:xfrm>
              <a:off x="4979" y="2299"/>
              <a:ext cx="431" cy="197"/>
            </a:xfrm>
            <a:custGeom>
              <a:avLst/>
              <a:gdLst>
                <a:gd name="T0" fmla="*/ 416 w 431"/>
                <a:gd name="T1" fmla="*/ 61 h 197"/>
                <a:gd name="T2" fmla="*/ 378 w 431"/>
                <a:gd name="T3" fmla="*/ 53 h 197"/>
                <a:gd name="T4" fmla="*/ 386 w 431"/>
                <a:gd name="T5" fmla="*/ 38 h 197"/>
                <a:gd name="T6" fmla="*/ 386 w 431"/>
                <a:gd name="T7" fmla="*/ 30 h 197"/>
                <a:gd name="T8" fmla="*/ 401 w 431"/>
                <a:gd name="T9" fmla="*/ 23 h 197"/>
                <a:gd name="T10" fmla="*/ 409 w 431"/>
                <a:gd name="T11" fmla="*/ 15 h 197"/>
                <a:gd name="T12" fmla="*/ 409 w 431"/>
                <a:gd name="T13" fmla="*/ 0 h 197"/>
                <a:gd name="T14" fmla="*/ 121 w 431"/>
                <a:gd name="T15" fmla="*/ 53 h 197"/>
                <a:gd name="T16" fmla="*/ 106 w 431"/>
                <a:gd name="T17" fmla="*/ 83 h 197"/>
                <a:gd name="T18" fmla="*/ 76 w 431"/>
                <a:gd name="T19" fmla="*/ 91 h 197"/>
                <a:gd name="T20" fmla="*/ 23 w 431"/>
                <a:gd name="T21" fmla="*/ 136 h 197"/>
                <a:gd name="T22" fmla="*/ 0 w 431"/>
                <a:gd name="T23" fmla="*/ 151 h 197"/>
                <a:gd name="T24" fmla="*/ 61 w 431"/>
                <a:gd name="T25" fmla="*/ 159 h 197"/>
                <a:gd name="T26" fmla="*/ 167 w 431"/>
                <a:gd name="T27" fmla="*/ 136 h 197"/>
                <a:gd name="T28" fmla="*/ 242 w 431"/>
                <a:gd name="T29" fmla="*/ 144 h 197"/>
                <a:gd name="T30" fmla="*/ 341 w 431"/>
                <a:gd name="T31" fmla="*/ 189 h 197"/>
                <a:gd name="T32" fmla="*/ 341 w 431"/>
                <a:gd name="T33" fmla="*/ 182 h 197"/>
                <a:gd name="T34" fmla="*/ 363 w 431"/>
                <a:gd name="T35" fmla="*/ 144 h 197"/>
                <a:gd name="T36" fmla="*/ 363 w 431"/>
                <a:gd name="T37" fmla="*/ 144 h 197"/>
                <a:gd name="T38" fmla="*/ 394 w 431"/>
                <a:gd name="T39" fmla="*/ 121 h 197"/>
                <a:gd name="T40" fmla="*/ 401 w 431"/>
                <a:gd name="T41" fmla="*/ 121 h 197"/>
                <a:gd name="T42" fmla="*/ 409 w 431"/>
                <a:gd name="T43" fmla="*/ 121 h 197"/>
                <a:gd name="T44" fmla="*/ 416 w 431"/>
                <a:gd name="T45" fmla="*/ 98 h 197"/>
                <a:gd name="T46" fmla="*/ 401 w 431"/>
                <a:gd name="T47" fmla="*/ 98 h 197"/>
                <a:gd name="T48" fmla="*/ 394 w 431"/>
                <a:gd name="T49" fmla="*/ 106 h 197"/>
                <a:gd name="T50" fmla="*/ 371 w 431"/>
                <a:gd name="T51" fmla="*/ 98 h 197"/>
                <a:gd name="T52" fmla="*/ 401 w 431"/>
                <a:gd name="T53" fmla="*/ 83 h 197"/>
                <a:gd name="T54" fmla="*/ 386 w 431"/>
                <a:gd name="T55" fmla="*/ 83 h 197"/>
                <a:gd name="T56" fmla="*/ 363 w 431"/>
                <a:gd name="T57" fmla="*/ 76 h 197"/>
                <a:gd name="T58" fmla="*/ 386 w 431"/>
                <a:gd name="T59" fmla="*/ 76 h 197"/>
                <a:gd name="T60" fmla="*/ 394 w 431"/>
                <a:gd name="T61" fmla="*/ 76 h 197"/>
                <a:gd name="T62" fmla="*/ 431 w 431"/>
                <a:gd name="T63" fmla="*/ 61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1" h="197">
                  <a:moveTo>
                    <a:pt x="424" y="38"/>
                  </a:moveTo>
                  <a:lnTo>
                    <a:pt x="416" y="61"/>
                  </a:lnTo>
                  <a:lnTo>
                    <a:pt x="416" y="38"/>
                  </a:lnTo>
                  <a:lnTo>
                    <a:pt x="378" y="53"/>
                  </a:lnTo>
                  <a:lnTo>
                    <a:pt x="378" y="23"/>
                  </a:lnTo>
                  <a:lnTo>
                    <a:pt x="386" y="38"/>
                  </a:lnTo>
                  <a:lnTo>
                    <a:pt x="401" y="30"/>
                  </a:lnTo>
                  <a:lnTo>
                    <a:pt x="386" y="30"/>
                  </a:lnTo>
                  <a:lnTo>
                    <a:pt x="409" y="30"/>
                  </a:lnTo>
                  <a:lnTo>
                    <a:pt x="401" y="23"/>
                  </a:lnTo>
                  <a:lnTo>
                    <a:pt x="416" y="23"/>
                  </a:lnTo>
                  <a:lnTo>
                    <a:pt x="409" y="15"/>
                  </a:lnTo>
                  <a:lnTo>
                    <a:pt x="424" y="30"/>
                  </a:lnTo>
                  <a:lnTo>
                    <a:pt x="409" y="0"/>
                  </a:lnTo>
                  <a:lnTo>
                    <a:pt x="401" y="0"/>
                  </a:lnTo>
                  <a:lnTo>
                    <a:pt x="121" y="53"/>
                  </a:lnTo>
                  <a:lnTo>
                    <a:pt x="121" y="68"/>
                  </a:lnTo>
                  <a:lnTo>
                    <a:pt x="106" y="83"/>
                  </a:lnTo>
                  <a:lnTo>
                    <a:pt x="83" y="98"/>
                  </a:lnTo>
                  <a:lnTo>
                    <a:pt x="76" y="91"/>
                  </a:lnTo>
                  <a:lnTo>
                    <a:pt x="61" y="114"/>
                  </a:lnTo>
                  <a:lnTo>
                    <a:pt x="23" y="136"/>
                  </a:lnTo>
                  <a:lnTo>
                    <a:pt x="15" y="151"/>
                  </a:lnTo>
                  <a:lnTo>
                    <a:pt x="0" y="151"/>
                  </a:lnTo>
                  <a:lnTo>
                    <a:pt x="0" y="167"/>
                  </a:lnTo>
                  <a:lnTo>
                    <a:pt x="61" y="159"/>
                  </a:lnTo>
                  <a:lnTo>
                    <a:pt x="98" y="144"/>
                  </a:lnTo>
                  <a:lnTo>
                    <a:pt x="167" y="136"/>
                  </a:lnTo>
                  <a:lnTo>
                    <a:pt x="182" y="151"/>
                  </a:lnTo>
                  <a:lnTo>
                    <a:pt x="242" y="144"/>
                  </a:lnTo>
                  <a:lnTo>
                    <a:pt x="310" y="197"/>
                  </a:lnTo>
                  <a:lnTo>
                    <a:pt x="341" y="189"/>
                  </a:lnTo>
                  <a:lnTo>
                    <a:pt x="341" y="167"/>
                  </a:lnTo>
                  <a:lnTo>
                    <a:pt x="341" y="182"/>
                  </a:lnTo>
                  <a:lnTo>
                    <a:pt x="348" y="151"/>
                  </a:lnTo>
                  <a:lnTo>
                    <a:pt x="363" y="144"/>
                  </a:lnTo>
                  <a:lnTo>
                    <a:pt x="356" y="129"/>
                  </a:lnTo>
                  <a:lnTo>
                    <a:pt x="363" y="144"/>
                  </a:lnTo>
                  <a:lnTo>
                    <a:pt x="371" y="129"/>
                  </a:lnTo>
                  <a:lnTo>
                    <a:pt x="394" y="121"/>
                  </a:lnTo>
                  <a:lnTo>
                    <a:pt x="394" y="114"/>
                  </a:lnTo>
                  <a:lnTo>
                    <a:pt x="401" y="121"/>
                  </a:lnTo>
                  <a:lnTo>
                    <a:pt x="401" y="114"/>
                  </a:lnTo>
                  <a:lnTo>
                    <a:pt x="409" y="121"/>
                  </a:lnTo>
                  <a:lnTo>
                    <a:pt x="416" y="106"/>
                  </a:lnTo>
                  <a:lnTo>
                    <a:pt x="416" y="98"/>
                  </a:lnTo>
                  <a:lnTo>
                    <a:pt x="409" y="106"/>
                  </a:lnTo>
                  <a:lnTo>
                    <a:pt x="401" y="98"/>
                  </a:lnTo>
                  <a:lnTo>
                    <a:pt x="401" y="114"/>
                  </a:lnTo>
                  <a:lnTo>
                    <a:pt x="394" y="106"/>
                  </a:lnTo>
                  <a:lnTo>
                    <a:pt x="378" y="114"/>
                  </a:lnTo>
                  <a:lnTo>
                    <a:pt x="371" y="98"/>
                  </a:lnTo>
                  <a:lnTo>
                    <a:pt x="386" y="106"/>
                  </a:lnTo>
                  <a:lnTo>
                    <a:pt x="401" y="83"/>
                  </a:lnTo>
                  <a:lnTo>
                    <a:pt x="386" y="91"/>
                  </a:lnTo>
                  <a:lnTo>
                    <a:pt x="386" y="83"/>
                  </a:lnTo>
                  <a:lnTo>
                    <a:pt x="371" y="83"/>
                  </a:lnTo>
                  <a:lnTo>
                    <a:pt x="363" y="76"/>
                  </a:lnTo>
                  <a:lnTo>
                    <a:pt x="394" y="83"/>
                  </a:lnTo>
                  <a:lnTo>
                    <a:pt x="386" y="76"/>
                  </a:lnTo>
                  <a:lnTo>
                    <a:pt x="394" y="68"/>
                  </a:lnTo>
                  <a:lnTo>
                    <a:pt x="394" y="76"/>
                  </a:lnTo>
                  <a:lnTo>
                    <a:pt x="416" y="83"/>
                  </a:lnTo>
                  <a:lnTo>
                    <a:pt x="431" y="61"/>
                  </a:lnTo>
                  <a:lnTo>
                    <a:pt x="424"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0" name="Freeform 225"/>
            <p:cNvSpPr>
              <a:spLocks/>
            </p:cNvSpPr>
            <p:nvPr/>
          </p:nvSpPr>
          <p:spPr bwMode="auto">
            <a:xfrm>
              <a:off x="4979" y="2299"/>
              <a:ext cx="431" cy="197"/>
            </a:xfrm>
            <a:custGeom>
              <a:avLst/>
              <a:gdLst>
                <a:gd name="T0" fmla="*/ 416 w 431"/>
                <a:gd name="T1" fmla="*/ 61 h 197"/>
                <a:gd name="T2" fmla="*/ 378 w 431"/>
                <a:gd name="T3" fmla="*/ 53 h 197"/>
                <a:gd name="T4" fmla="*/ 386 w 431"/>
                <a:gd name="T5" fmla="*/ 38 h 197"/>
                <a:gd name="T6" fmla="*/ 386 w 431"/>
                <a:gd name="T7" fmla="*/ 30 h 197"/>
                <a:gd name="T8" fmla="*/ 401 w 431"/>
                <a:gd name="T9" fmla="*/ 23 h 197"/>
                <a:gd name="T10" fmla="*/ 409 w 431"/>
                <a:gd name="T11" fmla="*/ 15 h 197"/>
                <a:gd name="T12" fmla="*/ 409 w 431"/>
                <a:gd name="T13" fmla="*/ 0 h 197"/>
                <a:gd name="T14" fmla="*/ 121 w 431"/>
                <a:gd name="T15" fmla="*/ 53 h 197"/>
                <a:gd name="T16" fmla="*/ 106 w 431"/>
                <a:gd name="T17" fmla="*/ 83 h 197"/>
                <a:gd name="T18" fmla="*/ 76 w 431"/>
                <a:gd name="T19" fmla="*/ 91 h 197"/>
                <a:gd name="T20" fmla="*/ 23 w 431"/>
                <a:gd name="T21" fmla="*/ 136 h 197"/>
                <a:gd name="T22" fmla="*/ 0 w 431"/>
                <a:gd name="T23" fmla="*/ 151 h 197"/>
                <a:gd name="T24" fmla="*/ 61 w 431"/>
                <a:gd name="T25" fmla="*/ 159 h 197"/>
                <a:gd name="T26" fmla="*/ 167 w 431"/>
                <a:gd name="T27" fmla="*/ 136 h 197"/>
                <a:gd name="T28" fmla="*/ 242 w 431"/>
                <a:gd name="T29" fmla="*/ 144 h 197"/>
                <a:gd name="T30" fmla="*/ 341 w 431"/>
                <a:gd name="T31" fmla="*/ 189 h 197"/>
                <a:gd name="T32" fmla="*/ 341 w 431"/>
                <a:gd name="T33" fmla="*/ 182 h 197"/>
                <a:gd name="T34" fmla="*/ 363 w 431"/>
                <a:gd name="T35" fmla="*/ 144 h 197"/>
                <a:gd name="T36" fmla="*/ 363 w 431"/>
                <a:gd name="T37" fmla="*/ 144 h 197"/>
                <a:gd name="T38" fmla="*/ 394 w 431"/>
                <a:gd name="T39" fmla="*/ 121 h 197"/>
                <a:gd name="T40" fmla="*/ 401 w 431"/>
                <a:gd name="T41" fmla="*/ 121 h 197"/>
                <a:gd name="T42" fmla="*/ 409 w 431"/>
                <a:gd name="T43" fmla="*/ 121 h 197"/>
                <a:gd name="T44" fmla="*/ 416 w 431"/>
                <a:gd name="T45" fmla="*/ 98 h 197"/>
                <a:gd name="T46" fmla="*/ 401 w 431"/>
                <a:gd name="T47" fmla="*/ 98 h 197"/>
                <a:gd name="T48" fmla="*/ 394 w 431"/>
                <a:gd name="T49" fmla="*/ 106 h 197"/>
                <a:gd name="T50" fmla="*/ 371 w 431"/>
                <a:gd name="T51" fmla="*/ 98 h 197"/>
                <a:gd name="T52" fmla="*/ 401 w 431"/>
                <a:gd name="T53" fmla="*/ 83 h 197"/>
                <a:gd name="T54" fmla="*/ 386 w 431"/>
                <a:gd name="T55" fmla="*/ 83 h 197"/>
                <a:gd name="T56" fmla="*/ 363 w 431"/>
                <a:gd name="T57" fmla="*/ 76 h 197"/>
                <a:gd name="T58" fmla="*/ 386 w 431"/>
                <a:gd name="T59" fmla="*/ 76 h 197"/>
                <a:gd name="T60" fmla="*/ 394 w 431"/>
                <a:gd name="T61" fmla="*/ 76 h 197"/>
                <a:gd name="T62" fmla="*/ 431 w 431"/>
                <a:gd name="T63" fmla="*/ 61 h 197"/>
                <a:gd name="T64" fmla="*/ 424 w 431"/>
                <a:gd name="T65" fmla="*/ 45 h 1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31" h="197">
                  <a:moveTo>
                    <a:pt x="424" y="38"/>
                  </a:moveTo>
                  <a:lnTo>
                    <a:pt x="416" y="61"/>
                  </a:lnTo>
                  <a:lnTo>
                    <a:pt x="416" y="38"/>
                  </a:lnTo>
                  <a:lnTo>
                    <a:pt x="378" y="53"/>
                  </a:lnTo>
                  <a:lnTo>
                    <a:pt x="378" y="23"/>
                  </a:lnTo>
                  <a:lnTo>
                    <a:pt x="386" y="38"/>
                  </a:lnTo>
                  <a:lnTo>
                    <a:pt x="401" y="30"/>
                  </a:lnTo>
                  <a:lnTo>
                    <a:pt x="386" y="30"/>
                  </a:lnTo>
                  <a:lnTo>
                    <a:pt x="409" y="30"/>
                  </a:lnTo>
                  <a:lnTo>
                    <a:pt x="401" y="23"/>
                  </a:lnTo>
                  <a:lnTo>
                    <a:pt x="416" y="23"/>
                  </a:lnTo>
                  <a:lnTo>
                    <a:pt x="409" y="15"/>
                  </a:lnTo>
                  <a:lnTo>
                    <a:pt x="424" y="30"/>
                  </a:lnTo>
                  <a:lnTo>
                    <a:pt x="409" y="0"/>
                  </a:lnTo>
                  <a:lnTo>
                    <a:pt x="401" y="0"/>
                  </a:lnTo>
                  <a:lnTo>
                    <a:pt x="121" y="53"/>
                  </a:lnTo>
                  <a:lnTo>
                    <a:pt x="121" y="68"/>
                  </a:lnTo>
                  <a:lnTo>
                    <a:pt x="106" y="83"/>
                  </a:lnTo>
                  <a:lnTo>
                    <a:pt x="83" y="98"/>
                  </a:lnTo>
                  <a:lnTo>
                    <a:pt x="76" y="91"/>
                  </a:lnTo>
                  <a:lnTo>
                    <a:pt x="61" y="114"/>
                  </a:lnTo>
                  <a:lnTo>
                    <a:pt x="23" y="136"/>
                  </a:lnTo>
                  <a:lnTo>
                    <a:pt x="15" y="151"/>
                  </a:lnTo>
                  <a:lnTo>
                    <a:pt x="0" y="151"/>
                  </a:lnTo>
                  <a:lnTo>
                    <a:pt x="0" y="167"/>
                  </a:lnTo>
                  <a:lnTo>
                    <a:pt x="61" y="159"/>
                  </a:lnTo>
                  <a:lnTo>
                    <a:pt x="98" y="144"/>
                  </a:lnTo>
                  <a:lnTo>
                    <a:pt x="167" y="136"/>
                  </a:lnTo>
                  <a:lnTo>
                    <a:pt x="182" y="151"/>
                  </a:lnTo>
                  <a:lnTo>
                    <a:pt x="242" y="144"/>
                  </a:lnTo>
                  <a:lnTo>
                    <a:pt x="310" y="197"/>
                  </a:lnTo>
                  <a:lnTo>
                    <a:pt x="341" y="189"/>
                  </a:lnTo>
                  <a:lnTo>
                    <a:pt x="341" y="167"/>
                  </a:lnTo>
                  <a:lnTo>
                    <a:pt x="341" y="182"/>
                  </a:lnTo>
                  <a:lnTo>
                    <a:pt x="348" y="151"/>
                  </a:lnTo>
                  <a:lnTo>
                    <a:pt x="363" y="144"/>
                  </a:lnTo>
                  <a:lnTo>
                    <a:pt x="356" y="129"/>
                  </a:lnTo>
                  <a:lnTo>
                    <a:pt x="363" y="144"/>
                  </a:lnTo>
                  <a:lnTo>
                    <a:pt x="371" y="129"/>
                  </a:lnTo>
                  <a:lnTo>
                    <a:pt x="394" y="121"/>
                  </a:lnTo>
                  <a:lnTo>
                    <a:pt x="394" y="114"/>
                  </a:lnTo>
                  <a:lnTo>
                    <a:pt x="401" y="121"/>
                  </a:lnTo>
                  <a:lnTo>
                    <a:pt x="401" y="114"/>
                  </a:lnTo>
                  <a:lnTo>
                    <a:pt x="409" y="121"/>
                  </a:lnTo>
                  <a:lnTo>
                    <a:pt x="416" y="106"/>
                  </a:lnTo>
                  <a:lnTo>
                    <a:pt x="416" y="98"/>
                  </a:lnTo>
                  <a:lnTo>
                    <a:pt x="409" y="106"/>
                  </a:lnTo>
                  <a:lnTo>
                    <a:pt x="401" y="98"/>
                  </a:lnTo>
                  <a:lnTo>
                    <a:pt x="401" y="114"/>
                  </a:lnTo>
                  <a:lnTo>
                    <a:pt x="394" y="106"/>
                  </a:lnTo>
                  <a:lnTo>
                    <a:pt x="378" y="114"/>
                  </a:lnTo>
                  <a:lnTo>
                    <a:pt x="371" y="98"/>
                  </a:lnTo>
                  <a:lnTo>
                    <a:pt x="386" y="106"/>
                  </a:lnTo>
                  <a:lnTo>
                    <a:pt x="401" y="83"/>
                  </a:lnTo>
                  <a:lnTo>
                    <a:pt x="386" y="91"/>
                  </a:lnTo>
                  <a:lnTo>
                    <a:pt x="386" y="83"/>
                  </a:lnTo>
                  <a:lnTo>
                    <a:pt x="371" y="83"/>
                  </a:lnTo>
                  <a:lnTo>
                    <a:pt x="363" y="76"/>
                  </a:lnTo>
                  <a:lnTo>
                    <a:pt x="394" y="83"/>
                  </a:lnTo>
                  <a:lnTo>
                    <a:pt x="386" y="76"/>
                  </a:lnTo>
                  <a:lnTo>
                    <a:pt x="394" y="68"/>
                  </a:lnTo>
                  <a:lnTo>
                    <a:pt x="394" y="76"/>
                  </a:lnTo>
                  <a:lnTo>
                    <a:pt x="416" y="83"/>
                  </a:lnTo>
                  <a:lnTo>
                    <a:pt x="431" y="61"/>
                  </a:lnTo>
                  <a:lnTo>
                    <a:pt x="424" y="38"/>
                  </a:lnTo>
                  <a:lnTo>
                    <a:pt x="424" y="4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1" name="Line 226"/>
            <p:cNvSpPr>
              <a:spLocks noChangeShapeType="1"/>
            </p:cNvSpPr>
            <p:nvPr/>
          </p:nvSpPr>
          <p:spPr bwMode="auto">
            <a:xfrm>
              <a:off x="5395" y="2299"/>
              <a:ext cx="8"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2" name="Freeform 227"/>
            <p:cNvSpPr>
              <a:spLocks/>
            </p:cNvSpPr>
            <p:nvPr/>
          </p:nvSpPr>
          <p:spPr bwMode="auto">
            <a:xfrm>
              <a:off x="4018" y="1594"/>
              <a:ext cx="333" cy="212"/>
            </a:xfrm>
            <a:custGeom>
              <a:avLst/>
              <a:gdLst>
                <a:gd name="T0" fmla="*/ 333 w 333"/>
                <a:gd name="T1" fmla="*/ 212 h 212"/>
                <a:gd name="T2" fmla="*/ 0 w 333"/>
                <a:gd name="T3" fmla="*/ 197 h 212"/>
                <a:gd name="T4" fmla="*/ 15 w 333"/>
                <a:gd name="T5" fmla="*/ 0 h 212"/>
                <a:gd name="T6" fmla="*/ 303 w 333"/>
                <a:gd name="T7" fmla="*/ 15 h 212"/>
                <a:gd name="T8" fmla="*/ 333 w 333"/>
                <a:gd name="T9" fmla="*/ 212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212">
                  <a:moveTo>
                    <a:pt x="333" y="212"/>
                  </a:moveTo>
                  <a:lnTo>
                    <a:pt x="0" y="197"/>
                  </a:lnTo>
                  <a:lnTo>
                    <a:pt x="15" y="0"/>
                  </a:lnTo>
                  <a:lnTo>
                    <a:pt x="303" y="15"/>
                  </a:lnTo>
                  <a:lnTo>
                    <a:pt x="333" y="212"/>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3" name="Freeform 228"/>
            <p:cNvSpPr>
              <a:spLocks/>
            </p:cNvSpPr>
            <p:nvPr/>
          </p:nvSpPr>
          <p:spPr bwMode="auto">
            <a:xfrm>
              <a:off x="4018" y="1594"/>
              <a:ext cx="333" cy="220"/>
            </a:xfrm>
            <a:custGeom>
              <a:avLst/>
              <a:gdLst>
                <a:gd name="T0" fmla="*/ 333 w 333"/>
                <a:gd name="T1" fmla="*/ 212 h 220"/>
                <a:gd name="T2" fmla="*/ 0 w 333"/>
                <a:gd name="T3" fmla="*/ 197 h 220"/>
                <a:gd name="T4" fmla="*/ 15 w 333"/>
                <a:gd name="T5" fmla="*/ 0 h 220"/>
                <a:gd name="T6" fmla="*/ 303 w 333"/>
                <a:gd name="T7" fmla="*/ 15 h 220"/>
                <a:gd name="T8" fmla="*/ 333 w 333"/>
                <a:gd name="T9" fmla="*/ 212 h 220"/>
                <a:gd name="T10" fmla="*/ 333 w 333"/>
                <a:gd name="T11" fmla="*/ 220 h 2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20">
                  <a:moveTo>
                    <a:pt x="333" y="212"/>
                  </a:moveTo>
                  <a:lnTo>
                    <a:pt x="0" y="197"/>
                  </a:lnTo>
                  <a:lnTo>
                    <a:pt x="15" y="0"/>
                  </a:lnTo>
                  <a:lnTo>
                    <a:pt x="303" y="15"/>
                  </a:lnTo>
                  <a:lnTo>
                    <a:pt x="333" y="212"/>
                  </a:lnTo>
                  <a:lnTo>
                    <a:pt x="333"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4" name="Freeform 229"/>
            <p:cNvSpPr>
              <a:spLocks/>
            </p:cNvSpPr>
            <p:nvPr/>
          </p:nvSpPr>
          <p:spPr bwMode="auto">
            <a:xfrm>
              <a:off x="4903" y="1996"/>
              <a:ext cx="212" cy="242"/>
            </a:xfrm>
            <a:custGeom>
              <a:avLst/>
              <a:gdLst>
                <a:gd name="T0" fmla="*/ 205 w 212"/>
                <a:gd name="T1" fmla="*/ 0 h 242"/>
                <a:gd name="T2" fmla="*/ 152 w 212"/>
                <a:gd name="T3" fmla="*/ 45 h 242"/>
                <a:gd name="T4" fmla="*/ 114 w 212"/>
                <a:gd name="T5" fmla="*/ 53 h 242"/>
                <a:gd name="T6" fmla="*/ 91 w 212"/>
                <a:gd name="T7" fmla="*/ 53 h 242"/>
                <a:gd name="T8" fmla="*/ 106 w 212"/>
                <a:gd name="T9" fmla="*/ 45 h 242"/>
                <a:gd name="T10" fmla="*/ 91 w 212"/>
                <a:gd name="T11" fmla="*/ 45 h 242"/>
                <a:gd name="T12" fmla="*/ 68 w 212"/>
                <a:gd name="T13" fmla="*/ 38 h 242"/>
                <a:gd name="T14" fmla="*/ 0 w 212"/>
                <a:gd name="T15" fmla="*/ 45 h 242"/>
                <a:gd name="T16" fmla="*/ 23 w 212"/>
                <a:gd name="T17" fmla="*/ 212 h 242"/>
                <a:gd name="T18" fmla="*/ 38 w 212"/>
                <a:gd name="T19" fmla="*/ 212 h 242"/>
                <a:gd name="T20" fmla="*/ 53 w 212"/>
                <a:gd name="T21" fmla="*/ 227 h 242"/>
                <a:gd name="T22" fmla="*/ 84 w 212"/>
                <a:gd name="T23" fmla="*/ 235 h 242"/>
                <a:gd name="T24" fmla="*/ 99 w 212"/>
                <a:gd name="T25" fmla="*/ 235 h 242"/>
                <a:gd name="T26" fmla="*/ 121 w 212"/>
                <a:gd name="T27" fmla="*/ 227 h 242"/>
                <a:gd name="T28" fmla="*/ 137 w 212"/>
                <a:gd name="T29" fmla="*/ 242 h 242"/>
                <a:gd name="T30" fmla="*/ 152 w 212"/>
                <a:gd name="T31" fmla="*/ 227 h 242"/>
                <a:gd name="T32" fmla="*/ 159 w 212"/>
                <a:gd name="T33" fmla="*/ 197 h 242"/>
                <a:gd name="T34" fmla="*/ 174 w 212"/>
                <a:gd name="T35" fmla="*/ 204 h 242"/>
                <a:gd name="T36" fmla="*/ 174 w 212"/>
                <a:gd name="T37" fmla="*/ 182 h 242"/>
                <a:gd name="T38" fmla="*/ 205 w 212"/>
                <a:gd name="T39" fmla="*/ 151 h 242"/>
                <a:gd name="T40" fmla="*/ 212 w 212"/>
                <a:gd name="T41" fmla="*/ 106 h 242"/>
                <a:gd name="T42" fmla="*/ 212 w 212"/>
                <a:gd name="T43" fmla="*/ 91 h 242"/>
                <a:gd name="T44" fmla="*/ 205 w 212"/>
                <a:gd name="T45" fmla="*/ 0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2" h="242">
                  <a:moveTo>
                    <a:pt x="205" y="0"/>
                  </a:moveTo>
                  <a:lnTo>
                    <a:pt x="152" y="45"/>
                  </a:lnTo>
                  <a:lnTo>
                    <a:pt x="114" y="53"/>
                  </a:lnTo>
                  <a:lnTo>
                    <a:pt x="91" y="53"/>
                  </a:lnTo>
                  <a:lnTo>
                    <a:pt x="106" y="45"/>
                  </a:lnTo>
                  <a:lnTo>
                    <a:pt x="91" y="45"/>
                  </a:lnTo>
                  <a:lnTo>
                    <a:pt x="68" y="38"/>
                  </a:lnTo>
                  <a:lnTo>
                    <a:pt x="0" y="45"/>
                  </a:lnTo>
                  <a:lnTo>
                    <a:pt x="23" y="212"/>
                  </a:lnTo>
                  <a:lnTo>
                    <a:pt x="38" y="212"/>
                  </a:lnTo>
                  <a:lnTo>
                    <a:pt x="53" y="227"/>
                  </a:lnTo>
                  <a:lnTo>
                    <a:pt x="84" y="235"/>
                  </a:lnTo>
                  <a:lnTo>
                    <a:pt x="99" y="235"/>
                  </a:lnTo>
                  <a:lnTo>
                    <a:pt x="121" y="227"/>
                  </a:lnTo>
                  <a:lnTo>
                    <a:pt x="137" y="242"/>
                  </a:lnTo>
                  <a:lnTo>
                    <a:pt x="152" y="227"/>
                  </a:lnTo>
                  <a:lnTo>
                    <a:pt x="159" y="197"/>
                  </a:lnTo>
                  <a:lnTo>
                    <a:pt x="174" y="204"/>
                  </a:lnTo>
                  <a:lnTo>
                    <a:pt x="174" y="182"/>
                  </a:lnTo>
                  <a:lnTo>
                    <a:pt x="205" y="151"/>
                  </a:lnTo>
                  <a:lnTo>
                    <a:pt x="212" y="106"/>
                  </a:lnTo>
                  <a:lnTo>
                    <a:pt x="212" y="91"/>
                  </a:lnTo>
                  <a:lnTo>
                    <a:pt x="205"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5" name="Freeform 230"/>
            <p:cNvSpPr>
              <a:spLocks/>
            </p:cNvSpPr>
            <p:nvPr/>
          </p:nvSpPr>
          <p:spPr bwMode="auto">
            <a:xfrm>
              <a:off x="4903" y="1996"/>
              <a:ext cx="212" cy="242"/>
            </a:xfrm>
            <a:custGeom>
              <a:avLst/>
              <a:gdLst>
                <a:gd name="T0" fmla="*/ 205 w 212"/>
                <a:gd name="T1" fmla="*/ 0 h 242"/>
                <a:gd name="T2" fmla="*/ 152 w 212"/>
                <a:gd name="T3" fmla="*/ 45 h 242"/>
                <a:gd name="T4" fmla="*/ 114 w 212"/>
                <a:gd name="T5" fmla="*/ 53 h 242"/>
                <a:gd name="T6" fmla="*/ 91 w 212"/>
                <a:gd name="T7" fmla="*/ 53 h 242"/>
                <a:gd name="T8" fmla="*/ 106 w 212"/>
                <a:gd name="T9" fmla="*/ 45 h 242"/>
                <a:gd name="T10" fmla="*/ 91 w 212"/>
                <a:gd name="T11" fmla="*/ 45 h 242"/>
                <a:gd name="T12" fmla="*/ 68 w 212"/>
                <a:gd name="T13" fmla="*/ 38 h 242"/>
                <a:gd name="T14" fmla="*/ 0 w 212"/>
                <a:gd name="T15" fmla="*/ 45 h 242"/>
                <a:gd name="T16" fmla="*/ 23 w 212"/>
                <a:gd name="T17" fmla="*/ 212 h 242"/>
                <a:gd name="T18" fmla="*/ 38 w 212"/>
                <a:gd name="T19" fmla="*/ 212 h 242"/>
                <a:gd name="T20" fmla="*/ 53 w 212"/>
                <a:gd name="T21" fmla="*/ 227 h 242"/>
                <a:gd name="T22" fmla="*/ 84 w 212"/>
                <a:gd name="T23" fmla="*/ 235 h 242"/>
                <a:gd name="T24" fmla="*/ 99 w 212"/>
                <a:gd name="T25" fmla="*/ 235 h 242"/>
                <a:gd name="T26" fmla="*/ 121 w 212"/>
                <a:gd name="T27" fmla="*/ 227 h 242"/>
                <a:gd name="T28" fmla="*/ 137 w 212"/>
                <a:gd name="T29" fmla="*/ 242 h 242"/>
                <a:gd name="T30" fmla="*/ 152 w 212"/>
                <a:gd name="T31" fmla="*/ 227 h 242"/>
                <a:gd name="T32" fmla="*/ 159 w 212"/>
                <a:gd name="T33" fmla="*/ 197 h 242"/>
                <a:gd name="T34" fmla="*/ 174 w 212"/>
                <a:gd name="T35" fmla="*/ 204 h 242"/>
                <a:gd name="T36" fmla="*/ 174 w 212"/>
                <a:gd name="T37" fmla="*/ 182 h 242"/>
                <a:gd name="T38" fmla="*/ 205 w 212"/>
                <a:gd name="T39" fmla="*/ 151 h 242"/>
                <a:gd name="T40" fmla="*/ 212 w 212"/>
                <a:gd name="T41" fmla="*/ 106 h 242"/>
                <a:gd name="T42" fmla="*/ 212 w 212"/>
                <a:gd name="T43" fmla="*/ 91 h 242"/>
                <a:gd name="T44" fmla="*/ 205 w 212"/>
                <a:gd name="T45" fmla="*/ 0 h 242"/>
                <a:gd name="T46" fmla="*/ 205 w 212"/>
                <a:gd name="T47" fmla="*/ 7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242">
                  <a:moveTo>
                    <a:pt x="205" y="0"/>
                  </a:moveTo>
                  <a:lnTo>
                    <a:pt x="152" y="45"/>
                  </a:lnTo>
                  <a:lnTo>
                    <a:pt x="114" y="53"/>
                  </a:lnTo>
                  <a:lnTo>
                    <a:pt x="91" y="53"/>
                  </a:lnTo>
                  <a:lnTo>
                    <a:pt x="106" y="45"/>
                  </a:lnTo>
                  <a:lnTo>
                    <a:pt x="91" y="45"/>
                  </a:lnTo>
                  <a:lnTo>
                    <a:pt x="68" y="38"/>
                  </a:lnTo>
                  <a:lnTo>
                    <a:pt x="0" y="45"/>
                  </a:lnTo>
                  <a:lnTo>
                    <a:pt x="23" y="212"/>
                  </a:lnTo>
                  <a:lnTo>
                    <a:pt x="38" y="212"/>
                  </a:lnTo>
                  <a:lnTo>
                    <a:pt x="53" y="227"/>
                  </a:lnTo>
                  <a:lnTo>
                    <a:pt x="84" y="235"/>
                  </a:lnTo>
                  <a:lnTo>
                    <a:pt x="99" y="235"/>
                  </a:lnTo>
                  <a:lnTo>
                    <a:pt x="121" y="227"/>
                  </a:lnTo>
                  <a:lnTo>
                    <a:pt x="137" y="242"/>
                  </a:lnTo>
                  <a:lnTo>
                    <a:pt x="152" y="227"/>
                  </a:lnTo>
                  <a:lnTo>
                    <a:pt x="159" y="197"/>
                  </a:lnTo>
                  <a:lnTo>
                    <a:pt x="174" y="204"/>
                  </a:lnTo>
                  <a:lnTo>
                    <a:pt x="174" y="182"/>
                  </a:lnTo>
                  <a:lnTo>
                    <a:pt x="205" y="151"/>
                  </a:lnTo>
                  <a:lnTo>
                    <a:pt x="212" y="106"/>
                  </a:lnTo>
                  <a:lnTo>
                    <a:pt x="212" y="91"/>
                  </a:lnTo>
                  <a:lnTo>
                    <a:pt x="205" y="0"/>
                  </a:lnTo>
                  <a:lnTo>
                    <a:pt x="205"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6" name="Freeform 231"/>
            <p:cNvSpPr>
              <a:spLocks/>
            </p:cNvSpPr>
            <p:nvPr/>
          </p:nvSpPr>
          <p:spPr bwMode="auto">
            <a:xfrm>
              <a:off x="4018" y="2360"/>
              <a:ext cx="439" cy="227"/>
            </a:xfrm>
            <a:custGeom>
              <a:avLst/>
              <a:gdLst>
                <a:gd name="T0" fmla="*/ 439 w 439"/>
                <a:gd name="T1" fmla="*/ 227 h 227"/>
                <a:gd name="T2" fmla="*/ 393 w 439"/>
                <a:gd name="T3" fmla="*/ 212 h 227"/>
                <a:gd name="T4" fmla="*/ 348 w 439"/>
                <a:gd name="T5" fmla="*/ 219 h 227"/>
                <a:gd name="T6" fmla="*/ 340 w 439"/>
                <a:gd name="T7" fmla="*/ 227 h 227"/>
                <a:gd name="T8" fmla="*/ 325 w 439"/>
                <a:gd name="T9" fmla="*/ 212 h 227"/>
                <a:gd name="T10" fmla="*/ 318 w 439"/>
                <a:gd name="T11" fmla="*/ 219 h 227"/>
                <a:gd name="T12" fmla="*/ 303 w 439"/>
                <a:gd name="T13" fmla="*/ 212 h 227"/>
                <a:gd name="T14" fmla="*/ 295 w 439"/>
                <a:gd name="T15" fmla="*/ 227 h 227"/>
                <a:gd name="T16" fmla="*/ 295 w 439"/>
                <a:gd name="T17" fmla="*/ 212 h 227"/>
                <a:gd name="T18" fmla="*/ 280 w 439"/>
                <a:gd name="T19" fmla="*/ 219 h 227"/>
                <a:gd name="T20" fmla="*/ 265 w 439"/>
                <a:gd name="T21" fmla="*/ 204 h 227"/>
                <a:gd name="T22" fmla="*/ 250 w 439"/>
                <a:gd name="T23" fmla="*/ 212 h 227"/>
                <a:gd name="T24" fmla="*/ 242 w 439"/>
                <a:gd name="T25" fmla="*/ 197 h 227"/>
                <a:gd name="T26" fmla="*/ 227 w 439"/>
                <a:gd name="T27" fmla="*/ 204 h 227"/>
                <a:gd name="T28" fmla="*/ 189 w 439"/>
                <a:gd name="T29" fmla="*/ 189 h 227"/>
                <a:gd name="T30" fmla="*/ 181 w 439"/>
                <a:gd name="T31" fmla="*/ 174 h 227"/>
                <a:gd name="T32" fmla="*/ 159 w 439"/>
                <a:gd name="T33" fmla="*/ 181 h 227"/>
                <a:gd name="T34" fmla="*/ 144 w 439"/>
                <a:gd name="T35" fmla="*/ 166 h 227"/>
                <a:gd name="T36" fmla="*/ 151 w 439"/>
                <a:gd name="T37" fmla="*/ 45 h 227"/>
                <a:gd name="T38" fmla="*/ 0 w 439"/>
                <a:gd name="T39" fmla="*/ 37 h 227"/>
                <a:gd name="T40" fmla="*/ 0 w 439"/>
                <a:gd name="T41" fmla="*/ 0 h 227"/>
                <a:gd name="T42" fmla="*/ 53 w 439"/>
                <a:gd name="T43" fmla="*/ 7 h 227"/>
                <a:gd name="T44" fmla="*/ 424 w 439"/>
                <a:gd name="T45" fmla="*/ 15 h 227"/>
                <a:gd name="T46" fmla="*/ 424 w 439"/>
                <a:gd name="T47" fmla="*/ 45 h 227"/>
                <a:gd name="T48" fmla="*/ 439 w 439"/>
                <a:gd name="T49" fmla="*/ 121 h 227"/>
                <a:gd name="T50" fmla="*/ 439 w 439"/>
                <a:gd name="T51" fmla="*/ 227 h 2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9" h="227">
                  <a:moveTo>
                    <a:pt x="439" y="227"/>
                  </a:moveTo>
                  <a:lnTo>
                    <a:pt x="393" y="212"/>
                  </a:lnTo>
                  <a:lnTo>
                    <a:pt x="348" y="219"/>
                  </a:lnTo>
                  <a:lnTo>
                    <a:pt x="340" y="227"/>
                  </a:lnTo>
                  <a:lnTo>
                    <a:pt x="325" y="212"/>
                  </a:lnTo>
                  <a:lnTo>
                    <a:pt x="318" y="219"/>
                  </a:lnTo>
                  <a:lnTo>
                    <a:pt x="303" y="212"/>
                  </a:lnTo>
                  <a:lnTo>
                    <a:pt x="295" y="227"/>
                  </a:lnTo>
                  <a:lnTo>
                    <a:pt x="295" y="212"/>
                  </a:lnTo>
                  <a:lnTo>
                    <a:pt x="280" y="219"/>
                  </a:lnTo>
                  <a:lnTo>
                    <a:pt x="265" y="204"/>
                  </a:lnTo>
                  <a:lnTo>
                    <a:pt x="250" y="212"/>
                  </a:lnTo>
                  <a:lnTo>
                    <a:pt x="242" y="197"/>
                  </a:lnTo>
                  <a:lnTo>
                    <a:pt x="227" y="204"/>
                  </a:lnTo>
                  <a:lnTo>
                    <a:pt x="189" y="189"/>
                  </a:lnTo>
                  <a:lnTo>
                    <a:pt x="181" y="174"/>
                  </a:lnTo>
                  <a:lnTo>
                    <a:pt x="159" y="181"/>
                  </a:lnTo>
                  <a:lnTo>
                    <a:pt x="144" y="166"/>
                  </a:lnTo>
                  <a:lnTo>
                    <a:pt x="151" y="45"/>
                  </a:lnTo>
                  <a:lnTo>
                    <a:pt x="0" y="37"/>
                  </a:lnTo>
                  <a:lnTo>
                    <a:pt x="0" y="0"/>
                  </a:lnTo>
                  <a:lnTo>
                    <a:pt x="53" y="7"/>
                  </a:lnTo>
                  <a:lnTo>
                    <a:pt x="424" y="15"/>
                  </a:lnTo>
                  <a:lnTo>
                    <a:pt x="424" y="45"/>
                  </a:lnTo>
                  <a:lnTo>
                    <a:pt x="439" y="121"/>
                  </a:lnTo>
                  <a:lnTo>
                    <a:pt x="439"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7" name="Freeform 232"/>
            <p:cNvSpPr>
              <a:spLocks/>
            </p:cNvSpPr>
            <p:nvPr/>
          </p:nvSpPr>
          <p:spPr bwMode="auto">
            <a:xfrm>
              <a:off x="4018" y="2360"/>
              <a:ext cx="439" cy="234"/>
            </a:xfrm>
            <a:custGeom>
              <a:avLst/>
              <a:gdLst>
                <a:gd name="T0" fmla="*/ 439 w 439"/>
                <a:gd name="T1" fmla="*/ 227 h 234"/>
                <a:gd name="T2" fmla="*/ 393 w 439"/>
                <a:gd name="T3" fmla="*/ 212 h 234"/>
                <a:gd name="T4" fmla="*/ 348 w 439"/>
                <a:gd name="T5" fmla="*/ 219 h 234"/>
                <a:gd name="T6" fmla="*/ 340 w 439"/>
                <a:gd name="T7" fmla="*/ 227 h 234"/>
                <a:gd name="T8" fmla="*/ 325 w 439"/>
                <a:gd name="T9" fmla="*/ 212 h 234"/>
                <a:gd name="T10" fmla="*/ 318 w 439"/>
                <a:gd name="T11" fmla="*/ 219 h 234"/>
                <a:gd name="T12" fmla="*/ 303 w 439"/>
                <a:gd name="T13" fmla="*/ 212 h 234"/>
                <a:gd name="T14" fmla="*/ 295 w 439"/>
                <a:gd name="T15" fmla="*/ 227 h 234"/>
                <a:gd name="T16" fmla="*/ 295 w 439"/>
                <a:gd name="T17" fmla="*/ 212 h 234"/>
                <a:gd name="T18" fmla="*/ 280 w 439"/>
                <a:gd name="T19" fmla="*/ 219 h 234"/>
                <a:gd name="T20" fmla="*/ 265 w 439"/>
                <a:gd name="T21" fmla="*/ 204 h 234"/>
                <a:gd name="T22" fmla="*/ 250 w 439"/>
                <a:gd name="T23" fmla="*/ 212 h 234"/>
                <a:gd name="T24" fmla="*/ 242 w 439"/>
                <a:gd name="T25" fmla="*/ 197 h 234"/>
                <a:gd name="T26" fmla="*/ 227 w 439"/>
                <a:gd name="T27" fmla="*/ 204 h 234"/>
                <a:gd name="T28" fmla="*/ 189 w 439"/>
                <a:gd name="T29" fmla="*/ 189 h 234"/>
                <a:gd name="T30" fmla="*/ 181 w 439"/>
                <a:gd name="T31" fmla="*/ 174 h 234"/>
                <a:gd name="T32" fmla="*/ 159 w 439"/>
                <a:gd name="T33" fmla="*/ 181 h 234"/>
                <a:gd name="T34" fmla="*/ 144 w 439"/>
                <a:gd name="T35" fmla="*/ 166 h 234"/>
                <a:gd name="T36" fmla="*/ 151 w 439"/>
                <a:gd name="T37" fmla="*/ 45 h 234"/>
                <a:gd name="T38" fmla="*/ 0 w 439"/>
                <a:gd name="T39" fmla="*/ 37 h 234"/>
                <a:gd name="T40" fmla="*/ 0 w 439"/>
                <a:gd name="T41" fmla="*/ 0 h 234"/>
                <a:gd name="T42" fmla="*/ 53 w 439"/>
                <a:gd name="T43" fmla="*/ 7 h 234"/>
                <a:gd name="T44" fmla="*/ 424 w 439"/>
                <a:gd name="T45" fmla="*/ 15 h 234"/>
                <a:gd name="T46" fmla="*/ 424 w 439"/>
                <a:gd name="T47" fmla="*/ 45 h 234"/>
                <a:gd name="T48" fmla="*/ 439 w 439"/>
                <a:gd name="T49" fmla="*/ 121 h 234"/>
                <a:gd name="T50" fmla="*/ 439 w 439"/>
                <a:gd name="T51" fmla="*/ 227 h 234"/>
                <a:gd name="T52" fmla="*/ 439 w 439"/>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9" h="234">
                  <a:moveTo>
                    <a:pt x="439" y="227"/>
                  </a:moveTo>
                  <a:lnTo>
                    <a:pt x="393" y="212"/>
                  </a:lnTo>
                  <a:lnTo>
                    <a:pt x="348" y="219"/>
                  </a:lnTo>
                  <a:lnTo>
                    <a:pt x="340" y="227"/>
                  </a:lnTo>
                  <a:lnTo>
                    <a:pt x="325" y="212"/>
                  </a:lnTo>
                  <a:lnTo>
                    <a:pt x="318" y="219"/>
                  </a:lnTo>
                  <a:lnTo>
                    <a:pt x="303" y="212"/>
                  </a:lnTo>
                  <a:lnTo>
                    <a:pt x="295" y="227"/>
                  </a:lnTo>
                  <a:lnTo>
                    <a:pt x="295" y="212"/>
                  </a:lnTo>
                  <a:lnTo>
                    <a:pt x="280" y="219"/>
                  </a:lnTo>
                  <a:lnTo>
                    <a:pt x="265" y="204"/>
                  </a:lnTo>
                  <a:lnTo>
                    <a:pt x="250" y="212"/>
                  </a:lnTo>
                  <a:lnTo>
                    <a:pt x="242" y="197"/>
                  </a:lnTo>
                  <a:lnTo>
                    <a:pt x="227" y="204"/>
                  </a:lnTo>
                  <a:lnTo>
                    <a:pt x="189" y="189"/>
                  </a:lnTo>
                  <a:lnTo>
                    <a:pt x="181" y="174"/>
                  </a:lnTo>
                  <a:lnTo>
                    <a:pt x="159" y="181"/>
                  </a:lnTo>
                  <a:lnTo>
                    <a:pt x="144" y="166"/>
                  </a:lnTo>
                  <a:lnTo>
                    <a:pt x="151" y="45"/>
                  </a:lnTo>
                  <a:lnTo>
                    <a:pt x="0" y="37"/>
                  </a:lnTo>
                  <a:lnTo>
                    <a:pt x="0" y="0"/>
                  </a:lnTo>
                  <a:lnTo>
                    <a:pt x="53" y="7"/>
                  </a:lnTo>
                  <a:lnTo>
                    <a:pt x="424" y="15"/>
                  </a:lnTo>
                  <a:lnTo>
                    <a:pt x="424" y="45"/>
                  </a:lnTo>
                  <a:lnTo>
                    <a:pt x="439" y="121"/>
                  </a:lnTo>
                  <a:lnTo>
                    <a:pt x="439" y="227"/>
                  </a:lnTo>
                  <a:lnTo>
                    <a:pt x="439" y="2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8" name="Freeform 233"/>
            <p:cNvSpPr>
              <a:spLocks/>
            </p:cNvSpPr>
            <p:nvPr/>
          </p:nvSpPr>
          <p:spPr bwMode="auto">
            <a:xfrm>
              <a:off x="3057" y="1602"/>
              <a:ext cx="408" cy="341"/>
            </a:xfrm>
            <a:custGeom>
              <a:avLst/>
              <a:gdLst>
                <a:gd name="T0" fmla="*/ 393 w 408"/>
                <a:gd name="T1" fmla="*/ 98 h 341"/>
                <a:gd name="T2" fmla="*/ 302 w 408"/>
                <a:gd name="T3" fmla="*/ 75 h 341"/>
                <a:gd name="T4" fmla="*/ 196 w 408"/>
                <a:gd name="T5" fmla="*/ 75 h 341"/>
                <a:gd name="T6" fmla="*/ 174 w 408"/>
                <a:gd name="T7" fmla="*/ 60 h 341"/>
                <a:gd name="T8" fmla="*/ 151 w 408"/>
                <a:gd name="T9" fmla="*/ 68 h 341"/>
                <a:gd name="T10" fmla="*/ 128 w 408"/>
                <a:gd name="T11" fmla="*/ 53 h 341"/>
                <a:gd name="T12" fmla="*/ 136 w 408"/>
                <a:gd name="T13" fmla="*/ 22 h 341"/>
                <a:gd name="T14" fmla="*/ 121 w 408"/>
                <a:gd name="T15" fmla="*/ 15 h 341"/>
                <a:gd name="T16" fmla="*/ 113 w 408"/>
                <a:gd name="T17" fmla="*/ 7 h 341"/>
                <a:gd name="T18" fmla="*/ 106 w 408"/>
                <a:gd name="T19" fmla="*/ 7 h 341"/>
                <a:gd name="T20" fmla="*/ 90 w 408"/>
                <a:gd name="T21" fmla="*/ 0 h 341"/>
                <a:gd name="T22" fmla="*/ 38 w 408"/>
                <a:gd name="T23" fmla="*/ 144 h 341"/>
                <a:gd name="T24" fmla="*/ 0 w 408"/>
                <a:gd name="T25" fmla="*/ 197 h 341"/>
                <a:gd name="T26" fmla="*/ 0 w 408"/>
                <a:gd name="T27" fmla="*/ 257 h 341"/>
                <a:gd name="T28" fmla="*/ 196 w 408"/>
                <a:gd name="T29" fmla="*/ 310 h 341"/>
                <a:gd name="T30" fmla="*/ 333 w 408"/>
                <a:gd name="T31" fmla="*/ 341 h 341"/>
                <a:gd name="T32" fmla="*/ 363 w 408"/>
                <a:gd name="T33" fmla="*/ 212 h 341"/>
                <a:gd name="T34" fmla="*/ 355 w 408"/>
                <a:gd name="T35" fmla="*/ 189 h 341"/>
                <a:gd name="T36" fmla="*/ 408 w 408"/>
                <a:gd name="T37" fmla="*/ 121 h 341"/>
                <a:gd name="T38" fmla="*/ 393 w 408"/>
                <a:gd name="T39" fmla="*/ 98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8" h="341">
                  <a:moveTo>
                    <a:pt x="393" y="98"/>
                  </a:moveTo>
                  <a:lnTo>
                    <a:pt x="302" y="75"/>
                  </a:lnTo>
                  <a:lnTo>
                    <a:pt x="196" y="75"/>
                  </a:lnTo>
                  <a:lnTo>
                    <a:pt x="174" y="60"/>
                  </a:lnTo>
                  <a:lnTo>
                    <a:pt x="151" y="68"/>
                  </a:lnTo>
                  <a:lnTo>
                    <a:pt x="128" y="53"/>
                  </a:lnTo>
                  <a:lnTo>
                    <a:pt x="136" y="22"/>
                  </a:lnTo>
                  <a:lnTo>
                    <a:pt x="121" y="15"/>
                  </a:lnTo>
                  <a:lnTo>
                    <a:pt x="113" y="7"/>
                  </a:lnTo>
                  <a:lnTo>
                    <a:pt x="106" y="7"/>
                  </a:lnTo>
                  <a:lnTo>
                    <a:pt x="90" y="0"/>
                  </a:lnTo>
                  <a:lnTo>
                    <a:pt x="38" y="144"/>
                  </a:lnTo>
                  <a:lnTo>
                    <a:pt x="0" y="197"/>
                  </a:lnTo>
                  <a:lnTo>
                    <a:pt x="0" y="257"/>
                  </a:lnTo>
                  <a:lnTo>
                    <a:pt x="196" y="310"/>
                  </a:lnTo>
                  <a:lnTo>
                    <a:pt x="333" y="341"/>
                  </a:lnTo>
                  <a:lnTo>
                    <a:pt x="363" y="212"/>
                  </a:lnTo>
                  <a:lnTo>
                    <a:pt x="355" y="189"/>
                  </a:lnTo>
                  <a:lnTo>
                    <a:pt x="408" y="121"/>
                  </a:lnTo>
                  <a:lnTo>
                    <a:pt x="393" y="9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9" name="Freeform 234"/>
            <p:cNvSpPr>
              <a:spLocks/>
            </p:cNvSpPr>
            <p:nvPr/>
          </p:nvSpPr>
          <p:spPr bwMode="auto">
            <a:xfrm>
              <a:off x="3057" y="1602"/>
              <a:ext cx="408" cy="341"/>
            </a:xfrm>
            <a:custGeom>
              <a:avLst/>
              <a:gdLst>
                <a:gd name="T0" fmla="*/ 393 w 408"/>
                <a:gd name="T1" fmla="*/ 98 h 341"/>
                <a:gd name="T2" fmla="*/ 302 w 408"/>
                <a:gd name="T3" fmla="*/ 75 h 341"/>
                <a:gd name="T4" fmla="*/ 196 w 408"/>
                <a:gd name="T5" fmla="*/ 75 h 341"/>
                <a:gd name="T6" fmla="*/ 174 w 408"/>
                <a:gd name="T7" fmla="*/ 60 h 341"/>
                <a:gd name="T8" fmla="*/ 151 w 408"/>
                <a:gd name="T9" fmla="*/ 68 h 341"/>
                <a:gd name="T10" fmla="*/ 128 w 408"/>
                <a:gd name="T11" fmla="*/ 53 h 341"/>
                <a:gd name="T12" fmla="*/ 136 w 408"/>
                <a:gd name="T13" fmla="*/ 22 h 341"/>
                <a:gd name="T14" fmla="*/ 121 w 408"/>
                <a:gd name="T15" fmla="*/ 15 h 341"/>
                <a:gd name="T16" fmla="*/ 113 w 408"/>
                <a:gd name="T17" fmla="*/ 7 h 341"/>
                <a:gd name="T18" fmla="*/ 106 w 408"/>
                <a:gd name="T19" fmla="*/ 7 h 341"/>
                <a:gd name="T20" fmla="*/ 90 w 408"/>
                <a:gd name="T21" fmla="*/ 0 h 341"/>
                <a:gd name="T22" fmla="*/ 38 w 408"/>
                <a:gd name="T23" fmla="*/ 144 h 341"/>
                <a:gd name="T24" fmla="*/ 0 w 408"/>
                <a:gd name="T25" fmla="*/ 197 h 341"/>
                <a:gd name="T26" fmla="*/ 0 w 408"/>
                <a:gd name="T27" fmla="*/ 257 h 341"/>
                <a:gd name="T28" fmla="*/ 196 w 408"/>
                <a:gd name="T29" fmla="*/ 310 h 341"/>
                <a:gd name="T30" fmla="*/ 333 w 408"/>
                <a:gd name="T31" fmla="*/ 341 h 341"/>
                <a:gd name="T32" fmla="*/ 363 w 408"/>
                <a:gd name="T33" fmla="*/ 212 h 341"/>
                <a:gd name="T34" fmla="*/ 355 w 408"/>
                <a:gd name="T35" fmla="*/ 189 h 341"/>
                <a:gd name="T36" fmla="*/ 408 w 408"/>
                <a:gd name="T37" fmla="*/ 121 h 341"/>
                <a:gd name="T38" fmla="*/ 393 w 408"/>
                <a:gd name="T39" fmla="*/ 98 h 341"/>
                <a:gd name="T40" fmla="*/ 393 w 408"/>
                <a:gd name="T41" fmla="*/ 106 h 3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8" h="341">
                  <a:moveTo>
                    <a:pt x="393" y="98"/>
                  </a:moveTo>
                  <a:lnTo>
                    <a:pt x="302" y="75"/>
                  </a:lnTo>
                  <a:lnTo>
                    <a:pt x="196" y="75"/>
                  </a:lnTo>
                  <a:lnTo>
                    <a:pt x="174" y="60"/>
                  </a:lnTo>
                  <a:lnTo>
                    <a:pt x="151" y="68"/>
                  </a:lnTo>
                  <a:lnTo>
                    <a:pt x="128" y="53"/>
                  </a:lnTo>
                  <a:lnTo>
                    <a:pt x="136" y="22"/>
                  </a:lnTo>
                  <a:lnTo>
                    <a:pt x="121" y="15"/>
                  </a:lnTo>
                  <a:lnTo>
                    <a:pt x="113" y="7"/>
                  </a:lnTo>
                  <a:lnTo>
                    <a:pt x="106" y="7"/>
                  </a:lnTo>
                  <a:lnTo>
                    <a:pt x="90" y="0"/>
                  </a:lnTo>
                  <a:lnTo>
                    <a:pt x="38" y="144"/>
                  </a:lnTo>
                  <a:lnTo>
                    <a:pt x="0" y="197"/>
                  </a:lnTo>
                  <a:lnTo>
                    <a:pt x="0" y="257"/>
                  </a:lnTo>
                  <a:lnTo>
                    <a:pt x="196" y="310"/>
                  </a:lnTo>
                  <a:lnTo>
                    <a:pt x="333" y="341"/>
                  </a:lnTo>
                  <a:lnTo>
                    <a:pt x="363" y="212"/>
                  </a:lnTo>
                  <a:lnTo>
                    <a:pt x="355" y="189"/>
                  </a:lnTo>
                  <a:lnTo>
                    <a:pt x="408" y="121"/>
                  </a:lnTo>
                  <a:lnTo>
                    <a:pt x="393" y="98"/>
                  </a:lnTo>
                  <a:lnTo>
                    <a:pt x="393"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0" name="Freeform 235"/>
            <p:cNvSpPr>
              <a:spLocks/>
            </p:cNvSpPr>
            <p:nvPr/>
          </p:nvSpPr>
          <p:spPr bwMode="auto">
            <a:xfrm>
              <a:off x="5108" y="1950"/>
              <a:ext cx="295" cy="190"/>
            </a:xfrm>
            <a:custGeom>
              <a:avLst/>
              <a:gdLst>
                <a:gd name="T0" fmla="*/ 257 w 295"/>
                <a:gd name="T1" fmla="*/ 31 h 190"/>
                <a:gd name="T2" fmla="*/ 249 w 295"/>
                <a:gd name="T3" fmla="*/ 8 h 190"/>
                <a:gd name="T4" fmla="*/ 234 w 295"/>
                <a:gd name="T5" fmla="*/ 0 h 190"/>
                <a:gd name="T6" fmla="*/ 30 w 295"/>
                <a:gd name="T7" fmla="*/ 38 h 190"/>
                <a:gd name="T8" fmla="*/ 30 w 295"/>
                <a:gd name="T9" fmla="*/ 23 h 190"/>
                <a:gd name="T10" fmla="*/ 0 w 295"/>
                <a:gd name="T11" fmla="*/ 46 h 190"/>
                <a:gd name="T12" fmla="*/ 7 w 295"/>
                <a:gd name="T13" fmla="*/ 137 h 190"/>
                <a:gd name="T14" fmla="*/ 22 w 295"/>
                <a:gd name="T15" fmla="*/ 190 h 190"/>
                <a:gd name="T16" fmla="*/ 68 w 295"/>
                <a:gd name="T17" fmla="*/ 182 h 190"/>
                <a:gd name="T18" fmla="*/ 249 w 295"/>
                <a:gd name="T19" fmla="*/ 152 h 190"/>
                <a:gd name="T20" fmla="*/ 265 w 295"/>
                <a:gd name="T21" fmla="*/ 137 h 190"/>
                <a:gd name="T22" fmla="*/ 295 w 295"/>
                <a:gd name="T23" fmla="*/ 114 h 190"/>
                <a:gd name="T24" fmla="*/ 265 w 295"/>
                <a:gd name="T25" fmla="*/ 84 h 190"/>
                <a:gd name="T26" fmla="*/ 257 w 295"/>
                <a:gd name="T27" fmla="*/ 61 h 190"/>
                <a:gd name="T28" fmla="*/ 272 w 295"/>
                <a:gd name="T29" fmla="*/ 38 h 190"/>
                <a:gd name="T30" fmla="*/ 257 w 295"/>
                <a:gd name="T31" fmla="*/ 3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 h="190">
                  <a:moveTo>
                    <a:pt x="257" y="31"/>
                  </a:moveTo>
                  <a:lnTo>
                    <a:pt x="249" y="8"/>
                  </a:lnTo>
                  <a:lnTo>
                    <a:pt x="234" y="0"/>
                  </a:lnTo>
                  <a:lnTo>
                    <a:pt x="30" y="38"/>
                  </a:lnTo>
                  <a:lnTo>
                    <a:pt x="30" y="23"/>
                  </a:lnTo>
                  <a:lnTo>
                    <a:pt x="0" y="46"/>
                  </a:lnTo>
                  <a:lnTo>
                    <a:pt x="7" y="137"/>
                  </a:lnTo>
                  <a:lnTo>
                    <a:pt x="22" y="190"/>
                  </a:lnTo>
                  <a:lnTo>
                    <a:pt x="68" y="182"/>
                  </a:lnTo>
                  <a:lnTo>
                    <a:pt x="249" y="152"/>
                  </a:lnTo>
                  <a:lnTo>
                    <a:pt x="265" y="137"/>
                  </a:lnTo>
                  <a:lnTo>
                    <a:pt x="295" y="114"/>
                  </a:lnTo>
                  <a:lnTo>
                    <a:pt x="265" y="84"/>
                  </a:lnTo>
                  <a:lnTo>
                    <a:pt x="257" y="61"/>
                  </a:lnTo>
                  <a:lnTo>
                    <a:pt x="272" y="38"/>
                  </a:lnTo>
                  <a:lnTo>
                    <a:pt x="257" y="31"/>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1" name="Freeform 236"/>
            <p:cNvSpPr>
              <a:spLocks/>
            </p:cNvSpPr>
            <p:nvPr/>
          </p:nvSpPr>
          <p:spPr bwMode="auto">
            <a:xfrm>
              <a:off x="5108" y="1950"/>
              <a:ext cx="295" cy="190"/>
            </a:xfrm>
            <a:custGeom>
              <a:avLst/>
              <a:gdLst>
                <a:gd name="T0" fmla="*/ 257 w 295"/>
                <a:gd name="T1" fmla="*/ 31 h 190"/>
                <a:gd name="T2" fmla="*/ 249 w 295"/>
                <a:gd name="T3" fmla="*/ 8 h 190"/>
                <a:gd name="T4" fmla="*/ 234 w 295"/>
                <a:gd name="T5" fmla="*/ 0 h 190"/>
                <a:gd name="T6" fmla="*/ 30 w 295"/>
                <a:gd name="T7" fmla="*/ 38 h 190"/>
                <a:gd name="T8" fmla="*/ 30 w 295"/>
                <a:gd name="T9" fmla="*/ 23 h 190"/>
                <a:gd name="T10" fmla="*/ 0 w 295"/>
                <a:gd name="T11" fmla="*/ 46 h 190"/>
                <a:gd name="T12" fmla="*/ 7 w 295"/>
                <a:gd name="T13" fmla="*/ 137 h 190"/>
                <a:gd name="T14" fmla="*/ 22 w 295"/>
                <a:gd name="T15" fmla="*/ 190 h 190"/>
                <a:gd name="T16" fmla="*/ 68 w 295"/>
                <a:gd name="T17" fmla="*/ 182 h 190"/>
                <a:gd name="T18" fmla="*/ 249 w 295"/>
                <a:gd name="T19" fmla="*/ 152 h 190"/>
                <a:gd name="T20" fmla="*/ 265 w 295"/>
                <a:gd name="T21" fmla="*/ 137 h 190"/>
                <a:gd name="T22" fmla="*/ 295 w 295"/>
                <a:gd name="T23" fmla="*/ 114 h 190"/>
                <a:gd name="T24" fmla="*/ 265 w 295"/>
                <a:gd name="T25" fmla="*/ 84 h 190"/>
                <a:gd name="T26" fmla="*/ 257 w 295"/>
                <a:gd name="T27" fmla="*/ 61 h 190"/>
                <a:gd name="T28" fmla="*/ 272 w 295"/>
                <a:gd name="T29" fmla="*/ 38 h 190"/>
                <a:gd name="T30" fmla="*/ 257 w 295"/>
                <a:gd name="T31" fmla="*/ 31 h 190"/>
                <a:gd name="T32" fmla="*/ 257 w 295"/>
                <a:gd name="T33" fmla="*/ 38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5" h="190">
                  <a:moveTo>
                    <a:pt x="257" y="31"/>
                  </a:moveTo>
                  <a:lnTo>
                    <a:pt x="249" y="8"/>
                  </a:lnTo>
                  <a:lnTo>
                    <a:pt x="234" y="0"/>
                  </a:lnTo>
                  <a:lnTo>
                    <a:pt x="30" y="38"/>
                  </a:lnTo>
                  <a:lnTo>
                    <a:pt x="30" y="23"/>
                  </a:lnTo>
                  <a:lnTo>
                    <a:pt x="0" y="46"/>
                  </a:lnTo>
                  <a:lnTo>
                    <a:pt x="7" y="137"/>
                  </a:lnTo>
                  <a:lnTo>
                    <a:pt x="22" y="190"/>
                  </a:lnTo>
                  <a:lnTo>
                    <a:pt x="68" y="182"/>
                  </a:lnTo>
                  <a:lnTo>
                    <a:pt x="249" y="152"/>
                  </a:lnTo>
                  <a:lnTo>
                    <a:pt x="265" y="137"/>
                  </a:lnTo>
                  <a:lnTo>
                    <a:pt x="295" y="114"/>
                  </a:lnTo>
                  <a:lnTo>
                    <a:pt x="265" y="84"/>
                  </a:lnTo>
                  <a:lnTo>
                    <a:pt x="257" y="61"/>
                  </a:lnTo>
                  <a:lnTo>
                    <a:pt x="272" y="38"/>
                  </a:lnTo>
                  <a:lnTo>
                    <a:pt x="257" y="31"/>
                  </a:lnTo>
                  <a:lnTo>
                    <a:pt x="257"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2" name="Freeform 237"/>
            <p:cNvSpPr>
              <a:spLocks/>
            </p:cNvSpPr>
            <p:nvPr/>
          </p:nvSpPr>
          <p:spPr bwMode="auto">
            <a:xfrm>
              <a:off x="5509" y="1905"/>
              <a:ext cx="22" cy="53"/>
            </a:xfrm>
            <a:custGeom>
              <a:avLst/>
              <a:gdLst>
                <a:gd name="T0" fmla="*/ 22 w 22"/>
                <a:gd name="T1" fmla="*/ 15 h 53"/>
                <a:gd name="T2" fmla="*/ 15 w 22"/>
                <a:gd name="T3" fmla="*/ 0 h 53"/>
                <a:gd name="T4" fmla="*/ 0 w 22"/>
                <a:gd name="T5" fmla="*/ 7 h 53"/>
                <a:gd name="T6" fmla="*/ 7 w 22"/>
                <a:gd name="T7" fmla="*/ 45 h 53"/>
                <a:gd name="T8" fmla="*/ 7 w 22"/>
                <a:gd name="T9" fmla="*/ 53 h 53"/>
                <a:gd name="T10" fmla="*/ 22 w 22"/>
                <a:gd name="T11" fmla="*/ 45 h 53"/>
                <a:gd name="T12" fmla="*/ 22 w 22"/>
                <a:gd name="T13" fmla="*/ 15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3">
                  <a:moveTo>
                    <a:pt x="22" y="15"/>
                  </a:moveTo>
                  <a:lnTo>
                    <a:pt x="15" y="0"/>
                  </a:lnTo>
                  <a:lnTo>
                    <a:pt x="0" y="7"/>
                  </a:lnTo>
                  <a:lnTo>
                    <a:pt x="7" y="45"/>
                  </a:lnTo>
                  <a:lnTo>
                    <a:pt x="7" y="53"/>
                  </a:lnTo>
                  <a:lnTo>
                    <a:pt x="22" y="45"/>
                  </a:lnTo>
                  <a:lnTo>
                    <a:pt x="22" y="1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3" name="Freeform 238"/>
            <p:cNvSpPr>
              <a:spLocks/>
            </p:cNvSpPr>
            <p:nvPr/>
          </p:nvSpPr>
          <p:spPr bwMode="auto">
            <a:xfrm>
              <a:off x="5509" y="1905"/>
              <a:ext cx="22" cy="53"/>
            </a:xfrm>
            <a:custGeom>
              <a:avLst/>
              <a:gdLst>
                <a:gd name="T0" fmla="*/ 22 w 22"/>
                <a:gd name="T1" fmla="*/ 15 h 53"/>
                <a:gd name="T2" fmla="*/ 15 w 22"/>
                <a:gd name="T3" fmla="*/ 0 h 53"/>
                <a:gd name="T4" fmla="*/ 0 w 22"/>
                <a:gd name="T5" fmla="*/ 7 h 53"/>
                <a:gd name="T6" fmla="*/ 7 w 22"/>
                <a:gd name="T7" fmla="*/ 45 h 53"/>
                <a:gd name="T8" fmla="*/ 7 w 22"/>
                <a:gd name="T9" fmla="*/ 53 h 53"/>
                <a:gd name="T10" fmla="*/ 22 w 22"/>
                <a:gd name="T11" fmla="*/ 45 h 53"/>
                <a:gd name="T12" fmla="*/ 22 w 22"/>
                <a:gd name="T13" fmla="*/ 15 h 53"/>
                <a:gd name="T14" fmla="*/ 22 w 22"/>
                <a:gd name="T15" fmla="*/ 23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53">
                  <a:moveTo>
                    <a:pt x="22" y="15"/>
                  </a:moveTo>
                  <a:lnTo>
                    <a:pt x="15" y="0"/>
                  </a:lnTo>
                  <a:lnTo>
                    <a:pt x="0" y="7"/>
                  </a:lnTo>
                  <a:lnTo>
                    <a:pt x="7" y="45"/>
                  </a:lnTo>
                  <a:lnTo>
                    <a:pt x="7" y="53"/>
                  </a:lnTo>
                  <a:lnTo>
                    <a:pt x="22" y="45"/>
                  </a:lnTo>
                  <a:lnTo>
                    <a:pt x="22" y="15"/>
                  </a:lnTo>
                  <a:lnTo>
                    <a:pt x="22"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4" name="Freeform 239"/>
            <p:cNvSpPr>
              <a:spLocks/>
            </p:cNvSpPr>
            <p:nvPr/>
          </p:nvSpPr>
          <p:spPr bwMode="auto">
            <a:xfrm>
              <a:off x="5539" y="1928"/>
              <a:ext cx="8" cy="7"/>
            </a:xfrm>
            <a:custGeom>
              <a:avLst/>
              <a:gdLst>
                <a:gd name="T0" fmla="*/ 0 w 8"/>
                <a:gd name="T1" fmla="*/ 0 h 7"/>
                <a:gd name="T2" fmla="*/ 8 w 8"/>
                <a:gd name="T3" fmla="*/ 0 h 7"/>
                <a:gd name="T4" fmla="*/ 8 w 8"/>
                <a:gd name="T5" fmla="*/ 7 h 7"/>
                <a:gd name="T6" fmla="*/ 0 w 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7">
                  <a:moveTo>
                    <a:pt x="0" y="0"/>
                  </a:moveTo>
                  <a:lnTo>
                    <a:pt x="8" y="0"/>
                  </a:lnTo>
                  <a:lnTo>
                    <a:pt x="8" y="7"/>
                  </a:lnTo>
                  <a:lnTo>
                    <a:pt x="0" y="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5" name="Freeform 240"/>
            <p:cNvSpPr>
              <a:spLocks/>
            </p:cNvSpPr>
            <p:nvPr/>
          </p:nvSpPr>
          <p:spPr bwMode="auto">
            <a:xfrm>
              <a:off x="5539" y="1928"/>
              <a:ext cx="8" cy="7"/>
            </a:xfrm>
            <a:custGeom>
              <a:avLst/>
              <a:gdLst>
                <a:gd name="T0" fmla="*/ 0 w 8"/>
                <a:gd name="T1" fmla="*/ 0 h 7"/>
                <a:gd name="T2" fmla="*/ 8 w 8"/>
                <a:gd name="T3" fmla="*/ 0 h 7"/>
                <a:gd name="T4" fmla="*/ 8 w 8"/>
                <a:gd name="T5" fmla="*/ 7 h 7"/>
                <a:gd name="T6" fmla="*/ 0 w 8"/>
                <a:gd name="T7" fmla="*/ 0 h 7"/>
                <a:gd name="T8" fmla="*/ 0 w 8"/>
                <a:gd name="T9" fmla="*/ 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8" y="0"/>
                  </a:lnTo>
                  <a:lnTo>
                    <a:pt x="8" y="7"/>
                  </a:lnTo>
                  <a:lnTo>
                    <a:pt x="0" y="0"/>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6" name="Freeform 241"/>
            <p:cNvSpPr>
              <a:spLocks/>
            </p:cNvSpPr>
            <p:nvPr/>
          </p:nvSpPr>
          <p:spPr bwMode="auto">
            <a:xfrm>
              <a:off x="5032" y="2435"/>
              <a:ext cx="257" cy="197"/>
            </a:xfrm>
            <a:custGeom>
              <a:avLst/>
              <a:gdLst>
                <a:gd name="T0" fmla="*/ 257 w 257"/>
                <a:gd name="T1" fmla="*/ 61 h 197"/>
                <a:gd name="T2" fmla="*/ 189 w 257"/>
                <a:gd name="T3" fmla="*/ 8 h 197"/>
                <a:gd name="T4" fmla="*/ 129 w 257"/>
                <a:gd name="T5" fmla="*/ 15 h 197"/>
                <a:gd name="T6" fmla="*/ 114 w 257"/>
                <a:gd name="T7" fmla="*/ 0 h 197"/>
                <a:gd name="T8" fmla="*/ 45 w 257"/>
                <a:gd name="T9" fmla="*/ 8 h 197"/>
                <a:gd name="T10" fmla="*/ 8 w 257"/>
                <a:gd name="T11" fmla="*/ 23 h 197"/>
                <a:gd name="T12" fmla="*/ 0 w 257"/>
                <a:gd name="T13" fmla="*/ 46 h 197"/>
                <a:gd name="T14" fmla="*/ 30 w 257"/>
                <a:gd name="T15" fmla="*/ 53 h 197"/>
                <a:gd name="T16" fmla="*/ 45 w 257"/>
                <a:gd name="T17" fmla="*/ 91 h 197"/>
                <a:gd name="T18" fmla="*/ 114 w 257"/>
                <a:gd name="T19" fmla="*/ 137 h 197"/>
                <a:gd name="T20" fmla="*/ 136 w 257"/>
                <a:gd name="T21" fmla="*/ 182 h 197"/>
                <a:gd name="T22" fmla="*/ 151 w 257"/>
                <a:gd name="T23" fmla="*/ 197 h 197"/>
                <a:gd name="T24" fmla="*/ 159 w 257"/>
                <a:gd name="T25" fmla="*/ 159 h 197"/>
                <a:gd name="T26" fmla="*/ 182 w 257"/>
                <a:gd name="T27" fmla="*/ 159 h 197"/>
                <a:gd name="T28" fmla="*/ 182 w 257"/>
                <a:gd name="T29" fmla="*/ 144 h 197"/>
                <a:gd name="T30" fmla="*/ 189 w 257"/>
                <a:gd name="T31" fmla="*/ 159 h 197"/>
                <a:gd name="T32" fmla="*/ 197 w 257"/>
                <a:gd name="T33" fmla="*/ 152 h 197"/>
                <a:gd name="T34" fmla="*/ 189 w 257"/>
                <a:gd name="T35" fmla="*/ 152 h 197"/>
                <a:gd name="T36" fmla="*/ 197 w 257"/>
                <a:gd name="T37" fmla="*/ 144 h 197"/>
                <a:gd name="T38" fmla="*/ 197 w 257"/>
                <a:gd name="T39" fmla="*/ 137 h 197"/>
                <a:gd name="T40" fmla="*/ 204 w 257"/>
                <a:gd name="T41" fmla="*/ 137 h 197"/>
                <a:gd name="T42" fmla="*/ 227 w 257"/>
                <a:gd name="T43" fmla="*/ 114 h 197"/>
                <a:gd name="T44" fmla="*/ 227 w 257"/>
                <a:gd name="T45" fmla="*/ 91 h 197"/>
                <a:gd name="T46" fmla="*/ 235 w 257"/>
                <a:gd name="T47" fmla="*/ 84 h 197"/>
                <a:gd name="T48" fmla="*/ 235 w 257"/>
                <a:gd name="T49" fmla="*/ 99 h 197"/>
                <a:gd name="T50" fmla="*/ 257 w 257"/>
                <a:gd name="T51" fmla="*/ 61 h 1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7" h="197">
                  <a:moveTo>
                    <a:pt x="257" y="61"/>
                  </a:moveTo>
                  <a:lnTo>
                    <a:pt x="189" y="8"/>
                  </a:lnTo>
                  <a:lnTo>
                    <a:pt x="129" y="15"/>
                  </a:lnTo>
                  <a:lnTo>
                    <a:pt x="114" y="0"/>
                  </a:lnTo>
                  <a:lnTo>
                    <a:pt x="45" y="8"/>
                  </a:lnTo>
                  <a:lnTo>
                    <a:pt x="8" y="23"/>
                  </a:lnTo>
                  <a:lnTo>
                    <a:pt x="0" y="46"/>
                  </a:lnTo>
                  <a:lnTo>
                    <a:pt x="30" y="53"/>
                  </a:lnTo>
                  <a:lnTo>
                    <a:pt x="45" y="91"/>
                  </a:lnTo>
                  <a:lnTo>
                    <a:pt x="114" y="137"/>
                  </a:lnTo>
                  <a:lnTo>
                    <a:pt x="136" y="182"/>
                  </a:lnTo>
                  <a:lnTo>
                    <a:pt x="151" y="197"/>
                  </a:lnTo>
                  <a:lnTo>
                    <a:pt x="159" y="159"/>
                  </a:lnTo>
                  <a:lnTo>
                    <a:pt x="182" y="159"/>
                  </a:lnTo>
                  <a:lnTo>
                    <a:pt x="182" y="144"/>
                  </a:lnTo>
                  <a:lnTo>
                    <a:pt x="189" y="159"/>
                  </a:lnTo>
                  <a:lnTo>
                    <a:pt x="197" y="152"/>
                  </a:lnTo>
                  <a:lnTo>
                    <a:pt x="189" y="152"/>
                  </a:lnTo>
                  <a:lnTo>
                    <a:pt x="197" y="144"/>
                  </a:lnTo>
                  <a:lnTo>
                    <a:pt x="197" y="137"/>
                  </a:lnTo>
                  <a:lnTo>
                    <a:pt x="204" y="137"/>
                  </a:lnTo>
                  <a:lnTo>
                    <a:pt x="227" y="114"/>
                  </a:lnTo>
                  <a:lnTo>
                    <a:pt x="227" y="91"/>
                  </a:lnTo>
                  <a:lnTo>
                    <a:pt x="235" y="84"/>
                  </a:lnTo>
                  <a:lnTo>
                    <a:pt x="235" y="99"/>
                  </a:lnTo>
                  <a:lnTo>
                    <a:pt x="257"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7" name="Freeform 242"/>
            <p:cNvSpPr>
              <a:spLocks/>
            </p:cNvSpPr>
            <p:nvPr/>
          </p:nvSpPr>
          <p:spPr bwMode="auto">
            <a:xfrm>
              <a:off x="5032" y="2435"/>
              <a:ext cx="257" cy="197"/>
            </a:xfrm>
            <a:custGeom>
              <a:avLst/>
              <a:gdLst>
                <a:gd name="T0" fmla="*/ 257 w 257"/>
                <a:gd name="T1" fmla="*/ 61 h 197"/>
                <a:gd name="T2" fmla="*/ 189 w 257"/>
                <a:gd name="T3" fmla="*/ 8 h 197"/>
                <a:gd name="T4" fmla="*/ 129 w 257"/>
                <a:gd name="T5" fmla="*/ 15 h 197"/>
                <a:gd name="T6" fmla="*/ 114 w 257"/>
                <a:gd name="T7" fmla="*/ 0 h 197"/>
                <a:gd name="T8" fmla="*/ 45 w 257"/>
                <a:gd name="T9" fmla="*/ 8 h 197"/>
                <a:gd name="T10" fmla="*/ 8 w 257"/>
                <a:gd name="T11" fmla="*/ 23 h 197"/>
                <a:gd name="T12" fmla="*/ 0 w 257"/>
                <a:gd name="T13" fmla="*/ 46 h 197"/>
                <a:gd name="T14" fmla="*/ 30 w 257"/>
                <a:gd name="T15" fmla="*/ 53 h 197"/>
                <a:gd name="T16" fmla="*/ 45 w 257"/>
                <a:gd name="T17" fmla="*/ 91 h 197"/>
                <a:gd name="T18" fmla="*/ 114 w 257"/>
                <a:gd name="T19" fmla="*/ 137 h 197"/>
                <a:gd name="T20" fmla="*/ 136 w 257"/>
                <a:gd name="T21" fmla="*/ 182 h 197"/>
                <a:gd name="T22" fmla="*/ 151 w 257"/>
                <a:gd name="T23" fmla="*/ 197 h 197"/>
                <a:gd name="T24" fmla="*/ 159 w 257"/>
                <a:gd name="T25" fmla="*/ 159 h 197"/>
                <a:gd name="T26" fmla="*/ 182 w 257"/>
                <a:gd name="T27" fmla="*/ 159 h 197"/>
                <a:gd name="T28" fmla="*/ 182 w 257"/>
                <a:gd name="T29" fmla="*/ 144 h 197"/>
                <a:gd name="T30" fmla="*/ 189 w 257"/>
                <a:gd name="T31" fmla="*/ 159 h 197"/>
                <a:gd name="T32" fmla="*/ 197 w 257"/>
                <a:gd name="T33" fmla="*/ 152 h 197"/>
                <a:gd name="T34" fmla="*/ 189 w 257"/>
                <a:gd name="T35" fmla="*/ 152 h 197"/>
                <a:gd name="T36" fmla="*/ 197 w 257"/>
                <a:gd name="T37" fmla="*/ 144 h 197"/>
                <a:gd name="T38" fmla="*/ 197 w 257"/>
                <a:gd name="T39" fmla="*/ 137 h 197"/>
                <a:gd name="T40" fmla="*/ 204 w 257"/>
                <a:gd name="T41" fmla="*/ 137 h 197"/>
                <a:gd name="T42" fmla="*/ 227 w 257"/>
                <a:gd name="T43" fmla="*/ 114 h 197"/>
                <a:gd name="T44" fmla="*/ 227 w 257"/>
                <a:gd name="T45" fmla="*/ 91 h 197"/>
                <a:gd name="T46" fmla="*/ 235 w 257"/>
                <a:gd name="T47" fmla="*/ 84 h 197"/>
                <a:gd name="T48" fmla="*/ 235 w 257"/>
                <a:gd name="T49" fmla="*/ 99 h 197"/>
                <a:gd name="T50" fmla="*/ 257 w 257"/>
                <a:gd name="T51" fmla="*/ 61 h 197"/>
                <a:gd name="T52" fmla="*/ 257 w 257"/>
                <a:gd name="T53" fmla="*/ 69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7" h="197">
                  <a:moveTo>
                    <a:pt x="257" y="61"/>
                  </a:moveTo>
                  <a:lnTo>
                    <a:pt x="189" y="8"/>
                  </a:lnTo>
                  <a:lnTo>
                    <a:pt x="129" y="15"/>
                  </a:lnTo>
                  <a:lnTo>
                    <a:pt x="114" y="0"/>
                  </a:lnTo>
                  <a:lnTo>
                    <a:pt x="45" y="8"/>
                  </a:lnTo>
                  <a:lnTo>
                    <a:pt x="8" y="23"/>
                  </a:lnTo>
                  <a:lnTo>
                    <a:pt x="0" y="46"/>
                  </a:lnTo>
                  <a:lnTo>
                    <a:pt x="30" y="53"/>
                  </a:lnTo>
                  <a:lnTo>
                    <a:pt x="45" y="91"/>
                  </a:lnTo>
                  <a:lnTo>
                    <a:pt x="114" y="137"/>
                  </a:lnTo>
                  <a:lnTo>
                    <a:pt x="136" y="182"/>
                  </a:lnTo>
                  <a:lnTo>
                    <a:pt x="151" y="197"/>
                  </a:lnTo>
                  <a:lnTo>
                    <a:pt x="159" y="159"/>
                  </a:lnTo>
                  <a:lnTo>
                    <a:pt x="182" y="159"/>
                  </a:lnTo>
                  <a:lnTo>
                    <a:pt x="182" y="144"/>
                  </a:lnTo>
                  <a:lnTo>
                    <a:pt x="189" y="159"/>
                  </a:lnTo>
                  <a:lnTo>
                    <a:pt x="197" y="152"/>
                  </a:lnTo>
                  <a:lnTo>
                    <a:pt x="189" y="152"/>
                  </a:lnTo>
                  <a:lnTo>
                    <a:pt x="197" y="144"/>
                  </a:lnTo>
                  <a:lnTo>
                    <a:pt x="197" y="137"/>
                  </a:lnTo>
                  <a:lnTo>
                    <a:pt x="204" y="137"/>
                  </a:lnTo>
                  <a:lnTo>
                    <a:pt x="227" y="114"/>
                  </a:lnTo>
                  <a:lnTo>
                    <a:pt x="227" y="91"/>
                  </a:lnTo>
                  <a:lnTo>
                    <a:pt x="235" y="84"/>
                  </a:lnTo>
                  <a:lnTo>
                    <a:pt x="235" y="99"/>
                  </a:lnTo>
                  <a:lnTo>
                    <a:pt x="257" y="61"/>
                  </a:lnTo>
                  <a:lnTo>
                    <a:pt x="257" y="6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8" name="Freeform 243"/>
            <p:cNvSpPr>
              <a:spLocks/>
            </p:cNvSpPr>
            <p:nvPr/>
          </p:nvSpPr>
          <p:spPr bwMode="auto">
            <a:xfrm>
              <a:off x="4003" y="1791"/>
              <a:ext cx="348" cy="235"/>
            </a:xfrm>
            <a:custGeom>
              <a:avLst/>
              <a:gdLst>
                <a:gd name="T0" fmla="*/ 340 w 348"/>
                <a:gd name="T1" fmla="*/ 220 h 235"/>
                <a:gd name="T2" fmla="*/ 348 w 348"/>
                <a:gd name="T3" fmla="*/ 235 h 235"/>
                <a:gd name="T4" fmla="*/ 318 w 348"/>
                <a:gd name="T5" fmla="*/ 212 h 235"/>
                <a:gd name="T6" fmla="*/ 280 w 348"/>
                <a:gd name="T7" fmla="*/ 212 h 235"/>
                <a:gd name="T8" fmla="*/ 257 w 348"/>
                <a:gd name="T9" fmla="*/ 197 h 235"/>
                <a:gd name="T10" fmla="*/ 0 w 348"/>
                <a:gd name="T11" fmla="*/ 182 h 235"/>
                <a:gd name="T12" fmla="*/ 7 w 348"/>
                <a:gd name="T13" fmla="*/ 53 h 235"/>
                <a:gd name="T14" fmla="*/ 15 w 348"/>
                <a:gd name="T15" fmla="*/ 0 h 235"/>
                <a:gd name="T16" fmla="*/ 348 w 348"/>
                <a:gd name="T17" fmla="*/ 15 h 235"/>
                <a:gd name="T18" fmla="*/ 333 w 348"/>
                <a:gd name="T19" fmla="*/ 30 h 235"/>
                <a:gd name="T20" fmla="*/ 348 w 348"/>
                <a:gd name="T21" fmla="*/ 53 h 235"/>
                <a:gd name="T22" fmla="*/ 348 w 348"/>
                <a:gd name="T23" fmla="*/ 167 h 235"/>
                <a:gd name="T24" fmla="*/ 340 w 348"/>
                <a:gd name="T25" fmla="*/ 167 h 235"/>
                <a:gd name="T26" fmla="*/ 348 w 348"/>
                <a:gd name="T27" fmla="*/ 190 h 235"/>
                <a:gd name="T28" fmla="*/ 340 w 348"/>
                <a:gd name="T29" fmla="*/ 220 h 2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8" h="235">
                  <a:moveTo>
                    <a:pt x="340" y="220"/>
                  </a:moveTo>
                  <a:lnTo>
                    <a:pt x="348" y="235"/>
                  </a:lnTo>
                  <a:lnTo>
                    <a:pt x="318" y="212"/>
                  </a:lnTo>
                  <a:lnTo>
                    <a:pt x="280" y="212"/>
                  </a:lnTo>
                  <a:lnTo>
                    <a:pt x="257" y="197"/>
                  </a:lnTo>
                  <a:lnTo>
                    <a:pt x="0" y="182"/>
                  </a:lnTo>
                  <a:lnTo>
                    <a:pt x="7" y="53"/>
                  </a:lnTo>
                  <a:lnTo>
                    <a:pt x="15" y="0"/>
                  </a:lnTo>
                  <a:lnTo>
                    <a:pt x="348" y="15"/>
                  </a:lnTo>
                  <a:lnTo>
                    <a:pt x="333" y="30"/>
                  </a:lnTo>
                  <a:lnTo>
                    <a:pt x="348" y="53"/>
                  </a:lnTo>
                  <a:lnTo>
                    <a:pt x="348" y="167"/>
                  </a:lnTo>
                  <a:lnTo>
                    <a:pt x="340" y="167"/>
                  </a:lnTo>
                  <a:lnTo>
                    <a:pt x="348" y="190"/>
                  </a:lnTo>
                  <a:lnTo>
                    <a:pt x="340" y="22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9" name="Freeform 244"/>
            <p:cNvSpPr>
              <a:spLocks/>
            </p:cNvSpPr>
            <p:nvPr/>
          </p:nvSpPr>
          <p:spPr bwMode="auto">
            <a:xfrm>
              <a:off x="4003" y="1791"/>
              <a:ext cx="348" cy="235"/>
            </a:xfrm>
            <a:custGeom>
              <a:avLst/>
              <a:gdLst>
                <a:gd name="T0" fmla="*/ 340 w 348"/>
                <a:gd name="T1" fmla="*/ 220 h 235"/>
                <a:gd name="T2" fmla="*/ 348 w 348"/>
                <a:gd name="T3" fmla="*/ 235 h 235"/>
                <a:gd name="T4" fmla="*/ 318 w 348"/>
                <a:gd name="T5" fmla="*/ 212 h 235"/>
                <a:gd name="T6" fmla="*/ 280 w 348"/>
                <a:gd name="T7" fmla="*/ 212 h 235"/>
                <a:gd name="T8" fmla="*/ 257 w 348"/>
                <a:gd name="T9" fmla="*/ 197 h 235"/>
                <a:gd name="T10" fmla="*/ 0 w 348"/>
                <a:gd name="T11" fmla="*/ 182 h 235"/>
                <a:gd name="T12" fmla="*/ 7 w 348"/>
                <a:gd name="T13" fmla="*/ 53 h 235"/>
                <a:gd name="T14" fmla="*/ 15 w 348"/>
                <a:gd name="T15" fmla="*/ 0 h 235"/>
                <a:gd name="T16" fmla="*/ 348 w 348"/>
                <a:gd name="T17" fmla="*/ 15 h 235"/>
                <a:gd name="T18" fmla="*/ 333 w 348"/>
                <a:gd name="T19" fmla="*/ 30 h 235"/>
                <a:gd name="T20" fmla="*/ 348 w 348"/>
                <a:gd name="T21" fmla="*/ 53 h 235"/>
                <a:gd name="T22" fmla="*/ 348 w 348"/>
                <a:gd name="T23" fmla="*/ 167 h 235"/>
                <a:gd name="T24" fmla="*/ 340 w 348"/>
                <a:gd name="T25" fmla="*/ 167 h 235"/>
                <a:gd name="T26" fmla="*/ 348 w 348"/>
                <a:gd name="T27" fmla="*/ 190 h 235"/>
                <a:gd name="T28" fmla="*/ 340 w 348"/>
                <a:gd name="T29" fmla="*/ 220 h 235"/>
                <a:gd name="T30" fmla="*/ 340 w 348"/>
                <a:gd name="T31" fmla="*/ 228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235">
                  <a:moveTo>
                    <a:pt x="340" y="220"/>
                  </a:moveTo>
                  <a:lnTo>
                    <a:pt x="348" y="235"/>
                  </a:lnTo>
                  <a:lnTo>
                    <a:pt x="318" y="212"/>
                  </a:lnTo>
                  <a:lnTo>
                    <a:pt x="280" y="212"/>
                  </a:lnTo>
                  <a:lnTo>
                    <a:pt x="257" y="197"/>
                  </a:lnTo>
                  <a:lnTo>
                    <a:pt x="0" y="182"/>
                  </a:lnTo>
                  <a:lnTo>
                    <a:pt x="7" y="53"/>
                  </a:lnTo>
                  <a:lnTo>
                    <a:pt x="15" y="0"/>
                  </a:lnTo>
                  <a:lnTo>
                    <a:pt x="348" y="15"/>
                  </a:lnTo>
                  <a:lnTo>
                    <a:pt x="333" y="30"/>
                  </a:lnTo>
                  <a:lnTo>
                    <a:pt x="348" y="53"/>
                  </a:lnTo>
                  <a:lnTo>
                    <a:pt x="348" y="167"/>
                  </a:lnTo>
                  <a:lnTo>
                    <a:pt x="340" y="167"/>
                  </a:lnTo>
                  <a:lnTo>
                    <a:pt x="348" y="190"/>
                  </a:lnTo>
                  <a:lnTo>
                    <a:pt x="340" y="220"/>
                  </a:lnTo>
                  <a:lnTo>
                    <a:pt x="340" y="2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0" name="Freeform 245"/>
            <p:cNvSpPr>
              <a:spLocks/>
            </p:cNvSpPr>
            <p:nvPr/>
          </p:nvSpPr>
          <p:spPr bwMode="auto">
            <a:xfrm>
              <a:off x="4669" y="2352"/>
              <a:ext cx="431" cy="144"/>
            </a:xfrm>
            <a:custGeom>
              <a:avLst/>
              <a:gdLst>
                <a:gd name="T0" fmla="*/ 431 w 431"/>
                <a:gd name="T1" fmla="*/ 0 h 144"/>
                <a:gd name="T2" fmla="*/ 431 w 431"/>
                <a:gd name="T3" fmla="*/ 15 h 144"/>
                <a:gd name="T4" fmla="*/ 416 w 431"/>
                <a:gd name="T5" fmla="*/ 30 h 144"/>
                <a:gd name="T6" fmla="*/ 393 w 431"/>
                <a:gd name="T7" fmla="*/ 45 h 144"/>
                <a:gd name="T8" fmla="*/ 386 w 431"/>
                <a:gd name="T9" fmla="*/ 38 h 144"/>
                <a:gd name="T10" fmla="*/ 371 w 431"/>
                <a:gd name="T11" fmla="*/ 61 h 144"/>
                <a:gd name="T12" fmla="*/ 333 w 431"/>
                <a:gd name="T13" fmla="*/ 83 h 144"/>
                <a:gd name="T14" fmla="*/ 325 w 431"/>
                <a:gd name="T15" fmla="*/ 98 h 144"/>
                <a:gd name="T16" fmla="*/ 310 w 431"/>
                <a:gd name="T17" fmla="*/ 98 h 144"/>
                <a:gd name="T18" fmla="*/ 310 w 431"/>
                <a:gd name="T19" fmla="*/ 114 h 144"/>
                <a:gd name="T20" fmla="*/ 242 w 431"/>
                <a:gd name="T21" fmla="*/ 121 h 144"/>
                <a:gd name="T22" fmla="*/ 113 w 431"/>
                <a:gd name="T23" fmla="*/ 136 h 144"/>
                <a:gd name="T24" fmla="*/ 0 w 431"/>
                <a:gd name="T25" fmla="*/ 144 h 144"/>
                <a:gd name="T26" fmla="*/ 15 w 431"/>
                <a:gd name="T27" fmla="*/ 136 h 144"/>
                <a:gd name="T28" fmla="*/ 7 w 431"/>
                <a:gd name="T29" fmla="*/ 114 h 144"/>
                <a:gd name="T30" fmla="*/ 22 w 431"/>
                <a:gd name="T31" fmla="*/ 106 h 144"/>
                <a:gd name="T32" fmla="*/ 15 w 431"/>
                <a:gd name="T33" fmla="*/ 98 h 144"/>
                <a:gd name="T34" fmla="*/ 30 w 431"/>
                <a:gd name="T35" fmla="*/ 83 h 144"/>
                <a:gd name="T36" fmla="*/ 30 w 431"/>
                <a:gd name="T37" fmla="*/ 76 h 144"/>
                <a:gd name="T38" fmla="*/ 38 w 431"/>
                <a:gd name="T39" fmla="*/ 45 h 144"/>
                <a:gd name="T40" fmla="*/ 113 w 431"/>
                <a:gd name="T41" fmla="*/ 38 h 144"/>
                <a:gd name="T42" fmla="*/ 106 w 431"/>
                <a:gd name="T43" fmla="*/ 30 h 144"/>
                <a:gd name="T44" fmla="*/ 333 w 431"/>
                <a:gd name="T45" fmla="*/ 8 h 144"/>
                <a:gd name="T46" fmla="*/ 431 w 431"/>
                <a:gd name="T47" fmla="*/ 0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1" h="144">
                  <a:moveTo>
                    <a:pt x="431" y="0"/>
                  </a:moveTo>
                  <a:lnTo>
                    <a:pt x="431" y="15"/>
                  </a:lnTo>
                  <a:lnTo>
                    <a:pt x="416" y="30"/>
                  </a:lnTo>
                  <a:lnTo>
                    <a:pt x="393" y="45"/>
                  </a:lnTo>
                  <a:lnTo>
                    <a:pt x="386" y="38"/>
                  </a:lnTo>
                  <a:lnTo>
                    <a:pt x="371" y="61"/>
                  </a:lnTo>
                  <a:lnTo>
                    <a:pt x="333" y="83"/>
                  </a:lnTo>
                  <a:lnTo>
                    <a:pt x="325" y="98"/>
                  </a:lnTo>
                  <a:lnTo>
                    <a:pt x="310" y="98"/>
                  </a:lnTo>
                  <a:lnTo>
                    <a:pt x="310" y="114"/>
                  </a:lnTo>
                  <a:lnTo>
                    <a:pt x="242" y="121"/>
                  </a:lnTo>
                  <a:lnTo>
                    <a:pt x="113" y="136"/>
                  </a:lnTo>
                  <a:lnTo>
                    <a:pt x="0" y="144"/>
                  </a:lnTo>
                  <a:lnTo>
                    <a:pt x="15" y="136"/>
                  </a:lnTo>
                  <a:lnTo>
                    <a:pt x="7" y="114"/>
                  </a:lnTo>
                  <a:lnTo>
                    <a:pt x="22" y="106"/>
                  </a:lnTo>
                  <a:lnTo>
                    <a:pt x="15" y="98"/>
                  </a:lnTo>
                  <a:lnTo>
                    <a:pt x="30" y="83"/>
                  </a:lnTo>
                  <a:lnTo>
                    <a:pt x="30" y="76"/>
                  </a:lnTo>
                  <a:lnTo>
                    <a:pt x="38" y="45"/>
                  </a:lnTo>
                  <a:lnTo>
                    <a:pt x="113" y="38"/>
                  </a:lnTo>
                  <a:lnTo>
                    <a:pt x="106" y="30"/>
                  </a:lnTo>
                  <a:lnTo>
                    <a:pt x="333" y="8"/>
                  </a:lnTo>
                  <a:lnTo>
                    <a:pt x="431"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1" name="Freeform 246"/>
            <p:cNvSpPr>
              <a:spLocks/>
            </p:cNvSpPr>
            <p:nvPr/>
          </p:nvSpPr>
          <p:spPr bwMode="auto">
            <a:xfrm>
              <a:off x="4669" y="2352"/>
              <a:ext cx="431" cy="144"/>
            </a:xfrm>
            <a:custGeom>
              <a:avLst/>
              <a:gdLst>
                <a:gd name="T0" fmla="*/ 431 w 431"/>
                <a:gd name="T1" fmla="*/ 0 h 144"/>
                <a:gd name="T2" fmla="*/ 431 w 431"/>
                <a:gd name="T3" fmla="*/ 15 h 144"/>
                <a:gd name="T4" fmla="*/ 416 w 431"/>
                <a:gd name="T5" fmla="*/ 30 h 144"/>
                <a:gd name="T6" fmla="*/ 393 w 431"/>
                <a:gd name="T7" fmla="*/ 45 h 144"/>
                <a:gd name="T8" fmla="*/ 386 w 431"/>
                <a:gd name="T9" fmla="*/ 38 h 144"/>
                <a:gd name="T10" fmla="*/ 371 w 431"/>
                <a:gd name="T11" fmla="*/ 61 h 144"/>
                <a:gd name="T12" fmla="*/ 333 w 431"/>
                <a:gd name="T13" fmla="*/ 83 h 144"/>
                <a:gd name="T14" fmla="*/ 325 w 431"/>
                <a:gd name="T15" fmla="*/ 98 h 144"/>
                <a:gd name="T16" fmla="*/ 310 w 431"/>
                <a:gd name="T17" fmla="*/ 98 h 144"/>
                <a:gd name="T18" fmla="*/ 310 w 431"/>
                <a:gd name="T19" fmla="*/ 114 h 144"/>
                <a:gd name="T20" fmla="*/ 242 w 431"/>
                <a:gd name="T21" fmla="*/ 121 h 144"/>
                <a:gd name="T22" fmla="*/ 113 w 431"/>
                <a:gd name="T23" fmla="*/ 136 h 144"/>
                <a:gd name="T24" fmla="*/ 0 w 431"/>
                <a:gd name="T25" fmla="*/ 144 h 144"/>
                <a:gd name="T26" fmla="*/ 15 w 431"/>
                <a:gd name="T27" fmla="*/ 136 h 144"/>
                <a:gd name="T28" fmla="*/ 7 w 431"/>
                <a:gd name="T29" fmla="*/ 114 h 144"/>
                <a:gd name="T30" fmla="*/ 22 w 431"/>
                <a:gd name="T31" fmla="*/ 106 h 144"/>
                <a:gd name="T32" fmla="*/ 15 w 431"/>
                <a:gd name="T33" fmla="*/ 98 h 144"/>
                <a:gd name="T34" fmla="*/ 30 w 431"/>
                <a:gd name="T35" fmla="*/ 83 h 144"/>
                <a:gd name="T36" fmla="*/ 30 w 431"/>
                <a:gd name="T37" fmla="*/ 76 h 144"/>
                <a:gd name="T38" fmla="*/ 38 w 431"/>
                <a:gd name="T39" fmla="*/ 45 h 144"/>
                <a:gd name="T40" fmla="*/ 113 w 431"/>
                <a:gd name="T41" fmla="*/ 38 h 144"/>
                <a:gd name="T42" fmla="*/ 106 w 431"/>
                <a:gd name="T43" fmla="*/ 30 h 144"/>
                <a:gd name="T44" fmla="*/ 333 w 431"/>
                <a:gd name="T45" fmla="*/ 8 h 144"/>
                <a:gd name="T46" fmla="*/ 431 w 431"/>
                <a:gd name="T47" fmla="*/ 0 h 144"/>
                <a:gd name="T48" fmla="*/ 431 w 431"/>
                <a:gd name="T49" fmla="*/ 8 h 1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31" h="144">
                  <a:moveTo>
                    <a:pt x="431" y="0"/>
                  </a:moveTo>
                  <a:lnTo>
                    <a:pt x="431" y="15"/>
                  </a:lnTo>
                  <a:lnTo>
                    <a:pt x="416" y="30"/>
                  </a:lnTo>
                  <a:lnTo>
                    <a:pt x="393" y="45"/>
                  </a:lnTo>
                  <a:lnTo>
                    <a:pt x="386" y="38"/>
                  </a:lnTo>
                  <a:lnTo>
                    <a:pt x="371" y="61"/>
                  </a:lnTo>
                  <a:lnTo>
                    <a:pt x="333" y="83"/>
                  </a:lnTo>
                  <a:lnTo>
                    <a:pt x="325" y="98"/>
                  </a:lnTo>
                  <a:lnTo>
                    <a:pt x="310" y="98"/>
                  </a:lnTo>
                  <a:lnTo>
                    <a:pt x="310" y="114"/>
                  </a:lnTo>
                  <a:lnTo>
                    <a:pt x="242" y="121"/>
                  </a:lnTo>
                  <a:lnTo>
                    <a:pt x="113" y="136"/>
                  </a:lnTo>
                  <a:lnTo>
                    <a:pt x="0" y="144"/>
                  </a:lnTo>
                  <a:lnTo>
                    <a:pt x="15" y="136"/>
                  </a:lnTo>
                  <a:lnTo>
                    <a:pt x="7" y="114"/>
                  </a:lnTo>
                  <a:lnTo>
                    <a:pt x="22" y="106"/>
                  </a:lnTo>
                  <a:lnTo>
                    <a:pt x="15" y="98"/>
                  </a:lnTo>
                  <a:lnTo>
                    <a:pt x="30" y="83"/>
                  </a:lnTo>
                  <a:lnTo>
                    <a:pt x="30" y="76"/>
                  </a:lnTo>
                  <a:lnTo>
                    <a:pt x="38" y="45"/>
                  </a:lnTo>
                  <a:lnTo>
                    <a:pt x="113" y="38"/>
                  </a:lnTo>
                  <a:lnTo>
                    <a:pt x="106" y="30"/>
                  </a:lnTo>
                  <a:lnTo>
                    <a:pt x="333" y="8"/>
                  </a:lnTo>
                  <a:lnTo>
                    <a:pt x="431" y="0"/>
                  </a:lnTo>
                  <a:lnTo>
                    <a:pt x="431"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2" name="Freeform 247"/>
            <p:cNvSpPr>
              <a:spLocks/>
            </p:cNvSpPr>
            <p:nvPr/>
          </p:nvSpPr>
          <p:spPr bwMode="auto">
            <a:xfrm>
              <a:off x="3798" y="2397"/>
              <a:ext cx="712" cy="690"/>
            </a:xfrm>
            <a:custGeom>
              <a:avLst/>
              <a:gdLst>
                <a:gd name="T0" fmla="*/ 681 w 712"/>
                <a:gd name="T1" fmla="*/ 197 h 690"/>
                <a:gd name="T2" fmla="*/ 613 w 712"/>
                <a:gd name="T3" fmla="*/ 175 h 690"/>
                <a:gd name="T4" fmla="*/ 560 w 712"/>
                <a:gd name="T5" fmla="*/ 190 h 690"/>
                <a:gd name="T6" fmla="*/ 538 w 712"/>
                <a:gd name="T7" fmla="*/ 182 h 690"/>
                <a:gd name="T8" fmla="*/ 515 w 712"/>
                <a:gd name="T9" fmla="*/ 190 h 690"/>
                <a:gd name="T10" fmla="*/ 500 w 712"/>
                <a:gd name="T11" fmla="*/ 182 h 690"/>
                <a:gd name="T12" fmla="*/ 470 w 712"/>
                <a:gd name="T13" fmla="*/ 175 h 690"/>
                <a:gd name="T14" fmla="*/ 447 w 712"/>
                <a:gd name="T15" fmla="*/ 167 h 690"/>
                <a:gd name="T16" fmla="*/ 401 w 712"/>
                <a:gd name="T17" fmla="*/ 137 h 690"/>
                <a:gd name="T18" fmla="*/ 364 w 712"/>
                <a:gd name="T19" fmla="*/ 129 h 690"/>
                <a:gd name="T20" fmla="*/ 220 w 712"/>
                <a:gd name="T21" fmla="*/ 0 h 690"/>
                <a:gd name="T22" fmla="*/ 0 w 712"/>
                <a:gd name="T23" fmla="*/ 266 h 690"/>
                <a:gd name="T24" fmla="*/ 84 w 712"/>
                <a:gd name="T25" fmla="*/ 364 h 690"/>
                <a:gd name="T26" fmla="*/ 167 w 712"/>
                <a:gd name="T27" fmla="*/ 478 h 690"/>
                <a:gd name="T28" fmla="*/ 205 w 712"/>
                <a:gd name="T29" fmla="*/ 432 h 690"/>
                <a:gd name="T30" fmla="*/ 273 w 712"/>
                <a:gd name="T31" fmla="*/ 432 h 690"/>
                <a:gd name="T32" fmla="*/ 333 w 712"/>
                <a:gd name="T33" fmla="*/ 531 h 690"/>
                <a:gd name="T34" fmla="*/ 379 w 712"/>
                <a:gd name="T35" fmla="*/ 614 h 690"/>
                <a:gd name="T36" fmla="*/ 447 w 712"/>
                <a:gd name="T37" fmla="*/ 675 h 690"/>
                <a:gd name="T38" fmla="*/ 492 w 712"/>
                <a:gd name="T39" fmla="*/ 690 h 690"/>
                <a:gd name="T40" fmla="*/ 485 w 712"/>
                <a:gd name="T41" fmla="*/ 629 h 690"/>
                <a:gd name="T42" fmla="*/ 477 w 712"/>
                <a:gd name="T43" fmla="*/ 599 h 690"/>
                <a:gd name="T44" fmla="*/ 485 w 712"/>
                <a:gd name="T45" fmla="*/ 599 h 690"/>
                <a:gd name="T46" fmla="*/ 485 w 712"/>
                <a:gd name="T47" fmla="*/ 599 h 690"/>
                <a:gd name="T48" fmla="*/ 507 w 712"/>
                <a:gd name="T49" fmla="*/ 569 h 690"/>
                <a:gd name="T50" fmla="*/ 492 w 712"/>
                <a:gd name="T51" fmla="*/ 561 h 690"/>
                <a:gd name="T52" fmla="*/ 515 w 712"/>
                <a:gd name="T53" fmla="*/ 546 h 690"/>
                <a:gd name="T54" fmla="*/ 507 w 712"/>
                <a:gd name="T55" fmla="*/ 546 h 690"/>
                <a:gd name="T56" fmla="*/ 530 w 712"/>
                <a:gd name="T57" fmla="*/ 523 h 690"/>
                <a:gd name="T58" fmla="*/ 553 w 712"/>
                <a:gd name="T59" fmla="*/ 523 h 690"/>
                <a:gd name="T60" fmla="*/ 553 w 712"/>
                <a:gd name="T61" fmla="*/ 508 h 690"/>
                <a:gd name="T62" fmla="*/ 568 w 712"/>
                <a:gd name="T63" fmla="*/ 508 h 690"/>
                <a:gd name="T64" fmla="*/ 576 w 712"/>
                <a:gd name="T65" fmla="*/ 516 h 690"/>
                <a:gd name="T66" fmla="*/ 621 w 712"/>
                <a:gd name="T67" fmla="*/ 485 h 690"/>
                <a:gd name="T68" fmla="*/ 621 w 712"/>
                <a:gd name="T69" fmla="*/ 478 h 690"/>
                <a:gd name="T70" fmla="*/ 629 w 712"/>
                <a:gd name="T71" fmla="*/ 448 h 690"/>
                <a:gd name="T72" fmla="*/ 644 w 712"/>
                <a:gd name="T73" fmla="*/ 455 h 690"/>
                <a:gd name="T74" fmla="*/ 644 w 712"/>
                <a:gd name="T75" fmla="*/ 463 h 690"/>
                <a:gd name="T76" fmla="*/ 689 w 712"/>
                <a:gd name="T77" fmla="*/ 440 h 690"/>
                <a:gd name="T78" fmla="*/ 712 w 712"/>
                <a:gd name="T79" fmla="*/ 357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2" h="690">
                  <a:moveTo>
                    <a:pt x="681" y="296"/>
                  </a:moveTo>
                  <a:lnTo>
                    <a:pt x="681" y="197"/>
                  </a:lnTo>
                  <a:lnTo>
                    <a:pt x="659" y="190"/>
                  </a:lnTo>
                  <a:lnTo>
                    <a:pt x="613" y="175"/>
                  </a:lnTo>
                  <a:lnTo>
                    <a:pt x="568" y="182"/>
                  </a:lnTo>
                  <a:lnTo>
                    <a:pt x="560" y="190"/>
                  </a:lnTo>
                  <a:lnTo>
                    <a:pt x="545" y="175"/>
                  </a:lnTo>
                  <a:lnTo>
                    <a:pt x="538" y="182"/>
                  </a:lnTo>
                  <a:lnTo>
                    <a:pt x="523" y="175"/>
                  </a:lnTo>
                  <a:lnTo>
                    <a:pt x="515" y="190"/>
                  </a:lnTo>
                  <a:lnTo>
                    <a:pt x="515" y="175"/>
                  </a:lnTo>
                  <a:lnTo>
                    <a:pt x="500" y="182"/>
                  </a:lnTo>
                  <a:lnTo>
                    <a:pt x="485" y="167"/>
                  </a:lnTo>
                  <a:lnTo>
                    <a:pt x="470" y="175"/>
                  </a:lnTo>
                  <a:lnTo>
                    <a:pt x="462" y="160"/>
                  </a:lnTo>
                  <a:lnTo>
                    <a:pt x="447" y="167"/>
                  </a:lnTo>
                  <a:lnTo>
                    <a:pt x="409" y="152"/>
                  </a:lnTo>
                  <a:lnTo>
                    <a:pt x="401" y="137"/>
                  </a:lnTo>
                  <a:lnTo>
                    <a:pt x="379" y="144"/>
                  </a:lnTo>
                  <a:lnTo>
                    <a:pt x="364" y="129"/>
                  </a:lnTo>
                  <a:lnTo>
                    <a:pt x="371" y="8"/>
                  </a:lnTo>
                  <a:lnTo>
                    <a:pt x="220" y="0"/>
                  </a:lnTo>
                  <a:lnTo>
                    <a:pt x="197" y="281"/>
                  </a:lnTo>
                  <a:lnTo>
                    <a:pt x="0" y="266"/>
                  </a:lnTo>
                  <a:lnTo>
                    <a:pt x="8" y="281"/>
                  </a:lnTo>
                  <a:lnTo>
                    <a:pt x="84" y="364"/>
                  </a:lnTo>
                  <a:lnTo>
                    <a:pt x="106" y="432"/>
                  </a:lnTo>
                  <a:lnTo>
                    <a:pt x="167" y="478"/>
                  </a:lnTo>
                  <a:lnTo>
                    <a:pt x="190" y="463"/>
                  </a:lnTo>
                  <a:lnTo>
                    <a:pt x="205" y="432"/>
                  </a:lnTo>
                  <a:lnTo>
                    <a:pt x="227" y="425"/>
                  </a:lnTo>
                  <a:lnTo>
                    <a:pt x="273" y="432"/>
                  </a:lnTo>
                  <a:lnTo>
                    <a:pt x="311" y="478"/>
                  </a:lnTo>
                  <a:lnTo>
                    <a:pt x="333" y="531"/>
                  </a:lnTo>
                  <a:lnTo>
                    <a:pt x="379" y="576"/>
                  </a:lnTo>
                  <a:lnTo>
                    <a:pt x="379" y="614"/>
                  </a:lnTo>
                  <a:lnTo>
                    <a:pt x="394" y="652"/>
                  </a:lnTo>
                  <a:lnTo>
                    <a:pt x="447" y="675"/>
                  </a:lnTo>
                  <a:lnTo>
                    <a:pt x="477" y="675"/>
                  </a:lnTo>
                  <a:lnTo>
                    <a:pt x="492" y="690"/>
                  </a:lnTo>
                  <a:lnTo>
                    <a:pt x="507" y="683"/>
                  </a:lnTo>
                  <a:lnTo>
                    <a:pt x="485" y="629"/>
                  </a:lnTo>
                  <a:lnTo>
                    <a:pt x="492" y="599"/>
                  </a:lnTo>
                  <a:lnTo>
                    <a:pt x="477" y="599"/>
                  </a:lnTo>
                  <a:lnTo>
                    <a:pt x="477" y="584"/>
                  </a:lnTo>
                  <a:lnTo>
                    <a:pt x="485" y="599"/>
                  </a:lnTo>
                  <a:lnTo>
                    <a:pt x="485" y="584"/>
                  </a:lnTo>
                  <a:lnTo>
                    <a:pt x="485" y="599"/>
                  </a:lnTo>
                  <a:lnTo>
                    <a:pt x="492" y="599"/>
                  </a:lnTo>
                  <a:lnTo>
                    <a:pt x="507" y="569"/>
                  </a:lnTo>
                  <a:lnTo>
                    <a:pt x="500" y="576"/>
                  </a:lnTo>
                  <a:lnTo>
                    <a:pt x="492" y="561"/>
                  </a:lnTo>
                  <a:lnTo>
                    <a:pt x="507" y="561"/>
                  </a:lnTo>
                  <a:lnTo>
                    <a:pt x="515" y="546"/>
                  </a:lnTo>
                  <a:lnTo>
                    <a:pt x="507" y="554"/>
                  </a:lnTo>
                  <a:lnTo>
                    <a:pt x="507" y="546"/>
                  </a:lnTo>
                  <a:lnTo>
                    <a:pt x="530" y="539"/>
                  </a:lnTo>
                  <a:lnTo>
                    <a:pt x="530" y="523"/>
                  </a:lnTo>
                  <a:lnTo>
                    <a:pt x="538" y="531"/>
                  </a:lnTo>
                  <a:lnTo>
                    <a:pt x="553" y="523"/>
                  </a:lnTo>
                  <a:lnTo>
                    <a:pt x="538" y="508"/>
                  </a:lnTo>
                  <a:lnTo>
                    <a:pt x="553" y="508"/>
                  </a:lnTo>
                  <a:lnTo>
                    <a:pt x="545" y="516"/>
                  </a:lnTo>
                  <a:lnTo>
                    <a:pt x="568" y="508"/>
                  </a:lnTo>
                  <a:lnTo>
                    <a:pt x="560" y="516"/>
                  </a:lnTo>
                  <a:lnTo>
                    <a:pt x="576" y="516"/>
                  </a:lnTo>
                  <a:lnTo>
                    <a:pt x="553" y="531"/>
                  </a:lnTo>
                  <a:lnTo>
                    <a:pt x="621" y="485"/>
                  </a:lnTo>
                  <a:lnTo>
                    <a:pt x="613" y="493"/>
                  </a:lnTo>
                  <a:lnTo>
                    <a:pt x="621" y="478"/>
                  </a:lnTo>
                  <a:lnTo>
                    <a:pt x="636" y="470"/>
                  </a:lnTo>
                  <a:lnTo>
                    <a:pt x="629" y="448"/>
                  </a:lnTo>
                  <a:lnTo>
                    <a:pt x="644" y="440"/>
                  </a:lnTo>
                  <a:lnTo>
                    <a:pt x="644" y="455"/>
                  </a:lnTo>
                  <a:lnTo>
                    <a:pt x="659" y="455"/>
                  </a:lnTo>
                  <a:lnTo>
                    <a:pt x="644" y="463"/>
                  </a:lnTo>
                  <a:lnTo>
                    <a:pt x="697" y="448"/>
                  </a:lnTo>
                  <a:lnTo>
                    <a:pt x="689" y="440"/>
                  </a:lnTo>
                  <a:lnTo>
                    <a:pt x="697" y="425"/>
                  </a:lnTo>
                  <a:lnTo>
                    <a:pt x="712" y="357"/>
                  </a:lnTo>
                  <a:lnTo>
                    <a:pt x="681" y="29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3" name="Freeform 248"/>
            <p:cNvSpPr>
              <a:spLocks/>
            </p:cNvSpPr>
            <p:nvPr/>
          </p:nvSpPr>
          <p:spPr bwMode="auto">
            <a:xfrm>
              <a:off x="3798" y="2397"/>
              <a:ext cx="712" cy="690"/>
            </a:xfrm>
            <a:custGeom>
              <a:avLst/>
              <a:gdLst>
                <a:gd name="T0" fmla="*/ 681 w 712"/>
                <a:gd name="T1" fmla="*/ 197 h 690"/>
                <a:gd name="T2" fmla="*/ 613 w 712"/>
                <a:gd name="T3" fmla="*/ 175 h 690"/>
                <a:gd name="T4" fmla="*/ 560 w 712"/>
                <a:gd name="T5" fmla="*/ 190 h 690"/>
                <a:gd name="T6" fmla="*/ 538 w 712"/>
                <a:gd name="T7" fmla="*/ 182 h 690"/>
                <a:gd name="T8" fmla="*/ 515 w 712"/>
                <a:gd name="T9" fmla="*/ 190 h 690"/>
                <a:gd name="T10" fmla="*/ 500 w 712"/>
                <a:gd name="T11" fmla="*/ 182 h 690"/>
                <a:gd name="T12" fmla="*/ 470 w 712"/>
                <a:gd name="T13" fmla="*/ 175 h 690"/>
                <a:gd name="T14" fmla="*/ 447 w 712"/>
                <a:gd name="T15" fmla="*/ 167 h 690"/>
                <a:gd name="T16" fmla="*/ 401 w 712"/>
                <a:gd name="T17" fmla="*/ 137 h 690"/>
                <a:gd name="T18" fmla="*/ 364 w 712"/>
                <a:gd name="T19" fmla="*/ 129 h 690"/>
                <a:gd name="T20" fmla="*/ 220 w 712"/>
                <a:gd name="T21" fmla="*/ 0 h 690"/>
                <a:gd name="T22" fmla="*/ 0 w 712"/>
                <a:gd name="T23" fmla="*/ 266 h 690"/>
                <a:gd name="T24" fmla="*/ 84 w 712"/>
                <a:gd name="T25" fmla="*/ 364 h 690"/>
                <a:gd name="T26" fmla="*/ 167 w 712"/>
                <a:gd name="T27" fmla="*/ 478 h 690"/>
                <a:gd name="T28" fmla="*/ 205 w 712"/>
                <a:gd name="T29" fmla="*/ 432 h 690"/>
                <a:gd name="T30" fmla="*/ 273 w 712"/>
                <a:gd name="T31" fmla="*/ 432 h 690"/>
                <a:gd name="T32" fmla="*/ 333 w 712"/>
                <a:gd name="T33" fmla="*/ 531 h 690"/>
                <a:gd name="T34" fmla="*/ 379 w 712"/>
                <a:gd name="T35" fmla="*/ 614 h 690"/>
                <a:gd name="T36" fmla="*/ 447 w 712"/>
                <a:gd name="T37" fmla="*/ 675 h 690"/>
                <a:gd name="T38" fmla="*/ 492 w 712"/>
                <a:gd name="T39" fmla="*/ 690 h 690"/>
                <a:gd name="T40" fmla="*/ 485 w 712"/>
                <a:gd name="T41" fmla="*/ 629 h 690"/>
                <a:gd name="T42" fmla="*/ 477 w 712"/>
                <a:gd name="T43" fmla="*/ 599 h 690"/>
                <a:gd name="T44" fmla="*/ 485 w 712"/>
                <a:gd name="T45" fmla="*/ 599 h 690"/>
                <a:gd name="T46" fmla="*/ 485 w 712"/>
                <a:gd name="T47" fmla="*/ 599 h 690"/>
                <a:gd name="T48" fmla="*/ 507 w 712"/>
                <a:gd name="T49" fmla="*/ 569 h 690"/>
                <a:gd name="T50" fmla="*/ 492 w 712"/>
                <a:gd name="T51" fmla="*/ 561 h 690"/>
                <a:gd name="T52" fmla="*/ 515 w 712"/>
                <a:gd name="T53" fmla="*/ 546 h 690"/>
                <a:gd name="T54" fmla="*/ 507 w 712"/>
                <a:gd name="T55" fmla="*/ 546 h 690"/>
                <a:gd name="T56" fmla="*/ 530 w 712"/>
                <a:gd name="T57" fmla="*/ 523 h 690"/>
                <a:gd name="T58" fmla="*/ 553 w 712"/>
                <a:gd name="T59" fmla="*/ 523 h 690"/>
                <a:gd name="T60" fmla="*/ 553 w 712"/>
                <a:gd name="T61" fmla="*/ 508 h 690"/>
                <a:gd name="T62" fmla="*/ 568 w 712"/>
                <a:gd name="T63" fmla="*/ 508 h 690"/>
                <a:gd name="T64" fmla="*/ 576 w 712"/>
                <a:gd name="T65" fmla="*/ 516 h 690"/>
                <a:gd name="T66" fmla="*/ 621 w 712"/>
                <a:gd name="T67" fmla="*/ 485 h 690"/>
                <a:gd name="T68" fmla="*/ 621 w 712"/>
                <a:gd name="T69" fmla="*/ 478 h 690"/>
                <a:gd name="T70" fmla="*/ 629 w 712"/>
                <a:gd name="T71" fmla="*/ 448 h 690"/>
                <a:gd name="T72" fmla="*/ 644 w 712"/>
                <a:gd name="T73" fmla="*/ 455 h 690"/>
                <a:gd name="T74" fmla="*/ 644 w 712"/>
                <a:gd name="T75" fmla="*/ 463 h 690"/>
                <a:gd name="T76" fmla="*/ 689 w 712"/>
                <a:gd name="T77" fmla="*/ 440 h 690"/>
                <a:gd name="T78" fmla="*/ 712 w 712"/>
                <a:gd name="T79" fmla="*/ 357 h 690"/>
                <a:gd name="T80" fmla="*/ 681 w 712"/>
                <a:gd name="T81" fmla="*/ 304 h 6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12" h="690">
                  <a:moveTo>
                    <a:pt x="681" y="296"/>
                  </a:moveTo>
                  <a:lnTo>
                    <a:pt x="681" y="197"/>
                  </a:lnTo>
                  <a:lnTo>
                    <a:pt x="659" y="190"/>
                  </a:lnTo>
                  <a:lnTo>
                    <a:pt x="613" y="175"/>
                  </a:lnTo>
                  <a:lnTo>
                    <a:pt x="568" y="182"/>
                  </a:lnTo>
                  <a:lnTo>
                    <a:pt x="560" y="190"/>
                  </a:lnTo>
                  <a:lnTo>
                    <a:pt x="545" y="175"/>
                  </a:lnTo>
                  <a:lnTo>
                    <a:pt x="538" y="182"/>
                  </a:lnTo>
                  <a:lnTo>
                    <a:pt x="523" y="175"/>
                  </a:lnTo>
                  <a:lnTo>
                    <a:pt x="515" y="190"/>
                  </a:lnTo>
                  <a:lnTo>
                    <a:pt x="515" y="175"/>
                  </a:lnTo>
                  <a:lnTo>
                    <a:pt x="500" y="182"/>
                  </a:lnTo>
                  <a:lnTo>
                    <a:pt x="485" y="167"/>
                  </a:lnTo>
                  <a:lnTo>
                    <a:pt x="470" y="175"/>
                  </a:lnTo>
                  <a:lnTo>
                    <a:pt x="462" y="160"/>
                  </a:lnTo>
                  <a:lnTo>
                    <a:pt x="447" y="167"/>
                  </a:lnTo>
                  <a:lnTo>
                    <a:pt x="409" y="152"/>
                  </a:lnTo>
                  <a:lnTo>
                    <a:pt x="401" y="137"/>
                  </a:lnTo>
                  <a:lnTo>
                    <a:pt x="379" y="144"/>
                  </a:lnTo>
                  <a:lnTo>
                    <a:pt x="364" y="129"/>
                  </a:lnTo>
                  <a:lnTo>
                    <a:pt x="371" y="8"/>
                  </a:lnTo>
                  <a:lnTo>
                    <a:pt x="220" y="0"/>
                  </a:lnTo>
                  <a:lnTo>
                    <a:pt x="197" y="281"/>
                  </a:lnTo>
                  <a:lnTo>
                    <a:pt x="0" y="266"/>
                  </a:lnTo>
                  <a:lnTo>
                    <a:pt x="8" y="281"/>
                  </a:lnTo>
                  <a:lnTo>
                    <a:pt x="84" y="364"/>
                  </a:lnTo>
                  <a:lnTo>
                    <a:pt x="106" y="432"/>
                  </a:lnTo>
                  <a:lnTo>
                    <a:pt x="167" y="478"/>
                  </a:lnTo>
                  <a:lnTo>
                    <a:pt x="190" y="463"/>
                  </a:lnTo>
                  <a:lnTo>
                    <a:pt x="205" y="432"/>
                  </a:lnTo>
                  <a:lnTo>
                    <a:pt x="227" y="425"/>
                  </a:lnTo>
                  <a:lnTo>
                    <a:pt x="273" y="432"/>
                  </a:lnTo>
                  <a:lnTo>
                    <a:pt x="311" y="478"/>
                  </a:lnTo>
                  <a:lnTo>
                    <a:pt x="333" y="531"/>
                  </a:lnTo>
                  <a:lnTo>
                    <a:pt x="379" y="576"/>
                  </a:lnTo>
                  <a:lnTo>
                    <a:pt x="379" y="614"/>
                  </a:lnTo>
                  <a:lnTo>
                    <a:pt x="394" y="652"/>
                  </a:lnTo>
                  <a:lnTo>
                    <a:pt x="447" y="675"/>
                  </a:lnTo>
                  <a:lnTo>
                    <a:pt x="477" y="675"/>
                  </a:lnTo>
                  <a:lnTo>
                    <a:pt x="492" y="690"/>
                  </a:lnTo>
                  <a:lnTo>
                    <a:pt x="507" y="683"/>
                  </a:lnTo>
                  <a:lnTo>
                    <a:pt x="485" y="629"/>
                  </a:lnTo>
                  <a:lnTo>
                    <a:pt x="492" y="599"/>
                  </a:lnTo>
                  <a:lnTo>
                    <a:pt x="477" y="599"/>
                  </a:lnTo>
                  <a:lnTo>
                    <a:pt x="477" y="584"/>
                  </a:lnTo>
                  <a:lnTo>
                    <a:pt x="485" y="599"/>
                  </a:lnTo>
                  <a:lnTo>
                    <a:pt x="485" y="584"/>
                  </a:lnTo>
                  <a:lnTo>
                    <a:pt x="485" y="599"/>
                  </a:lnTo>
                  <a:lnTo>
                    <a:pt x="492" y="599"/>
                  </a:lnTo>
                  <a:lnTo>
                    <a:pt x="507" y="569"/>
                  </a:lnTo>
                  <a:lnTo>
                    <a:pt x="500" y="576"/>
                  </a:lnTo>
                  <a:lnTo>
                    <a:pt x="492" y="561"/>
                  </a:lnTo>
                  <a:lnTo>
                    <a:pt x="507" y="561"/>
                  </a:lnTo>
                  <a:lnTo>
                    <a:pt x="515" y="546"/>
                  </a:lnTo>
                  <a:lnTo>
                    <a:pt x="507" y="554"/>
                  </a:lnTo>
                  <a:lnTo>
                    <a:pt x="507" y="546"/>
                  </a:lnTo>
                  <a:lnTo>
                    <a:pt x="530" y="539"/>
                  </a:lnTo>
                  <a:lnTo>
                    <a:pt x="530" y="523"/>
                  </a:lnTo>
                  <a:lnTo>
                    <a:pt x="538" y="531"/>
                  </a:lnTo>
                  <a:lnTo>
                    <a:pt x="553" y="523"/>
                  </a:lnTo>
                  <a:lnTo>
                    <a:pt x="538" y="508"/>
                  </a:lnTo>
                  <a:lnTo>
                    <a:pt x="553" y="508"/>
                  </a:lnTo>
                  <a:lnTo>
                    <a:pt x="545" y="516"/>
                  </a:lnTo>
                  <a:lnTo>
                    <a:pt x="568" y="508"/>
                  </a:lnTo>
                  <a:lnTo>
                    <a:pt x="560" y="516"/>
                  </a:lnTo>
                  <a:lnTo>
                    <a:pt x="576" y="516"/>
                  </a:lnTo>
                  <a:lnTo>
                    <a:pt x="553" y="531"/>
                  </a:lnTo>
                  <a:lnTo>
                    <a:pt x="621" y="485"/>
                  </a:lnTo>
                  <a:lnTo>
                    <a:pt x="613" y="493"/>
                  </a:lnTo>
                  <a:lnTo>
                    <a:pt x="621" y="478"/>
                  </a:lnTo>
                  <a:lnTo>
                    <a:pt x="636" y="470"/>
                  </a:lnTo>
                  <a:lnTo>
                    <a:pt x="629" y="448"/>
                  </a:lnTo>
                  <a:lnTo>
                    <a:pt x="644" y="440"/>
                  </a:lnTo>
                  <a:lnTo>
                    <a:pt x="644" y="455"/>
                  </a:lnTo>
                  <a:lnTo>
                    <a:pt x="659" y="455"/>
                  </a:lnTo>
                  <a:lnTo>
                    <a:pt x="644" y="463"/>
                  </a:lnTo>
                  <a:lnTo>
                    <a:pt x="697" y="448"/>
                  </a:lnTo>
                  <a:lnTo>
                    <a:pt x="689" y="440"/>
                  </a:lnTo>
                  <a:lnTo>
                    <a:pt x="697" y="425"/>
                  </a:lnTo>
                  <a:lnTo>
                    <a:pt x="712" y="357"/>
                  </a:lnTo>
                  <a:lnTo>
                    <a:pt x="681" y="296"/>
                  </a:lnTo>
                  <a:lnTo>
                    <a:pt x="681" y="3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4" name="Freeform 249"/>
            <p:cNvSpPr>
              <a:spLocks/>
            </p:cNvSpPr>
            <p:nvPr/>
          </p:nvSpPr>
          <p:spPr bwMode="auto">
            <a:xfrm>
              <a:off x="4298" y="2943"/>
              <a:ext cx="30" cy="61"/>
            </a:xfrm>
            <a:custGeom>
              <a:avLst/>
              <a:gdLst>
                <a:gd name="T0" fmla="*/ 30 w 30"/>
                <a:gd name="T1" fmla="*/ 0 h 61"/>
                <a:gd name="T2" fmla="*/ 0 w 30"/>
                <a:gd name="T3" fmla="*/ 61 h 61"/>
                <a:gd name="T4" fmla="*/ 7 w 30"/>
                <a:gd name="T5" fmla="*/ 30 h 61"/>
                <a:gd name="T6" fmla="*/ 30 w 30"/>
                <a:gd name="T7" fmla="*/ 0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1">
                  <a:moveTo>
                    <a:pt x="30" y="0"/>
                  </a:moveTo>
                  <a:lnTo>
                    <a:pt x="0" y="61"/>
                  </a:lnTo>
                  <a:lnTo>
                    <a:pt x="7" y="30"/>
                  </a:lnTo>
                  <a:lnTo>
                    <a:pt x="30"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5" name="Freeform 250"/>
            <p:cNvSpPr>
              <a:spLocks/>
            </p:cNvSpPr>
            <p:nvPr/>
          </p:nvSpPr>
          <p:spPr bwMode="auto">
            <a:xfrm>
              <a:off x="4298" y="2943"/>
              <a:ext cx="30" cy="61"/>
            </a:xfrm>
            <a:custGeom>
              <a:avLst/>
              <a:gdLst>
                <a:gd name="T0" fmla="*/ 30 w 30"/>
                <a:gd name="T1" fmla="*/ 0 h 61"/>
                <a:gd name="T2" fmla="*/ 0 w 30"/>
                <a:gd name="T3" fmla="*/ 61 h 61"/>
                <a:gd name="T4" fmla="*/ 7 w 30"/>
                <a:gd name="T5" fmla="*/ 30 h 61"/>
                <a:gd name="T6" fmla="*/ 30 w 30"/>
                <a:gd name="T7" fmla="*/ 0 h 61"/>
                <a:gd name="T8" fmla="*/ 30 w 30"/>
                <a:gd name="T9" fmla="*/ 8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1">
                  <a:moveTo>
                    <a:pt x="30" y="0"/>
                  </a:moveTo>
                  <a:lnTo>
                    <a:pt x="0" y="61"/>
                  </a:lnTo>
                  <a:lnTo>
                    <a:pt x="7" y="30"/>
                  </a:lnTo>
                  <a:lnTo>
                    <a:pt x="30" y="0"/>
                  </a:lnTo>
                  <a:lnTo>
                    <a:pt x="30"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6" name="Freeform 251"/>
            <p:cNvSpPr>
              <a:spLocks/>
            </p:cNvSpPr>
            <p:nvPr/>
          </p:nvSpPr>
          <p:spPr bwMode="auto">
            <a:xfrm>
              <a:off x="3465" y="1973"/>
              <a:ext cx="288" cy="356"/>
            </a:xfrm>
            <a:custGeom>
              <a:avLst/>
              <a:gdLst>
                <a:gd name="T0" fmla="*/ 288 w 288"/>
                <a:gd name="T1" fmla="*/ 106 h 356"/>
                <a:gd name="T2" fmla="*/ 190 w 288"/>
                <a:gd name="T3" fmla="*/ 91 h 356"/>
                <a:gd name="T4" fmla="*/ 197 w 288"/>
                <a:gd name="T5" fmla="*/ 23 h 356"/>
                <a:gd name="T6" fmla="*/ 61 w 288"/>
                <a:gd name="T7" fmla="*/ 0 h 356"/>
                <a:gd name="T8" fmla="*/ 0 w 288"/>
                <a:gd name="T9" fmla="*/ 318 h 356"/>
                <a:gd name="T10" fmla="*/ 250 w 288"/>
                <a:gd name="T11" fmla="*/ 356 h 356"/>
                <a:gd name="T12" fmla="*/ 288 w 288"/>
                <a:gd name="T13" fmla="*/ 106 h 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356">
                  <a:moveTo>
                    <a:pt x="288" y="106"/>
                  </a:moveTo>
                  <a:lnTo>
                    <a:pt x="190" y="91"/>
                  </a:lnTo>
                  <a:lnTo>
                    <a:pt x="197" y="23"/>
                  </a:lnTo>
                  <a:lnTo>
                    <a:pt x="61" y="0"/>
                  </a:lnTo>
                  <a:lnTo>
                    <a:pt x="0" y="318"/>
                  </a:lnTo>
                  <a:lnTo>
                    <a:pt x="250" y="356"/>
                  </a:lnTo>
                  <a:lnTo>
                    <a:pt x="288" y="10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7" name="Freeform 252"/>
            <p:cNvSpPr>
              <a:spLocks/>
            </p:cNvSpPr>
            <p:nvPr/>
          </p:nvSpPr>
          <p:spPr bwMode="auto">
            <a:xfrm>
              <a:off x="3465" y="1973"/>
              <a:ext cx="288" cy="356"/>
            </a:xfrm>
            <a:custGeom>
              <a:avLst/>
              <a:gdLst>
                <a:gd name="T0" fmla="*/ 288 w 288"/>
                <a:gd name="T1" fmla="*/ 106 h 356"/>
                <a:gd name="T2" fmla="*/ 190 w 288"/>
                <a:gd name="T3" fmla="*/ 91 h 356"/>
                <a:gd name="T4" fmla="*/ 197 w 288"/>
                <a:gd name="T5" fmla="*/ 23 h 356"/>
                <a:gd name="T6" fmla="*/ 61 w 288"/>
                <a:gd name="T7" fmla="*/ 0 h 356"/>
                <a:gd name="T8" fmla="*/ 0 w 288"/>
                <a:gd name="T9" fmla="*/ 318 h 356"/>
                <a:gd name="T10" fmla="*/ 250 w 288"/>
                <a:gd name="T11" fmla="*/ 356 h 356"/>
                <a:gd name="T12" fmla="*/ 288 w 288"/>
                <a:gd name="T13" fmla="*/ 106 h 356"/>
                <a:gd name="T14" fmla="*/ 288 w 288"/>
                <a:gd name="T15" fmla="*/ 114 h 3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356">
                  <a:moveTo>
                    <a:pt x="288" y="106"/>
                  </a:moveTo>
                  <a:lnTo>
                    <a:pt x="190" y="91"/>
                  </a:lnTo>
                  <a:lnTo>
                    <a:pt x="197" y="23"/>
                  </a:lnTo>
                  <a:lnTo>
                    <a:pt x="61" y="0"/>
                  </a:lnTo>
                  <a:lnTo>
                    <a:pt x="0" y="318"/>
                  </a:lnTo>
                  <a:lnTo>
                    <a:pt x="250" y="356"/>
                  </a:lnTo>
                  <a:lnTo>
                    <a:pt x="288" y="106"/>
                  </a:lnTo>
                  <a:lnTo>
                    <a:pt x="288" y="1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8" name="Freeform 253"/>
            <p:cNvSpPr>
              <a:spLocks/>
            </p:cNvSpPr>
            <p:nvPr/>
          </p:nvSpPr>
          <p:spPr bwMode="auto">
            <a:xfrm>
              <a:off x="5403" y="1723"/>
              <a:ext cx="76" cy="159"/>
            </a:xfrm>
            <a:custGeom>
              <a:avLst/>
              <a:gdLst>
                <a:gd name="T0" fmla="*/ 76 w 76"/>
                <a:gd name="T1" fmla="*/ 30 h 159"/>
                <a:gd name="T2" fmla="*/ 60 w 76"/>
                <a:gd name="T3" fmla="*/ 45 h 159"/>
                <a:gd name="T4" fmla="*/ 53 w 76"/>
                <a:gd name="T5" fmla="*/ 98 h 159"/>
                <a:gd name="T6" fmla="*/ 60 w 76"/>
                <a:gd name="T7" fmla="*/ 152 h 159"/>
                <a:gd name="T8" fmla="*/ 30 w 76"/>
                <a:gd name="T9" fmla="*/ 159 h 159"/>
                <a:gd name="T10" fmla="*/ 7 w 76"/>
                <a:gd name="T11" fmla="*/ 98 h 159"/>
                <a:gd name="T12" fmla="*/ 0 w 76"/>
                <a:gd name="T13" fmla="*/ 45 h 159"/>
                <a:gd name="T14" fmla="*/ 0 w 76"/>
                <a:gd name="T15" fmla="*/ 15 h 159"/>
                <a:gd name="T16" fmla="*/ 68 w 76"/>
                <a:gd name="T17" fmla="*/ 0 h 159"/>
                <a:gd name="T18" fmla="*/ 76 w 76"/>
                <a:gd name="T19" fmla="*/ 3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59">
                  <a:moveTo>
                    <a:pt x="76" y="30"/>
                  </a:moveTo>
                  <a:lnTo>
                    <a:pt x="60" y="45"/>
                  </a:lnTo>
                  <a:lnTo>
                    <a:pt x="53" y="98"/>
                  </a:lnTo>
                  <a:lnTo>
                    <a:pt x="60" y="152"/>
                  </a:lnTo>
                  <a:lnTo>
                    <a:pt x="30" y="159"/>
                  </a:lnTo>
                  <a:lnTo>
                    <a:pt x="7" y="98"/>
                  </a:lnTo>
                  <a:lnTo>
                    <a:pt x="0" y="45"/>
                  </a:lnTo>
                  <a:lnTo>
                    <a:pt x="0" y="15"/>
                  </a:lnTo>
                  <a:lnTo>
                    <a:pt x="68" y="0"/>
                  </a:lnTo>
                  <a:lnTo>
                    <a:pt x="76" y="30"/>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9" name="Freeform 254"/>
            <p:cNvSpPr>
              <a:spLocks/>
            </p:cNvSpPr>
            <p:nvPr/>
          </p:nvSpPr>
          <p:spPr bwMode="auto">
            <a:xfrm>
              <a:off x="5403" y="1723"/>
              <a:ext cx="76" cy="159"/>
            </a:xfrm>
            <a:custGeom>
              <a:avLst/>
              <a:gdLst>
                <a:gd name="T0" fmla="*/ 76 w 76"/>
                <a:gd name="T1" fmla="*/ 30 h 159"/>
                <a:gd name="T2" fmla="*/ 60 w 76"/>
                <a:gd name="T3" fmla="*/ 45 h 159"/>
                <a:gd name="T4" fmla="*/ 53 w 76"/>
                <a:gd name="T5" fmla="*/ 98 h 159"/>
                <a:gd name="T6" fmla="*/ 60 w 76"/>
                <a:gd name="T7" fmla="*/ 152 h 159"/>
                <a:gd name="T8" fmla="*/ 30 w 76"/>
                <a:gd name="T9" fmla="*/ 159 h 159"/>
                <a:gd name="T10" fmla="*/ 7 w 76"/>
                <a:gd name="T11" fmla="*/ 98 h 159"/>
                <a:gd name="T12" fmla="*/ 0 w 76"/>
                <a:gd name="T13" fmla="*/ 45 h 159"/>
                <a:gd name="T14" fmla="*/ 0 w 76"/>
                <a:gd name="T15" fmla="*/ 15 h 159"/>
                <a:gd name="T16" fmla="*/ 68 w 76"/>
                <a:gd name="T17" fmla="*/ 0 h 159"/>
                <a:gd name="T18" fmla="*/ 76 w 76"/>
                <a:gd name="T19" fmla="*/ 30 h 159"/>
                <a:gd name="T20" fmla="*/ 76 w 76"/>
                <a:gd name="T21" fmla="*/ 38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 h="159">
                  <a:moveTo>
                    <a:pt x="76" y="30"/>
                  </a:moveTo>
                  <a:lnTo>
                    <a:pt x="60" y="45"/>
                  </a:lnTo>
                  <a:lnTo>
                    <a:pt x="53" y="98"/>
                  </a:lnTo>
                  <a:lnTo>
                    <a:pt x="60" y="152"/>
                  </a:lnTo>
                  <a:lnTo>
                    <a:pt x="30" y="159"/>
                  </a:lnTo>
                  <a:lnTo>
                    <a:pt x="7" y="98"/>
                  </a:lnTo>
                  <a:lnTo>
                    <a:pt x="0" y="45"/>
                  </a:lnTo>
                  <a:lnTo>
                    <a:pt x="0" y="15"/>
                  </a:lnTo>
                  <a:lnTo>
                    <a:pt x="68" y="0"/>
                  </a:lnTo>
                  <a:lnTo>
                    <a:pt x="76" y="30"/>
                  </a:lnTo>
                  <a:lnTo>
                    <a:pt x="76"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0" name="Freeform 255"/>
            <p:cNvSpPr>
              <a:spLocks/>
            </p:cNvSpPr>
            <p:nvPr/>
          </p:nvSpPr>
          <p:spPr bwMode="auto">
            <a:xfrm>
              <a:off x="5002" y="2140"/>
              <a:ext cx="393" cy="220"/>
            </a:xfrm>
            <a:custGeom>
              <a:avLst/>
              <a:gdLst>
                <a:gd name="T0" fmla="*/ 378 w 393"/>
                <a:gd name="T1" fmla="*/ 136 h 220"/>
                <a:gd name="T2" fmla="*/ 363 w 393"/>
                <a:gd name="T3" fmla="*/ 136 h 220"/>
                <a:gd name="T4" fmla="*/ 363 w 393"/>
                <a:gd name="T5" fmla="*/ 144 h 220"/>
                <a:gd name="T6" fmla="*/ 355 w 393"/>
                <a:gd name="T7" fmla="*/ 151 h 220"/>
                <a:gd name="T8" fmla="*/ 355 w 393"/>
                <a:gd name="T9" fmla="*/ 136 h 220"/>
                <a:gd name="T10" fmla="*/ 333 w 393"/>
                <a:gd name="T11" fmla="*/ 129 h 220"/>
                <a:gd name="T12" fmla="*/ 333 w 393"/>
                <a:gd name="T13" fmla="*/ 121 h 220"/>
                <a:gd name="T14" fmla="*/ 355 w 393"/>
                <a:gd name="T15" fmla="*/ 144 h 220"/>
                <a:gd name="T16" fmla="*/ 363 w 393"/>
                <a:gd name="T17" fmla="*/ 129 h 220"/>
                <a:gd name="T18" fmla="*/ 348 w 393"/>
                <a:gd name="T19" fmla="*/ 121 h 220"/>
                <a:gd name="T20" fmla="*/ 355 w 393"/>
                <a:gd name="T21" fmla="*/ 121 h 220"/>
                <a:gd name="T22" fmla="*/ 348 w 393"/>
                <a:gd name="T23" fmla="*/ 106 h 220"/>
                <a:gd name="T24" fmla="*/ 363 w 393"/>
                <a:gd name="T25" fmla="*/ 113 h 220"/>
                <a:gd name="T26" fmla="*/ 363 w 393"/>
                <a:gd name="T27" fmla="*/ 106 h 220"/>
                <a:gd name="T28" fmla="*/ 348 w 393"/>
                <a:gd name="T29" fmla="*/ 106 h 220"/>
                <a:gd name="T30" fmla="*/ 355 w 393"/>
                <a:gd name="T31" fmla="*/ 98 h 220"/>
                <a:gd name="T32" fmla="*/ 340 w 393"/>
                <a:gd name="T33" fmla="*/ 98 h 220"/>
                <a:gd name="T34" fmla="*/ 318 w 393"/>
                <a:gd name="T35" fmla="*/ 76 h 220"/>
                <a:gd name="T36" fmla="*/ 355 w 393"/>
                <a:gd name="T37" fmla="*/ 98 h 220"/>
                <a:gd name="T38" fmla="*/ 355 w 393"/>
                <a:gd name="T39" fmla="*/ 76 h 220"/>
                <a:gd name="T40" fmla="*/ 340 w 393"/>
                <a:gd name="T41" fmla="*/ 76 h 220"/>
                <a:gd name="T42" fmla="*/ 333 w 393"/>
                <a:gd name="T43" fmla="*/ 68 h 220"/>
                <a:gd name="T44" fmla="*/ 318 w 393"/>
                <a:gd name="T45" fmla="*/ 68 h 220"/>
                <a:gd name="T46" fmla="*/ 295 w 393"/>
                <a:gd name="T47" fmla="*/ 60 h 220"/>
                <a:gd name="T48" fmla="*/ 295 w 393"/>
                <a:gd name="T49" fmla="*/ 38 h 220"/>
                <a:gd name="T50" fmla="*/ 302 w 393"/>
                <a:gd name="T51" fmla="*/ 22 h 220"/>
                <a:gd name="T52" fmla="*/ 265 w 393"/>
                <a:gd name="T53" fmla="*/ 0 h 220"/>
                <a:gd name="T54" fmla="*/ 265 w 393"/>
                <a:gd name="T55" fmla="*/ 15 h 220"/>
                <a:gd name="T56" fmla="*/ 234 w 393"/>
                <a:gd name="T57" fmla="*/ 0 h 220"/>
                <a:gd name="T58" fmla="*/ 234 w 393"/>
                <a:gd name="T59" fmla="*/ 15 h 220"/>
                <a:gd name="T60" fmla="*/ 219 w 393"/>
                <a:gd name="T61" fmla="*/ 45 h 220"/>
                <a:gd name="T62" fmla="*/ 212 w 393"/>
                <a:gd name="T63" fmla="*/ 45 h 220"/>
                <a:gd name="T64" fmla="*/ 196 w 393"/>
                <a:gd name="T65" fmla="*/ 76 h 220"/>
                <a:gd name="T66" fmla="*/ 181 w 393"/>
                <a:gd name="T67" fmla="*/ 68 h 220"/>
                <a:gd name="T68" fmla="*/ 151 w 393"/>
                <a:gd name="T69" fmla="*/ 144 h 220"/>
                <a:gd name="T70" fmla="*/ 91 w 393"/>
                <a:gd name="T71" fmla="*/ 166 h 220"/>
                <a:gd name="T72" fmla="*/ 75 w 393"/>
                <a:gd name="T73" fmla="*/ 151 h 220"/>
                <a:gd name="T74" fmla="*/ 22 w 393"/>
                <a:gd name="T75" fmla="*/ 212 h 220"/>
                <a:gd name="T76" fmla="*/ 0 w 393"/>
                <a:gd name="T77" fmla="*/ 220 h 220"/>
                <a:gd name="T78" fmla="*/ 98 w 393"/>
                <a:gd name="T79" fmla="*/ 212 h 220"/>
                <a:gd name="T80" fmla="*/ 378 w 393"/>
                <a:gd name="T81" fmla="*/ 159 h 220"/>
                <a:gd name="T82" fmla="*/ 386 w 393"/>
                <a:gd name="T83" fmla="*/ 159 h 220"/>
                <a:gd name="T84" fmla="*/ 378 w 393"/>
                <a:gd name="T85" fmla="*/ 151 h 220"/>
                <a:gd name="T86" fmla="*/ 386 w 393"/>
                <a:gd name="T87" fmla="*/ 159 h 220"/>
                <a:gd name="T88" fmla="*/ 386 w 393"/>
                <a:gd name="T89" fmla="*/ 151 h 220"/>
                <a:gd name="T90" fmla="*/ 393 w 393"/>
                <a:gd name="T91" fmla="*/ 159 h 220"/>
                <a:gd name="T92" fmla="*/ 378 w 393"/>
                <a:gd name="T93" fmla="*/ 136 h 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93" h="220">
                  <a:moveTo>
                    <a:pt x="378" y="136"/>
                  </a:moveTo>
                  <a:lnTo>
                    <a:pt x="363" y="136"/>
                  </a:lnTo>
                  <a:lnTo>
                    <a:pt x="363" y="144"/>
                  </a:lnTo>
                  <a:lnTo>
                    <a:pt x="355" y="151"/>
                  </a:lnTo>
                  <a:lnTo>
                    <a:pt x="355" y="136"/>
                  </a:lnTo>
                  <a:lnTo>
                    <a:pt x="333" y="129"/>
                  </a:lnTo>
                  <a:lnTo>
                    <a:pt x="333" y="121"/>
                  </a:lnTo>
                  <a:lnTo>
                    <a:pt x="355" y="144"/>
                  </a:lnTo>
                  <a:lnTo>
                    <a:pt x="363" y="129"/>
                  </a:lnTo>
                  <a:lnTo>
                    <a:pt x="348" y="121"/>
                  </a:lnTo>
                  <a:lnTo>
                    <a:pt x="355" y="121"/>
                  </a:lnTo>
                  <a:lnTo>
                    <a:pt x="348" y="106"/>
                  </a:lnTo>
                  <a:lnTo>
                    <a:pt x="363" y="113"/>
                  </a:lnTo>
                  <a:lnTo>
                    <a:pt x="363" y="106"/>
                  </a:lnTo>
                  <a:lnTo>
                    <a:pt x="348" y="106"/>
                  </a:lnTo>
                  <a:lnTo>
                    <a:pt x="355" y="98"/>
                  </a:lnTo>
                  <a:lnTo>
                    <a:pt x="340" y="98"/>
                  </a:lnTo>
                  <a:lnTo>
                    <a:pt x="318" y="76"/>
                  </a:lnTo>
                  <a:lnTo>
                    <a:pt x="355" y="98"/>
                  </a:lnTo>
                  <a:lnTo>
                    <a:pt x="355" y="76"/>
                  </a:lnTo>
                  <a:lnTo>
                    <a:pt x="340" y="76"/>
                  </a:lnTo>
                  <a:lnTo>
                    <a:pt x="333" y="68"/>
                  </a:lnTo>
                  <a:lnTo>
                    <a:pt x="318" y="68"/>
                  </a:lnTo>
                  <a:lnTo>
                    <a:pt x="295" y="60"/>
                  </a:lnTo>
                  <a:lnTo>
                    <a:pt x="295" y="38"/>
                  </a:lnTo>
                  <a:lnTo>
                    <a:pt x="302" y="22"/>
                  </a:lnTo>
                  <a:lnTo>
                    <a:pt x="265" y="0"/>
                  </a:lnTo>
                  <a:lnTo>
                    <a:pt x="265" y="15"/>
                  </a:lnTo>
                  <a:lnTo>
                    <a:pt x="234" y="0"/>
                  </a:lnTo>
                  <a:lnTo>
                    <a:pt x="234" y="15"/>
                  </a:lnTo>
                  <a:lnTo>
                    <a:pt x="219" y="45"/>
                  </a:lnTo>
                  <a:lnTo>
                    <a:pt x="212" y="45"/>
                  </a:lnTo>
                  <a:lnTo>
                    <a:pt x="196" y="76"/>
                  </a:lnTo>
                  <a:lnTo>
                    <a:pt x="181" y="68"/>
                  </a:lnTo>
                  <a:lnTo>
                    <a:pt x="151" y="144"/>
                  </a:lnTo>
                  <a:lnTo>
                    <a:pt x="91" y="166"/>
                  </a:lnTo>
                  <a:lnTo>
                    <a:pt x="75" y="151"/>
                  </a:lnTo>
                  <a:lnTo>
                    <a:pt x="22" y="212"/>
                  </a:lnTo>
                  <a:lnTo>
                    <a:pt x="0" y="220"/>
                  </a:lnTo>
                  <a:lnTo>
                    <a:pt x="98" y="212"/>
                  </a:lnTo>
                  <a:lnTo>
                    <a:pt x="378" y="159"/>
                  </a:lnTo>
                  <a:lnTo>
                    <a:pt x="386" y="159"/>
                  </a:lnTo>
                  <a:lnTo>
                    <a:pt x="378" y="151"/>
                  </a:lnTo>
                  <a:lnTo>
                    <a:pt x="386" y="159"/>
                  </a:lnTo>
                  <a:lnTo>
                    <a:pt x="386" y="151"/>
                  </a:lnTo>
                  <a:lnTo>
                    <a:pt x="393" y="159"/>
                  </a:lnTo>
                  <a:lnTo>
                    <a:pt x="378" y="13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1" name="Freeform 256"/>
            <p:cNvSpPr>
              <a:spLocks/>
            </p:cNvSpPr>
            <p:nvPr/>
          </p:nvSpPr>
          <p:spPr bwMode="auto">
            <a:xfrm>
              <a:off x="5002" y="2140"/>
              <a:ext cx="393" cy="220"/>
            </a:xfrm>
            <a:custGeom>
              <a:avLst/>
              <a:gdLst>
                <a:gd name="T0" fmla="*/ 378 w 393"/>
                <a:gd name="T1" fmla="*/ 136 h 220"/>
                <a:gd name="T2" fmla="*/ 363 w 393"/>
                <a:gd name="T3" fmla="*/ 136 h 220"/>
                <a:gd name="T4" fmla="*/ 363 w 393"/>
                <a:gd name="T5" fmla="*/ 144 h 220"/>
                <a:gd name="T6" fmla="*/ 355 w 393"/>
                <a:gd name="T7" fmla="*/ 151 h 220"/>
                <a:gd name="T8" fmla="*/ 355 w 393"/>
                <a:gd name="T9" fmla="*/ 136 h 220"/>
                <a:gd name="T10" fmla="*/ 333 w 393"/>
                <a:gd name="T11" fmla="*/ 129 h 220"/>
                <a:gd name="T12" fmla="*/ 333 w 393"/>
                <a:gd name="T13" fmla="*/ 121 h 220"/>
                <a:gd name="T14" fmla="*/ 355 w 393"/>
                <a:gd name="T15" fmla="*/ 144 h 220"/>
                <a:gd name="T16" fmla="*/ 363 w 393"/>
                <a:gd name="T17" fmla="*/ 129 h 220"/>
                <a:gd name="T18" fmla="*/ 348 w 393"/>
                <a:gd name="T19" fmla="*/ 121 h 220"/>
                <a:gd name="T20" fmla="*/ 355 w 393"/>
                <a:gd name="T21" fmla="*/ 121 h 220"/>
                <a:gd name="T22" fmla="*/ 348 w 393"/>
                <a:gd name="T23" fmla="*/ 106 h 220"/>
                <a:gd name="T24" fmla="*/ 363 w 393"/>
                <a:gd name="T25" fmla="*/ 113 h 220"/>
                <a:gd name="T26" fmla="*/ 363 w 393"/>
                <a:gd name="T27" fmla="*/ 106 h 220"/>
                <a:gd name="T28" fmla="*/ 348 w 393"/>
                <a:gd name="T29" fmla="*/ 106 h 220"/>
                <a:gd name="T30" fmla="*/ 355 w 393"/>
                <a:gd name="T31" fmla="*/ 98 h 220"/>
                <a:gd name="T32" fmla="*/ 340 w 393"/>
                <a:gd name="T33" fmla="*/ 98 h 220"/>
                <a:gd name="T34" fmla="*/ 318 w 393"/>
                <a:gd name="T35" fmla="*/ 76 h 220"/>
                <a:gd name="T36" fmla="*/ 355 w 393"/>
                <a:gd name="T37" fmla="*/ 98 h 220"/>
                <a:gd name="T38" fmla="*/ 355 w 393"/>
                <a:gd name="T39" fmla="*/ 76 h 220"/>
                <a:gd name="T40" fmla="*/ 340 w 393"/>
                <a:gd name="T41" fmla="*/ 76 h 220"/>
                <a:gd name="T42" fmla="*/ 333 w 393"/>
                <a:gd name="T43" fmla="*/ 68 h 220"/>
                <a:gd name="T44" fmla="*/ 318 w 393"/>
                <a:gd name="T45" fmla="*/ 68 h 220"/>
                <a:gd name="T46" fmla="*/ 295 w 393"/>
                <a:gd name="T47" fmla="*/ 60 h 220"/>
                <a:gd name="T48" fmla="*/ 295 w 393"/>
                <a:gd name="T49" fmla="*/ 38 h 220"/>
                <a:gd name="T50" fmla="*/ 302 w 393"/>
                <a:gd name="T51" fmla="*/ 22 h 220"/>
                <a:gd name="T52" fmla="*/ 265 w 393"/>
                <a:gd name="T53" fmla="*/ 0 h 220"/>
                <a:gd name="T54" fmla="*/ 265 w 393"/>
                <a:gd name="T55" fmla="*/ 15 h 220"/>
                <a:gd name="T56" fmla="*/ 234 w 393"/>
                <a:gd name="T57" fmla="*/ 0 h 220"/>
                <a:gd name="T58" fmla="*/ 234 w 393"/>
                <a:gd name="T59" fmla="*/ 15 h 220"/>
                <a:gd name="T60" fmla="*/ 219 w 393"/>
                <a:gd name="T61" fmla="*/ 45 h 220"/>
                <a:gd name="T62" fmla="*/ 212 w 393"/>
                <a:gd name="T63" fmla="*/ 45 h 220"/>
                <a:gd name="T64" fmla="*/ 196 w 393"/>
                <a:gd name="T65" fmla="*/ 76 h 220"/>
                <a:gd name="T66" fmla="*/ 181 w 393"/>
                <a:gd name="T67" fmla="*/ 68 h 220"/>
                <a:gd name="T68" fmla="*/ 151 w 393"/>
                <a:gd name="T69" fmla="*/ 144 h 220"/>
                <a:gd name="T70" fmla="*/ 91 w 393"/>
                <a:gd name="T71" fmla="*/ 166 h 220"/>
                <a:gd name="T72" fmla="*/ 75 w 393"/>
                <a:gd name="T73" fmla="*/ 151 h 220"/>
                <a:gd name="T74" fmla="*/ 22 w 393"/>
                <a:gd name="T75" fmla="*/ 212 h 220"/>
                <a:gd name="T76" fmla="*/ 0 w 393"/>
                <a:gd name="T77" fmla="*/ 220 h 220"/>
                <a:gd name="T78" fmla="*/ 98 w 393"/>
                <a:gd name="T79" fmla="*/ 212 h 220"/>
                <a:gd name="T80" fmla="*/ 378 w 393"/>
                <a:gd name="T81" fmla="*/ 159 h 220"/>
                <a:gd name="T82" fmla="*/ 386 w 393"/>
                <a:gd name="T83" fmla="*/ 159 h 220"/>
                <a:gd name="T84" fmla="*/ 378 w 393"/>
                <a:gd name="T85" fmla="*/ 151 h 220"/>
                <a:gd name="T86" fmla="*/ 386 w 393"/>
                <a:gd name="T87" fmla="*/ 159 h 220"/>
                <a:gd name="T88" fmla="*/ 386 w 393"/>
                <a:gd name="T89" fmla="*/ 151 h 220"/>
                <a:gd name="T90" fmla="*/ 393 w 393"/>
                <a:gd name="T91" fmla="*/ 159 h 220"/>
                <a:gd name="T92" fmla="*/ 378 w 393"/>
                <a:gd name="T93" fmla="*/ 136 h 220"/>
                <a:gd name="T94" fmla="*/ 378 w 393"/>
                <a:gd name="T95" fmla="*/ 144 h 2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93" h="220">
                  <a:moveTo>
                    <a:pt x="378" y="136"/>
                  </a:moveTo>
                  <a:lnTo>
                    <a:pt x="363" y="136"/>
                  </a:lnTo>
                  <a:lnTo>
                    <a:pt x="363" y="144"/>
                  </a:lnTo>
                  <a:lnTo>
                    <a:pt x="355" y="151"/>
                  </a:lnTo>
                  <a:lnTo>
                    <a:pt x="355" y="136"/>
                  </a:lnTo>
                  <a:lnTo>
                    <a:pt x="333" y="129"/>
                  </a:lnTo>
                  <a:lnTo>
                    <a:pt x="333" y="121"/>
                  </a:lnTo>
                  <a:lnTo>
                    <a:pt x="355" y="144"/>
                  </a:lnTo>
                  <a:lnTo>
                    <a:pt x="363" y="129"/>
                  </a:lnTo>
                  <a:lnTo>
                    <a:pt x="348" y="121"/>
                  </a:lnTo>
                  <a:lnTo>
                    <a:pt x="355" y="121"/>
                  </a:lnTo>
                  <a:lnTo>
                    <a:pt x="348" y="106"/>
                  </a:lnTo>
                  <a:lnTo>
                    <a:pt x="363" y="113"/>
                  </a:lnTo>
                  <a:lnTo>
                    <a:pt x="363" y="106"/>
                  </a:lnTo>
                  <a:lnTo>
                    <a:pt x="348" y="106"/>
                  </a:lnTo>
                  <a:lnTo>
                    <a:pt x="355" y="98"/>
                  </a:lnTo>
                  <a:lnTo>
                    <a:pt x="340" y="98"/>
                  </a:lnTo>
                  <a:lnTo>
                    <a:pt x="318" y="76"/>
                  </a:lnTo>
                  <a:lnTo>
                    <a:pt x="355" y="98"/>
                  </a:lnTo>
                  <a:lnTo>
                    <a:pt x="355" y="76"/>
                  </a:lnTo>
                  <a:lnTo>
                    <a:pt x="340" y="76"/>
                  </a:lnTo>
                  <a:lnTo>
                    <a:pt x="333" y="68"/>
                  </a:lnTo>
                  <a:lnTo>
                    <a:pt x="318" y="68"/>
                  </a:lnTo>
                  <a:lnTo>
                    <a:pt x="295" y="60"/>
                  </a:lnTo>
                  <a:lnTo>
                    <a:pt x="295" y="38"/>
                  </a:lnTo>
                  <a:lnTo>
                    <a:pt x="302" y="22"/>
                  </a:lnTo>
                  <a:lnTo>
                    <a:pt x="265" y="0"/>
                  </a:lnTo>
                  <a:lnTo>
                    <a:pt x="265" y="15"/>
                  </a:lnTo>
                  <a:lnTo>
                    <a:pt x="234" y="0"/>
                  </a:lnTo>
                  <a:lnTo>
                    <a:pt x="234" y="15"/>
                  </a:lnTo>
                  <a:lnTo>
                    <a:pt x="219" y="45"/>
                  </a:lnTo>
                  <a:lnTo>
                    <a:pt x="212" y="45"/>
                  </a:lnTo>
                  <a:lnTo>
                    <a:pt x="196" y="76"/>
                  </a:lnTo>
                  <a:lnTo>
                    <a:pt x="181" y="68"/>
                  </a:lnTo>
                  <a:lnTo>
                    <a:pt x="151" y="144"/>
                  </a:lnTo>
                  <a:lnTo>
                    <a:pt x="91" y="166"/>
                  </a:lnTo>
                  <a:lnTo>
                    <a:pt x="75" y="151"/>
                  </a:lnTo>
                  <a:lnTo>
                    <a:pt x="22" y="212"/>
                  </a:lnTo>
                  <a:lnTo>
                    <a:pt x="0" y="220"/>
                  </a:lnTo>
                  <a:lnTo>
                    <a:pt x="98" y="212"/>
                  </a:lnTo>
                  <a:lnTo>
                    <a:pt x="378" y="159"/>
                  </a:lnTo>
                  <a:lnTo>
                    <a:pt x="386" y="159"/>
                  </a:lnTo>
                  <a:lnTo>
                    <a:pt x="378" y="151"/>
                  </a:lnTo>
                  <a:lnTo>
                    <a:pt x="386" y="159"/>
                  </a:lnTo>
                  <a:lnTo>
                    <a:pt x="386" y="151"/>
                  </a:lnTo>
                  <a:lnTo>
                    <a:pt x="393" y="159"/>
                  </a:lnTo>
                  <a:lnTo>
                    <a:pt x="378" y="136"/>
                  </a:lnTo>
                  <a:lnTo>
                    <a:pt x="378"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2" name="Freeform 257"/>
            <p:cNvSpPr>
              <a:spLocks/>
            </p:cNvSpPr>
            <p:nvPr/>
          </p:nvSpPr>
          <p:spPr bwMode="auto">
            <a:xfrm>
              <a:off x="5380" y="2200"/>
              <a:ext cx="15" cy="61"/>
            </a:xfrm>
            <a:custGeom>
              <a:avLst/>
              <a:gdLst>
                <a:gd name="T0" fmla="*/ 15 w 15"/>
                <a:gd name="T1" fmla="*/ 0 h 61"/>
                <a:gd name="T2" fmla="*/ 8 w 15"/>
                <a:gd name="T3" fmla="*/ 8 h 61"/>
                <a:gd name="T4" fmla="*/ 0 w 15"/>
                <a:gd name="T5" fmla="*/ 38 h 61"/>
                <a:gd name="T6" fmla="*/ 0 w 15"/>
                <a:gd name="T7" fmla="*/ 61 h 61"/>
                <a:gd name="T8" fmla="*/ 15 w 15"/>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61">
                  <a:moveTo>
                    <a:pt x="15" y="0"/>
                  </a:moveTo>
                  <a:lnTo>
                    <a:pt x="8" y="8"/>
                  </a:lnTo>
                  <a:lnTo>
                    <a:pt x="0" y="38"/>
                  </a:lnTo>
                  <a:lnTo>
                    <a:pt x="0" y="61"/>
                  </a:lnTo>
                  <a:lnTo>
                    <a:pt x="15"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3" name="Freeform 258"/>
            <p:cNvSpPr>
              <a:spLocks/>
            </p:cNvSpPr>
            <p:nvPr/>
          </p:nvSpPr>
          <p:spPr bwMode="auto">
            <a:xfrm>
              <a:off x="5380" y="2200"/>
              <a:ext cx="15" cy="61"/>
            </a:xfrm>
            <a:custGeom>
              <a:avLst/>
              <a:gdLst>
                <a:gd name="T0" fmla="*/ 15 w 15"/>
                <a:gd name="T1" fmla="*/ 0 h 61"/>
                <a:gd name="T2" fmla="*/ 8 w 15"/>
                <a:gd name="T3" fmla="*/ 8 h 61"/>
                <a:gd name="T4" fmla="*/ 0 w 15"/>
                <a:gd name="T5" fmla="*/ 38 h 61"/>
                <a:gd name="T6" fmla="*/ 0 w 15"/>
                <a:gd name="T7" fmla="*/ 61 h 61"/>
                <a:gd name="T8" fmla="*/ 15 w 15"/>
                <a:gd name="T9" fmla="*/ 0 h 61"/>
                <a:gd name="T10" fmla="*/ 15 w 15"/>
                <a:gd name="T11" fmla="*/ 8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61">
                  <a:moveTo>
                    <a:pt x="15" y="0"/>
                  </a:moveTo>
                  <a:lnTo>
                    <a:pt x="8" y="8"/>
                  </a:lnTo>
                  <a:lnTo>
                    <a:pt x="0" y="38"/>
                  </a:lnTo>
                  <a:lnTo>
                    <a:pt x="0" y="61"/>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4" name="Freeform 259"/>
            <p:cNvSpPr>
              <a:spLocks/>
            </p:cNvSpPr>
            <p:nvPr/>
          </p:nvSpPr>
          <p:spPr bwMode="auto">
            <a:xfrm>
              <a:off x="3147" y="1450"/>
              <a:ext cx="341" cy="250"/>
            </a:xfrm>
            <a:custGeom>
              <a:avLst/>
              <a:gdLst>
                <a:gd name="T0" fmla="*/ 303 w 341"/>
                <a:gd name="T1" fmla="*/ 227 h 250"/>
                <a:gd name="T2" fmla="*/ 341 w 341"/>
                <a:gd name="T3" fmla="*/ 61 h 250"/>
                <a:gd name="T4" fmla="*/ 99 w 341"/>
                <a:gd name="T5" fmla="*/ 0 h 250"/>
                <a:gd name="T6" fmla="*/ 106 w 341"/>
                <a:gd name="T7" fmla="*/ 30 h 250"/>
                <a:gd name="T8" fmla="*/ 91 w 341"/>
                <a:gd name="T9" fmla="*/ 38 h 250"/>
                <a:gd name="T10" fmla="*/ 106 w 341"/>
                <a:gd name="T11" fmla="*/ 46 h 250"/>
                <a:gd name="T12" fmla="*/ 99 w 341"/>
                <a:gd name="T13" fmla="*/ 53 h 250"/>
                <a:gd name="T14" fmla="*/ 99 w 341"/>
                <a:gd name="T15" fmla="*/ 61 h 250"/>
                <a:gd name="T16" fmla="*/ 106 w 341"/>
                <a:gd name="T17" fmla="*/ 68 h 250"/>
                <a:gd name="T18" fmla="*/ 91 w 341"/>
                <a:gd name="T19" fmla="*/ 83 h 250"/>
                <a:gd name="T20" fmla="*/ 91 w 341"/>
                <a:gd name="T21" fmla="*/ 106 h 250"/>
                <a:gd name="T22" fmla="*/ 61 w 341"/>
                <a:gd name="T23" fmla="*/ 114 h 250"/>
                <a:gd name="T24" fmla="*/ 53 w 341"/>
                <a:gd name="T25" fmla="*/ 114 h 250"/>
                <a:gd name="T26" fmla="*/ 69 w 341"/>
                <a:gd name="T27" fmla="*/ 99 h 250"/>
                <a:gd name="T28" fmla="*/ 69 w 341"/>
                <a:gd name="T29" fmla="*/ 114 h 250"/>
                <a:gd name="T30" fmla="*/ 76 w 341"/>
                <a:gd name="T31" fmla="*/ 99 h 250"/>
                <a:gd name="T32" fmla="*/ 84 w 341"/>
                <a:gd name="T33" fmla="*/ 91 h 250"/>
                <a:gd name="T34" fmla="*/ 76 w 341"/>
                <a:gd name="T35" fmla="*/ 91 h 250"/>
                <a:gd name="T36" fmla="*/ 84 w 341"/>
                <a:gd name="T37" fmla="*/ 76 h 250"/>
                <a:gd name="T38" fmla="*/ 91 w 341"/>
                <a:gd name="T39" fmla="*/ 83 h 250"/>
                <a:gd name="T40" fmla="*/ 91 w 341"/>
                <a:gd name="T41" fmla="*/ 68 h 250"/>
                <a:gd name="T42" fmla="*/ 61 w 341"/>
                <a:gd name="T43" fmla="*/ 91 h 250"/>
                <a:gd name="T44" fmla="*/ 69 w 341"/>
                <a:gd name="T45" fmla="*/ 99 h 250"/>
                <a:gd name="T46" fmla="*/ 53 w 341"/>
                <a:gd name="T47" fmla="*/ 99 h 250"/>
                <a:gd name="T48" fmla="*/ 76 w 341"/>
                <a:gd name="T49" fmla="*/ 68 h 250"/>
                <a:gd name="T50" fmla="*/ 84 w 341"/>
                <a:gd name="T51" fmla="*/ 53 h 250"/>
                <a:gd name="T52" fmla="*/ 76 w 341"/>
                <a:gd name="T53" fmla="*/ 61 h 250"/>
                <a:gd name="T54" fmla="*/ 69 w 341"/>
                <a:gd name="T55" fmla="*/ 46 h 250"/>
                <a:gd name="T56" fmla="*/ 38 w 341"/>
                <a:gd name="T57" fmla="*/ 38 h 250"/>
                <a:gd name="T58" fmla="*/ 8 w 341"/>
                <a:gd name="T59" fmla="*/ 15 h 250"/>
                <a:gd name="T60" fmla="*/ 8 w 341"/>
                <a:gd name="T61" fmla="*/ 106 h 250"/>
                <a:gd name="T62" fmla="*/ 16 w 341"/>
                <a:gd name="T63" fmla="*/ 114 h 250"/>
                <a:gd name="T64" fmla="*/ 8 w 341"/>
                <a:gd name="T65" fmla="*/ 114 h 250"/>
                <a:gd name="T66" fmla="*/ 8 w 341"/>
                <a:gd name="T67" fmla="*/ 121 h 250"/>
                <a:gd name="T68" fmla="*/ 16 w 341"/>
                <a:gd name="T69" fmla="*/ 129 h 250"/>
                <a:gd name="T70" fmla="*/ 0 w 341"/>
                <a:gd name="T71" fmla="*/ 144 h 250"/>
                <a:gd name="T72" fmla="*/ 0 w 341"/>
                <a:gd name="T73" fmla="*/ 129 h 250"/>
                <a:gd name="T74" fmla="*/ 0 w 341"/>
                <a:gd name="T75" fmla="*/ 152 h 250"/>
                <a:gd name="T76" fmla="*/ 16 w 341"/>
                <a:gd name="T77" fmla="*/ 159 h 250"/>
                <a:gd name="T78" fmla="*/ 23 w 341"/>
                <a:gd name="T79" fmla="*/ 159 h 250"/>
                <a:gd name="T80" fmla="*/ 31 w 341"/>
                <a:gd name="T81" fmla="*/ 167 h 250"/>
                <a:gd name="T82" fmla="*/ 46 w 341"/>
                <a:gd name="T83" fmla="*/ 174 h 250"/>
                <a:gd name="T84" fmla="*/ 38 w 341"/>
                <a:gd name="T85" fmla="*/ 205 h 250"/>
                <a:gd name="T86" fmla="*/ 61 w 341"/>
                <a:gd name="T87" fmla="*/ 220 h 250"/>
                <a:gd name="T88" fmla="*/ 84 w 341"/>
                <a:gd name="T89" fmla="*/ 212 h 250"/>
                <a:gd name="T90" fmla="*/ 106 w 341"/>
                <a:gd name="T91" fmla="*/ 227 h 250"/>
                <a:gd name="T92" fmla="*/ 212 w 341"/>
                <a:gd name="T93" fmla="*/ 227 h 250"/>
                <a:gd name="T94" fmla="*/ 303 w 341"/>
                <a:gd name="T95" fmla="*/ 250 h 250"/>
                <a:gd name="T96" fmla="*/ 303 w 341"/>
                <a:gd name="T97" fmla="*/ 227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41" h="250">
                  <a:moveTo>
                    <a:pt x="303" y="227"/>
                  </a:moveTo>
                  <a:lnTo>
                    <a:pt x="341" y="61"/>
                  </a:lnTo>
                  <a:lnTo>
                    <a:pt x="99" y="0"/>
                  </a:lnTo>
                  <a:lnTo>
                    <a:pt x="106" y="30"/>
                  </a:lnTo>
                  <a:lnTo>
                    <a:pt x="91" y="38"/>
                  </a:lnTo>
                  <a:lnTo>
                    <a:pt x="106" y="46"/>
                  </a:lnTo>
                  <a:lnTo>
                    <a:pt x="99" y="53"/>
                  </a:lnTo>
                  <a:lnTo>
                    <a:pt x="99" y="61"/>
                  </a:lnTo>
                  <a:lnTo>
                    <a:pt x="106" y="68"/>
                  </a:lnTo>
                  <a:lnTo>
                    <a:pt x="91" y="83"/>
                  </a:lnTo>
                  <a:lnTo>
                    <a:pt x="91" y="106"/>
                  </a:lnTo>
                  <a:lnTo>
                    <a:pt x="61" y="114"/>
                  </a:lnTo>
                  <a:lnTo>
                    <a:pt x="53" y="114"/>
                  </a:lnTo>
                  <a:lnTo>
                    <a:pt x="69" y="99"/>
                  </a:lnTo>
                  <a:lnTo>
                    <a:pt x="69" y="114"/>
                  </a:lnTo>
                  <a:lnTo>
                    <a:pt x="76" y="99"/>
                  </a:lnTo>
                  <a:lnTo>
                    <a:pt x="84" y="91"/>
                  </a:lnTo>
                  <a:lnTo>
                    <a:pt x="76" y="91"/>
                  </a:lnTo>
                  <a:lnTo>
                    <a:pt x="84" y="76"/>
                  </a:lnTo>
                  <a:lnTo>
                    <a:pt x="91" y="83"/>
                  </a:lnTo>
                  <a:lnTo>
                    <a:pt x="91" y="68"/>
                  </a:lnTo>
                  <a:lnTo>
                    <a:pt x="61" y="91"/>
                  </a:lnTo>
                  <a:lnTo>
                    <a:pt x="69" y="99"/>
                  </a:lnTo>
                  <a:lnTo>
                    <a:pt x="53" y="99"/>
                  </a:lnTo>
                  <a:lnTo>
                    <a:pt x="76" y="68"/>
                  </a:lnTo>
                  <a:lnTo>
                    <a:pt x="84" y="53"/>
                  </a:lnTo>
                  <a:lnTo>
                    <a:pt x="76" y="61"/>
                  </a:lnTo>
                  <a:lnTo>
                    <a:pt x="69" y="46"/>
                  </a:lnTo>
                  <a:lnTo>
                    <a:pt x="38" y="38"/>
                  </a:lnTo>
                  <a:lnTo>
                    <a:pt x="8" y="15"/>
                  </a:lnTo>
                  <a:lnTo>
                    <a:pt x="8" y="106"/>
                  </a:lnTo>
                  <a:lnTo>
                    <a:pt x="16" y="114"/>
                  </a:lnTo>
                  <a:lnTo>
                    <a:pt x="8" y="114"/>
                  </a:lnTo>
                  <a:lnTo>
                    <a:pt x="8" y="121"/>
                  </a:lnTo>
                  <a:lnTo>
                    <a:pt x="16" y="129"/>
                  </a:lnTo>
                  <a:lnTo>
                    <a:pt x="0" y="144"/>
                  </a:lnTo>
                  <a:lnTo>
                    <a:pt x="0" y="129"/>
                  </a:lnTo>
                  <a:lnTo>
                    <a:pt x="0" y="152"/>
                  </a:lnTo>
                  <a:lnTo>
                    <a:pt x="16" y="159"/>
                  </a:lnTo>
                  <a:lnTo>
                    <a:pt x="23" y="159"/>
                  </a:lnTo>
                  <a:lnTo>
                    <a:pt x="31" y="167"/>
                  </a:lnTo>
                  <a:lnTo>
                    <a:pt x="46" y="174"/>
                  </a:lnTo>
                  <a:lnTo>
                    <a:pt x="38" y="205"/>
                  </a:lnTo>
                  <a:lnTo>
                    <a:pt x="61" y="220"/>
                  </a:lnTo>
                  <a:lnTo>
                    <a:pt x="84" y="212"/>
                  </a:lnTo>
                  <a:lnTo>
                    <a:pt x="106" y="227"/>
                  </a:lnTo>
                  <a:lnTo>
                    <a:pt x="212" y="227"/>
                  </a:lnTo>
                  <a:lnTo>
                    <a:pt x="303" y="250"/>
                  </a:lnTo>
                  <a:lnTo>
                    <a:pt x="303" y="22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5" name="Freeform 260"/>
            <p:cNvSpPr>
              <a:spLocks/>
            </p:cNvSpPr>
            <p:nvPr/>
          </p:nvSpPr>
          <p:spPr bwMode="auto">
            <a:xfrm>
              <a:off x="3147" y="1450"/>
              <a:ext cx="341" cy="250"/>
            </a:xfrm>
            <a:custGeom>
              <a:avLst/>
              <a:gdLst>
                <a:gd name="T0" fmla="*/ 303 w 341"/>
                <a:gd name="T1" fmla="*/ 227 h 250"/>
                <a:gd name="T2" fmla="*/ 341 w 341"/>
                <a:gd name="T3" fmla="*/ 61 h 250"/>
                <a:gd name="T4" fmla="*/ 99 w 341"/>
                <a:gd name="T5" fmla="*/ 0 h 250"/>
                <a:gd name="T6" fmla="*/ 106 w 341"/>
                <a:gd name="T7" fmla="*/ 30 h 250"/>
                <a:gd name="T8" fmla="*/ 91 w 341"/>
                <a:gd name="T9" fmla="*/ 38 h 250"/>
                <a:gd name="T10" fmla="*/ 106 w 341"/>
                <a:gd name="T11" fmla="*/ 46 h 250"/>
                <a:gd name="T12" fmla="*/ 99 w 341"/>
                <a:gd name="T13" fmla="*/ 53 h 250"/>
                <a:gd name="T14" fmla="*/ 99 w 341"/>
                <a:gd name="T15" fmla="*/ 61 h 250"/>
                <a:gd name="T16" fmla="*/ 106 w 341"/>
                <a:gd name="T17" fmla="*/ 68 h 250"/>
                <a:gd name="T18" fmla="*/ 91 w 341"/>
                <a:gd name="T19" fmla="*/ 83 h 250"/>
                <a:gd name="T20" fmla="*/ 91 w 341"/>
                <a:gd name="T21" fmla="*/ 106 h 250"/>
                <a:gd name="T22" fmla="*/ 61 w 341"/>
                <a:gd name="T23" fmla="*/ 114 h 250"/>
                <a:gd name="T24" fmla="*/ 53 w 341"/>
                <a:gd name="T25" fmla="*/ 114 h 250"/>
                <a:gd name="T26" fmla="*/ 69 w 341"/>
                <a:gd name="T27" fmla="*/ 99 h 250"/>
                <a:gd name="T28" fmla="*/ 69 w 341"/>
                <a:gd name="T29" fmla="*/ 114 h 250"/>
                <a:gd name="T30" fmla="*/ 76 w 341"/>
                <a:gd name="T31" fmla="*/ 99 h 250"/>
                <a:gd name="T32" fmla="*/ 84 w 341"/>
                <a:gd name="T33" fmla="*/ 91 h 250"/>
                <a:gd name="T34" fmla="*/ 76 w 341"/>
                <a:gd name="T35" fmla="*/ 91 h 250"/>
                <a:gd name="T36" fmla="*/ 84 w 341"/>
                <a:gd name="T37" fmla="*/ 76 h 250"/>
                <a:gd name="T38" fmla="*/ 91 w 341"/>
                <a:gd name="T39" fmla="*/ 83 h 250"/>
                <a:gd name="T40" fmla="*/ 91 w 341"/>
                <a:gd name="T41" fmla="*/ 68 h 250"/>
                <a:gd name="T42" fmla="*/ 61 w 341"/>
                <a:gd name="T43" fmla="*/ 91 h 250"/>
                <a:gd name="T44" fmla="*/ 69 w 341"/>
                <a:gd name="T45" fmla="*/ 99 h 250"/>
                <a:gd name="T46" fmla="*/ 53 w 341"/>
                <a:gd name="T47" fmla="*/ 99 h 250"/>
                <a:gd name="T48" fmla="*/ 76 w 341"/>
                <a:gd name="T49" fmla="*/ 68 h 250"/>
                <a:gd name="T50" fmla="*/ 84 w 341"/>
                <a:gd name="T51" fmla="*/ 53 h 250"/>
                <a:gd name="T52" fmla="*/ 76 w 341"/>
                <a:gd name="T53" fmla="*/ 61 h 250"/>
                <a:gd name="T54" fmla="*/ 69 w 341"/>
                <a:gd name="T55" fmla="*/ 46 h 250"/>
                <a:gd name="T56" fmla="*/ 38 w 341"/>
                <a:gd name="T57" fmla="*/ 38 h 250"/>
                <a:gd name="T58" fmla="*/ 8 w 341"/>
                <a:gd name="T59" fmla="*/ 15 h 250"/>
                <a:gd name="T60" fmla="*/ 8 w 341"/>
                <a:gd name="T61" fmla="*/ 106 h 250"/>
                <a:gd name="T62" fmla="*/ 16 w 341"/>
                <a:gd name="T63" fmla="*/ 114 h 250"/>
                <a:gd name="T64" fmla="*/ 8 w 341"/>
                <a:gd name="T65" fmla="*/ 114 h 250"/>
                <a:gd name="T66" fmla="*/ 8 w 341"/>
                <a:gd name="T67" fmla="*/ 121 h 250"/>
                <a:gd name="T68" fmla="*/ 16 w 341"/>
                <a:gd name="T69" fmla="*/ 129 h 250"/>
                <a:gd name="T70" fmla="*/ 0 w 341"/>
                <a:gd name="T71" fmla="*/ 144 h 250"/>
                <a:gd name="T72" fmla="*/ 0 w 341"/>
                <a:gd name="T73" fmla="*/ 129 h 250"/>
                <a:gd name="T74" fmla="*/ 0 w 341"/>
                <a:gd name="T75" fmla="*/ 152 h 250"/>
                <a:gd name="T76" fmla="*/ 16 w 341"/>
                <a:gd name="T77" fmla="*/ 159 h 250"/>
                <a:gd name="T78" fmla="*/ 23 w 341"/>
                <a:gd name="T79" fmla="*/ 159 h 250"/>
                <a:gd name="T80" fmla="*/ 31 w 341"/>
                <a:gd name="T81" fmla="*/ 167 h 250"/>
                <a:gd name="T82" fmla="*/ 46 w 341"/>
                <a:gd name="T83" fmla="*/ 174 h 250"/>
                <a:gd name="T84" fmla="*/ 38 w 341"/>
                <a:gd name="T85" fmla="*/ 205 h 250"/>
                <a:gd name="T86" fmla="*/ 61 w 341"/>
                <a:gd name="T87" fmla="*/ 220 h 250"/>
                <a:gd name="T88" fmla="*/ 84 w 341"/>
                <a:gd name="T89" fmla="*/ 212 h 250"/>
                <a:gd name="T90" fmla="*/ 106 w 341"/>
                <a:gd name="T91" fmla="*/ 227 h 250"/>
                <a:gd name="T92" fmla="*/ 212 w 341"/>
                <a:gd name="T93" fmla="*/ 227 h 250"/>
                <a:gd name="T94" fmla="*/ 303 w 341"/>
                <a:gd name="T95" fmla="*/ 250 h 250"/>
                <a:gd name="T96" fmla="*/ 303 w 341"/>
                <a:gd name="T97" fmla="*/ 227 h 250"/>
                <a:gd name="T98" fmla="*/ 303 w 341"/>
                <a:gd name="T99" fmla="*/ 235 h 2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1" h="250">
                  <a:moveTo>
                    <a:pt x="303" y="227"/>
                  </a:moveTo>
                  <a:lnTo>
                    <a:pt x="341" y="61"/>
                  </a:lnTo>
                  <a:lnTo>
                    <a:pt x="99" y="0"/>
                  </a:lnTo>
                  <a:lnTo>
                    <a:pt x="106" y="30"/>
                  </a:lnTo>
                  <a:lnTo>
                    <a:pt x="91" y="38"/>
                  </a:lnTo>
                  <a:lnTo>
                    <a:pt x="106" y="46"/>
                  </a:lnTo>
                  <a:lnTo>
                    <a:pt x="99" y="53"/>
                  </a:lnTo>
                  <a:lnTo>
                    <a:pt x="99" y="61"/>
                  </a:lnTo>
                  <a:lnTo>
                    <a:pt x="106" y="68"/>
                  </a:lnTo>
                  <a:lnTo>
                    <a:pt x="91" y="83"/>
                  </a:lnTo>
                  <a:lnTo>
                    <a:pt x="91" y="106"/>
                  </a:lnTo>
                  <a:lnTo>
                    <a:pt x="61" y="114"/>
                  </a:lnTo>
                  <a:lnTo>
                    <a:pt x="53" y="114"/>
                  </a:lnTo>
                  <a:lnTo>
                    <a:pt x="69" y="99"/>
                  </a:lnTo>
                  <a:lnTo>
                    <a:pt x="69" y="114"/>
                  </a:lnTo>
                  <a:lnTo>
                    <a:pt x="76" y="99"/>
                  </a:lnTo>
                  <a:lnTo>
                    <a:pt x="84" y="91"/>
                  </a:lnTo>
                  <a:lnTo>
                    <a:pt x="76" y="91"/>
                  </a:lnTo>
                  <a:lnTo>
                    <a:pt x="84" y="76"/>
                  </a:lnTo>
                  <a:lnTo>
                    <a:pt x="91" y="83"/>
                  </a:lnTo>
                  <a:lnTo>
                    <a:pt x="91" y="68"/>
                  </a:lnTo>
                  <a:lnTo>
                    <a:pt x="61" y="91"/>
                  </a:lnTo>
                  <a:lnTo>
                    <a:pt x="69" y="99"/>
                  </a:lnTo>
                  <a:lnTo>
                    <a:pt x="53" y="99"/>
                  </a:lnTo>
                  <a:lnTo>
                    <a:pt x="76" y="68"/>
                  </a:lnTo>
                  <a:lnTo>
                    <a:pt x="84" y="53"/>
                  </a:lnTo>
                  <a:lnTo>
                    <a:pt x="76" y="61"/>
                  </a:lnTo>
                  <a:lnTo>
                    <a:pt x="69" y="46"/>
                  </a:lnTo>
                  <a:lnTo>
                    <a:pt x="38" y="38"/>
                  </a:lnTo>
                  <a:lnTo>
                    <a:pt x="8" y="15"/>
                  </a:lnTo>
                  <a:lnTo>
                    <a:pt x="8" y="106"/>
                  </a:lnTo>
                  <a:lnTo>
                    <a:pt x="16" y="114"/>
                  </a:lnTo>
                  <a:lnTo>
                    <a:pt x="8" y="114"/>
                  </a:lnTo>
                  <a:lnTo>
                    <a:pt x="8" y="121"/>
                  </a:lnTo>
                  <a:lnTo>
                    <a:pt x="16" y="129"/>
                  </a:lnTo>
                  <a:lnTo>
                    <a:pt x="0" y="144"/>
                  </a:lnTo>
                  <a:lnTo>
                    <a:pt x="0" y="129"/>
                  </a:lnTo>
                  <a:lnTo>
                    <a:pt x="0" y="152"/>
                  </a:lnTo>
                  <a:lnTo>
                    <a:pt x="16" y="159"/>
                  </a:lnTo>
                  <a:lnTo>
                    <a:pt x="23" y="159"/>
                  </a:lnTo>
                  <a:lnTo>
                    <a:pt x="31" y="167"/>
                  </a:lnTo>
                  <a:lnTo>
                    <a:pt x="46" y="174"/>
                  </a:lnTo>
                  <a:lnTo>
                    <a:pt x="38" y="205"/>
                  </a:lnTo>
                  <a:lnTo>
                    <a:pt x="61" y="220"/>
                  </a:lnTo>
                  <a:lnTo>
                    <a:pt x="84" y="212"/>
                  </a:lnTo>
                  <a:lnTo>
                    <a:pt x="106" y="227"/>
                  </a:lnTo>
                  <a:lnTo>
                    <a:pt x="212" y="227"/>
                  </a:lnTo>
                  <a:lnTo>
                    <a:pt x="303" y="250"/>
                  </a:lnTo>
                  <a:lnTo>
                    <a:pt x="303" y="227"/>
                  </a:lnTo>
                  <a:lnTo>
                    <a:pt x="303"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6" name="Freeform 261"/>
            <p:cNvSpPr>
              <a:spLocks/>
            </p:cNvSpPr>
            <p:nvPr/>
          </p:nvSpPr>
          <p:spPr bwMode="auto">
            <a:xfrm>
              <a:off x="5040" y="2087"/>
              <a:ext cx="227" cy="219"/>
            </a:xfrm>
            <a:custGeom>
              <a:avLst/>
              <a:gdLst>
                <a:gd name="T0" fmla="*/ 227 w 227"/>
                <a:gd name="T1" fmla="*/ 68 h 219"/>
                <a:gd name="T2" fmla="*/ 196 w 227"/>
                <a:gd name="T3" fmla="*/ 53 h 219"/>
                <a:gd name="T4" fmla="*/ 196 w 227"/>
                <a:gd name="T5" fmla="*/ 68 h 219"/>
                <a:gd name="T6" fmla="*/ 181 w 227"/>
                <a:gd name="T7" fmla="*/ 98 h 219"/>
                <a:gd name="T8" fmla="*/ 174 w 227"/>
                <a:gd name="T9" fmla="*/ 98 h 219"/>
                <a:gd name="T10" fmla="*/ 158 w 227"/>
                <a:gd name="T11" fmla="*/ 129 h 219"/>
                <a:gd name="T12" fmla="*/ 143 w 227"/>
                <a:gd name="T13" fmla="*/ 121 h 219"/>
                <a:gd name="T14" fmla="*/ 113 w 227"/>
                <a:gd name="T15" fmla="*/ 197 h 219"/>
                <a:gd name="T16" fmla="*/ 53 w 227"/>
                <a:gd name="T17" fmla="*/ 219 h 219"/>
                <a:gd name="T18" fmla="*/ 37 w 227"/>
                <a:gd name="T19" fmla="*/ 204 h 219"/>
                <a:gd name="T20" fmla="*/ 7 w 227"/>
                <a:gd name="T21" fmla="*/ 182 h 219"/>
                <a:gd name="T22" fmla="*/ 0 w 227"/>
                <a:gd name="T23" fmla="*/ 151 h 219"/>
                <a:gd name="T24" fmla="*/ 15 w 227"/>
                <a:gd name="T25" fmla="*/ 136 h 219"/>
                <a:gd name="T26" fmla="*/ 22 w 227"/>
                <a:gd name="T27" fmla="*/ 106 h 219"/>
                <a:gd name="T28" fmla="*/ 37 w 227"/>
                <a:gd name="T29" fmla="*/ 113 h 219"/>
                <a:gd name="T30" fmla="*/ 37 w 227"/>
                <a:gd name="T31" fmla="*/ 91 h 219"/>
                <a:gd name="T32" fmla="*/ 68 w 227"/>
                <a:gd name="T33" fmla="*/ 60 h 219"/>
                <a:gd name="T34" fmla="*/ 75 w 227"/>
                <a:gd name="T35" fmla="*/ 15 h 219"/>
                <a:gd name="T36" fmla="*/ 75 w 227"/>
                <a:gd name="T37" fmla="*/ 0 h 219"/>
                <a:gd name="T38" fmla="*/ 90 w 227"/>
                <a:gd name="T39" fmla="*/ 53 h 219"/>
                <a:gd name="T40" fmla="*/ 136 w 227"/>
                <a:gd name="T41" fmla="*/ 45 h 219"/>
                <a:gd name="T42" fmla="*/ 143 w 227"/>
                <a:gd name="T43" fmla="*/ 75 h 219"/>
                <a:gd name="T44" fmla="*/ 174 w 227"/>
                <a:gd name="T45" fmla="*/ 45 h 219"/>
                <a:gd name="T46" fmla="*/ 189 w 227"/>
                <a:gd name="T47" fmla="*/ 53 h 219"/>
                <a:gd name="T48" fmla="*/ 204 w 227"/>
                <a:gd name="T49" fmla="*/ 38 h 219"/>
                <a:gd name="T50" fmla="*/ 219 w 227"/>
                <a:gd name="T51" fmla="*/ 38 h 219"/>
                <a:gd name="T52" fmla="*/ 227 w 227"/>
                <a:gd name="T53" fmla="*/ 53 h 219"/>
                <a:gd name="T54" fmla="*/ 227 w 227"/>
                <a:gd name="T55" fmla="*/ 68 h 2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7" h="219">
                  <a:moveTo>
                    <a:pt x="227" y="68"/>
                  </a:moveTo>
                  <a:lnTo>
                    <a:pt x="196" y="53"/>
                  </a:lnTo>
                  <a:lnTo>
                    <a:pt x="196" y="68"/>
                  </a:lnTo>
                  <a:lnTo>
                    <a:pt x="181" y="98"/>
                  </a:lnTo>
                  <a:lnTo>
                    <a:pt x="174" y="98"/>
                  </a:lnTo>
                  <a:lnTo>
                    <a:pt x="158" y="129"/>
                  </a:lnTo>
                  <a:lnTo>
                    <a:pt x="143" y="121"/>
                  </a:lnTo>
                  <a:lnTo>
                    <a:pt x="113" y="197"/>
                  </a:lnTo>
                  <a:lnTo>
                    <a:pt x="53" y="219"/>
                  </a:lnTo>
                  <a:lnTo>
                    <a:pt x="37" y="204"/>
                  </a:lnTo>
                  <a:lnTo>
                    <a:pt x="7" y="182"/>
                  </a:lnTo>
                  <a:lnTo>
                    <a:pt x="0" y="151"/>
                  </a:lnTo>
                  <a:lnTo>
                    <a:pt x="15" y="136"/>
                  </a:lnTo>
                  <a:lnTo>
                    <a:pt x="22" y="106"/>
                  </a:lnTo>
                  <a:lnTo>
                    <a:pt x="37" y="113"/>
                  </a:lnTo>
                  <a:lnTo>
                    <a:pt x="37" y="91"/>
                  </a:lnTo>
                  <a:lnTo>
                    <a:pt x="68" y="60"/>
                  </a:lnTo>
                  <a:lnTo>
                    <a:pt x="75" y="15"/>
                  </a:lnTo>
                  <a:lnTo>
                    <a:pt x="75" y="0"/>
                  </a:lnTo>
                  <a:lnTo>
                    <a:pt x="90" y="53"/>
                  </a:lnTo>
                  <a:lnTo>
                    <a:pt x="136" y="45"/>
                  </a:lnTo>
                  <a:lnTo>
                    <a:pt x="143" y="75"/>
                  </a:lnTo>
                  <a:lnTo>
                    <a:pt x="174" y="45"/>
                  </a:lnTo>
                  <a:lnTo>
                    <a:pt x="189" y="53"/>
                  </a:lnTo>
                  <a:lnTo>
                    <a:pt x="204" y="38"/>
                  </a:lnTo>
                  <a:lnTo>
                    <a:pt x="219" y="38"/>
                  </a:lnTo>
                  <a:lnTo>
                    <a:pt x="227" y="53"/>
                  </a:lnTo>
                  <a:lnTo>
                    <a:pt x="227"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7" name="Freeform 262"/>
            <p:cNvSpPr>
              <a:spLocks/>
            </p:cNvSpPr>
            <p:nvPr/>
          </p:nvSpPr>
          <p:spPr bwMode="auto">
            <a:xfrm>
              <a:off x="5040" y="2087"/>
              <a:ext cx="227" cy="219"/>
            </a:xfrm>
            <a:custGeom>
              <a:avLst/>
              <a:gdLst>
                <a:gd name="T0" fmla="*/ 227 w 227"/>
                <a:gd name="T1" fmla="*/ 68 h 219"/>
                <a:gd name="T2" fmla="*/ 196 w 227"/>
                <a:gd name="T3" fmla="*/ 53 h 219"/>
                <a:gd name="T4" fmla="*/ 196 w 227"/>
                <a:gd name="T5" fmla="*/ 68 h 219"/>
                <a:gd name="T6" fmla="*/ 181 w 227"/>
                <a:gd name="T7" fmla="*/ 98 h 219"/>
                <a:gd name="T8" fmla="*/ 174 w 227"/>
                <a:gd name="T9" fmla="*/ 98 h 219"/>
                <a:gd name="T10" fmla="*/ 158 w 227"/>
                <a:gd name="T11" fmla="*/ 129 h 219"/>
                <a:gd name="T12" fmla="*/ 143 w 227"/>
                <a:gd name="T13" fmla="*/ 121 h 219"/>
                <a:gd name="T14" fmla="*/ 113 w 227"/>
                <a:gd name="T15" fmla="*/ 197 h 219"/>
                <a:gd name="T16" fmla="*/ 53 w 227"/>
                <a:gd name="T17" fmla="*/ 219 h 219"/>
                <a:gd name="T18" fmla="*/ 37 w 227"/>
                <a:gd name="T19" fmla="*/ 204 h 219"/>
                <a:gd name="T20" fmla="*/ 7 w 227"/>
                <a:gd name="T21" fmla="*/ 182 h 219"/>
                <a:gd name="T22" fmla="*/ 0 w 227"/>
                <a:gd name="T23" fmla="*/ 151 h 219"/>
                <a:gd name="T24" fmla="*/ 15 w 227"/>
                <a:gd name="T25" fmla="*/ 136 h 219"/>
                <a:gd name="T26" fmla="*/ 22 w 227"/>
                <a:gd name="T27" fmla="*/ 106 h 219"/>
                <a:gd name="T28" fmla="*/ 37 w 227"/>
                <a:gd name="T29" fmla="*/ 113 h 219"/>
                <a:gd name="T30" fmla="*/ 37 w 227"/>
                <a:gd name="T31" fmla="*/ 91 h 219"/>
                <a:gd name="T32" fmla="*/ 68 w 227"/>
                <a:gd name="T33" fmla="*/ 60 h 219"/>
                <a:gd name="T34" fmla="*/ 75 w 227"/>
                <a:gd name="T35" fmla="*/ 15 h 219"/>
                <a:gd name="T36" fmla="*/ 75 w 227"/>
                <a:gd name="T37" fmla="*/ 0 h 219"/>
                <a:gd name="T38" fmla="*/ 90 w 227"/>
                <a:gd name="T39" fmla="*/ 53 h 219"/>
                <a:gd name="T40" fmla="*/ 136 w 227"/>
                <a:gd name="T41" fmla="*/ 45 h 219"/>
                <a:gd name="T42" fmla="*/ 143 w 227"/>
                <a:gd name="T43" fmla="*/ 75 h 219"/>
                <a:gd name="T44" fmla="*/ 174 w 227"/>
                <a:gd name="T45" fmla="*/ 45 h 219"/>
                <a:gd name="T46" fmla="*/ 189 w 227"/>
                <a:gd name="T47" fmla="*/ 53 h 219"/>
                <a:gd name="T48" fmla="*/ 204 w 227"/>
                <a:gd name="T49" fmla="*/ 38 h 219"/>
                <a:gd name="T50" fmla="*/ 219 w 227"/>
                <a:gd name="T51" fmla="*/ 38 h 219"/>
                <a:gd name="T52" fmla="*/ 227 w 227"/>
                <a:gd name="T53" fmla="*/ 53 h 219"/>
                <a:gd name="T54" fmla="*/ 227 w 227"/>
                <a:gd name="T55" fmla="*/ 68 h 219"/>
                <a:gd name="T56" fmla="*/ 227 w 227"/>
                <a:gd name="T57" fmla="*/ 75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7" h="219">
                  <a:moveTo>
                    <a:pt x="227" y="68"/>
                  </a:moveTo>
                  <a:lnTo>
                    <a:pt x="196" y="53"/>
                  </a:lnTo>
                  <a:lnTo>
                    <a:pt x="196" y="68"/>
                  </a:lnTo>
                  <a:lnTo>
                    <a:pt x="181" y="98"/>
                  </a:lnTo>
                  <a:lnTo>
                    <a:pt x="174" y="98"/>
                  </a:lnTo>
                  <a:lnTo>
                    <a:pt x="158" y="129"/>
                  </a:lnTo>
                  <a:lnTo>
                    <a:pt x="143" y="121"/>
                  </a:lnTo>
                  <a:lnTo>
                    <a:pt x="113" y="197"/>
                  </a:lnTo>
                  <a:lnTo>
                    <a:pt x="53" y="219"/>
                  </a:lnTo>
                  <a:lnTo>
                    <a:pt x="37" y="204"/>
                  </a:lnTo>
                  <a:lnTo>
                    <a:pt x="7" y="182"/>
                  </a:lnTo>
                  <a:lnTo>
                    <a:pt x="0" y="151"/>
                  </a:lnTo>
                  <a:lnTo>
                    <a:pt x="15" y="136"/>
                  </a:lnTo>
                  <a:lnTo>
                    <a:pt x="22" y="106"/>
                  </a:lnTo>
                  <a:lnTo>
                    <a:pt x="37" y="113"/>
                  </a:lnTo>
                  <a:lnTo>
                    <a:pt x="37" y="91"/>
                  </a:lnTo>
                  <a:lnTo>
                    <a:pt x="68" y="60"/>
                  </a:lnTo>
                  <a:lnTo>
                    <a:pt x="75" y="15"/>
                  </a:lnTo>
                  <a:lnTo>
                    <a:pt x="75" y="0"/>
                  </a:lnTo>
                  <a:lnTo>
                    <a:pt x="90" y="53"/>
                  </a:lnTo>
                  <a:lnTo>
                    <a:pt x="136" y="45"/>
                  </a:lnTo>
                  <a:lnTo>
                    <a:pt x="143" y="75"/>
                  </a:lnTo>
                  <a:lnTo>
                    <a:pt x="174" y="45"/>
                  </a:lnTo>
                  <a:lnTo>
                    <a:pt x="189" y="53"/>
                  </a:lnTo>
                  <a:lnTo>
                    <a:pt x="204" y="38"/>
                  </a:lnTo>
                  <a:lnTo>
                    <a:pt x="219" y="38"/>
                  </a:lnTo>
                  <a:lnTo>
                    <a:pt x="227" y="53"/>
                  </a:lnTo>
                  <a:lnTo>
                    <a:pt x="227" y="68"/>
                  </a:lnTo>
                  <a:lnTo>
                    <a:pt x="227" y="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8" name="Freeform 263"/>
            <p:cNvSpPr>
              <a:spLocks/>
            </p:cNvSpPr>
            <p:nvPr/>
          </p:nvSpPr>
          <p:spPr bwMode="auto">
            <a:xfrm>
              <a:off x="4517" y="1731"/>
              <a:ext cx="250" cy="288"/>
            </a:xfrm>
            <a:custGeom>
              <a:avLst/>
              <a:gdLst>
                <a:gd name="T0" fmla="*/ 235 w 250"/>
                <a:gd name="T1" fmla="*/ 227 h 288"/>
                <a:gd name="T2" fmla="*/ 243 w 250"/>
                <a:gd name="T3" fmla="*/ 280 h 288"/>
                <a:gd name="T4" fmla="*/ 106 w 250"/>
                <a:gd name="T5" fmla="*/ 288 h 288"/>
                <a:gd name="T6" fmla="*/ 91 w 250"/>
                <a:gd name="T7" fmla="*/ 272 h 288"/>
                <a:gd name="T8" fmla="*/ 76 w 250"/>
                <a:gd name="T9" fmla="*/ 219 h 288"/>
                <a:gd name="T10" fmla="*/ 68 w 250"/>
                <a:gd name="T11" fmla="*/ 189 h 288"/>
                <a:gd name="T12" fmla="*/ 0 w 250"/>
                <a:gd name="T13" fmla="*/ 144 h 288"/>
                <a:gd name="T14" fmla="*/ 8 w 250"/>
                <a:gd name="T15" fmla="*/ 113 h 288"/>
                <a:gd name="T16" fmla="*/ 8 w 250"/>
                <a:gd name="T17" fmla="*/ 106 h 288"/>
                <a:gd name="T18" fmla="*/ 0 w 250"/>
                <a:gd name="T19" fmla="*/ 83 h 288"/>
                <a:gd name="T20" fmla="*/ 23 w 250"/>
                <a:gd name="T21" fmla="*/ 60 h 288"/>
                <a:gd name="T22" fmla="*/ 23 w 250"/>
                <a:gd name="T23" fmla="*/ 22 h 288"/>
                <a:gd name="T24" fmla="*/ 38 w 250"/>
                <a:gd name="T25" fmla="*/ 22 h 288"/>
                <a:gd name="T26" fmla="*/ 84 w 250"/>
                <a:gd name="T27" fmla="*/ 0 h 288"/>
                <a:gd name="T28" fmla="*/ 84 w 250"/>
                <a:gd name="T29" fmla="*/ 30 h 288"/>
                <a:gd name="T30" fmla="*/ 91 w 250"/>
                <a:gd name="T31" fmla="*/ 15 h 288"/>
                <a:gd name="T32" fmla="*/ 106 w 250"/>
                <a:gd name="T33" fmla="*/ 30 h 288"/>
                <a:gd name="T34" fmla="*/ 121 w 250"/>
                <a:gd name="T35" fmla="*/ 37 h 288"/>
                <a:gd name="T36" fmla="*/ 212 w 250"/>
                <a:gd name="T37" fmla="*/ 60 h 288"/>
                <a:gd name="T38" fmla="*/ 212 w 250"/>
                <a:gd name="T39" fmla="*/ 68 h 288"/>
                <a:gd name="T40" fmla="*/ 227 w 250"/>
                <a:gd name="T41" fmla="*/ 75 h 288"/>
                <a:gd name="T42" fmla="*/ 220 w 250"/>
                <a:gd name="T43" fmla="*/ 98 h 288"/>
                <a:gd name="T44" fmla="*/ 235 w 250"/>
                <a:gd name="T45" fmla="*/ 90 h 288"/>
                <a:gd name="T46" fmla="*/ 235 w 250"/>
                <a:gd name="T47" fmla="*/ 113 h 288"/>
                <a:gd name="T48" fmla="*/ 220 w 250"/>
                <a:gd name="T49" fmla="*/ 144 h 288"/>
                <a:gd name="T50" fmla="*/ 227 w 250"/>
                <a:gd name="T51" fmla="*/ 151 h 288"/>
                <a:gd name="T52" fmla="*/ 243 w 250"/>
                <a:gd name="T53" fmla="*/ 121 h 288"/>
                <a:gd name="T54" fmla="*/ 250 w 250"/>
                <a:gd name="T55" fmla="*/ 128 h 288"/>
                <a:gd name="T56" fmla="*/ 235 w 250"/>
                <a:gd name="T57" fmla="*/ 227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0" h="288">
                  <a:moveTo>
                    <a:pt x="235" y="227"/>
                  </a:moveTo>
                  <a:lnTo>
                    <a:pt x="243" y="280"/>
                  </a:lnTo>
                  <a:lnTo>
                    <a:pt x="106" y="288"/>
                  </a:lnTo>
                  <a:lnTo>
                    <a:pt x="91" y="272"/>
                  </a:lnTo>
                  <a:lnTo>
                    <a:pt x="76" y="219"/>
                  </a:lnTo>
                  <a:lnTo>
                    <a:pt x="68" y="189"/>
                  </a:lnTo>
                  <a:lnTo>
                    <a:pt x="0" y="144"/>
                  </a:lnTo>
                  <a:lnTo>
                    <a:pt x="8" y="113"/>
                  </a:lnTo>
                  <a:lnTo>
                    <a:pt x="8" y="106"/>
                  </a:lnTo>
                  <a:lnTo>
                    <a:pt x="0" y="83"/>
                  </a:lnTo>
                  <a:lnTo>
                    <a:pt x="23" y="60"/>
                  </a:lnTo>
                  <a:lnTo>
                    <a:pt x="23" y="22"/>
                  </a:lnTo>
                  <a:lnTo>
                    <a:pt x="38" y="22"/>
                  </a:lnTo>
                  <a:lnTo>
                    <a:pt x="84" y="0"/>
                  </a:lnTo>
                  <a:lnTo>
                    <a:pt x="84" y="30"/>
                  </a:lnTo>
                  <a:lnTo>
                    <a:pt x="91" y="15"/>
                  </a:lnTo>
                  <a:lnTo>
                    <a:pt x="106" y="30"/>
                  </a:lnTo>
                  <a:lnTo>
                    <a:pt x="121" y="37"/>
                  </a:lnTo>
                  <a:lnTo>
                    <a:pt x="212" y="60"/>
                  </a:lnTo>
                  <a:lnTo>
                    <a:pt x="212" y="68"/>
                  </a:lnTo>
                  <a:lnTo>
                    <a:pt x="227" y="75"/>
                  </a:lnTo>
                  <a:lnTo>
                    <a:pt x="220" y="98"/>
                  </a:lnTo>
                  <a:lnTo>
                    <a:pt x="235" y="90"/>
                  </a:lnTo>
                  <a:lnTo>
                    <a:pt x="235" y="113"/>
                  </a:lnTo>
                  <a:lnTo>
                    <a:pt x="220" y="144"/>
                  </a:lnTo>
                  <a:lnTo>
                    <a:pt x="227" y="151"/>
                  </a:lnTo>
                  <a:lnTo>
                    <a:pt x="243" y="121"/>
                  </a:lnTo>
                  <a:lnTo>
                    <a:pt x="250" y="128"/>
                  </a:lnTo>
                  <a:lnTo>
                    <a:pt x="235" y="227"/>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9" name="Freeform 264"/>
            <p:cNvSpPr>
              <a:spLocks/>
            </p:cNvSpPr>
            <p:nvPr/>
          </p:nvSpPr>
          <p:spPr bwMode="auto">
            <a:xfrm>
              <a:off x="4517" y="1731"/>
              <a:ext cx="250" cy="288"/>
            </a:xfrm>
            <a:custGeom>
              <a:avLst/>
              <a:gdLst>
                <a:gd name="T0" fmla="*/ 235 w 250"/>
                <a:gd name="T1" fmla="*/ 227 h 288"/>
                <a:gd name="T2" fmla="*/ 243 w 250"/>
                <a:gd name="T3" fmla="*/ 280 h 288"/>
                <a:gd name="T4" fmla="*/ 106 w 250"/>
                <a:gd name="T5" fmla="*/ 288 h 288"/>
                <a:gd name="T6" fmla="*/ 91 w 250"/>
                <a:gd name="T7" fmla="*/ 272 h 288"/>
                <a:gd name="T8" fmla="*/ 76 w 250"/>
                <a:gd name="T9" fmla="*/ 219 h 288"/>
                <a:gd name="T10" fmla="*/ 68 w 250"/>
                <a:gd name="T11" fmla="*/ 189 h 288"/>
                <a:gd name="T12" fmla="*/ 0 w 250"/>
                <a:gd name="T13" fmla="*/ 144 h 288"/>
                <a:gd name="T14" fmla="*/ 8 w 250"/>
                <a:gd name="T15" fmla="*/ 113 h 288"/>
                <a:gd name="T16" fmla="*/ 8 w 250"/>
                <a:gd name="T17" fmla="*/ 106 h 288"/>
                <a:gd name="T18" fmla="*/ 0 w 250"/>
                <a:gd name="T19" fmla="*/ 83 h 288"/>
                <a:gd name="T20" fmla="*/ 23 w 250"/>
                <a:gd name="T21" fmla="*/ 60 h 288"/>
                <a:gd name="T22" fmla="*/ 23 w 250"/>
                <a:gd name="T23" fmla="*/ 22 h 288"/>
                <a:gd name="T24" fmla="*/ 38 w 250"/>
                <a:gd name="T25" fmla="*/ 22 h 288"/>
                <a:gd name="T26" fmla="*/ 84 w 250"/>
                <a:gd name="T27" fmla="*/ 0 h 288"/>
                <a:gd name="T28" fmla="*/ 84 w 250"/>
                <a:gd name="T29" fmla="*/ 30 h 288"/>
                <a:gd name="T30" fmla="*/ 91 w 250"/>
                <a:gd name="T31" fmla="*/ 15 h 288"/>
                <a:gd name="T32" fmla="*/ 106 w 250"/>
                <a:gd name="T33" fmla="*/ 30 h 288"/>
                <a:gd name="T34" fmla="*/ 121 w 250"/>
                <a:gd name="T35" fmla="*/ 37 h 288"/>
                <a:gd name="T36" fmla="*/ 212 w 250"/>
                <a:gd name="T37" fmla="*/ 60 h 288"/>
                <a:gd name="T38" fmla="*/ 212 w 250"/>
                <a:gd name="T39" fmla="*/ 68 h 288"/>
                <a:gd name="T40" fmla="*/ 227 w 250"/>
                <a:gd name="T41" fmla="*/ 75 h 288"/>
                <a:gd name="T42" fmla="*/ 220 w 250"/>
                <a:gd name="T43" fmla="*/ 98 h 288"/>
                <a:gd name="T44" fmla="*/ 235 w 250"/>
                <a:gd name="T45" fmla="*/ 90 h 288"/>
                <a:gd name="T46" fmla="*/ 235 w 250"/>
                <a:gd name="T47" fmla="*/ 113 h 288"/>
                <a:gd name="T48" fmla="*/ 220 w 250"/>
                <a:gd name="T49" fmla="*/ 144 h 288"/>
                <a:gd name="T50" fmla="*/ 227 w 250"/>
                <a:gd name="T51" fmla="*/ 151 h 288"/>
                <a:gd name="T52" fmla="*/ 243 w 250"/>
                <a:gd name="T53" fmla="*/ 121 h 288"/>
                <a:gd name="T54" fmla="*/ 250 w 250"/>
                <a:gd name="T55" fmla="*/ 128 h 288"/>
                <a:gd name="T56" fmla="*/ 235 w 250"/>
                <a:gd name="T57" fmla="*/ 227 h 288"/>
                <a:gd name="T58" fmla="*/ 235 w 250"/>
                <a:gd name="T59" fmla="*/ 234 h 2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0" h="288">
                  <a:moveTo>
                    <a:pt x="235" y="227"/>
                  </a:moveTo>
                  <a:lnTo>
                    <a:pt x="243" y="280"/>
                  </a:lnTo>
                  <a:lnTo>
                    <a:pt x="106" y="288"/>
                  </a:lnTo>
                  <a:lnTo>
                    <a:pt x="91" y="272"/>
                  </a:lnTo>
                  <a:lnTo>
                    <a:pt x="76" y="219"/>
                  </a:lnTo>
                  <a:lnTo>
                    <a:pt x="68" y="189"/>
                  </a:lnTo>
                  <a:lnTo>
                    <a:pt x="0" y="144"/>
                  </a:lnTo>
                  <a:lnTo>
                    <a:pt x="8" y="113"/>
                  </a:lnTo>
                  <a:lnTo>
                    <a:pt x="8" y="106"/>
                  </a:lnTo>
                  <a:lnTo>
                    <a:pt x="0" y="83"/>
                  </a:lnTo>
                  <a:lnTo>
                    <a:pt x="23" y="60"/>
                  </a:lnTo>
                  <a:lnTo>
                    <a:pt x="23" y="22"/>
                  </a:lnTo>
                  <a:lnTo>
                    <a:pt x="38" y="22"/>
                  </a:lnTo>
                  <a:lnTo>
                    <a:pt x="84" y="0"/>
                  </a:lnTo>
                  <a:lnTo>
                    <a:pt x="84" y="30"/>
                  </a:lnTo>
                  <a:lnTo>
                    <a:pt x="91" y="15"/>
                  </a:lnTo>
                  <a:lnTo>
                    <a:pt x="106" y="30"/>
                  </a:lnTo>
                  <a:lnTo>
                    <a:pt x="121" y="37"/>
                  </a:lnTo>
                  <a:lnTo>
                    <a:pt x="212" y="60"/>
                  </a:lnTo>
                  <a:lnTo>
                    <a:pt x="212" y="68"/>
                  </a:lnTo>
                  <a:lnTo>
                    <a:pt x="227" y="75"/>
                  </a:lnTo>
                  <a:lnTo>
                    <a:pt x="220" y="98"/>
                  </a:lnTo>
                  <a:lnTo>
                    <a:pt x="235" y="90"/>
                  </a:lnTo>
                  <a:lnTo>
                    <a:pt x="235" y="113"/>
                  </a:lnTo>
                  <a:lnTo>
                    <a:pt x="220" y="144"/>
                  </a:lnTo>
                  <a:lnTo>
                    <a:pt x="227" y="151"/>
                  </a:lnTo>
                  <a:lnTo>
                    <a:pt x="243" y="121"/>
                  </a:lnTo>
                  <a:lnTo>
                    <a:pt x="250" y="128"/>
                  </a:lnTo>
                  <a:lnTo>
                    <a:pt x="235" y="227"/>
                  </a:lnTo>
                  <a:lnTo>
                    <a:pt x="235" y="2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0" name="Freeform 265"/>
            <p:cNvSpPr>
              <a:spLocks/>
            </p:cNvSpPr>
            <p:nvPr/>
          </p:nvSpPr>
          <p:spPr bwMode="auto">
            <a:xfrm>
              <a:off x="4767" y="1829"/>
              <a:ext cx="15" cy="15"/>
            </a:xfrm>
            <a:custGeom>
              <a:avLst/>
              <a:gdLst>
                <a:gd name="T0" fmla="*/ 15 w 15"/>
                <a:gd name="T1" fmla="*/ 0 h 15"/>
                <a:gd name="T2" fmla="*/ 0 w 15"/>
                <a:gd name="T3" fmla="*/ 15 h 15"/>
                <a:gd name="T4" fmla="*/ 15 w 15"/>
                <a:gd name="T5" fmla="*/ 0 h 15"/>
                <a:gd name="T6" fmla="*/ 15 w 15"/>
                <a:gd name="T7" fmla="*/ 8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5">
                  <a:moveTo>
                    <a:pt x="15" y="0"/>
                  </a:moveTo>
                  <a:lnTo>
                    <a:pt x="0" y="15"/>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1" name="Freeform 266"/>
            <p:cNvSpPr>
              <a:spLocks/>
            </p:cNvSpPr>
            <p:nvPr/>
          </p:nvSpPr>
          <p:spPr bwMode="auto">
            <a:xfrm>
              <a:off x="3655" y="1806"/>
              <a:ext cx="355" cy="296"/>
            </a:xfrm>
            <a:custGeom>
              <a:avLst/>
              <a:gdLst>
                <a:gd name="T0" fmla="*/ 348 w 355"/>
                <a:gd name="T1" fmla="*/ 167 h 296"/>
                <a:gd name="T2" fmla="*/ 355 w 355"/>
                <a:gd name="T3" fmla="*/ 38 h 296"/>
                <a:gd name="T4" fmla="*/ 37 w 355"/>
                <a:gd name="T5" fmla="*/ 0 h 296"/>
                <a:gd name="T6" fmla="*/ 37 w 355"/>
                <a:gd name="T7" fmla="*/ 38 h 296"/>
                <a:gd name="T8" fmla="*/ 7 w 355"/>
                <a:gd name="T9" fmla="*/ 190 h 296"/>
                <a:gd name="T10" fmla="*/ 0 w 355"/>
                <a:gd name="T11" fmla="*/ 258 h 296"/>
                <a:gd name="T12" fmla="*/ 98 w 355"/>
                <a:gd name="T13" fmla="*/ 273 h 296"/>
                <a:gd name="T14" fmla="*/ 333 w 355"/>
                <a:gd name="T15" fmla="*/ 296 h 296"/>
                <a:gd name="T16" fmla="*/ 348 w 355"/>
                <a:gd name="T17" fmla="*/ 167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5" h="296">
                  <a:moveTo>
                    <a:pt x="348" y="167"/>
                  </a:moveTo>
                  <a:lnTo>
                    <a:pt x="355" y="38"/>
                  </a:lnTo>
                  <a:lnTo>
                    <a:pt x="37" y="0"/>
                  </a:lnTo>
                  <a:lnTo>
                    <a:pt x="37" y="38"/>
                  </a:lnTo>
                  <a:lnTo>
                    <a:pt x="7" y="190"/>
                  </a:lnTo>
                  <a:lnTo>
                    <a:pt x="0" y="258"/>
                  </a:lnTo>
                  <a:lnTo>
                    <a:pt x="98" y="273"/>
                  </a:lnTo>
                  <a:lnTo>
                    <a:pt x="333" y="296"/>
                  </a:lnTo>
                  <a:lnTo>
                    <a:pt x="348" y="16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2" name="Freeform 267"/>
            <p:cNvSpPr>
              <a:spLocks/>
            </p:cNvSpPr>
            <p:nvPr/>
          </p:nvSpPr>
          <p:spPr bwMode="auto">
            <a:xfrm>
              <a:off x="3655" y="1806"/>
              <a:ext cx="355" cy="296"/>
            </a:xfrm>
            <a:custGeom>
              <a:avLst/>
              <a:gdLst>
                <a:gd name="T0" fmla="*/ 348 w 355"/>
                <a:gd name="T1" fmla="*/ 167 h 296"/>
                <a:gd name="T2" fmla="*/ 355 w 355"/>
                <a:gd name="T3" fmla="*/ 38 h 296"/>
                <a:gd name="T4" fmla="*/ 37 w 355"/>
                <a:gd name="T5" fmla="*/ 0 h 296"/>
                <a:gd name="T6" fmla="*/ 37 w 355"/>
                <a:gd name="T7" fmla="*/ 38 h 296"/>
                <a:gd name="T8" fmla="*/ 7 w 355"/>
                <a:gd name="T9" fmla="*/ 190 h 296"/>
                <a:gd name="T10" fmla="*/ 0 w 355"/>
                <a:gd name="T11" fmla="*/ 258 h 296"/>
                <a:gd name="T12" fmla="*/ 98 w 355"/>
                <a:gd name="T13" fmla="*/ 273 h 296"/>
                <a:gd name="T14" fmla="*/ 333 w 355"/>
                <a:gd name="T15" fmla="*/ 296 h 296"/>
                <a:gd name="T16" fmla="*/ 348 w 355"/>
                <a:gd name="T17" fmla="*/ 167 h 296"/>
                <a:gd name="T18" fmla="*/ 348 w 355"/>
                <a:gd name="T19" fmla="*/ 175 h 2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5" h="296">
                  <a:moveTo>
                    <a:pt x="348" y="167"/>
                  </a:moveTo>
                  <a:lnTo>
                    <a:pt x="355" y="38"/>
                  </a:lnTo>
                  <a:lnTo>
                    <a:pt x="37" y="0"/>
                  </a:lnTo>
                  <a:lnTo>
                    <a:pt x="37" y="38"/>
                  </a:lnTo>
                  <a:lnTo>
                    <a:pt x="7" y="190"/>
                  </a:lnTo>
                  <a:lnTo>
                    <a:pt x="0" y="258"/>
                  </a:lnTo>
                  <a:lnTo>
                    <a:pt x="98" y="273"/>
                  </a:lnTo>
                  <a:lnTo>
                    <a:pt x="333" y="296"/>
                  </a:lnTo>
                  <a:lnTo>
                    <a:pt x="348" y="167"/>
                  </a:lnTo>
                  <a:lnTo>
                    <a:pt x="348" y="1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7413" name="Text Box 499"/>
          <p:cNvSpPr txBox="1">
            <a:spLocks noChangeArrowheads="1"/>
          </p:cNvSpPr>
          <p:nvPr/>
        </p:nvSpPr>
        <p:spPr bwMode="auto">
          <a:xfrm>
            <a:off x="0" y="0"/>
            <a:ext cx="91440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ts val="32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Age-Adjusted Prevalence of Obesity and </a:t>
            </a:r>
            <a:b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b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Diagnosed Diabetes Among US Adults</a:t>
            </a:r>
          </a:p>
        </p:txBody>
      </p:sp>
    </p:spTree>
    <p:extLst>
      <p:ext uri="{BB962C8B-B14F-4D97-AF65-F5344CB8AC3E}">
        <p14:creationId xmlns:p14="http://schemas.microsoft.com/office/powerpoint/2010/main" val="94079218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018039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375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46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174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3602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4749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dirty="0"/>
              <a:t>ABCs of Diabetes – ADA Goals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06415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a:t>1% decrease in A</a:t>
            </a:r>
            <a:r>
              <a:rPr lang="en-US" baseline="-25000" dirty="0"/>
              <a:t>1</a:t>
            </a:r>
            <a:r>
              <a:rPr lang="en-US" dirty="0"/>
              <a:t>c reduces </a:t>
            </a:r>
            <a:r>
              <a:rPr lang="en-US" dirty="0" err="1"/>
              <a:t>microvascular</a:t>
            </a:r>
            <a:r>
              <a:rPr lang="en-US" dirty="0"/>
              <a:t> complications by 35% </a:t>
            </a:r>
          </a:p>
          <a:p>
            <a:pPr eaLnBrk="1" hangingPunct="1">
              <a:lnSpc>
                <a:spcPct val="80000"/>
              </a:lnSpc>
              <a:defRPr/>
            </a:pPr>
            <a:r>
              <a:rPr lang="en-US" sz="2800" dirty="0"/>
              <a:t>1% decrease in A</a:t>
            </a:r>
            <a:r>
              <a:rPr lang="en-US" sz="2800" baseline="-25000" dirty="0"/>
              <a:t>1</a:t>
            </a:r>
            <a:r>
              <a:rPr lang="en-US" sz="2800" dirty="0"/>
              <a:t>c reduces diabetes related deaths by 25%</a:t>
            </a:r>
          </a:p>
          <a:p>
            <a:pPr algn="r" eaLnBrk="1" hangingPunct="1">
              <a:lnSpc>
                <a:spcPct val="80000"/>
              </a:lnSpc>
              <a:buFont typeface="Wingdings" pitchFamily="2" charset="2"/>
              <a:buNone/>
              <a:defRPr/>
            </a:pPr>
            <a:endParaRPr lang="en-US" sz="1600" i="1" dirty="0"/>
          </a:p>
          <a:p>
            <a:pPr eaLnBrk="1" latinLnBrk="1" hangingPunct="1">
              <a:lnSpc>
                <a:spcPct val="80000"/>
              </a:lnSpc>
              <a:defRPr/>
            </a:pPr>
            <a:r>
              <a:rPr lang="en-US" sz="2800" dirty="0"/>
              <a:t>B/P control (144/82) reduced risk of:</a:t>
            </a:r>
          </a:p>
          <a:p>
            <a:pPr lvl="1" eaLnBrk="1" latinLnBrk="1" hangingPunct="1">
              <a:lnSpc>
                <a:spcPct val="80000"/>
              </a:lnSpc>
              <a:defRPr/>
            </a:pPr>
            <a:r>
              <a:rPr lang="en-US" dirty="0"/>
              <a:t>Heart failure (56%)</a:t>
            </a:r>
          </a:p>
          <a:p>
            <a:pPr lvl="1" eaLnBrk="1" latinLnBrk="1" hangingPunct="1">
              <a:lnSpc>
                <a:spcPct val="80000"/>
              </a:lnSpc>
              <a:defRPr/>
            </a:pPr>
            <a:r>
              <a:rPr lang="en-US" dirty="0"/>
              <a:t>Stroke (44%)</a:t>
            </a:r>
          </a:p>
          <a:p>
            <a:pPr lvl="1" eaLnBrk="1" latinLnBrk="1" hangingPunct="1">
              <a:lnSpc>
                <a:spcPct val="80000"/>
              </a:lnSpc>
              <a:defRPr/>
            </a:pPr>
            <a:r>
              <a:rPr lang="en-US" dirty="0"/>
              <a:t>Death from diabetes (32%)</a:t>
            </a:r>
          </a:p>
          <a:p>
            <a:pPr algn="r" eaLnBrk="1" hangingPunct="1">
              <a:lnSpc>
                <a:spcPct val="80000"/>
              </a:lnSpc>
              <a:buFont typeface="Wingdings" pitchFamily="2" charset="2"/>
              <a:buNone/>
              <a:defRPr/>
            </a:pPr>
            <a:endParaRPr lang="en-US" sz="1800" i="1" dirty="0"/>
          </a:p>
          <a:p>
            <a:pPr algn="r" eaLnBrk="1" hangingPunct="1">
              <a:lnSpc>
                <a:spcPct val="80000"/>
              </a:lnSpc>
              <a:buFont typeface="Wingdings" pitchFamily="2" charset="2"/>
              <a:buNone/>
              <a:defRPr/>
            </a:pPr>
            <a:endParaRPr lang="en-US" sz="1600" i="1" dirty="0"/>
          </a:p>
          <a:p>
            <a:pPr algn="r" eaLnBrk="1" hangingPunct="1">
              <a:lnSpc>
                <a:spcPct val="80000"/>
              </a:lnSpc>
              <a:buFont typeface="Wingdings" pitchFamily="2" charset="2"/>
              <a:buNone/>
              <a:defRPr/>
            </a:pPr>
            <a:r>
              <a:rPr lang="en-US" sz="1600" i="1" dirty="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3695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 Glycemic Targets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313289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are next steps? </a:t>
            </a:r>
          </a:p>
        </p:txBody>
      </p:sp>
      <p:sp>
        <p:nvSpPr>
          <p:cNvPr id="3" name="Content Placeholder 2"/>
          <p:cNvSpPr>
            <a:spLocks noGrp="1"/>
          </p:cNvSpPr>
          <p:nvPr>
            <p:ph sz="quarter" idx="1"/>
          </p:nvPr>
        </p:nvSpPr>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“diet controlled”. Good Insurance. </a:t>
            </a:r>
            <a:r>
              <a:rPr lang="en-US" sz="4000" dirty="0" err="1"/>
              <a:t>Creat</a:t>
            </a:r>
            <a:r>
              <a:rPr lang="en-US" sz="4000" dirty="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584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since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pic>
        <p:nvPicPr>
          <p:cNvPr id="2" name="Picture 1"/>
          <p:cNvPicPr>
            <a:picLocks noChangeAspect="1"/>
          </p:cNvPicPr>
          <p:nvPr/>
        </p:nvPicPr>
        <p:blipFill>
          <a:blip r:embed="rId5"/>
          <a:stretch>
            <a:fillRect/>
          </a:stretch>
        </p:blipFill>
        <p:spPr>
          <a:xfrm>
            <a:off x="424290" y="96272"/>
            <a:ext cx="8151058" cy="6181880"/>
          </a:xfrm>
          <a:prstGeom prst="rect">
            <a:avLst/>
          </a:prstGeom>
        </p:spPr>
      </p:pic>
    </p:spTree>
    <p:custDataLst>
      <p:tags r:id="rId1"/>
    </p:custDataLst>
    <p:extLst>
      <p:ext uri="{BB962C8B-B14F-4D97-AF65-F5344CB8AC3E}">
        <p14:creationId xmlns:p14="http://schemas.microsoft.com/office/powerpoint/2010/main" val="421212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a:t>DPP-4 Inhibitors – </a:t>
            </a:r>
            <a:r>
              <a:rPr lang="en-US" sz="3200" dirty="0"/>
              <a:t>“</a:t>
            </a:r>
            <a:r>
              <a:rPr lang="en-US" sz="3200" dirty="0" err="1"/>
              <a:t>Incretin</a:t>
            </a:r>
            <a:r>
              <a:rPr lang="en-US" sz="3200" dirty="0"/>
              <a:t> Enhancers”</a:t>
            </a:r>
            <a:r>
              <a:rPr lang="en-US" sz="4000" dirty="0">
                <a:solidFill>
                  <a:schemeClr val="folHlink"/>
                </a:solidFill>
              </a:rPr>
              <a:t> </a:t>
            </a:r>
            <a:br>
              <a:rPr lang="en-US" sz="4000" dirty="0">
                <a:solidFill>
                  <a:schemeClr val="folHlink"/>
                </a:solidFill>
              </a:rPr>
            </a:br>
            <a:r>
              <a:rPr lang="en-US" sz="2200" dirty="0">
                <a:solidFill>
                  <a:schemeClr val="tx1"/>
                </a:solidFill>
              </a:rPr>
              <a:t>Januvia (</a:t>
            </a:r>
            <a:r>
              <a:rPr lang="en-US" sz="2200" dirty="0" err="1">
                <a:solidFill>
                  <a:schemeClr val="tx1"/>
                </a:solidFill>
              </a:rPr>
              <a:t>sitagliptin</a:t>
            </a:r>
            <a:r>
              <a:rPr lang="en-US" sz="2200" dirty="0">
                <a:solidFill>
                  <a:schemeClr val="tx1"/>
                </a:solidFill>
              </a:rPr>
              <a:t>) – </a:t>
            </a:r>
            <a:r>
              <a:rPr lang="en-US" sz="2200" dirty="0" err="1">
                <a:solidFill>
                  <a:schemeClr val="tx1"/>
                </a:solidFill>
              </a:rPr>
              <a:t>Tradjenta</a:t>
            </a:r>
            <a:r>
              <a:rPr lang="en-US" sz="2200" dirty="0">
                <a:solidFill>
                  <a:schemeClr val="tx1"/>
                </a:solidFill>
              </a:rPr>
              <a:t> (</a:t>
            </a:r>
            <a:r>
              <a:rPr lang="en-US" sz="2200" dirty="0" err="1">
                <a:solidFill>
                  <a:schemeClr val="tx1"/>
                </a:solidFill>
              </a:rPr>
              <a:t>linagliptin</a:t>
            </a:r>
            <a:r>
              <a:rPr lang="en-US" sz="2200" dirty="0">
                <a:solidFill>
                  <a:schemeClr val="tx1"/>
                </a:solidFill>
              </a:rPr>
              <a:t>) </a:t>
            </a:r>
            <a:br>
              <a:rPr lang="en-US" sz="2200" dirty="0">
                <a:solidFill>
                  <a:schemeClr val="tx1"/>
                </a:solidFill>
              </a:rPr>
            </a:br>
            <a:r>
              <a:rPr lang="en-US" sz="2200" dirty="0" err="1">
                <a:solidFill>
                  <a:schemeClr val="tx1"/>
                </a:solidFill>
              </a:rPr>
              <a:t>Onglyza</a:t>
            </a:r>
            <a:r>
              <a:rPr lang="en-US" sz="2200" dirty="0">
                <a:solidFill>
                  <a:schemeClr val="tx1"/>
                </a:solidFill>
              </a:rPr>
              <a:t> (</a:t>
            </a:r>
            <a:r>
              <a:rPr lang="en-US" sz="2200" dirty="0" err="1">
                <a:solidFill>
                  <a:schemeClr val="tx1"/>
                </a:solidFill>
              </a:rPr>
              <a:t>saxagliptin</a:t>
            </a:r>
            <a:r>
              <a:rPr lang="en-US" sz="2200" dirty="0">
                <a:solidFill>
                  <a:schemeClr val="tx1"/>
                </a:solidFill>
              </a:rPr>
              <a:t>)  </a:t>
            </a:r>
            <a:r>
              <a:rPr lang="en-US" sz="2200" dirty="0" err="1">
                <a:solidFill>
                  <a:schemeClr val="tx1"/>
                </a:solidFill>
              </a:rPr>
              <a:t>Nesina</a:t>
            </a:r>
            <a:r>
              <a:rPr lang="en-US" sz="2200" dirty="0">
                <a:solidFill>
                  <a:schemeClr val="tx1"/>
                </a:solidFill>
              </a:rPr>
              <a:t> (</a:t>
            </a:r>
            <a:r>
              <a:rPr lang="en-US" sz="2200" dirty="0" err="1">
                <a:solidFill>
                  <a:schemeClr val="tx1"/>
                </a:solidFill>
              </a:rPr>
              <a:t>alogliptin</a:t>
            </a:r>
            <a:r>
              <a:rPr lang="en-US" sz="2200" dirty="0">
                <a:solidFill>
                  <a:schemeClr val="tx1"/>
                </a:solidFill>
              </a:rPr>
              <a:t>) </a:t>
            </a:r>
            <a:endParaRPr lang="en-US" sz="2000" dirty="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a:t>Action:</a:t>
            </a:r>
            <a:r>
              <a:rPr lang="en-US" dirty="0"/>
              <a:t> </a:t>
            </a:r>
          </a:p>
          <a:p>
            <a:pPr lvl="1" eaLnBrk="1" hangingPunct="1">
              <a:lnSpc>
                <a:spcPct val="80000"/>
              </a:lnSpc>
              <a:defRPr/>
            </a:pPr>
            <a:r>
              <a:rPr lang="en-US" sz="2800" dirty="0"/>
              <a:t>Increase insulin release w/ meals</a:t>
            </a:r>
          </a:p>
          <a:p>
            <a:pPr lvl="1" eaLnBrk="1" hangingPunct="1">
              <a:lnSpc>
                <a:spcPct val="80000"/>
              </a:lnSpc>
              <a:defRPr/>
            </a:pPr>
            <a:r>
              <a:rPr lang="en-US" sz="2800" dirty="0"/>
              <a:t>Suppress glucagon</a:t>
            </a:r>
          </a:p>
          <a:p>
            <a:pPr eaLnBrk="1" hangingPunct="1">
              <a:lnSpc>
                <a:spcPct val="80000"/>
              </a:lnSpc>
              <a:defRPr/>
            </a:pPr>
            <a:r>
              <a:rPr lang="en-US" b="1" dirty="0"/>
              <a:t>Dosing</a:t>
            </a:r>
            <a:r>
              <a:rPr lang="en-US" dirty="0"/>
              <a:t>: 	</a:t>
            </a:r>
            <a:r>
              <a:rPr lang="en-US" sz="2800" dirty="0"/>
              <a:t>Januvia – 100mg a day </a:t>
            </a:r>
          </a:p>
          <a:p>
            <a:pPr lvl="4" eaLnBrk="1" hangingPunct="1">
              <a:lnSpc>
                <a:spcPct val="80000"/>
              </a:lnSpc>
              <a:buFont typeface="Wingdings" pitchFamily="2" charset="2"/>
              <a:buNone/>
              <a:defRPr/>
            </a:pPr>
            <a:r>
              <a:rPr lang="en-US" sz="2800" dirty="0"/>
              <a:t> 		</a:t>
            </a:r>
            <a:r>
              <a:rPr lang="en-US" sz="2800" dirty="0" err="1"/>
              <a:t>Onglyza</a:t>
            </a:r>
            <a:r>
              <a:rPr lang="en-US" sz="2800" dirty="0"/>
              <a:t>* – up to 5mg a day </a:t>
            </a:r>
          </a:p>
          <a:p>
            <a:pPr lvl="4" eaLnBrk="1" hangingPunct="1">
              <a:lnSpc>
                <a:spcPct val="80000"/>
              </a:lnSpc>
              <a:buFont typeface="Wingdings" pitchFamily="2" charset="2"/>
              <a:buNone/>
              <a:defRPr/>
            </a:pPr>
            <a:r>
              <a:rPr lang="en-US" sz="2800" dirty="0"/>
              <a:t> 		</a:t>
            </a:r>
            <a:r>
              <a:rPr lang="en-US" sz="2800" dirty="0" err="1"/>
              <a:t>Tradjenta</a:t>
            </a:r>
            <a:r>
              <a:rPr lang="en-US" sz="2800" dirty="0"/>
              <a:t> – 5mg a day</a:t>
            </a:r>
          </a:p>
          <a:p>
            <a:pPr lvl="4" eaLnBrk="1" hangingPunct="1">
              <a:lnSpc>
                <a:spcPct val="80000"/>
              </a:lnSpc>
              <a:buFont typeface="Wingdings" pitchFamily="2" charset="2"/>
              <a:buNone/>
              <a:defRPr/>
            </a:pPr>
            <a:r>
              <a:rPr lang="en-US" sz="2800" dirty="0">
                <a:solidFill>
                  <a:srgbClr val="FF0000"/>
                </a:solidFill>
              </a:rPr>
              <a:t> 		</a:t>
            </a:r>
            <a:r>
              <a:rPr lang="en-US" sz="2800" dirty="0" err="1"/>
              <a:t>Nesina</a:t>
            </a:r>
            <a:r>
              <a:rPr lang="en-US" sz="2800" dirty="0"/>
              <a:t>* – up to 25 mg a day</a:t>
            </a:r>
          </a:p>
          <a:p>
            <a:pPr eaLnBrk="1" hangingPunct="1">
              <a:lnSpc>
                <a:spcPct val="80000"/>
              </a:lnSpc>
              <a:defRPr/>
            </a:pPr>
            <a:r>
              <a:rPr lang="en-US" b="1" dirty="0"/>
              <a:t>Efficacy:</a:t>
            </a:r>
            <a:r>
              <a:rPr lang="en-US" dirty="0"/>
              <a:t> 	Decreases A1c by 0.6 -0.8% </a:t>
            </a:r>
          </a:p>
          <a:p>
            <a:pPr eaLnBrk="1" hangingPunct="1">
              <a:lnSpc>
                <a:spcPct val="80000"/>
              </a:lnSpc>
              <a:defRPr/>
            </a:pPr>
            <a:r>
              <a:rPr lang="en-US" b="1" dirty="0"/>
              <a:t>Benefits/ Issues</a:t>
            </a:r>
            <a:r>
              <a:rPr lang="en-US" sz="2800" dirty="0"/>
              <a:t>: </a:t>
            </a:r>
            <a:r>
              <a:rPr lang="en-US" dirty="0"/>
              <a:t> weight neutral, no hypo, few side effects.  Expensive</a:t>
            </a:r>
            <a:endParaRPr lang="en-US" sz="2800" dirty="0"/>
          </a:p>
        </p:txBody>
      </p:sp>
    </p:spTree>
    <p:custDataLst>
      <p:tags r:id="rId1"/>
    </p:custDataLst>
    <p:extLst>
      <p:ext uri="{BB962C8B-B14F-4D97-AF65-F5344CB8AC3E}">
        <p14:creationId xmlns:p14="http://schemas.microsoft.com/office/powerpoint/2010/main" val="25160137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81750" y="2286000"/>
            <a:ext cx="2305050" cy="2031005"/>
          </a:xfrm>
          <a:prstGeom prst="rect">
            <a:avLst/>
          </a:prstGeom>
        </p:spPr>
      </p:pic>
      <p:sp>
        <p:nvSpPr>
          <p:cNvPr id="2" name="Title 1"/>
          <p:cNvSpPr>
            <a:spLocks noGrp="1"/>
          </p:cNvSpPr>
          <p:nvPr>
            <p:ph type="title"/>
          </p:nvPr>
        </p:nvSpPr>
        <p:spPr/>
        <p:txBody>
          <a:bodyPr/>
          <a:lstStyle/>
          <a:p>
            <a:r>
              <a:rPr lang="en-US" dirty="0"/>
              <a:t>DPP-IV Inhibitor Updates</a:t>
            </a:r>
          </a:p>
        </p:txBody>
      </p:sp>
      <p:sp>
        <p:nvSpPr>
          <p:cNvPr id="5" name="Content Placeholder 4"/>
          <p:cNvSpPr>
            <a:spLocks noGrp="1"/>
          </p:cNvSpPr>
          <p:nvPr>
            <p:ph sz="quarter" idx="1"/>
          </p:nvPr>
        </p:nvSpPr>
        <p:spPr>
          <a:xfrm>
            <a:off x="419100" y="1354183"/>
            <a:ext cx="6667500" cy="4937760"/>
          </a:xfrm>
        </p:spPr>
        <p:txBody>
          <a:bodyPr>
            <a:normAutofit fontScale="85000" lnSpcReduction="20000"/>
          </a:bodyPr>
          <a:lstStyle/>
          <a:p>
            <a:r>
              <a:rPr lang="en-US" sz="3300" dirty="0"/>
              <a:t>Can cause severe, disabling join pain.</a:t>
            </a:r>
          </a:p>
          <a:p>
            <a:pPr lvl="1"/>
            <a:r>
              <a:rPr lang="en-US" dirty="0"/>
              <a:t> Contact Provider, Stop Medication</a:t>
            </a:r>
            <a:br>
              <a:rPr lang="en-US" dirty="0"/>
            </a:br>
            <a:endParaRPr lang="en-US" dirty="0"/>
          </a:p>
          <a:p>
            <a:r>
              <a:rPr lang="en-US" dirty="0" err="1"/>
              <a:t>Saxagliptin</a:t>
            </a:r>
            <a:r>
              <a:rPr lang="en-US" dirty="0"/>
              <a:t> (</a:t>
            </a:r>
            <a:r>
              <a:rPr lang="en-US" dirty="0" err="1"/>
              <a:t>Onglyza</a:t>
            </a:r>
            <a:r>
              <a:rPr lang="en-US" dirty="0"/>
              <a:t>) and </a:t>
            </a:r>
            <a:r>
              <a:rPr lang="en-US" dirty="0" err="1"/>
              <a:t>Alogliptin</a:t>
            </a:r>
            <a:r>
              <a:rPr lang="en-US" dirty="0"/>
              <a:t> (</a:t>
            </a:r>
            <a:r>
              <a:rPr lang="en-US" dirty="0" err="1"/>
              <a:t>Nesina</a:t>
            </a:r>
            <a:r>
              <a:rPr lang="en-US" dirty="0"/>
              <a:t>) can increase risk of heart failure. </a:t>
            </a:r>
          </a:p>
          <a:p>
            <a:pPr lvl="1"/>
            <a:r>
              <a:rPr lang="en-US" dirty="0"/>
              <a:t>Notify provider for shortness of breath, edema, weakness, etc.</a:t>
            </a:r>
          </a:p>
          <a:p>
            <a:endParaRPr lang="en-US" dirty="0"/>
          </a:p>
          <a:p>
            <a:r>
              <a:rPr lang="en-US" dirty="0"/>
              <a:t>Side effects: headache and flu-like symptoms</a:t>
            </a:r>
          </a:p>
          <a:p>
            <a:r>
              <a:rPr lang="en-US" dirty="0"/>
              <a:t>Report signs of pancreatitis</a:t>
            </a:r>
          </a:p>
          <a:p>
            <a:r>
              <a:rPr lang="en-US" dirty="0"/>
              <a:t>No </a:t>
            </a:r>
            <a:r>
              <a:rPr lang="en-US" dirty="0" err="1"/>
              <a:t>wt</a:t>
            </a:r>
            <a:r>
              <a:rPr lang="en-US" dirty="0"/>
              <a:t> gain or hypoglycemia</a:t>
            </a:r>
          </a:p>
          <a:p>
            <a:r>
              <a:rPr lang="en-US" dirty="0"/>
              <a:t>Lowers A1c 0.6% - 0.8%</a:t>
            </a:r>
          </a:p>
        </p:txBody>
      </p:sp>
    </p:spTree>
    <p:extLst>
      <p:ext uri="{BB962C8B-B14F-4D97-AF65-F5344CB8AC3E}">
        <p14:creationId xmlns:p14="http://schemas.microsoft.com/office/powerpoint/2010/main" val="22139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hard truth</a:t>
            </a:r>
          </a:p>
        </p:txBody>
      </p:sp>
      <p:sp>
        <p:nvSpPr>
          <p:cNvPr id="3" name="Content Placeholder 2"/>
          <p:cNvSpPr>
            <a:spLocks noGrp="1"/>
          </p:cNvSpPr>
          <p:nvPr>
            <p:ph sz="quarter" idx="1"/>
          </p:nvPr>
        </p:nvSpPr>
        <p:spPr>
          <a:xfrm>
            <a:off x="457200" y="1219200"/>
            <a:ext cx="5791200" cy="4937760"/>
          </a:xfrm>
        </p:spPr>
        <p:txBody>
          <a:bodyPr>
            <a:normAutofit lnSpcReduction="10000"/>
          </a:bodyPr>
          <a:lstStyle/>
          <a:p>
            <a:r>
              <a:rPr lang="en-US" dirty="0"/>
              <a:t>Exercise alone doesn’t cause weight loss</a:t>
            </a:r>
          </a:p>
          <a:p>
            <a:r>
              <a:rPr lang="en-US" dirty="0"/>
              <a:t>But….</a:t>
            </a:r>
          </a:p>
          <a:p>
            <a:pPr lvl="1"/>
            <a:r>
              <a:rPr lang="en-US" dirty="0"/>
              <a:t>It helps keep weight off</a:t>
            </a:r>
          </a:p>
          <a:p>
            <a:pPr lvl="1"/>
            <a:r>
              <a:rPr lang="en-US" dirty="0"/>
              <a:t>Decreases visceral fat</a:t>
            </a:r>
          </a:p>
          <a:p>
            <a:pPr lvl="1"/>
            <a:r>
              <a:rPr lang="en-US" dirty="0"/>
              <a:t>Decreases CV Risk</a:t>
            </a:r>
          </a:p>
          <a:p>
            <a:pPr marL="274320" lvl="1" indent="0">
              <a:buNone/>
            </a:pPr>
            <a:endParaRPr lang="en-US" dirty="0"/>
          </a:p>
          <a:p>
            <a:r>
              <a:rPr lang="en-US" dirty="0"/>
              <a:t>To combat obesity, we need to change the food environment</a:t>
            </a:r>
          </a:p>
          <a:p>
            <a:r>
              <a:rPr lang="en-US" dirty="0"/>
              <a:t>“You cannot outrun a bad diet”. </a:t>
            </a:r>
          </a:p>
        </p:txBody>
      </p:sp>
      <p:pic>
        <p:nvPicPr>
          <p:cNvPr id="4" name="Picture 3"/>
          <p:cNvPicPr>
            <a:picLocks noChangeAspect="1"/>
          </p:cNvPicPr>
          <p:nvPr/>
        </p:nvPicPr>
        <p:blipFill>
          <a:blip r:embed="rId2"/>
          <a:stretch>
            <a:fillRect/>
          </a:stretch>
        </p:blipFill>
        <p:spPr>
          <a:xfrm>
            <a:off x="5943600" y="2895600"/>
            <a:ext cx="2924175" cy="2900363"/>
          </a:xfrm>
          <a:prstGeom prst="rect">
            <a:avLst/>
          </a:prstGeom>
        </p:spPr>
      </p:pic>
    </p:spTree>
    <p:extLst>
      <p:ext uri="{BB962C8B-B14F-4D97-AF65-F5344CB8AC3E}">
        <p14:creationId xmlns:p14="http://schemas.microsoft.com/office/powerpoint/2010/main" val="1632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42113" y="2895600"/>
            <a:ext cx="2444687" cy="2842659"/>
          </a:xfrm>
          <a:prstGeom prst="rect">
            <a:avLst/>
          </a:prstGeom>
        </p:spPr>
      </p:pic>
      <p:sp>
        <p:nvSpPr>
          <p:cNvPr id="2" name="Title 1"/>
          <p:cNvSpPr>
            <a:spLocks noGrp="1"/>
          </p:cNvSpPr>
          <p:nvPr>
            <p:ph type="title"/>
          </p:nvPr>
        </p:nvSpPr>
        <p:spPr>
          <a:xfrm>
            <a:off x="375022" y="152400"/>
            <a:ext cx="8229600" cy="990600"/>
          </a:xfrm>
        </p:spPr>
        <p:txBody>
          <a:bodyPr/>
          <a:lstStyle/>
          <a:p>
            <a:r>
              <a:rPr lang="en-US" dirty="0"/>
              <a:t>Exercise Standards	</a:t>
            </a:r>
          </a:p>
        </p:txBody>
      </p:sp>
      <p:sp>
        <p:nvSpPr>
          <p:cNvPr id="3" name="Content Placeholder 2"/>
          <p:cNvSpPr>
            <a:spLocks noGrp="1"/>
          </p:cNvSpPr>
          <p:nvPr>
            <p:ph sz="quarter" idx="1"/>
          </p:nvPr>
        </p:nvSpPr>
        <p:spPr>
          <a:xfrm>
            <a:off x="457199" y="1219200"/>
            <a:ext cx="5867401" cy="5486400"/>
          </a:xfrm>
        </p:spPr>
        <p:txBody>
          <a:bodyPr>
            <a:normAutofit/>
          </a:bodyPr>
          <a:lstStyle/>
          <a:p>
            <a:r>
              <a:rPr lang="en-US" sz="3000" dirty="0"/>
              <a:t>Adults – 150 min/</a:t>
            </a:r>
            <a:r>
              <a:rPr lang="en-US" sz="3000" dirty="0" err="1"/>
              <a:t>wk</a:t>
            </a:r>
            <a:r>
              <a:rPr lang="en-US" sz="3000" dirty="0"/>
              <a:t> moderate intensity </a:t>
            </a:r>
          </a:p>
          <a:p>
            <a:pPr lvl="1"/>
            <a:r>
              <a:rPr lang="en-US" dirty="0"/>
              <a:t>over 3 days a week.</a:t>
            </a:r>
          </a:p>
          <a:p>
            <a:pPr lvl="1"/>
            <a:r>
              <a:rPr lang="en-US" dirty="0"/>
              <a:t>Don’t miss &gt; 2 consecutive days w/out exercise</a:t>
            </a:r>
          </a:p>
          <a:p>
            <a:pPr lvl="1"/>
            <a:r>
              <a:rPr lang="en-US" dirty="0"/>
              <a:t>Get up every 30 mins - Reduce sedentary time </a:t>
            </a:r>
          </a:p>
          <a:p>
            <a:pPr lvl="1"/>
            <a:r>
              <a:rPr lang="en-US" dirty="0"/>
              <a:t>Flexibility and balance training 2-3 </a:t>
            </a:r>
            <a:r>
              <a:rPr lang="en-US" dirty="0" err="1"/>
              <a:t>xs</a:t>
            </a:r>
            <a:r>
              <a:rPr lang="en-US" dirty="0"/>
              <a:t> a week (Yoga and Tai Chi)</a:t>
            </a:r>
          </a:p>
          <a:p>
            <a:pPr lvl="1"/>
            <a:r>
              <a:rPr lang="en-US" dirty="0"/>
              <a:t>T1 and T2 – resistance training 2 -3 </a:t>
            </a:r>
            <a:r>
              <a:rPr lang="en-US" dirty="0" err="1"/>
              <a:t>xs</a:t>
            </a:r>
            <a:r>
              <a:rPr lang="en-US" dirty="0"/>
              <a:t> a week</a:t>
            </a:r>
          </a:p>
        </p:txBody>
      </p:sp>
      <p:pic>
        <p:nvPicPr>
          <p:cNvPr id="4" name="Picture 3"/>
          <p:cNvPicPr>
            <a:picLocks noChangeAspect="1"/>
          </p:cNvPicPr>
          <p:nvPr/>
        </p:nvPicPr>
        <p:blipFill>
          <a:blip r:embed="rId3"/>
          <a:stretch>
            <a:fillRect/>
          </a:stretch>
        </p:blipFill>
        <p:spPr>
          <a:xfrm>
            <a:off x="7239000" y="152400"/>
            <a:ext cx="1365622" cy="2097206"/>
          </a:xfrm>
          <a:prstGeom prst="rect">
            <a:avLst/>
          </a:prstGeom>
        </p:spPr>
      </p:pic>
      <p:pic>
        <p:nvPicPr>
          <p:cNvPr id="5" name="Picture 4"/>
          <p:cNvPicPr>
            <a:picLocks noChangeAspect="1"/>
          </p:cNvPicPr>
          <p:nvPr/>
        </p:nvPicPr>
        <p:blipFill>
          <a:blip r:embed="rId4"/>
          <a:stretch>
            <a:fillRect/>
          </a:stretch>
        </p:blipFill>
        <p:spPr>
          <a:xfrm>
            <a:off x="6037944" y="114300"/>
            <a:ext cx="3023878" cy="2274005"/>
          </a:xfrm>
          <a:prstGeom prst="rect">
            <a:avLst/>
          </a:prstGeom>
        </p:spPr>
      </p:pic>
    </p:spTree>
    <p:extLst>
      <p:ext uri="{BB962C8B-B14F-4D97-AF65-F5344CB8AC3E}">
        <p14:creationId xmlns:p14="http://schemas.microsoft.com/office/powerpoint/2010/main" val="188292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rmAutofit/>
          </a:bodyPr>
          <a:lstStyle/>
          <a:p>
            <a:r>
              <a:rPr lang="en-US" dirty="0"/>
              <a:t>Where are your patients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63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611188" y="1676400"/>
            <a:ext cx="4037012" cy="4497387"/>
          </a:xfrm>
        </p:spPr>
        <p:txBody>
          <a:bodyPr>
            <a:normAutofit lnSpcReduction="10000"/>
          </a:bodyPr>
          <a:lstStyle/>
          <a:p>
            <a:pPr>
              <a:defRPr/>
            </a:pPr>
            <a:r>
              <a:rPr lang="en-US" sz="3600" b="1" dirty="0">
                <a:solidFill>
                  <a:srgbClr val="7030A0"/>
                </a:solidFill>
              </a:rPr>
              <a:t>“</a:t>
            </a:r>
            <a:r>
              <a:rPr lang="en-US" sz="3600" b="1" dirty="0" err="1">
                <a:solidFill>
                  <a:srgbClr val="7030A0"/>
                </a:solidFill>
              </a:rPr>
              <a:t>Passagiata</a:t>
            </a:r>
            <a:r>
              <a:rPr lang="en-US" sz="3600" b="1" dirty="0">
                <a:solidFill>
                  <a:srgbClr val="7030A0"/>
                </a:solidFill>
              </a:rPr>
              <a:t>” – take an after meal stroll</a:t>
            </a:r>
          </a:p>
          <a:p>
            <a:pPr>
              <a:defRPr/>
            </a:pPr>
            <a:r>
              <a:rPr lang="en-US" dirty="0"/>
              <a:t>Exercise decreases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a:bodyPr>
          <a:lstStyle/>
          <a:p>
            <a:pPr marL="0" indent="0">
              <a:buNone/>
              <a:defRPr/>
            </a:pPr>
            <a:r>
              <a:rPr lang="en-US" sz="3600" dirty="0">
                <a:solidFill>
                  <a:srgbClr val="C00000"/>
                </a:solidFill>
              </a:rPr>
              <a:t>“Every minute of activity lowers blood sugar one point.”</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r>
              <a:rPr lang="en-US" sz="2800"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582353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9200" y="3926940"/>
            <a:ext cx="3352800" cy="2356919"/>
          </a:xfrm>
          <a:prstGeom prst="rect">
            <a:avLst/>
          </a:prstGeom>
        </p:spPr>
      </p:pic>
      <p:sp>
        <p:nvSpPr>
          <p:cNvPr id="2" name="Title 1"/>
          <p:cNvSpPr>
            <a:spLocks noGrp="1"/>
          </p:cNvSpPr>
          <p:nvPr>
            <p:ph type="title"/>
          </p:nvPr>
        </p:nvSpPr>
        <p:spPr>
          <a:xfrm>
            <a:off x="457200" y="152400"/>
            <a:ext cx="8229600" cy="1219200"/>
          </a:xfrm>
        </p:spPr>
        <p:txBody>
          <a:bodyPr>
            <a:normAutofit fontScale="90000"/>
          </a:bodyPr>
          <a:lstStyle/>
          <a:p>
            <a:r>
              <a:rPr lang="en-US" dirty="0"/>
              <a:t>Each minute of activity lowers </a:t>
            </a:r>
            <a:br>
              <a:rPr lang="en-US" dirty="0"/>
            </a:br>
            <a:r>
              <a:rPr lang="en-US" dirty="0"/>
              <a:t>BG by 1 point</a:t>
            </a:r>
          </a:p>
        </p:txBody>
      </p:sp>
      <p:sp>
        <p:nvSpPr>
          <p:cNvPr id="3" name="Content Placeholder 2"/>
          <p:cNvSpPr>
            <a:spLocks noGrp="1"/>
          </p:cNvSpPr>
          <p:nvPr>
            <p:ph sz="quarter" idx="1"/>
          </p:nvPr>
        </p:nvSpPr>
        <p:spPr>
          <a:xfrm>
            <a:off x="457200" y="1600200"/>
            <a:ext cx="8229600" cy="3505200"/>
          </a:xfrm>
        </p:spPr>
        <p:txBody>
          <a:bodyPr>
            <a:normAutofit/>
          </a:bodyPr>
          <a:lstStyle/>
          <a:p>
            <a:r>
              <a:rPr lang="en-US" sz="3600" dirty="0"/>
              <a:t>Each minute of exercise lowers BG 1 point</a:t>
            </a:r>
          </a:p>
          <a:p>
            <a:pPr lvl="1"/>
            <a:r>
              <a:rPr lang="en-US" sz="2800" dirty="0"/>
              <a:t>15 minutes of walking drops BG 15 points</a:t>
            </a:r>
          </a:p>
          <a:p>
            <a:pPr lvl="1"/>
            <a:r>
              <a:rPr lang="en-US" sz="2800" dirty="0"/>
              <a:t>30 minutes of biking drops BG 30 points</a:t>
            </a:r>
          </a:p>
          <a:p>
            <a:pPr lvl="1"/>
            <a:r>
              <a:rPr lang="en-US" sz="2800" dirty="0"/>
              <a:t>40 minutes of housework drops BG 40 points</a:t>
            </a:r>
          </a:p>
          <a:p>
            <a:pPr lvl="1"/>
            <a:r>
              <a:rPr lang="en-US" sz="2800" dirty="0"/>
              <a:t>50 minutes of walking and window shopping lowers BG 50 points</a:t>
            </a:r>
          </a:p>
        </p:txBody>
      </p:sp>
    </p:spTree>
    <p:extLst>
      <p:ext uri="{BB962C8B-B14F-4D97-AF65-F5344CB8AC3E}">
        <p14:creationId xmlns:p14="http://schemas.microsoft.com/office/powerpoint/2010/main" val="2814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392134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828800"/>
            <a:ext cx="5192713" cy="404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237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81000" y="381000"/>
            <a:ext cx="8229600" cy="685800"/>
          </a:xfrm>
        </p:spPr>
        <p:txBody>
          <a:bodyPr>
            <a:normAutofit fontScale="90000"/>
          </a:bodyPr>
          <a:lstStyle/>
          <a:p>
            <a:pPr eaLnBrk="1" hangingPunct="1"/>
            <a:r>
              <a:rPr lang="en-US" dirty="0" err="1"/>
              <a:t>DiaBingo</a:t>
            </a:r>
            <a:r>
              <a:rPr lang="en-US" dirty="0"/>
              <a:t>- G</a:t>
            </a:r>
          </a:p>
        </p:txBody>
      </p:sp>
      <p:sp>
        <p:nvSpPr>
          <p:cNvPr id="1735683" name="Rectangle 3"/>
          <p:cNvSpPr>
            <a:spLocks noGrp="1" noChangeArrowheads="1"/>
          </p:cNvSpPr>
          <p:nvPr>
            <p:ph type="body" idx="1"/>
          </p:nvPr>
        </p:nvSpPr>
        <p:spPr>
          <a:xfrm>
            <a:off x="152400" y="1143000"/>
            <a:ext cx="8915400" cy="5715000"/>
          </a:xfrm>
        </p:spPr>
        <p:txBody>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799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804833"/>
            <a:ext cx="7772400" cy="1384995"/>
          </a:xfrm>
          <a:prstGeom prst="rect">
            <a:avLst/>
          </a:prstGeom>
          <a:solidFill>
            <a:srgbClr val="FF6600"/>
          </a:solidFill>
        </p:spPr>
        <p:txBody>
          <a:bodyPr wrap="square" rtlCol="0">
            <a:spAutoFit/>
          </a:bodyPr>
          <a:lstStyle/>
          <a:p>
            <a:r>
              <a:rPr lang="en-US" sz="2800" dirty="0"/>
              <a:t>1 out of 2 black men, Hispanic men and Hispanic women will develop Type 2 Diabetes during their lifetime.  NDEP 2016</a:t>
            </a:r>
          </a:p>
        </p:txBody>
      </p:sp>
    </p:spTree>
    <p:custDataLst>
      <p:tags r:id="rId1"/>
    </p:custDataLst>
    <p:extLst>
      <p:ext uri="{BB962C8B-B14F-4D97-AF65-F5344CB8AC3E}">
        <p14:creationId xmlns:p14="http://schemas.microsoft.com/office/powerpoint/2010/main" val="54965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a:t>	</a:t>
            </a:r>
            <a:r>
              <a:rPr lang="en-US" u="sng" dirty="0">
                <a:solidFill>
                  <a:schemeClr val="tx2">
                    <a:lumMod val="75000"/>
                  </a:schemeClr>
                </a:solidFill>
              </a:rPr>
              <a:t>Test / Exam			Frequency		 </a:t>
            </a:r>
          </a:p>
          <a:p>
            <a:pPr eaLnBrk="1" hangingPunct="1">
              <a:lnSpc>
                <a:spcPct val="90000"/>
              </a:lnSpc>
              <a:buSzPct val="60000"/>
            </a:pPr>
            <a:r>
              <a:rPr lang="en-US" sz="2400" b="1" dirty="0">
                <a:solidFill>
                  <a:schemeClr val="tx2">
                    <a:lumMod val="75000"/>
                  </a:schemeClr>
                </a:solidFill>
              </a:rPr>
              <a:t>A</a:t>
            </a:r>
            <a:r>
              <a:rPr lang="en-US" sz="2400" dirty="0">
                <a:solidFill>
                  <a:schemeClr val="tx2">
                    <a:lumMod val="75000"/>
                  </a:schemeClr>
                </a:solidFill>
              </a:rPr>
              <a:t>1c 					At least twice a year</a:t>
            </a:r>
          </a:p>
          <a:p>
            <a:pPr eaLnBrk="1" hangingPunct="1">
              <a:lnSpc>
                <a:spcPct val="90000"/>
              </a:lnSpc>
              <a:buSzPct val="60000"/>
            </a:pPr>
            <a:r>
              <a:rPr lang="en-US" sz="2400" b="1" dirty="0">
                <a:solidFill>
                  <a:schemeClr val="tx2">
                    <a:lumMod val="75000"/>
                  </a:schemeClr>
                </a:solidFill>
              </a:rPr>
              <a:t>B</a:t>
            </a:r>
            <a:r>
              <a:rPr lang="en-US" sz="2400" dirty="0">
                <a:solidFill>
                  <a:schemeClr val="tx2">
                    <a:lumMod val="75000"/>
                  </a:schemeClr>
                </a:solidFill>
              </a:rPr>
              <a:t>/P 	</a:t>
            </a:r>
            <a:r>
              <a:rPr lang="en-US" sz="2400" dirty="0"/>
              <a:t>				</a:t>
            </a:r>
            <a:r>
              <a:rPr lang="en-US" sz="2400" dirty="0">
                <a:solidFill>
                  <a:schemeClr val="tx2">
                    <a:lumMod val="75000"/>
                  </a:schemeClr>
                </a:solidFill>
              </a:rPr>
              <a:t>Each diabetes visit</a:t>
            </a:r>
          </a:p>
          <a:p>
            <a:pPr eaLnBrk="1" hangingPunct="1">
              <a:lnSpc>
                <a:spcPct val="90000"/>
              </a:lnSpc>
              <a:buSzPct val="60000"/>
            </a:pPr>
            <a:r>
              <a:rPr lang="en-US" sz="2400" b="1" dirty="0">
                <a:solidFill>
                  <a:schemeClr val="tx2">
                    <a:lumMod val="75000"/>
                  </a:schemeClr>
                </a:solidFill>
              </a:rPr>
              <a:t>C</a:t>
            </a:r>
            <a:r>
              <a:rPr lang="en-US" sz="2400" dirty="0">
                <a:solidFill>
                  <a:schemeClr val="tx2">
                    <a:lumMod val="75000"/>
                  </a:schemeClr>
                </a:solidFill>
              </a:rPr>
              <a:t>holesterol (LDL, HDL, Tri)		Yearly (less if normal)</a:t>
            </a:r>
            <a:r>
              <a:rPr lang="en-US" sz="2400" dirty="0"/>
              <a:t>	</a:t>
            </a:r>
          </a:p>
          <a:p>
            <a:pPr eaLnBrk="1" hangingPunct="1">
              <a:lnSpc>
                <a:spcPct val="90000"/>
              </a:lnSpc>
              <a:buSzPct val="60000"/>
            </a:pPr>
            <a:r>
              <a:rPr lang="en-US" sz="2400" dirty="0"/>
              <a:t>Weight				each diabetes visit</a:t>
            </a:r>
          </a:p>
          <a:p>
            <a:pPr eaLnBrk="1" hangingPunct="1">
              <a:lnSpc>
                <a:spcPct val="90000"/>
              </a:lnSpc>
              <a:buSzPct val="60000"/>
            </a:pPr>
            <a:r>
              <a:rPr lang="en-US" sz="2400" dirty="0" err="1"/>
              <a:t>Microalbumin</a:t>
            </a:r>
            <a:r>
              <a:rPr lang="en-US" sz="2400" dirty="0"/>
              <a:t>/GFR/</a:t>
            </a:r>
            <a:r>
              <a:rPr lang="en-US" sz="2400" dirty="0" err="1"/>
              <a:t>Creat</a:t>
            </a:r>
            <a:r>
              <a:rPr lang="en-US" sz="2400" dirty="0"/>
              <a:t> 		Yearly</a:t>
            </a:r>
          </a:p>
          <a:p>
            <a:pPr eaLnBrk="1" hangingPunct="1">
              <a:lnSpc>
                <a:spcPct val="90000"/>
              </a:lnSpc>
              <a:buFont typeface="Wingdings" pitchFamily="2" charset="2"/>
              <a:buBlip>
                <a:blip r:embed="rId3"/>
              </a:buBlip>
            </a:pPr>
            <a:r>
              <a:rPr lang="en-US" sz="2400" dirty="0"/>
              <a:t>Eye exam 				Yearly</a:t>
            </a:r>
          </a:p>
          <a:p>
            <a:pPr eaLnBrk="1" hangingPunct="1">
              <a:lnSpc>
                <a:spcPct val="90000"/>
              </a:lnSpc>
              <a:buFont typeface="Wingdings" pitchFamily="2" charset="2"/>
              <a:buBlip>
                <a:blip r:embed="rId3"/>
              </a:buBlip>
            </a:pPr>
            <a:r>
              <a:rPr lang="en-US" sz="2400" dirty="0"/>
              <a:t>Dental Care				At least twice a year</a:t>
            </a:r>
          </a:p>
          <a:p>
            <a:pPr eaLnBrk="1" hangingPunct="1">
              <a:lnSpc>
                <a:spcPct val="90000"/>
              </a:lnSpc>
              <a:buFont typeface="Wingdings" pitchFamily="2" charset="2"/>
              <a:buBlip>
                <a:blip r:embed="rId3"/>
              </a:buBlip>
            </a:pPr>
            <a:r>
              <a:rPr lang="en-US" sz="2400" dirty="0"/>
              <a:t>Comprehensive Foot Exam		Yearly (more if high risk)</a:t>
            </a:r>
          </a:p>
          <a:p>
            <a:pPr eaLnBrk="1" hangingPunct="1">
              <a:lnSpc>
                <a:spcPct val="90000"/>
              </a:lnSpc>
              <a:buFont typeface="Wingdings" pitchFamily="2" charset="2"/>
              <a:buBlip>
                <a:blip r:embed="rId3"/>
              </a:buBlip>
            </a:pPr>
            <a:r>
              <a:rPr lang="en-US" sz="2400" dirty="0"/>
              <a:t>Physical Activity Plan		As needed to meet goals</a:t>
            </a:r>
          </a:p>
          <a:p>
            <a:pPr eaLnBrk="1" hangingPunct="1">
              <a:lnSpc>
                <a:spcPct val="90000"/>
              </a:lnSpc>
              <a:buFont typeface="Wingdings" pitchFamily="2" charset="2"/>
              <a:buBlip>
                <a:blip r:embed="rId3"/>
              </a:buBlip>
            </a:pPr>
            <a:r>
              <a:rPr lang="en-US" sz="2400" dirty="0"/>
              <a:t>Preconception counseling		As needed</a:t>
            </a:r>
          </a:p>
        </p:txBody>
      </p:sp>
    </p:spTree>
    <p:custDataLst>
      <p:tags r:id="rId1"/>
    </p:custDataLst>
    <p:extLst>
      <p:ext uri="{BB962C8B-B14F-4D97-AF65-F5344CB8AC3E}">
        <p14:creationId xmlns:p14="http://schemas.microsoft.com/office/powerpoint/2010/main" val="23671530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Labs:</a:t>
            </a:r>
          </a:p>
          <a:p>
            <a:pPr lvl="1" eaLnBrk="1" hangingPunct="1">
              <a:defRPr/>
            </a:pPr>
            <a:r>
              <a:rPr lang="en-US" dirty="0"/>
              <a:t>A1c 9.3%</a:t>
            </a:r>
          </a:p>
          <a:p>
            <a:pPr lvl="1" eaLnBrk="1" hangingPunct="1">
              <a:defRPr/>
            </a:pPr>
            <a:r>
              <a:rPr lang="en-US" dirty="0"/>
              <a:t>HDL 37 mg/dl</a:t>
            </a:r>
          </a:p>
          <a:p>
            <a:pPr lvl="1" eaLnBrk="1" hangingPunct="1">
              <a:defRPr/>
            </a:pPr>
            <a:r>
              <a:rPr lang="en-US" dirty="0"/>
              <a:t>Triglyceride 260mg/dl</a:t>
            </a:r>
          </a:p>
          <a:p>
            <a:pPr lvl="1" eaLnBrk="1" hangingPunct="1">
              <a:defRPr/>
            </a:pPr>
            <a:r>
              <a:rPr lang="en-US" dirty="0"/>
              <a:t>Proteinuria - </a:t>
            </a:r>
            <a:r>
              <a:rPr lang="en-US" dirty="0" err="1"/>
              <a:t>neg</a:t>
            </a:r>
            <a:r>
              <a:rPr lang="en-US" dirty="0"/>
              <a:t> </a:t>
            </a:r>
          </a:p>
          <a:p>
            <a:pPr lvl="1" eaLnBrk="1" hangingPunct="1">
              <a:defRPr/>
            </a:pPr>
            <a:r>
              <a:rPr lang="en-US" dirty="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a:t>Self-Care Skills</a:t>
            </a:r>
          </a:p>
          <a:p>
            <a:pPr eaLnBrk="1" hangingPunct="1">
              <a:defRPr/>
            </a:pPr>
            <a:r>
              <a:rPr lang="en-US" dirty="0"/>
              <a:t>Walks dog around block 3 </a:t>
            </a:r>
            <a:r>
              <a:rPr lang="en-US" dirty="0" err="1"/>
              <a:t>x’s</a:t>
            </a:r>
            <a:r>
              <a:rPr lang="en-US" dirty="0"/>
              <a:t> a week</a:t>
            </a:r>
          </a:p>
          <a:p>
            <a:pPr eaLnBrk="1" hangingPunct="1">
              <a:defRPr/>
            </a:pPr>
            <a:r>
              <a:rPr lang="en-US" dirty="0"/>
              <a:t>Bowls every Friday</a:t>
            </a:r>
          </a:p>
          <a:p>
            <a:pPr eaLnBrk="1" hangingPunct="1">
              <a:defRPr/>
            </a:pPr>
            <a:r>
              <a:rPr lang="en-US" dirty="0"/>
              <a:t>3 beers daily</a:t>
            </a:r>
          </a:p>
          <a:p>
            <a:pPr eaLnBrk="1" hangingPunct="1">
              <a:defRPr/>
            </a:pPr>
            <a:r>
              <a:rPr lang="en-US" i="1" dirty="0"/>
              <a:t>What meds?</a:t>
            </a:r>
          </a:p>
          <a:p>
            <a:pPr eaLnBrk="1" hangingPunct="1">
              <a:defRPr/>
            </a:pPr>
            <a:r>
              <a:rPr lang="en-US" i="1" dirty="0"/>
              <a:t>What referrals?</a:t>
            </a:r>
          </a:p>
          <a:p>
            <a:pPr eaLnBrk="1" hangingPunct="1">
              <a:defRPr/>
            </a:pPr>
            <a:r>
              <a:rPr lang="en-US" i="1" dirty="0"/>
              <a:t>My foot hurts</a:t>
            </a:r>
            <a:endParaRPr lang="en-US" sz="2400" i="1" dirty="0"/>
          </a:p>
        </p:txBody>
      </p:sp>
    </p:spTree>
    <p:custDataLst>
      <p:tags r:id="rId1"/>
    </p:custDataLst>
    <p:extLst>
      <p:ext uri="{BB962C8B-B14F-4D97-AF65-F5344CB8AC3E}">
        <p14:creationId xmlns:p14="http://schemas.microsoft.com/office/powerpoint/2010/main" val="337795128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a:t>Blisters                Ulcers                  Bone infection</a:t>
            </a:r>
          </a:p>
          <a:p>
            <a:pPr eaLnBrk="1" hangingPunct="1">
              <a:buFont typeface="Wingdings" pitchFamily="2" charset="2"/>
              <a:buNone/>
              <a:defRPr/>
            </a:pPr>
            <a:r>
              <a:rPr lang="en-US" sz="2800" dirty="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8894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6199167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13516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127965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http://www.hrsa.gov/leap/</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3617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a:t>Three Most Important </a:t>
            </a:r>
            <a:br>
              <a:rPr lang="en-US" dirty="0"/>
            </a:br>
            <a:r>
              <a:rPr lang="en-US" dirty="0"/>
              <a:t>Foot Care Tips</a:t>
            </a:r>
            <a:endParaRPr lang="en-US" sz="3200" dirty="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a:t>Inspect and apply lotion to your feet every night before you go to bed.</a:t>
            </a:r>
          </a:p>
          <a:p>
            <a:pPr eaLnBrk="1" hangingPunct="1">
              <a:buFont typeface="Wingdings" panose="05000000000000000000" pitchFamily="2" charset="2"/>
              <a:buNone/>
            </a:pPr>
            <a:endParaRPr lang="en-US" dirty="0"/>
          </a:p>
          <a:p>
            <a:pPr eaLnBrk="1" hangingPunct="1"/>
            <a:r>
              <a:rPr lang="en-US" dirty="0"/>
              <a:t>Do NOT go barefoot, even in your house.  Always wear shoes!</a:t>
            </a:r>
          </a:p>
          <a:p>
            <a:pPr eaLnBrk="1" hangingPunct="1">
              <a:buFont typeface="Wingdings" panose="05000000000000000000" pitchFamily="2" charset="2"/>
              <a:buNone/>
            </a:pPr>
            <a:endParaRPr lang="en-US" dirty="0"/>
          </a:p>
          <a:p>
            <a:pPr eaLnBrk="1" hangingPunct="1"/>
            <a:r>
              <a:rPr lang="en-US" dirty="0"/>
              <a:t>Every time you see your doctor, take off your shoes and show your feet.</a:t>
            </a:r>
          </a:p>
          <a:p>
            <a:pPr eaLnBrk="1" hangingPunct="1">
              <a:buFont typeface="Wingdings" panose="05000000000000000000" pitchFamily="2" charset="2"/>
              <a:buNone/>
            </a:pPr>
            <a:endParaRPr lang="en-US" sz="2800" dirty="0"/>
          </a:p>
        </p:txBody>
      </p:sp>
    </p:spTree>
    <p:custDataLst>
      <p:tags r:id="rId1"/>
    </p:custDataLst>
    <p:extLst>
      <p:ext uri="{BB962C8B-B14F-4D97-AF65-F5344CB8AC3E}">
        <p14:creationId xmlns:p14="http://schemas.microsoft.com/office/powerpoint/2010/main" val="268418753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78099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a:p>
          <a:p>
            <a:pPr algn="r" eaLnBrk="1" hangingPunct="1"/>
            <a:endParaRPr lang="en-US" sz="2400" dirty="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1830114"/>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073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0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2586</TotalTime>
  <Words>7167</Words>
  <Application>Microsoft Office PowerPoint</Application>
  <PresentationFormat>On-screen Show (4:3)</PresentationFormat>
  <Paragraphs>1389</Paragraphs>
  <Slides>180</Slides>
  <Notes>105</Notes>
  <HiddenSlides>0</HiddenSlides>
  <MMClips>3</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2</vt:i4>
      </vt:variant>
      <vt:variant>
        <vt:lpstr>Slide Titles</vt:lpstr>
      </vt:variant>
      <vt:variant>
        <vt:i4>180</vt:i4>
      </vt:variant>
    </vt:vector>
  </HeadingPairs>
  <TitlesOfParts>
    <vt:vector size="200" baseType="lpstr">
      <vt:lpstr>SimSun</vt:lpstr>
      <vt:lpstr>Arial</vt:lpstr>
      <vt:lpstr>Arial Black</vt:lpstr>
      <vt:lpstr>Arial Narrow</vt:lpstr>
      <vt:lpstr>Calibri</vt:lpstr>
      <vt:lpstr>Garamond</vt:lpstr>
      <vt:lpstr>Gill Sans MT</vt:lpstr>
      <vt:lpstr>Helvetica</vt:lpstr>
      <vt:lpstr>Monotype Sorts</vt:lpstr>
      <vt:lpstr>Symbol</vt:lpstr>
      <vt:lpstr>Tahoma</vt:lpstr>
      <vt:lpstr>Tempus Sans ITC</vt:lpstr>
      <vt:lpstr>Times New Roman</vt:lpstr>
      <vt:lpstr>Verdana</vt:lpstr>
      <vt:lpstr>Wingdings</vt:lpstr>
      <vt:lpstr>Wingdings 3</vt:lpstr>
      <vt:lpstr>Origin</vt:lpstr>
      <vt:lpstr>1_Origin</vt:lpstr>
      <vt:lpstr>Clip</vt:lpstr>
      <vt:lpstr>Document</vt:lpstr>
      <vt:lpstr>Welcome to  Diabetes in 21st Century</vt:lpstr>
      <vt:lpstr>Diabetes in the 21st Century:  A Clinical and Educational Update</vt:lpstr>
      <vt:lpstr>CDC Announces</vt:lpstr>
      <vt:lpstr>Diabetes in America 2018</vt:lpstr>
      <vt:lpstr>PowerPoint Presentation</vt:lpstr>
      <vt:lpstr>PowerPoint Presentation</vt:lpstr>
      <vt:lpstr>PowerPoint Presentation</vt:lpstr>
      <vt:lpstr>Type 2 in Kids </vt:lpstr>
      <vt:lpstr>Age-adjusted Diabetes Prevalence  20 yrs or older, by race/ethnicity— U.S. 2014</vt:lpstr>
      <vt:lpstr>Why Should Zip Code Determine Life Expectancy?</vt:lpstr>
      <vt:lpstr>PowerPoint Presentation</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Ozempic, Victoza</vt:lpstr>
      <vt:lpstr>Metabolic Surgery Benefits </vt:lpstr>
      <vt:lpstr>Natural History of Diabetes</vt:lpstr>
      <vt:lpstr>Signs of Diabetes</vt:lpstr>
      <vt:lpstr>Diabetes Classifications</vt:lpstr>
      <vt:lpstr>Case Study </vt:lpstr>
      <vt:lpstr>PowerPoint Presentation</vt:lpstr>
      <vt:lpstr>PowerPoint Presentation</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Pre Diabetes &amp; Type 2- Screening Guidelines (ADA Clinical Practice Guidelines)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Jardiance gets special FDA CV approval</vt:lpstr>
      <vt:lpstr>Comparison of  Type 1 and Type 2</vt:lpstr>
      <vt:lpstr>Gestational DM ~ 7% of all Pregnancies</vt:lpstr>
      <vt:lpstr>Postnatal Health:  Maternal Behavior</vt:lpstr>
      <vt:lpstr>Start Metformin therapy</vt:lpstr>
      <vt:lpstr>Metformin – New GFR Guidelines</vt:lpstr>
      <vt:lpstr>Biguanides – Metformin (Glucophage)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Often Should I Check?</vt:lpstr>
      <vt:lpstr>“The highest form of wisdom is kindness.”  The Talmud</vt:lpstr>
      <vt:lpstr>Complications - Why?</vt:lpstr>
      <vt:lpstr>Diabetes Complications</vt:lpstr>
      <vt:lpstr>Control Matters</vt:lpstr>
      <vt:lpstr>Financial Advisor</vt:lpstr>
      <vt:lpstr>Preventing Pre Diabetes</vt:lpstr>
      <vt:lpstr>Can Type 2 be Prevented in Older Adults?</vt:lpstr>
      <vt:lpstr>Can we stop pre diabetes from progressing?</vt:lpstr>
      <vt:lpstr>Diabetes Prevention Program</vt:lpstr>
      <vt:lpstr>Weight loss and Prevention</vt:lpstr>
      <vt:lpstr>PowerPoint Presentation</vt:lpstr>
      <vt:lpstr>Goals of Care</vt:lpstr>
      <vt:lpstr>ABCs of Diabetes – ADA Goals  </vt:lpstr>
      <vt:lpstr>PowerPoint Presentation</vt:lpstr>
      <vt:lpstr>6. Glycemic Targets  </vt:lpstr>
      <vt:lpstr>What are next steps? </vt:lpstr>
      <vt:lpstr>DPP-4 Inhibitors – “Incretin Enhancers”  Januvia (sitagliptin) – Tradjenta (linagliptin)  Onglyza (saxagliptin)  Nesina (alogliptin) </vt:lpstr>
      <vt:lpstr>DPP-IV Inhibitor Updates</vt:lpstr>
      <vt:lpstr>A hard truth</vt:lpstr>
      <vt:lpstr>Exercise Standards </vt:lpstr>
      <vt:lpstr>Where are your patients on this continuum?</vt:lpstr>
      <vt:lpstr>Good Exercise Info / Quotes</vt:lpstr>
      <vt:lpstr>Each minute of activity lowers  BG by 1 point</vt:lpstr>
      <vt:lpstr>Best Shake For People with Diabetes</vt:lpstr>
      <vt:lpstr>Diabetes Bingo “DiaBingo”  Shout out Right Answer</vt:lpstr>
      <vt:lpstr>DiaBingo- G</vt:lpstr>
      <vt:lpstr>Diabetes Care Guidelines- ADA</vt:lpstr>
      <vt:lpstr>Mr. Jones -  What are Your Recommendations?</vt:lpstr>
      <vt:lpstr>Foot Wounds</vt:lpstr>
      <vt:lpstr>PowerPoint Presentation</vt:lpstr>
      <vt:lpstr>No Bathroom Surgery</vt:lpstr>
      <vt:lpstr>PowerPoint Presentation</vt:lpstr>
      <vt:lpstr>5.07 monofilament = 10gms linear pressure</vt:lpstr>
      <vt:lpstr>Three Most Important  Foot Care Tips</vt:lpstr>
      <vt:lpstr>“Getting diabetes saved my life.”  ~ Sherri Sheperd</vt:lpstr>
      <vt:lpstr>Insulin – the Ultimate Hormone Replacement Therapy</vt:lpstr>
      <vt:lpstr> Insulin Therapy From Ants to Analogs: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Aspart (Fiasp)</vt:lpstr>
      <vt:lpstr>BioSimilars - Lispro (Admelog) - bolus Glargine (Basaglar) – basal</vt:lpstr>
      <vt:lpstr>More than 200 units a day?</vt:lpstr>
      <vt:lpstr>PowerPoint Presentation</vt:lpstr>
      <vt:lpstr>Consider U-500 High Potency Insulin</vt:lpstr>
      <vt:lpstr>Bolus Insulin Summary</vt:lpstr>
      <vt:lpstr>Bolus Insulin Timing</vt:lpstr>
      <vt:lpstr>Pattern Management –AKA </vt:lpstr>
      <vt:lpstr>Pattern Management</vt:lpstr>
      <vt:lpstr>Bolus – Insulin Sliding Scale  Starts at 150, 2 units for every 50 mg/dl &gt;150</vt:lpstr>
      <vt:lpstr>Basal Insulins  (½ of total daily dose) </vt:lpstr>
      <vt:lpstr>Basal Insulin Summary</vt:lpstr>
      <vt:lpstr>Basal + Metformin Type 2, 80kg – A1c 8.7%</vt:lpstr>
      <vt:lpstr>Next Steps</vt:lpstr>
      <vt:lpstr>PowerPoint Presentation</vt:lpstr>
      <vt:lpstr>Combo Sub-Q Insulin</vt:lpstr>
      <vt:lpstr>Next Steps – Switch from 40 units basal to 70/30 Insulin</vt:lpstr>
      <vt:lpstr>24u 70/30 am,  16 u 70/30 pm Patterns? Changes needed?</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N</vt:lpstr>
      <vt:lpstr>PowerPoint Presentation</vt:lpstr>
      <vt:lpstr>U.S. Weight - 68% overweight or obese</vt:lpstr>
      <vt:lpstr>Bigger Meals, Bigger Kids</vt:lpstr>
      <vt:lpstr>Average American Consumes 22 teaspoons of added sugar a day</vt:lpstr>
      <vt:lpstr>Reduce refined Carbs, Added Sugars - ADA</vt:lpstr>
      <vt:lpstr>Your health can only get better</vt:lpstr>
      <vt:lpstr>In the Beginning </vt:lpstr>
      <vt:lpstr>Bacterial Cells Outnumber Human Cells 10 to 1</vt:lpstr>
      <vt:lpstr>Poll Question   </vt:lpstr>
      <vt:lpstr>3 lbs of Microbes in our Gut</vt:lpstr>
      <vt:lpstr>Weight and Gut Bacteria  New and Early Research</vt:lpstr>
      <vt:lpstr>Getting to Better Gut Bacterial Health</vt:lpstr>
      <vt:lpstr>Follow Your Gut – Dr. Rob Knight</vt:lpstr>
      <vt:lpstr>Take Home Message</vt:lpstr>
      <vt:lpstr>Medical Nutrition Therapy – ADA</vt:lpstr>
      <vt:lpstr>PowerPoint Presentation</vt:lpstr>
      <vt:lpstr>PowerPoint Presentation</vt:lpstr>
      <vt:lpstr>Approach Depends on Patient</vt:lpstr>
      <vt:lpstr>Successful weight loss strategies include</vt:lpstr>
      <vt:lpstr>Healthy Eating Patterns</vt:lpstr>
      <vt:lpstr>Mediterranean Diet Pyramid</vt:lpstr>
      <vt:lpstr>10 SuperFoods</vt:lpstr>
      <vt:lpstr>Another plate example</vt:lpstr>
      <vt:lpstr>Carbohydrate Needs for  Most Adults</vt:lpstr>
      <vt:lpstr>Ms. Gonzales’ Daily Meal plan</vt:lpstr>
      <vt:lpstr>Using Alcohol Safely</vt:lpstr>
      <vt:lpstr>Carb Counting - Starch</vt:lpstr>
      <vt:lpstr>Carb counting- fruit</vt:lpstr>
      <vt:lpstr>Carb Counting - Milk</vt:lpstr>
      <vt:lpstr>Carb  Counting - Sweets</vt:lpstr>
      <vt:lpstr>Give the gift of Non-Judgment </vt:lpstr>
      <vt:lpstr>100 Trillion Friends to Call Your Own </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111</cp:revision>
  <cp:lastPrinted>2018-04-25T22:16:53Z</cp:lastPrinted>
  <dcterms:created xsi:type="dcterms:W3CDTF">2014-04-17T17:56:59Z</dcterms:created>
  <dcterms:modified xsi:type="dcterms:W3CDTF">2018-04-25T22:17:31Z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27E816EC-0595-4A86-8A9F-B3CCFD27CCF9</vt:lpwstr>
  </property>
  <property fmtid="{D5CDD505-2E9C-101B-9397-08002B2CF9AE}" pid="3" name="ArticulatePath">
    <vt:lpwstr>DES PPT template</vt:lpwstr>
  </property>
</Properties>
</file>