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6.xml" ContentType="application/vnd.openxmlformats-officedocument.presentationml.tags+xml"/>
  <Override PartName="/ppt/notesSlides/notesSlide59.xml" ContentType="application/vnd.openxmlformats-officedocument.presentationml.notesSlide+xml"/>
  <Override PartName="/ppt/tags/tag37.xml" ContentType="application/vnd.openxmlformats-officedocument.presentationml.tags+xml"/>
  <Override PartName="/ppt/notesSlides/notesSlide60.xml" ContentType="application/vnd.openxmlformats-officedocument.presentationml.notesSlide+xml"/>
  <Override PartName="/ppt/tags/tag38.xml" ContentType="application/vnd.openxmlformats-officedocument.presentationml.tags+xml"/>
  <Override PartName="/ppt/notesSlides/notesSlide61.xml" ContentType="application/vnd.openxmlformats-officedocument.presentationml.notesSlide+xml"/>
  <Override PartName="/ppt/tags/tag39.xml" ContentType="application/vnd.openxmlformats-officedocument.presentationml.tags+xml"/>
  <Override PartName="/ppt/notesSlides/notesSlide62.xml" ContentType="application/vnd.openxmlformats-officedocument.presentationml.notesSlide+xml"/>
  <Override PartName="/ppt/tags/tag40.xml" ContentType="application/vnd.openxmlformats-officedocument.presentationml.tags+xml"/>
  <Override PartName="/ppt/notesSlides/notesSlide63.xml" ContentType="application/vnd.openxmlformats-officedocument.presentationml.notesSlide+xml"/>
  <Override PartName="/ppt/tags/tag41.xml" ContentType="application/vnd.openxmlformats-officedocument.presentationml.tags+xml"/>
  <Override PartName="/ppt/notesSlides/notesSlide6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6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6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notesSlides/notesSlide67.xml" ContentType="application/vnd.openxmlformats-officedocument.presentationml.notesSlide+xml"/>
  <Override PartName="/ppt/tags/tag48.xml" ContentType="application/vnd.openxmlformats-officedocument.presentationml.tags+xml"/>
  <Override PartName="/ppt/notesSlides/notesSlide6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51.xml" ContentType="application/vnd.openxmlformats-officedocument.presentationml.tags+xml"/>
  <Override PartName="/ppt/notesSlides/notesSlide7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4.xml" ContentType="application/vnd.openxmlformats-officedocument.presentationml.tags+xml"/>
  <Override PartName="/ppt/notesSlides/notesSlide7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7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7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76.xml" ContentType="application/vnd.openxmlformats-officedocument.presentationml.notesSlide+xml"/>
  <Override PartName="/ppt/tags/tag68.xml" ContentType="application/vnd.openxmlformats-officedocument.presentationml.tags+xml"/>
  <Override PartName="/ppt/notesSlides/notesSlide77.xml" ContentType="application/vnd.openxmlformats-officedocument.presentationml.notesSlide+xml"/>
  <Override PartName="/ppt/tags/tag69.xml" ContentType="application/vnd.openxmlformats-officedocument.presentationml.tags+xml"/>
  <Override PartName="/ppt/notesSlides/notesSlide78.xml" ContentType="application/vnd.openxmlformats-officedocument.presentationml.notesSlide+xml"/>
  <Override PartName="/ppt/tags/tag70.xml" ContentType="application/vnd.openxmlformats-officedocument.presentationml.tags+xml"/>
  <Override PartName="/ppt/notesSlides/notesSlide79.xml" ContentType="application/vnd.openxmlformats-officedocument.presentationml.notesSlide+xml"/>
  <Override PartName="/ppt/tags/tag71.xml" ContentType="application/vnd.openxmlformats-officedocument.presentationml.tags+xml"/>
  <Override PartName="/ppt/notesSlides/notesSlide8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8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8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8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8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85.xml" ContentType="application/vnd.openxmlformats-officedocument.presentationml.notesSlide+xml"/>
  <Override PartName="/ppt/tags/tag83.xml" ContentType="application/vnd.openxmlformats-officedocument.presentationml.tags+xml"/>
  <Override PartName="/ppt/notesSlides/notesSlide86.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8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88.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91.xml" ContentType="application/vnd.openxmlformats-officedocument.presentationml.notesSlide+xml"/>
  <Override PartName="/ppt/tags/tag94.xml" ContentType="application/vnd.openxmlformats-officedocument.presentationml.tags+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4" r:id="rId2"/>
    <p:sldMasterId id="2147483755" r:id="rId3"/>
    <p:sldMasterId id="2147483802" r:id="rId4"/>
  </p:sldMasterIdLst>
  <p:notesMasterIdLst>
    <p:notesMasterId r:id="rId203"/>
  </p:notesMasterIdLst>
  <p:handoutMasterIdLst>
    <p:handoutMasterId r:id="rId204"/>
  </p:handoutMasterIdLst>
  <p:sldIdLst>
    <p:sldId id="259" r:id="rId5"/>
    <p:sldId id="3298" r:id="rId6"/>
    <p:sldId id="941" r:id="rId7"/>
    <p:sldId id="3703" r:id="rId8"/>
    <p:sldId id="897" r:id="rId9"/>
    <p:sldId id="3704" r:id="rId10"/>
    <p:sldId id="3493" r:id="rId11"/>
    <p:sldId id="3348" r:id="rId12"/>
    <p:sldId id="3706" r:id="rId13"/>
    <p:sldId id="3708" r:id="rId14"/>
    <p:sldId id="962" r:id="rId15"/>
    <p:sldId id="963" r:id="rId16"/>
    <p:sldId id="964" r:id="rId17"/>
    <p:sldId id="3308" r:id="rId18"/>
    <p:sldId id="1014" r:id="rId19"/>
    <p:sldId id="1016" r:id="rId20"/>
    <p:sldId id="1018" r:id="rId21"/>
    <p:sldId id="2141411096" r:id="rId22"/>
    <p:sldId id="748" r:id="rId23"/>
    <p:sldId id="747" r:id="rId24"/>
    <p:sldId id="3328" r:id="rId25"/>
    <p:sldId id="289" r:id="rId26"/>
    <p:sldId id="2141411116" r:id="rId27"/>
    <p:sldId id="385" r:id="rId28"/>
    <p:sldId id="2141411072" r:id="rId29"/>
    <p:sldId id="2141411106" r:id="rId30"/>
    <p:sldId id="2141411119" r:id="rId31"/>
    <p:sldId id="466" r:id="rId32"/>
    <p:sldId id="1084" r:id="rId33"/>
    <p:sldId id="829" r:id="rId34"/>
    <p:sldId id="528" r:id="rId35"/>
    <p:sldId id="3572" r:id="rId36"/>
    <p:sldId id="1317" r:id="rId37"/>
    <p:sldId id="544" r:id="rId38"/>
    <p:sldId id="581" r:id="rId39"/>
    <p:sldId id="1140" r:id="rId40"/>
    <p:sldId id="3105" r:id="rId41"/>
    <p:sldId id="1094" r:id="rId42"/>
    <p:sldId id="537" r:id="rId43"/>
    <p:sldId id="2141411104" r:id="rId44"/>
    <p:sldId id="2141411073" r:id="rId45"/>
    <p:sldId id="3682" r:id="rId46"/>
    <p:sldId id="14455" r:id="rId47"/>
    <p:sldId id="2141411102" r:id="rId48"/>
    <p:sldId id="2912" r:id="rId49"/>
    <p:sldId id="3679" r:id="rId50"/>
    <p:sldId id="3723" r:id="rId51"/>
    <p:sldId id="3680" r:id="rId52"/>
    <p:sldId id="467" r:id="rId53"/>
    <p:sldId id="1277" r:id="rId54"/>
    <p:sldId id="2141411079" r:id="rId55"/>
    <p:sldId id="264" r:id="rId56"/>
    <p:sldId id="1000" r:id="rId57"/>
    <p:sldId id="2141411060" r:id="rId58"/>
    <p:sldId id="2141411061" r:id="rId59"/>
    <p:sldId id="2141411062" r:id="rId60"/>
    <p:sldId id="1012" r:id="rId61"/>
    <p:sldId id="1009" r:id="rId62"/>
    <p:sldId id="1003" r:id="rId63"/>
    <p:sldId id="472" r:id="rId64"/>
    <p:sldId id="969" r:id="rId65"/>
    <p:sldId id="3375" r:id="rId66"/>
    <p:sldId id="2141411103" r:id="rId67"/>
    <p:sldId id="14461" r:id="rId68"/>
    <p:sldId id="14464" r:id="rId69"/>
    <p:sldId id="2141411074" r:id="rId70"/>
    <p:sldId id="2141411075" r:id="rId71"/>
    <p:sldId id="2141411076" r:id="rId72"/>
    <p:sldId id="2141411077" r:id="rId73"/>
    <p:sldId id="363" r:id="rId74"/>
    <p:sldId id="358" r:id="rId75"/>
    <p:sldId id="577" r:id="rId76"/>
    <p:sldId id="578" r:id="rId77"/>
    <p:sldId id="2141411105" r:id="rId78"/>
    <p:sldId id="475" r:id="rId79"/>
    <p:sldId id="3599" r:id="rId80"/>
    <p:sldId id="3598" r:id="rId81"/>
    <p:sldId id="1097" r:id="rId82"/>
    <p:sldId id="510" r:id="rId83"/>
    <p:sldId id="1341" r:id="rId84"/>
    <p:sldId id="347" r:id="rId85"/>
    <p:sldId id="2141411097" r:id="rId86"/>
    <p:sldId id="527" r:id="rId87"/>
    <p:sldId id="3597" r:id="rId88"/>
    <p:sldId id="1117" r:id="rId89"/>
    <p:sldId id="3596" r:id="rId90"/>
    <p:sldId id="848" r:id="rId91"/>
    <p:sldId id="2141411107" r:id="rId92"/>
    <p:sldId id="562" r:id="rId93"/>
    <p:sldId id="3605" r:id="rId94"/>
    <p:sldId id="2141411099" r:id="rId95"/>
    <p:sldId id="2141411108" r:id="rId96"/>
    <p:sldId id="1135" r:id="rId97"/>
    <p:sldId id="882" r:id="rId98"/>
    <p:sldId id="3444" r:id="rId99"/>
    <p:sldId id="3443" r:id="rId100"/>
    <p:sldId id="698" r:id="rId101"/>
    <p:sldId id="3299" r:id="rId102"/>
    <p:sldId id="3334" r:id="rId103"/>
    <p:sldId id="3452" r:id="rId104"/>
    <p:sldId id="1207" r:id="rId105"/>
    <p:sldId id="2141411051" r:id="rId106"/>
    <p:sldId id="2141411041" r:id="rId107"/>
    <p:sldId id="3551" r:id="rId108"/>
    <p:sldId id="864" r:id="rId109"/>
    <p:sldId id="3555" r:id="rId110"/>
    <p:sldId id="1368" r:id="rId111"/>
    <p:sldId id="2890" r:id="rId112"/>
    <p:sldId id="3221" r:id="rId113"/>
    <p:sldId id="3159" r:id="rId114"/>
    <p:sldId id="866" r:id="rId115"/>
    <p:sldId id="2459" r:id="rId116"/>
    <p:sldId id="2141411040" r:id="rId117"/>
    <p:sldId id="2141411043" r:id="rId118"/>
    <p:sldId id="3607" r:id="rId119"/>
    <p:sldId id="3156" r:id="rId120"/>
    <p:sldId id="350" r:id="rId121"/>
    <p:sldId id="2141411109" r:id="rId122"/>
    <p:sldId id="2141411090" r:id="rId123"/>
    <p:sldId id="2141411091" r:id="rId124"/>
    <p:sldId id="1229" r:id="rId125"/>
    <p:sldId id="1297" r:id="rId126"/>
    <p:sldId id="1373" r:id="rId127"/>
    <p:sldId id="1230" r:id="rId128"/>
    <p:sldId id="2141411045" r:id="rId129"/>
    <p:sldId id="2141411046" r:id="rId130"/>
    <p:sldId id="2141411092" r:id="rId131"/>
    <p:sldId id="2141411093" r:id="rId132"/>
    <p:sldId id="2141411044" r:id="rId133"/>
    <p:sldId id="2141411048" r:id="rId134"/>
    <p:sldId id="14428" r:id="rId135"/>
    <p:sldId id="2141411123" r:id="rId136"/>
    <p:sldId id="262" r:id="rId137"/>
    <p:sldId id="1312" r:id="rId138"/>
    <p:sldId id="1196" r:id="rId139"/>
    <p:sldId id="1267" r:id="rId140"/>
    <p:sldId id="1197" r:id="rId141"/>
    <p:sldId id="1310" r:id="rId142"/>
    <p:sldId id="1306" r:id="rId143"/>
    <p:sldId id="1296" r:id="rId144"/>
    <p:sldId id="1309" r:id="rId145"/>
    <p:sldId id="1295" r:id="rId146"/>
    <p:sldId id="1315" r:id="rId147"/>
    <p:sldId id="1316" r:id="rId148"/>
    <p:sldId id="1301" r:id="rId149"/>
    <p:sldId id="1270" r:id="rId150"/>
    <p:sldId id="1221" r:id="rId151"/>
    <p:sldId id="1257" r:id="rId152"/>
    <p:sldId id="2141411120" r:id="rId153"/>
    <p:sldId id="1331" r:id="rId154"/>
    <p:sldId id="2870" r:id="rId155"/>
    <p:sldId id="1332" r:id="rId156"/>
    <p:sldId id="1299" r:id="rId157"/>
    <p:sldId id="1318" r:id="rId158"/>
    <p:sldId id="1334" r:id="rId159"/>
    <p:sldId id="1319" r:id="rId160"/>
    <p:sldId id="1335" r:id="rId161"/>
    <p:sldId id="1321" r:id="rId162"/>
    <p:sldId id="1336" r:id="rId163"/>
    <p:sldId id="1337" r:id="rId164"/>
    <p:sldId id="1274" r:id="rId165"/>
    <p:sldId id="1339" r:id="rId166"/>
    <p:sldId id="1357" r:id="rId167"/>
    <p:sldId id="1325" r:id="rId168"/>
    <p:sldId id="1340" r:id="rId169"/>
    <p:sldId id="1347" r:id="rId170"/>
    <p:sldId id="1343" r:id="rId171"/>
    <p:sldId id="1344" r:id="rId172"/>
    <p:sldId id="1345" r:id="rId173"/>
    <p:sldId id="1346" r:id="rId174"/>
    <p:sldId id="1307" r:id="rId175"/>
    <p:sldId id="1302" r:id="rId176"/>
    <p:sldId id="1243" r:id="rId177"/>
    <p:sldId id="1244" r:id="rId178"/>
    <p:sldId id="1201" r:id="rId179"/>
    <p:sldId id="2141411121" r:id="rId180"/>
    <p:sldId id="1342" r:id="rId181"/>
    <p:sldId id="1358" r:id="rId182"/>
    <p:sldId id="1359" r:id="rId183"/>
    <p:sldId id="1324" r:id="rId184"/>
    <p:sldId id="1348" r:id="rId185"/>
    <p:sldId id="1355" r:id="rId186"/>
    <p:sldId id="1351" r:id="rId187"/>
    <p:sldId id="1327" r:id="rId188"/>
    <p:sldId id="1305" r:id="rId189"/>
    <p:sldId id="1330" r:id="rId190"/>
    <p:sldId id="2868" r:id="rId191"/>
    <p:sldId id="1326" r:id="rId192"/>
    <p:sldId id="1352" r:id="rId193"/>
    <p:sldId id="1349" r:id="rId194"/>
    <p:sldId id="1356" r:id="rId195"/>
    <p:sldId id="1353" r:id="rId196"/>
    <p:sldId id="2869" r:id="rId197"/>
    <p:sldId id="1303" r:id="rId198"/>
    <p:sldId id="1279" r:id="rId199"/>
    <p:sldId id="1292" r:id="rId200"/>
    <p:sldId id="2141411122" r:id="rId201"/>
    <p:sldId id="1256" r:id="rId202"/>
  </p:sldIdLst>
  <p:sldSz cx="9144000" cy="6858000" type="screen4x3"/>
  <p:notesSz cx="7010400" cy="9296400"/>
  <p:custDataLst>
    <p:tags r:id="rId2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7AC"/>
    <a:srgbClr val="5E3886"/>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122" autoAdjust="0"/>
    <p:restoredTop sz="77584" autoAdjust="0"/>
  </p:normalViewPr>
  <p:slideViewPr>
    <p:cSldViewPr>
      <p:cViewPr varScale="1">
        <p:scale>
          <a:sx n="86" d="100"/>
          <a:sy n="86" d="100"/>
        </p:scale>
        <p:origin x="1908"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tags" Target="tags/tag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commentAuthors" Target="commentAuthor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notesMaster" Target="notesMasters/notesMaster1.xml"/><Relationship Id="rId208"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theme" Target="theme/theme1.xml"/><Relationship Id="rId190" Type="http://schemas.openxmlformats.org/officeDocument/2006/relationships/slide" Target="slides/slide186.xml"/><Relationship Id="rId204"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tableStyles" Target="tableStyle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7FE7E-F417-4589-B1E2-0299AEB456D4}"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81151B48-F447-490D-B324-E692F82698EA}">
      <dgm:prSet phldrT="[Text]"/>
      <dgm:spPr/>
      <dgm:t>
        <a:bodyPr/>
        <a:lstStyle/>
        <a:p>
          <a:r>
            <a:rPr lang="en-US" dirty="0"/>
            <a:t>DPP-4  Inhibitor</a:t>
          </a:r>
        </a:p>
      </dgm:t>
    </dgm:pt>
    <dgm:pt modelId="{C686A1A0-2369-4491-AD65-3CB4D4B0CB8A}" type="parTrans" cxnId="{90BADFE8-3D0D-4C2E-B0C2-AA2A0F99DD64}">
      <dgm:prSet/>
      <dgm:spPr/>
      <dgm:t>
        <a:bodyPr/>
        <a:lstStyle/>
        <a:p>
          <a:endParaRPr lang="en-US"/>
        </a:p>
      </dgm:t>
    </dgm:pt>
    <dgm:pt modelId="{247AFBDD-DD92-427A-B10E-30CC896EA4A3}" type="sibTrans" cxnId="{90BADFE8-3D0D-4C2E-B0C2-AA2A0F99DD64}">
      <dgm:prSet/>
      <dgm:spPr/>
      <dgm:t>
        <a:bodyPr/>
        <a:lstStyle/>
        <a:p>
          <a:endParaRPr lang="en-US"/>
        </a:p>
      </dgm:t>
    </dgm:pt>
    <dgm:pt modelId="{641D5040-F0DA-4A7F-A38B-C67095CE19A5}">
      <dgm:prSet phldrT="[Text]"/>
      <dgm:spPr/>
      <dgm:t>
        <a:bodyPr/>
        <a:lstStyle/>
        <a:p>
          <a:r>
            <a:rPr lang="en-US" dirty="0"/>
            <a:t>GLP-1 RA</a:t>
          </a:r>
        </a:p>
      </dgm:t>
    </dgm:pt>
    <dgm:pt modelId="{04654C33-D884-404D-B98F-A43646F74789}" type="parTrans" cxnId="{31D22EF5-FC9B-4812-835F-1CE6F3FC8E64}">
      <dgm:prSet/>
      <dgm:spPr/>
      <dgm:t>
        <a:bodyPr/>
        <a:lstStyle/>
        <a:p>
          <a:endParaRPr lang="en-US"/>
        </a:p>
      </dgm:t>
    </dgm:pt>
    <dgm:pt modelId="{03D6E768-11E4-4E75-B449-9E27503F1784}" type="sibTrans" cxnId="{31D22EF5-FC9B-4812-835F-1CE6F3FC8E64}">
      <dgm:prSet/>
      <dgm:spPr/>
      <dgm:t>
        <a:bodyPr/>
        <a:lstStyle/>
        <a:p>
          <a:endParaRPr lang="en-US"/>
        </a:p>
      </dgm:t>
    </dgm:pt>
    <dgm:pt modelId="{197ABAC7-D203-4DE0-A61C-46A18E7968B8}">
      <dgm:prSet phldrT="[Text]"/>
      <dgm:spPr/>
      <dgm:t>
        <a:bodyPr/>
        <a:lstStyle/>
        <a:p>
          <a:r>
            <a:rPr lang="en-US" dirty="0"/>
            <a:t>SGLT-2 Inhibitor</a:t>
          </a:r>
        </a:p>
      </dgm:t>
    </dgm:pt>
    <dgm:pt modelId="{D41BF091-E456-4ACD-9A2E-2CAF327E91BE}" type="parTrans" cxnId="{25B31C99-9F30-4463-81A2-BFCFAA916DF3}">
      <dgm:prSet/>
      <dgm:spPr/>
      <dgm:t>
        <a:bodyPr/>
        <a:lstStyle/>
        <a:p>
          <a:endParaRPr lang="en-US"/>
        </a:p>
      </dgm:t>
    </dgm:pt>
    <dgm:pt modelId="{115565AD-9C8C-49F7-B279-36AE74554F6A}" type="sibTrans" cxnId="{25B31C99-9F30-4463-81A2-BFCFAA916DF3}">
      <dgm:prSet/>
      <dgm:spPr/>
      <dgm:t>
        <a:bodyPr/>
        <a:lstStyle/>
        <a:p>
          <a:endParaRPr lang="en-US"/>
        </a:p>
      </dgm:t>
    </dgm:pt>
    <dgm:pt modelId="{117D3F5F-7746-478F-BF14-3C3DC02173FA}">
      <dgm:prSet phldrT="[Text]"/>
      <dgm:spPr/>
      <dgm:t>
        <a:bodyPr/>
        <a:lstStyle/>
        <a:p>
          <a:r>
            <a:rPr lang="en-US" dirty="0"/>
            <a:t>TZD</a:t>
          </a:r>
        </a:p>
      </dgm:t>
    </dgm:pt>
    <dgm:pt modelId="{6AC90A5C-F1FD-4063-B78B-42685AA55B94}" type="parTrans" cxnId="{DF823221-7D21-4BFB-BCC0-6691406F27DF}">
      <dgm:prSet/>
      <dgm:spPr/>
      <dgm:t>
        <a:bodyPr/>
        <a:lstStyle/>
        <a:p>
          <a:endParaRPr lang="en-US"/>
        </a:p>
      </dgm:t>
    </dgm:pt>
    <dgm:pt modelId="{31762E0F-9472-4959-A6AE-AF62DEAD954C}" type="sibTrans" cxnId="{DF823221-7D21-4BFB-BCC0-6691406F27DF}">
      <dgm:prSet/>
      <dgm:spPr/>
      <dgm:t>
        <a:bodyPr/>
        <a:lstStyle/>
        <a:p>
          <a:endParaRPr lang="en-US"/>
        </a:p>
      </dgm:t>
    </dgm:pt>
    <dgm:pt modelId="{CF210463-D217-4998-A239-E35F8D21A123}" type="pres">
      <dgm:prSet presAssocID="{7627FE7E-F417-4589-B1E2-0299AEB456D4}" presName="matrix" presStyleCnt="0">
        <dgm:presLayoutVars>
          <dgm:chMax val="1"/>
          <dgm:dir/>
          <dgm:resizeHandles val="exact"/>
        </dgm:presLayoutVars>
      </dgm:prSet>
      <dgm:spPr/>
    </dgm:pt>
    <dgm:pt modelId="{1CDEC285-DFA0-452D-8169-AE05E84AC5C0}" type="pres">
      <dgm:prSet presAssocID="{7627FE7E-F417-4589-B1E2-0299AEB456D4}" presName="axisShape" presStyleLbl="bgShp" presStyleIdx="0" presStyleCnt="1"/>
      <dgm:spPr/>
    </dgm:pt>
    <dgm:pt modelId="{56C5CC79-3384-45D3-82DB-92BD4AC3025A}" type="pres">
      <dgm:prSet presAssocID="{7627FE7E-F417-4589-B1E2-0299AEB456D4}" presName="rect1" presStyleLbl="node1" presStyleIdx="0" presStyleCnt="4" custScaleX="118207" custLinFactNeighborX="-14096" custLinFactNeighborY="2694">
        <dgm:presLayoutVars>
          <dgm:chMax val="0"/>
          <dgm:chPref val="0"/>
          <dgm:bulletEnabled val="1"/>
        </dgm:presLayoutVars>
      </dgm:prSet>
      <dgm:spPr/>
    </dgm:pt>
    <dgm:pt modelId="{FFB482AC-98EA-4249-9FE9-A5794B4BC943}" type="pres">
      <dgm:prSet presAssocID="{7627FE7E-F417-4589-B1E2-0299AEB456D4}" presName="rect2" presStyleLbl="node1" presStyleIdx="1" presStyleCnt="4" custScaleX="109789">
        <dgm:presLayoutVars>
          <dgm:chMax val="0"/>
          <dgm:chPref val="0"/>
          <dgm:bulletEnabled val="1"/>
        </dgm:presLayoutVars>
      </dgm:prSet>
      <dgm:spPr/>
    </dgm:pt>
    <dgm:pt modelId="{73735AA7-2BD1-4131-8E6E-427B87B3029D}" type="pres">
      <dgm:prSet presAssocID="{7627FE7E-F417-4589-B1E2-0299AEB456D4}" presName="rect3" presStyleLbl="node1" presStyleIdx="2" presStyleCnt="4" custScaleX="118207" custLinFactNeighborX="-7146" custLinFactNeighborY="2069">
        <dgm:presLayoutVars>
          <dgm:chMax val="0"/>
          <dgm:chPref val="0"/>
          <dgm:bulletEnabled val="1"/>
        </dgm:presLayoutVars>
      </dgm:prSet>
      <dgm:spPr/>
    </dgm:pt>
    <dgm:pt modelId="{3CA77CB0-FC42-4A2C-BE83-F6EC72FDA92C}" type="pres">
      <dgm:prSet presAssocID="{7627FE7E-F417-4589-B1E2-0299AEB456D4}" presName="rect4" presStyleLbl="node1" presStyleIdx="3" presStyleCnt="4" custScaleX="118207" custLinFactNeighborX="7475" custLinFactNeighborY="2069">
        <dgm:presLayoutVars>
          <dgm:chMax val="0"/>
          <dgm:chPref val="0"/>
          <dgm:bulletEnabled val="1"/>
        </dgm:presLayoutVars>
      </dgm:prSet>
      <dgm:spPr/>
    </dgm:pt>
  </dgm:ptLst>
  <dgm:cxnLst>
    <dgm:cxn modelId="{DF823221-7D21-4BFB-BCC0-6691406F27DF}" srcId="{7627FE7E-F417-4589-B1E2-0299AEB456D4}" destId="{117D3F5F-7746-478F-BF14-3C3DC02173FA}" srcOrd="3" destOrd="0" parTransId="{6AC90A5C-F1FD-4063-B78B-42685AA55B94}" sibTransId="{31762E0F-9472-4959-A6AE-AF62DEAD954C}"/>
    <dgm:cxn modelId="{1C70124C-3236-4386-8EF7-205421C6ACFC}" type="presOf" srcId="{641D5040-F0DA-4A7F-A38B-C67095CE19A5}" destId="{FFB482AC-98EA-4249-9FE9-A5794B4BC943}" srcOrd="0" destOrd="0" presId="urn:microsoft.com/office/officeart/2005/8/layout/matrix2"/>
    <dgm:cxn modelId="{BDC8B86F-D205-47B2-9BD3-71837D47E6BF}" type="presOf" srcId="{7627FE7E-F417-4589-B1E2-0299AEB456D4}" destId="{CF210463-D217-4998-A239-E35F8D21A123}" srcOrd="0" destOrd="0" presId="urn:microsoft.com/office/officeart/2005/8/layout/matrix2"/>
    <dgm:cxn modelId="{5BFCBE7C-ABA5-4A6F-A801-778E96CB1E37}" type="presOf" srcId="{197ABAC7-D203-4DE0-A61C-46A18E7968B8}" destId="{73735AA7-2BD1-4131-8E6E-427B87B3029D}" srcOrd="0" destOrd="0" presId="urn:microsoft.com/office/officeart/2005/8/layout/matrix2"/>
    <dgm:cxn modelId="{25B31C99-9F30-4463-81A2-BFCFAA916DF3}" srcId="{7627FE7E-F417-4589-B1E2-0299AEB456D4}" destId="{197ABAC7-D203-4DE0-A61C-46A18E7968B8}" srcOrd="2" destOrd="0" parTransId="{D41BF091-E456-4ACD-9A2E-2CAF327E91BE}" sibTransId="{115565AD-9C8C-49F7-B279-36AE74554F6A}"/>
    <dgm:cxn modelId="{CC563DA6-0D4F-4396-82C4-A283F5D09680}" type="presOf" srcId="{81151B48-F447-490D-B324-E692F82698EA}" destId="{56C5CC79-3384-45D3-82DB-92BD4AC3025A}" srcOrd="0" destOrd="0" presId="urn:microsoft.com/office/officeart/2005/8/layout/matrix2"/>
    <dgm:cxn modelId="{90BADFE8-3D0D-4C2E-B0C2-AA2A0F99DD64}" srcId="{7627FE7E-F417-4589-B1E2-0299AEB456D4}" destId="{81151B48-F447-490D-B324-E692F82698EA}" srcOrd="0" destOrd="0" parTransId="{C686A1A0-2369-4491-AD65-3CB4D4B0CB8A}" sibTransId="{247AFBDD-DD92-427A-B10E-30CC896EA4A3}"/>
    <dgm:cxn modelId="{31D22EF5-FC9B-4812-835F-1CE6F3FC8E64}" srcId="{7627FE7E-F417-4589-B1E2-0299AEB456D4}" destId="{641D5040-F0DA-4A7F-A38B-C67095CE19A5}" srcOrd="1" destOrd="0" parTransId="{04654C33-D884-404D-B98F-A43646F74789}" sibTransId="{03D6E768-11E4-4E75-B449-9E27503F1784}"/>
    <dgm:cxn modelId="{C9D84EFA-A41A-44BF-B7DA-A88510881FCA}" type="presOf" srcId="{117D3F5F-7746-478F-BF14-3C3DC02173FA}" destId="{3CA77CB0-FC42-4A2C-BE83-F6EC72FDA92C}" srcOrd="0" destOrd="0" presId="urn:microsoft.com/office/officeart/2005/8/layout/matrix2"/>
    <dgm:cxn modelId="{96A46B33-FB4F-4DCE-85D7-30D9B9EE8857}" type="presParOf" srcId="{CF210463-D217-4998-A239-E35F8D21A123}" destId="{1CDEC285-DFA0-452D-8169-AE05E84AC5C0}" srcOrd="0" destOrd="0" presId="urn:microsoft.com/office/officeart/2005/8/layout/matrix2"/>
    <dgm:cxn modelId="{7F1605B1-1B00-487D-90E1-18D850474EFB}" type="presParOf" srcId="{CF210463-D217-4998-A239-E35F8D21A123}" destId="{56C5CC79-3384-45D3-82DB-92BD4AC3025A}" srcOrd="1" destOrd="0" presId="urn:microsoft.com/office/officeart/2005/8/layout/matrix2"/>
    <dgm:cxn modelId="{4EECEBC9-4A04-425D-BF23-F1571897E404}" type="presParOf" srcId="{CF210463-D217-4998-A239-E35F8D21A123}" destId="{FFB482AC-98EA-4249-9FE9-A5794B4BC943}" srcOrd="2" destOrd="0" presId="urn:microsoft.com/office/officeart/2005/8/layout/matrix2"/>
    <dgm:cxn modelId="{DB934722-8218-4EA8-A9C3-3A431439FB5A}" type="presParOf" srcId="{CF210463-D217-4998-A239-E35F8D21A123}" destId="{73735AA7-2BD1-4131-8E6E-427B87B3029D}" srcOrd="3" destOrd="0" presId="urn:microsoft.com/office/officeart/2005/8/layout/matrix2"/>
    <dgm:cxn modelId="{4DD7DB54-AF3D-45C4-9029-966946E05003}" type="presParOf" srcId="{CF210463-D217-4998-A239-E35F8D21A123}" destId="{3CA77CB0-FC42-4A2C-BE83-F6EC72FDA92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 benefits</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 benefits</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 benefits </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Hyperkalemia</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10E6CC-5F44-4D96-BC9B-F64ABFD24382}"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1661DF2-8C29-452A-9C9A-CDFE7AB5C9D3}">
      <dgm:prSet/>
      <dgm:spPr>
        <a:solidFill>
          <a:srgbClr val="A725A7"/>
        </a:solidFill>
      </dgm:spPr>
      <dgm:t>
        <a:bodyPr/>
        <a:lstStyle/>
        <a:p>
          <a:r>
            <a:rPr lang="en-US"/>
            <a:t>Meter</a:t>
          </a:r>
        </a:p>
      </dgm:t>
    </dgm:pt>
    <dgm:pt modelId="{C778B4A7-E1D4-455D-9008-B3C1C1F876E7}" type="parTrans" cxnId="{3BE766D3-C717-407F-B215-4D906820CAF6}">
      <dgm:prSet/>
      <dgm:spPr/>
      <dgm:t>
        <a:bodyPr/>
        <a:lstStyle/>
        <a:p>
          <a:endParaRPr lang="en-US"/>
        </a:p>
      </dgm:t>
    </dgm:pt>
    <dgm:pt modelId="{94265767-6BEF-45D2-B1D8-F3666A1F1C62}" type="sibTrans" cxnId="{3BE766D3-C717-407F-B215-4D906820CAF6}">
      <dgm:prSet/>
      <dgm:spPr/>
      <dgm:t>
        <a:bodyPr/>
        <a:lstStyle/>
        <a:p>
          <a:endParaRPr lang="en-US"/>
        </a:p>
      </dgm:t>
    </dgm:pt>
    <dgm:pt modelId="{AE3CBEB2-1904-4E50-A03F-DA3D529597CF}">
      <dgm:prSet/>
      <dgm:spPr/>
      <dgm:t>
        <a:bodyPr/>
        <a:lstStyle/>
        <a:p>
          <a:r>
            <a:rPr lang="en-US"/>
            <a:t>Strips that aren’t expired?</a:t>
          </a:r>
        </a:p>
      </dgm:t>
    </dgm:pt>
    <dgm:pt modelId="{6E43CED3-D63D-4169-A4EF-C418224BF22D}" type="parTrans" cxnId="{7D2CCEE5-1110-47FB-94E8-E16EEC3D93C4}">
      <dgm:prSet/>
      <dgm:spPr/>
      <dgm:t>
        <a:bodyPr/>
        <a:lstStyle/>
        <a:p>
          <a:endParaRPr lang="en-US"/>
        </a:p>
      </dgm:t>
    </dgm:pt>
    <dgm:pt modelId="{6D3666BF-C352-4A74-B3DE-5D3389E853FF}" type="sibTrans" cxnId="{7D2CCEE5-1110-47FB-94E8-E16EEC3D93C4}">
      <dgm:prSet/>
      <dgm:spPr/>
      <dgm:t>
        <a:bodyPr/>
        <a:lstStyle/>
        <a:p>
          <a:endParaRPr lang="en-US"/>
        </a:p>
      </dgm:t>
    </dgm:pt>
    <dgm:pt modelId="{B74A851D-AB9C-49C3-85A1-366877D80AAF}">
      <dgm:prSet/>
      <dgm:spPr>
        <a:solidFill>
          <a:schemeClr val="accent3">
            <a:lumMod val="75000"/>
          </a:schemeClr>
        </a:solidFill>
      </dgm:spPr>
      <dgm:t>
        <a:bodyPr/>
        <a:lstStyle/>
        <a:p>
          <a:r>
            <a:rPr lang="en-US" dirty="0"/>
            <a:t>List of Meds</a:t>
          </a:r>
        </a:p>
      </dgm:t>
    </dgm:pt>
    <dgm:pt modelId="{14991F2A-5172-41CC-92AE-269BD613D7BF}" type="parTrans" cxnId="{AFFC6C19-C144-4FD9-A61A-C11159F6F3F4}">
      <dgm:prSet/>
      <dgm:spPr/>
      <dgm:t>
        <a:bodyPr/>
        <a:lstStyle/>
        <a:p>
          <a:endParaRPr lang="en-US"/>
        </a:p>
      </dgm:t>
    </dgm:pt>
    <dgm:pt modelId="{D9F83639-CB4A-45FD-891A-438B41292F23}" type="sibTrans" cxnId="{AFFC6C19-C144-4FD9-A61A-C11159F6F3F4}">
      <dgm:prSet/>
      <dgm:spPr/>
      <dgm:t>
        <a:bodyPr/>
        <a:lstStyle/>
        <a:p>
          <a:endParaRPr lang="en-US"/>
        </a:p>
      </dgm:t>
    </dgm:pt>
    <dgm:pt modelId="{85F5EFBF-8342-4860-98F3-B0EBE67E2D2B}">
      <dgm:prSet/>
      <dgm:spPr>
        <a:solidFill>
          <a:schemeClr val="bg2">
            <a:lumMod val="50000"/>
          </a:schemeClr>
        </a:solidFill>
      </dgm:spPr>
      <dgm:t>
        <a:bodyPr/>
        <a:lstStyle/>
        <a:p>
          <a:r>
            <a:rPr lang="en-US" dirty="0"/>
            <a:t>Plan for Lows</a:t>
          </a:r>
        </a:p>
      </dgm:t>
    </dgm:pt>
    <dgm:pt modelId="{2AA5884E-D449-4FB1-9D1B-D46A7DBAB1E5}" type="parTrans" cxnId="{4AC92343-2BCF-42BD-B082-3295FBC69146}">
      <dgm:prSet/>
      <dgm:spPr/>
      <dgm:t>
        <a:bodyPr/>
        <a:lstStyle/>
        <a:p>
          <a:endParaRPr lang="en-US"/>
        </a:p>
      </dgm:t>
    </dgm:pt>
    <dgm:pt modelId="{439BE2C6-3B71-486E-83C3-86DF1179C79C}" type="sibTrans" cxnId="{4AC92343-2BCF-42BD-B082-3295FBC69146}">
      <dgm:prSet/>
      <dgm:spPr/>
      <dgm:t>
        <a:bodyPr/>
        <a:lstStyle/>
        <a:p>
          <a:endParaRPr lang="en-US"/>
        </a:p>
      </dgm:t>
    </dgm:pt>
    <dgm:pt modelId="{92C096D1-322A-474A-B30B-02E699C281C1}">
      <dgm:prSet/>
      <dgm:spPr>
        <a:solidFill>
          <a:schemeClr val="accent1"/>
        </a:solidFill>
      </dgm:spPr>
      <dgm:t>
        <a:bodyPr/>
        <a:lstStyle/>
        <a:p>
          <a:r>
            <a:rPr lang="en-US" dirty="0"/>
            <a:t>Emergency Plan</a:t>
          </a:r>
        </a:p>
      </dgm:t>
    </dgm:pt>
    <dgm:pt modelId="{AB9BBCCE-6487-4E02-9EEB-643148A928F8}" type="parTrans" cxnId="{EF31D752-CABC-48DB-8445-9BA979B885F3}">
      <dgm:prSet/>
      <dgm:spPr/>
      <dgm:t>
        <a:bodyPr/>
        <a:lstStyle/>
        <a:p>
          <a:endParaRPr lang="en-US"/>
        </a:p>
      </dgm:t>
    </dgm:pt>
    <dgm:pt modelId="{E97DEBB5-BDA8-4863-A647-86BB8E9F3520}" type="sibTrans" cxnId="{EF31D752-CABC-48DB-8445-9BA979B885F3}">
      <dgm:prSet/>
      <dgm:spPr/>
      <dgm:t>
        <a:bodyPr/>
        <a:lstStyle/>
        <a:p>
          <a:endParaRPr lang="en-US"/>
        </a:p>
      </dgm:t>
    </dgm:pt>
    <dgm:pt modelId="{56D1FFD5-AF39-44EE-B153-5A52C8FD2EC4}">
      <dgm:prSet/>
      <dgm:spPr>
        <a:solidFill>
          <a:srgbClr val="C00000"/>
        </a:solidFill>
      </dgm:spPr>
      <dgm:t>
        <a:bodyPr/>
        <a:lstStyle/>
        <a:p>
          <a:r>
            <a:rPr lang="en-US"/>
            <a:t>Power back-up</a:t>
          </a:r>
        </a:p>
      </dgm:t>
    </dgm:pt>
    <dgm:pt modelId="{AEF56CE5-173E-4A71-95DE-B29AA09C077F}" type="parTrans" cxnId="{A317676A-E7A4-4DF0-B4DA-26ACDED60CF4}">
      <dgm:prSet/>
      <dgm:spPr/>
      <dgm:t>
        <a:bodyPr/>
        <a:lstStyle/>
        <a:p>
          <a:endParaRPr lang="en-US"/>
        </a:p>
      </dgm:t>
    </dgm:pt>
    <dgm:pt modelId="{3DD1DA0A-5316-4269-BB48-82935DF639B1}" type="sibTrans" cxnId="{A317676A-E7A4-4DF0-B4DA-26ACDED60CF4}">
      <dgm:prSet/>
      <dgm:spPr/>
      <dgm:t>
        <a:bodyPr/>
        <a:lstStyle/>
        <a:p>
          <a:endParaRPr lang="en-US"/>
        </a:p>
      </dgm:t>
    </dgm:pt>
    <dgm:pt modelId="{09014113-2F1C-40F6-8182-6CA625A1911E}" type="pres">
      <dgm:prSet presAssocID="{7610E6CC-5F44-4D96-BC9B-F64ABFD24382}" presName="linear" presStyleCnt="0">
        <dgm:presLayoutVars>
          <dgm:animLvl val="lvl"/>
          <dgm:resizeHandles val="exact"/>
        </dgm:presLayoutVars>
      </dgm:prSet>
      <dgm:spPr/>
    </dgm:pt>
    <dgm:pt modelId="{F14E4A98-754C-42D7-8AC1-9201DA9E6EDB}" type="pres">
      <dgm:prSet presAssocID="{81661DF2-8C29-452A-9C9A-CDFE7AB5C9D3}" presName="parentText" presStyleLbl="node1" presStyleIdx="0" presStyleCnt="5">
        <dgm:presLayoutVars>
          <dgm:chMax val="0"/>
          <dgm:bulletEnabled val="1"/>
        </dgm:presLayoutVars>
      </dgm:prSet>
      <dgm:spPr/>
    </dgm:pt>
    <dgm:pt modelId="{FC7514E2-8989-4B46-AA52-E0A60CC36169}" type="pres">
      <dgm:prSet presAssocID="{81661DF2-8C29-452A-9C9A-CDFE7AB5C9D3}" presName="childText" presStyleLbl="revTx" presStyleIdx="0" presStyleCnt="1">
        <dgm:presLayoutVars>
          <dgm:bulletEnabled val="1"/>
        </dgm:presLayoutVars>
      </dgm:prSet>
      <dgm:spPr/>
    </dgm:pt>
    <dgm:pt modelId="{445FAFFC-22D0-4EE0-9CE6-CEE1E6F0A530}" type="pres">
      <dgm:prSet presAssocID="{B74A851D-AB9C-49C3-85A1-366877D80AAF}" presName="parentText" presStyleLbl="node1" presStyleIdx="1" presStyleCnt="5">
        <dgm:presLayoutVars>
          <dgm:chMax val="0"/>
          <dgm:bulletEnabled val="1"/>
        </dgm:presLayoutVars>
      </dgm:prSet>
      <dgm:spPr/>
    </dgm:pt>
    <dgm:pt modelId="{B8CF0AE5-0666-417C-828B-5E2588574F77}" type="pres">
      <dgm:prSet presAssocID="{D9F83639-CB4A-45FD-891A-438B41292F23}" presName="spacer" presStyleCnt="0"/>
      <dgm:spPr/>
    </dgm:pt>
    <dgm:pt modelId="{A83D165A-EB93-44BA-B864-5DFFB5530403}" type="pres">
      <dgm:prSet presAssocID="{85F5EFBF-8342-4860-98F3-B0EBE67E2D2B}" presName="parentText" presStyleLbl="node1" presStyleIdx="2" presStyleCnt="5">
        <dgm:presLayoutVars>
          <dgm:chMax val="0"/>
          <dgm:bulletEnabled val="1"/>
        </dgm:presLayoutVars>
      </dgm:prSet>
      <dgm:spPr/>
    </dgm:pt>
    <dgm:pt modelId="{82FDC944-C2BD-417F-8D0A-A45F699D84AD}" type="pres">
      <dgm:prSet presAssocID="{439BE2C6-3B71-486E-83C3-86DF1179C79C}" presName="spacer" presStyleCnt="0"/>
      <dgm:spPr/>
    </dgm:pt>
    <dgm:pt modelId="{369323F5-A809-44DE-8643-DDA7CD4E6C0C}" type="pres">
      <dgm:prSet presAssocID="{92C096D1-322A-474A-B30B-02E699C281C1}" presName="parentText" presStyleLbl="node1" presStyleIdx="3" presStyleCnt="5">
        <dgm:presLayoutVars>
          <dgm:chMax val="0"/>
          <dgm:bulletEnabled val="1"/>
        </dgm:presLayoutVars>
      </dgm:prSet>
      <dgm:spPr/>
    </dgm:pt>
    <dgm:pt modelId="{86D6EBC9-DD42-4588-A945-37CC21046DE3}" type="pres">
      <dgm:prSet presAssocID="{E97DEBB5-BDA8-4863-A647-86BB8E9F3520}" presName="spacer" presStyleCnt="0"/>
      <dgm:spPr/>
    </dgm:pt>
    <dgm:pt modelId="{CFEC2DCD-92A3-4A46-9C0D-4BA287297EB2}" type="pres">
      <dgm:prSet presAssocID="{56D1FFD5-AF39-44EE-B153-5A52C8FD2EC4}" presName="parentText" presStyleLbl="node1" presStyleIdx="4" presStyleCnt="5">
        <dgm:presLayoutVars>
          <dgm:chMax val="0"/>
          <dgm:bulletEnabled val="1"/>
        </dgm:presLayoutVars>
      </dgm:prSet>
      <dgm:spPr/>
    </dgm:pt>
  </dgm:ptLst>
  <dgm:cxnLst>
    <dgm:cxn modelId="{7DDF4315-FD30-48B5-ABA9-514E9C2A1801}" type="presOf" srcId="{56D1FFD5-AF39-44EE-B153-5A52C8FD2EC4}" destId="{CFEC2DCD-92A3-4A46-9C0D-4BA287297EB2}" srcOrd="0" destOrd="0" presId="urn:microsoft.com/office/officeart/2005/8/layout/vList2"/>
    <dgm:cxn modelId="{AFFC6C19-C144-4FD9-A61A-C11159F6F3F4}" srcId="{7610E6CC-5F44-4D96-BC9B-F64ABFD24382}" destId="{B74A851D-AB9C-49C3-85A1-366877D80AAF}" srcOrd="1" destOrd="0" parTransId="{14991F2A-5172-41CC-92AE-269BD613D7BF}" sibTransId="{D9F83639-CB4A-45FD-891A-438B41292F23}"/>
    <dgm:cxn modelId="{DE733D1B-F444-4D2B-8CC5-9510F150C987}" type="presOf" srcId="{92C096D1-322A-474A-B30B-02E699C281C1}" destId="{369323F5-A809-44DE-8643-DDA7CD4E6C0C}" srcOrd="0" destOrd="0" presId="urn:microsoft.com/office/officeart/2005/8/layout/vList2"/>
    <dgm:cxn modelId="{B5F19520-0AF8-438D-8149-2CAFCC566276}" type="presOf" srcId="{85F5EFBF-8342-4860-98F3-B0EBE67E2D2B}" destId="{A83D165A-EB93-44BA-B864-5DFFB5530403}" srcOrd="0" destOrd="0" presId="urn:microsoft.com/office/officeart/2005/8/layout/vList2"/>
    <dgm:cxn modelId="{43E08023-B90F-49DD-8446-5E431E75C680}" type="presOf" srcId="{7610E6CC-5F44-4D96-BC9B-F64ABFD24382}" destId="{09014113-2F1C-40F6-8182-6CA625A1911E}" srcOrd="0" destOrd="0" presId="urn:microsoft.com/office/officeart/2005/8/layout/vList2"/>
    <dgm:cxn modelId="{4AC92343-2BCF-42BD-B082-3295FBC69146}" srcId="{7610E6CC-5F44-4D96-BC9B-F64ABFD24382}" destId="{85F5EFBF-8342-4860-98F3-B0EBE67E2D2B}" srcOrd="2" destOrd="0" parTransId="{2AA5884E-D449-4FB1-9D1B-D46A7DBAB1E5}" sibTransId="{439BE2C6-3B71-486E-83C3-86DF1179C79C}"/>
    <dgm:cxn modelId="{A317676A-E7A4-4DF0-B4DA-26ACDED60CF4}" srcId="{7610E6CC-5F44-4D96-BC9B-F64ABFD24382}" destId="{56D1FFD5-AF39-44EE-B153-5A52C8FD2EC4}" srcOrd="4" destOrd="0" parTransId="{AEF56CE5-173E-4A71-95DE-B29AA09C077F}" sibTransId="{3DD1DA0A-5316-4269-BB48-82935DF639B1}"/>
    <dgm:cxn modelId="{EF31D752-CABC-48DB-8445-9BA979B885F3}" srcId="{7610E6CC-5F44-4D96-BC9B-F64ABFD24382}" destId="{92C096D1-322A-474A-B30B-02E699C281C1}" srcOrd="3" destOrd="0" parTransId="{AB9BBCCE-6487-4E02-9EEB-643148A928F8}" sibTransId="{E97DEBB5-BDA8-4863-A647-86BB8E9F3520}"/>
    <dgm:cxn modelId="{4D4BB573-F481-4A12-9EB1-9EAD36878A46}" type="presOf" srcId="{B74A851D-AB9C-49C3-85A1-366877D80AAF}" destId="{445FAFFC-22D0-4EE0-9CE6-CEE1E6F0A530}" srcOrd="0" destOrd="0" presId="urn:microsoft.com/office/officeart/2005/8/layout/vList2"/>
    <dgm:cxn modelId="{3BE766D3-C717-407F-B215-4D906820CAF6}" srcId="{7610E6CC-5F44-4D96-BC9B-F64ABFD24382}" destId="{81661DF2-8C29-452A-9C9A-CDFE7AB5C9D3}" srcOrd="0" destOrd="0" parTransId="{C778B4A7-E1D4-455D-9008-B3C1C1F876E7}" sibTransId="{94265767-6BEF-45D2-B1D8-F3666A1F1C62}"/>
    <dgm:cxn modelId="{7D2CCEE5-1110-47FB-94E8-E16EEC3D93C4}" srcId="{81661DF2-8C29-452A-9C9A-CDFE7AB5C9D3}" destId="{AE3CBEB2-1904-4E50-A03F-DA3D529597CF}" srcOrd="0" destOrd="0" parTransId="{6E43CED3-D63D-4169-A4EF-C418224BF22D}" sibTransId="{6D3666BF-C352-4A74-B3DE-5D3389E853FF}"/>
    <dgm:cxn modelId="{D58AB0EE-5028-4EFC-ADAE-084D2D3F2741}" type="presOf" srcId="{81661DF2-8C29-452A-9C9A-CDFE7AB5C9D3}" destId="{F14E4A98-754C-42D7-8AC1-9201DA9E6EDB}" srcOrd="0" destOrd="0" presId="urn:microsoft.com/office/officeart/2005/8/layout/vList2"/>
    <dgm:cxn modelId="{D9267AF7-B663-4401-AD39-90FDD037B47B}" type="presOf" srcId="{AE3CBEB2-1904-4E50-A03F-DA3D529597CF}" destId="{FC7514E2-8989-4B46-AA52-E0A60CC36169}" srcOrd="0" destOrd="0" presId="urn:microsoft.com/office/officeart/2005/8/layout/vList2"/>
    <dgm:cxn modelId="{6CD0E672-4CF3-43AD-9DA9-0A1CA078E7E6}" type="presParOf" srcId="{09014113-2F1C-40F6-8182-6CA625A1911E}" destId="{F14E4A98-754C-42D7-8AC1-9201DA9E6EDB}" srcOrd="0" destOrd="0" presId="urn:microsoft.com/office/officeart/2005/8/layout/vList2"/>
    <dgm:cxn modelId="{D6B6DA7F-CDA9-4E55-9B93-5812BB3ECAA4}" type="presParOf" srcId="{09014113-2F1C-40F6-8182-6CA625A1911E}" destId="{FC7514E2-8989-4B46-AA52-E0A60CC36169}" srcOrd="1" destOrd="0" presId="urn:microsoft.com/office/officeart/2005/8/layout/vList2"/>
    <dgm:cxn modelId="{AE740A30-1F74-4108-93C9-B8CAACFDD02A}" type="presParOf" srcId="{09014113-2F1C-40F6-8182-6CA625A1911E}" destId="{445FAFFC-22D0-4EE0-9CE6-CEE1E6F0A530}" srcOrd="2" destOrd="0" presId="urn:microsoft.com/office/officeart/2005/8/layout/vList2"/>
    <dgm:cxn modelId="{4C77C692-61A1-4C1F-92C5-418C7CED2BA3}" type="presParOf" srcId="{09014113-2F1C-40F6-8182-6CA625A1911E}" destId="{B8CF0AE5-0666-417C-828B-5E2588574F77}" srcOrd="3" destOrd="0" presId="urn:microsoft.com/office/officeart/2005/8/layout/vList2"/>
    <dgm:cxn modelId="{FF3D039E-459B-482E-B6DC-E2D5C9BCAFC5}" type="presParOf" srcId="{09014113-2F1C-40F6-8182-6CA625A1911E}" destId="{A83D165A-EB93-44BA-B864-5DFFB5530403}" srcOrd="4" destOrd="0" presId="urn:microsoft.com/office/officeart/2005/8/layout/vList2"/>
    <dgm:cxn modelId="{EBDE546B-5B91-498B-BA7B-2AE2713A77B6}" type="presParOf" srcId="{09014113-2F1C-40F6-8182-6CA625A1911E}" destId="{82FDC944-C2BD-417F-8D0A-A45F699D84AD}" srcOrd="5" destOrd="0" presId="urn:microsoft.com/office/officeart/2005/8/layout/vList2"/>
    <dgm:cxn modelId="{1A86F093-DAB7-49C8-A129-8E4B83AF027B}" type="presParOf" srcId="{09014113-2F1C-40F6-8182-6CA625A1911E}" destId="{369323F5-A809-44DE-8643-DDA7CD4E6C0C}" srcOrd="6" destOrd="0" presId="urn:microsoft.com/office/officeart/2005/8/layout/vList2"/>
    <dgm:cxn modelId="{A3E3E76E-5205-4406-BB74-D7A85451658A}" type="presParOf" srcId="{09014113-2F1C-40F6-8182-6CA625A1911E}" destId="{86D6EBC9-DD42-4588-A945-37CC21046DE3}" srcOrd="7" destOrd="0" presId="urn:microsoft.com/office/officeart/2005/8/layout/vList2"/>
    <dgm:cxn modelId="{0E854E72-713A-4D41-ACD4-4144C60151D5}" type="presParOf" srcId="{09014113-2F1C-40F6-8182-6CA625A1911E}" destId="{CFEC2DCD-92A3-4A46-9C0D-4BA287297E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F0BEF0-1CC6-465B-84CE-4BAC8338A9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1BD854-F3AB-4714-B2DF-AF683059A396}">
      <dgm:prSet/>
      <dgm:spPr/>
      <dgm:t>
        <a:bodyPr/>
        <a:lstStyle/>
        <a:p>
          <a:r>
            <a:rPr lang="en-US" dirty="0"/>
            <a:t>All HCP can help save feet!</a:t>
          </a:r>
        </a:p>
      </dgm:t>
    </dgm:pt>
    <dgm:pt modelId="{4097E4DF-D32A-4BD4-98C4-CA6644B29F60}" type="parTrans" cxnId="{8092FD57-7413-4468-AA65-EE87CDFFE79E}">
      <dgm:prSet/>
      <dgm:spPr/>
      <dgm:t>
        <a:bodyPr/>
        <a:lstStyle/>
        <a:p>
          <a:endParaRPr lang="en-US"/>
        </a:p>
      </dgm:t>
    </dgm:pt>
    <dgm:pt modelId="{7910CFFD-894A-4ACE-908F-D296AD656487}" type="sibTrans" cxnId="{8092FD57-7413-4468-AA65-EE87CDFFE79E}">
      <dgm:prSet/>
      <dgm:spPr/>
      <dgm:t>
        <a:bodyPr/>
        <a:lstStyle/>
        <a:p>
          <a:endParaRPr lang="en-US"/>
        </a:p>
      </dgm:t>
    </dgm:pt>
    <dgm:pt modelId="{D73FBB21-46D9-4138-AE3B-F51C238C5920}">
      <dgm:prSet/>
      <dgm:spPr/>
      <dgm:t>
        <a:bodyPr/>
        <a:lstStyle/>
        <a:p>
          <a:r>
            <a:rPr lang="en-US" dirty="0"/>
            <a:t>Some of these images may be difficult to view. </a:t>
          </a:r>
        </a:p>
      </dgm:t>
    </dgm:pt>
    <dgm:pt modelId="{FB40DE18-D22B-4E1D-8502-1A1DEE50A0BE}" type="parTrans" cxnId="{3B414BE2-EA68-4285-B90C-701A42629855}">
      <dgm:prSet/>
      <dgm:spPr/>
      <dgm:t>
        <a:bodyPr/>
        <a:lstStyle/>
        <a:p>
          <a:endParaRPr lang="en-US"/>
        </a:p>
      </dgm:t>
    </dgm:pt>
    <dgm:pt modelId="{C888C891-B6B5-41DB-8D64-620673F9C5B1}" type="sibTrans" cxnId="{3B414BE2-EA68-4285-B90C-701A42629855}">
      <dgm:prSet/>
      <dgm:spPr/>
      <dgm:t>
        <a:bodyPr/>
        <a:lstStyle/>
        <a:p>
          <a:endParaRPr lang="en-US"/>
        </a:p>
      </dgm:t>
    </dgm:pt>
    <dgm:pt modelId="{1F6D1AF0-05DE-4279-B212-E0ACC6E04E49}" type="pres">
      <dgm:prSet presAssocID="{13F0BEF0-1CC6-465B-84CE-4BAC8338A99D}" presName="linear" presStyleCnt="0">
        <dgm:presLayoutVars>
          <dgm:animLvl val="lvl"/>
          <dgm:resizeHandles val="exact"/>
        </dgm:presLayoutVars>
      </dgm:prSet>
      <dgm:spPr/>
    </dgm:pt>
    <dgm:pt modelId="{3DF6BDCE-401B-43E2-B51E-F2BC910DE187}" type="pres">
      <dgm:prSet presAssocID="{A81BD854-F3AB-4714-B2DF-AF683059A396}" presName="parentText" presStyleLbl="node1" presStyleIdx="0" presStyleCnt="2" custScaleY="95238">
        <dgm:presLayoutVars>
          <dgm:chMax val="0"/>
          <dgm:bulletEnabled val="1"/>
        </dgm:presLayoutVars>
      </dgm:prSet>
      <dgm:spPr/>
    </dgm:pt>
    <dgm:pt modelId="{3FBB0774-A2C8-4E49-A373-95742FA7C19C}" type="pres">
      <dgm:prSet presAssocID="{7910CFFD-894A-4ACE-908F-D296AD656487}" presName="spacer" presStyleCnt="0"/>
      <dgm:spPr/>
    </dgm:pt>
    <dgm:pt modelId="{23238B08-26F6-475D-83D7-F32E9EF6C04A}" type="pres">
      <dgm:prSet presAssocID="{D73FBB21-46D9-4138-AE3B-F51C238C5920}" presName="parentText" presStyleLbl="node1" presStyleIdx="1" presStyleCnt="2">
        <dgm:presLayoutVars>
          <dgm:chMax val="0"/>
          <dgm:bulletEnabled val="1"/>
        </dgm:presLayoutVars>
      </dgm:prSet>
      <dgm:spPr/>
    </dgm:pt>
  </dgm:ptLst>
  <dgm:cxnLst>
    <dgm:cxn modelId="{44916138-C228-4F89-9016-4A79E17FDB48}" type="presOf" srcId="{13F0BEF0-1CC6-465B-84CE-4BAC8338A99D}" destId="{1F6D1AF0-05DE-4279-B212-E0ACC6E04E49}" srcOrd="0" destOrd="0" presId="urn:microsoft.com/office/officeart/2005/8/layout/vList2"/>
    <dgm:cxn modelId="{F6A2BD5E-6D3A-4E28-96F7-396F63D1B5D8}" type="presOf" srcId="{D73FBB21-46D9-4138-AE3B-F51C238C5920}" destId="{23238B08-26F6-475D-83D7-F32E9EF6C04A}" srcOrd="0" destOrd="0" presId="urn:microsoft.com/office/officeart/2005/8/layout/vList2"/>
    <dgm:cxn modelId="{8092FD57-7413-4468-AA65-EE87CDFFE79E}" srcId="{13F0BEF0-1CC6-465B-84CE-4BAC8338A99D}" destId="{A81BD854-F3AB-4714-B2DF-AF683059A396}" srcOrd="0" destOrd="0" parTransId="{4097E4DF-D32A-4BD4-98C4-CA6644B29F60}" sibTransId="{7910CFFD-894A-4ACE-908F-D296AD656487}"/>
    <dgm:cxn modelId="{D1E1DF96-8FAB-4151-B2C5-5B28DE8B9F61}" type="presOf" srcId="{A81BD854-F3AB-4714-B2DF-AF683059A396}" destId="{3DF6BDCE-401B-43E2-B51E-F2BC910DE187}" srcOrd="0" destOrd="0" presId="urn:microsoft.com/office/officeart/2005/8/layout/vList2"/>
    <dgm:cxn modelId="{3B414BE2-EA68-4285-B90C-701A42629855}" srcId="{13F0BEF0-1CC6-465B-84CE-4BAC8338A99D}" destId="{D73FBB21-46D9-4138-AE3B-F51C238C5920}" srcOrd="1" destOrd="0" parTransId="{FB40DE18-D22B-4E1D-8502-1A1DEE50A0BE}" sibTransId="{C888C891-B6B5-41DB-8D64-620673F9C5B1}"/>
    <dgm:cxn modelId="{95DE6F5F-DBF4-4209-88D8-A33BCA15BB3F}" type="presParOf" srcId="{1F6D1AF0-05DE-4279-B212-E0ACC6E04E49}" destId="{3DF6BDCE-401B-43E2-B51E-F2BC910DE187}" srcOrd="0" destOrd="0" presId="urn:microsoft.com/office/officeart/2005/8/layout/vList2"/>
    <dgm:cxn modelId="{51EAC1CA-8E4C-42E0-B015-D6435DA146EB}" type="presParOf" srcId="{1F6D1AF0-05DE-4279-B212-E0ACC6E04E49}" destId="{3FBB0774-A2C8-4E49-A373-95742FA7C19C}" srcOrd="1" destOrd="0" presId="urn:microsoft.com/office/officeart/2005/8/layout/vList2"/>
    <dgm:cxn modelId="{D15E7242-B682-4812-BB00-86B2A3945E71}" type="presParOf" srcId="{1F6D1AF0-05DE-4279-B212-E0ACC6E04E49}" destId="{23238B08-26F6-475D-83D7-F32E9EF6C04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95ECE3-436C-4836-8617-2DD0025334A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739D48A-5815-4A3A-8FCB-A585B40E73F2}">
      <dgm:prSet/>
      <dgm:spPr/>
      <dgm:t>
        <a:bodyPr/>
        <a:lstStyle/>
        <a:p>
          <a:r>
            <a:rPr lang="en-US"/>
            <a:t>Poor glycemic control</a:t>
          </a:r>
        </a:p>
      </dgm:t>
    </dgm:pt>
    <dgm:pt modelId="{2AAA58AD-F768-4748-A5EF-90A474B6A355}" type="parTrans" cxnId="{FD3929C0-E071-42DC-A9BA-07D1BF913F8B}">
      <dgm:prSet/>
      <dgm:spPr/>
      <dgm:t>
        <a:bodyPr/>
        <a:lstStyle/>
        <a:p>
          <a:endParaRPr lang="en-US"/>
        </a:p>
      </dgm:t>
    </dgm:pt>
    <dgm:pt modelId="{D9695780-642F-42C9-BB81-D6243A95BC13}" type="sibTrans" cxnId="{FD3929C0-E071-42DC-A9BA-07D1BF913F8B}">
      <dgm:prSet/>
      <dgm:spPr/>
      <dgm:t>
        <a:bodyPr/>
        <a:lstStyle/>
        <a:p>
          <a:endParaRPr lang="en-US"/>
        </a:p>
      </dgm:t>
    </dgm:pt>
    <dgm:pt modelId="{943DC766-E394-48D7-ADA1-1CD351735B9F}">
      <dgm:prSet/>
      <dgm:spPr/>
      <dgm:t>
        <a:bodyPr/>
        <a:lstStyle/>
        <a:p>
          <a:r>
            <a:rPr lang="en-US"/>
            <a:t>Peripheral neuropathy with LOPS</a:t>
          </a:r>
        </a:p>
      </dgm:t>
    </dgm:pt>
    <dgm:pt modelId="{98B1584A-2C53-4FDE-9876-9E19C1F4259E}" type="parTrans" cxnId="{383E0F0C-9973-41A9-B8C7-D7F348E61137}">
      <dgm:prSet/>
      <dgm:spPr/>
      <dgm:t>
        <a:bodyPr/>
        <a:lstStyle/>
        <a:p>
          <a:endParaRPr lang="en-US"/>
        </a:p>
      </dgm:t>
    </dgm:pt>
    <dgm:pt modelId="{23E34727-8114-4BC4-9520-477CA92B540F}" type="sibTrans" cxnId="{383E0F0C-9973-41A9-B8C7-D7F348E61137}">
      <dgm:prSet/>
      <dgm:spPr/>
      <dgm:t>
        <a:bodyPr/>
        <a:lstStyle/>
        <a:p>
          <a:endParaRPr lang="en-US"/>
        </a:p>
      </dgm:t>
    </dgm:pt>
    <dgm:pt modelId="{32E4283B-6A47-4C74-9253-3F52D31F3A2D}">
      <dgm:prSet/>
      <dgm:spPr/>
      <dgm:t>
        <a:bodyPr/>
        <a:lstStyle/>
        <a:p>
          <a:r>
            <a:rPr lang="en-US"/>
            <a:t>Cigarette smoking</a:t>
          </a:r>
        </a:p>
      </dgm:t>
    </dgm:pt>
    <dgm:pt modelId="{F9F760E9-E489-4549-8476-735A275F6F8D}" type="parTrans" cxnId="{11301311-11AD-4081-93E2-48B59CA92FE2}">
      <dgm:prSet/>
      <dgm:spPr/>
      <dgm:t>
        <a:bodyPr/>
        <a:lstStyle/>
        <a:p>
          <a:endParaRPr lang="en-US"/>
        </a:p>
      </dgm:t>
    </dgm:pt>
    <dgm:pt modelId="{B70FCA65-2CC2-4D88-A549-0E0B99ABD75C}" type="sibTrans" cxnId="{11301311-11AD-4081-93E2-48B59CA92FE2}">
      <dgm:prSet/>
      <dgm:spPr/>
      <dgm:t>
        <a:bodyPr/>
        <a:lstStyle/>
        <a:p>
          <a:endParaRPr lang="en-US"/>
        </a:p>
      </dgm:t>
    </dgm:pt>
    <dgm:pt modelId="{AE131C31-A520-4112-AC4A-10F62C07B672}">
      <dgm:prSet/>
      <dgm:spPr/>
      <dgm:t>
        <a:bodyPr/>
        <a:lstStyle/>
        <a:p>
          <a:r>
            <a:rPr lang="en-US"/>
            <a:t>Foot deformities</a:t>
          </a:r>
        </a:p>
      </dgm:t>
    </dgm:pt>
    <dgm:pt modelId="{2F1556D5-CD7C-4824-8F12-D2425E623DF4}" type="parTrans" cxnId="{B1A7E714-121B-4E39-B963-BB12F93AAF7E}">
      <dgm:prSet/>
      <dgm:spPr/>
      <dgm:t>
        <a:bodyPr/>
        <a:lstStyle/>
        <a:p>
          <a:endParaRPr lang="en-US"/>
        </a:p>
      </dgm:t>
    </dgm:pt>
    <dgm:pt modelId="{D5EF0A19-39DD-4D84-ABB8-9A222099986E}" type="sibTrans" cxnId="{B1A7E714-121B-4E39-B963-BB12F93AAF7E}">
      <dgm:prSet/>
      <dgm:spPr/>
      <dgm:t>
        <a:bodyPr/>
        <a:lstStyle/>
        <a:p>
          <a:endParaRPr lang="en-US"/>
        </a:p>
      </dgm:t>
    </dgm:pt>
    <dgm:pt modelId="{B94314DF-6AE9-462A-B613-7E9BB83F5043}">
      <dgm:prSet/>
      <dgm:spPr/>
      <dgm:t>
        <a:bodyPr/>
        <a:lstStyle/>
        <a:p>
          <a:r>
            <a:rPr lang="en-US"/>
            <a:t>Preulcerative callus or corn</a:t>
          </a:r>
        </a:p>
      </dgm:t>
    </dgm:pt>
    <dgm:pt modelId="{04061787-C62F-4ED7-A518-8BF449929D0C}" type="parTrans" cxnId="{542A758A-7E6E-4D46-A440-25BACAF95869}">
      <dgm:prSet/>
      <dgm:spPr/>
      <dgm:t>
        <a:bodyPr/>
        <a:lstStyle/>
        <a:p>
          <a:endParaRPr lang="en-US"/>
        </a:p>
      </dgm:t>
    </dgm:pt>
    <dgm:pt modelId="{E30BE280-14A7-43CD-880F-A51724A256F6}" type="sibTrans" cxnId="{542A758A-7E6E-4D46-A440-25BACAF95869}">
      <dgm:prSet/>
      <dgm:spPr/>
      <dgm:t>
        <a:bodyPr/>
        <a:lstStyle/>
        <a:p>
          <a:endParaRPr lang="en-US"/>
        </a:p>
      </dgm:t>
    </dgm:pt>
    <dgm:pt modelId="{0447C01F-67F2-47FE-B9B3-024D13B44A0D}" type="pres">
      <dgm:prSet presAssocID="{6495ECE3-436C-4836-8617-2DD0025334AD}" presName="vert0" presStyleCnt="0">
        <dgm:presLayoutVars>
          <dgm:dir/>
          <dgm:animOne val="branch"/>
          <dgm:animLvl val="lvl"/>
        </dgm:presLayoutVars>
      </dgm:prSet>
      <dgm:spPr/>
    </dgm:pt>
    <dgm:pt modelId="{E6DF2901-A907-4F5B-BE65-E74BA7302ADF}" type="pres">
      <dgm:prSet presAssocID="{A739D48A-5815-4A3A-8FCB-A585B40E73F2}" presName="thickLine" presStyleLbl="alignNode1" presStyleIdx="0" presStyleCnt="5"/>
      <dgm:spPr/>
    </dgm:pt>
    <dgm:pt modelId="{6291A1FA-4B28-412D-82CA-151F9A17D8A9}" type="pres">
      <dgm:prSet presAssocID="{A739D48A-5815-4A3A-8FCB-A585B40E73F2}" presName="horz1" presStyleCnt="0"/>
      <dgm:spPr/>
    </dgm:pt>
    <dgm:pt modelId="{E92F7C2C-BDCD-4A52-8984-188EAF9F8294}" type="pres">
      <dgm:prSet presAssocID="{A739D48A-5815-4A3A-8FCB-A585B40E73F2}" presName="tx1" presStyleLbl="revTx" presStyleIdx="0" presStyleCnt="5"/>
      <dgm:spPr/>
    </dgm:pt>
    <dgm:pt modelId="{8AEB5151-3EC8-4328-A6FC-B51A186145CA}" type="pres">
      <dgm:prSet presAssocID="{A739D48A-5815-4A3A-8FCB-A585B40E73F2}" presName="vert1" presStyleCnt="0"/>
      <dgm:spPr/>
    </dgm:pt>
    <dgm:pt modelId="{352756BF-B413-48B4-9791-502474E027F0}" type="pres">
      <dgm:prSet presAssocID="{943DC766-E394-48D7-ADA1-1CD351735B9F}" presName="thickLine" presStyleLbl="alignNode1" presStyleIdx="1" presStyleCnt="5"/>
      <dgm:spPr/>
    </dgm:pt>
    <dgm:pt modelId="{4A2317F0-1CC8-4519-B197-CFE66EF4EEB7}" type="pres">
      <dgm:prSet presAssocID="{943DC766-E394-48D7-ADA1-1CD351735B9F}" presName="horz1" presStyleCnt="0"/>
      <dgm:spPr/>
    </dgm:pt>
    <dgm:pt modelId="{DD26339D-7156-4C2A-9A01-95AC9AC8BB04}" type="pres">
      <dgm:prSet presAssocID="{943DC766-E394-48D7-ADA1-1CD351735B9F}" presName="tx1" presStyleLbl="revTx" presStyleIdx="1" presStyleCnt="5"/>
      <dgm:spPr/>
    </dgm:pt>
    <dgm:pt modelId="{090892C8-90CD-4462-9793-C9F1974334F3}" type="pres">
      <dgm:prSet presAssocID="{943DC766-E394-48D7-ADA1-1CD351735B9F}" presName="vert1" presStyleCnt="0"/>
      <dgm:spPr/>
    </dgm:pt>
    <dgm:pt modelId="{B625A127-520B-4A14-B9A9-1742B76E117E}" type="pres">
      <dgm:prSet presAssocID="{32E4283B-6A47-4C74-9253-3F52D31F3A2D}" presName="thickLine" presStyleLbl="alignNode1" presStyleIdx="2" presStyleCnt="5"/>
      <dgm:spPr/>
    </dgm:pt>
    <dgm:pt modelId="{60EF0D41-BB75-4966-8EB4-C4C5185BE6EA}" type="pres">
      <dgm:prSet presAssocID="{32E4283B-6A47-4C74-9253-3F52D31F3A2D}" presName="horz1" presStyleCnt="0"/>
      <dgm:spPr/>
    </dgm:pt>
    <dgm:pt modelId="{0E02B1F4-82F4-4CC7-8275-540287FFC8DD}" type="pres">
      <dgm:prSet presAssocID="{32E4283B-6A47-4C74-9253-3F52D31F3A2D}" presName="tx1" presStyleLbl="revTx" presStyleIdx="2" presStyleCnt="5"/>
      <dgm:spPr/>
    </dgm:pt>
    <dgm:pt modelId="{514DADF7-6CC6-429A-87ED-16C0B871284F}" type="pres">
      <dgm:prSet presAssocID="{32E4283B-6A47-4C74-9253-3F52D31F3A2D}" presName="vert1" presStyleCnt="0"/>
      <dgm:spPr/>
    </dgm:pt>
    <dgm:pt modelId="{1DC90D81-C254-4435-B251-C674ED3E5ECB}" type="pres">
      <dgm:prSet presAssocID="{AE131C31-A520-4112-AC4A-10F62C07B672}" presName="thickLine" presStyleLbl="alignNode1" presStyleIdx="3" presStyleCnt="5"/>
      <dgm:spPr/>
    </dgm:pt>
    <dgm:pt modelId="{099AF893-F719-4B65-A8B0-4E18B97A1E74}" type="pres">
      <dgm:prSet presAssocID="{AE131C31-A520-4112-AC4A-10F62C07B672}" presName="horz1" presStyleCnt="0"/>
      <dgm:spPr/>
    </dgm:pt>
    <dgm:pt modelId="{6E85C7ED-EE38-409E-8439-22A12DC0069E}" type="pres">
      <dgm:prSet presAssocID="{AE131C31-A520-4112-AC4A-10F62C07B672}" presName="tx1" presStyleLbl="revTx" presStyleIdx="3" presStyleCnt="5"/>
      <dgm:spPr/>
    </dgm:pt>
    <dgm:pt modelId="{AAD122D8-75BB-4114-B682-8ED840EBDF78}" type="pres">
      <dgm:prSet presAssocID="{AE131C31-A520-4112-AC4A-10F62C07B672}" presName="vert1" presStyleCnt="0"/>
      <dgm:spPr/>
    </dgm:pt>
    <dgm:pt modelId="{45374300-A3C5-4647-A08E-72DB1D374DDE}" type="pres">
      <dgm:prSet presAssocID="{B94314DF-6AE9-462A-B613-7E9BB83F5043}" presName="thickLine" presStyleLbl="alignNode1" presStyleIdx="4" presStyleCnt="5"/>
      <dgm:spPr/>
    </dgm:pt>
    <dgm:pt modelId="{A6D06DB1-2A61-424D-AC98-5AFED8E3C328}" type="pres">
      <dgm:prSet presAssocID="{B94314DF-6AE9-462A-B613-7E9BB83F5043}" presName="horz1" presStyleCnt="0"/>
      <dgm:spPr/>
    </dgm:pt>
    <dgm:pt modelId="{27618BC6-BB78-4B19-8566-DD98CCC3A6DA}" type="pres">
      <dgm:prSet presAssocID="{B94314DF-6AE9-462A-B613-7E9BB83F5043}" presName="tx1" presStyleLbl="revTx" presStyleIdx="4" presStyleCnt="5"/>
      <dgm:spPr/>
    </dgm:pt>
    <dgm:pt modelId="{ED412C4E-BE80-45D9-942E-20B0A0DE7657}" type="pres">
      <dgm:prSet presAssocID="{B94314DF-6AE9-462A-B613-7E9BB83F5043}" presName="vert1" presStyleCnt="0"/>
      <dgm:spPr/>
    </dgm:pt>
  </dgm:ptLst>
  <dgm:cxnLst>
    <dgm:cxn modelId="{383E0F0C-9973-41A9-B8C7-D7F348E61137}" srcId="{6495ECE3-436C-4836-8617-2DD0025334AD}" destId="{943DC766-E394-48D7-ADA1-1CD351735B9F}" srcOrd="1" destOrd="0" parTransId="{98B1584A-2C53-4FDE-9876-9E19C1F4259E}" sibTransId="{23E34727-8114-4BC4-9520-477CA92B540F}"/>
    <dgm:cxn modelId="{11301311-11AD-4081-93E2-48B59CA92FE2}" srcId="{6495ECE3-436C-4836-8617-2DD0025334AD}" destId="{32E4283B-6A47-4C74-9253-3F52D31F3A2D}" srcOrd="2" destOrd="0" parTransId="{F9F760E9-E489-4549-8476-735A275F6F8D}" sibTransId="{B70FCA65-2CC2-4D88-A549-0E0B99ABD75C}"/>
    <dgm:cxn modelId="{B1A7E714-121B-4E39-B963-BB12F93AAF7E}" srcId="{6495ECE3-436C-4836-8617-2DD0025334AD}" destId="{AE131C31-A520-4112-AC4A-10F62C07B672}" srcOrd="3" destOrd="0" parTransId="{2F1556D5-CD7C-4824-8F12-D2425E623DF4}" sibTransId="{D5EF0A19-39DD-4D84-ABB8-9A222099986E}"/>
    <dgm:cxn modelId="{A83D6522-5286-4306-A402-A5F533379CC3}" type="presOf" srcId="{AE131C31-A520-4112-AC4A-10F62C07B672}" destId="{6E85C7ED-EE38-409E-8439-22A12DC0069E}" srcOrd="0" destOrd="0" presId="urn:microsoft.com/office/officeart/2008/layout/LinedList"/>
    <dgm:cxn modelId="{AB1F0527-A6DC-4656-9CFA-2B62627497C9}" type="presOf" srcId="{32E4283B-6A47-4C74-9253-3F52D31F3A2D}" destId="{0E02B1F4-82F4-4CC7-8275-540287FFC8DD}" srcOrd="0" destOrd="0" presId="urn:microsoft.com/office/officeart/2008/layout/LinedList"/>
    <dgm:cxn modelId="{2AE9AF40-1369-42BF-9475-11B4DFFB554D}" type="presOf" srcId="{B94314DF-6AE9-462A-B613-7E9BB83F5043}" destId="{27618BC6-BB78-4B19-8566-DD98CCC3A6DA}" srcOrd="0" destOrd="0" presId="urn:microsoft.com/office/officeart/2008/layout/LinedList"/>
    <dgm:cxn modelId="{53FE6576-33EE-467B-85F8-C085A489CC7C}" type="presOf" srcId="{943DC766-E394-48D7-ADA1-1CD351735B9F}" destId="{DD26339D-7156-4C2A-9A01-95AC9AC8BB04}" srcOrd="0" destOrd="0" presId="urn:microsoft.com/office/officeart/2008/layout/LinedList"/>
    <dgm:cxn modelId="{542A758A-7E6E-4D46-A440-25BACAF95869}" srcId="{6495ECE3-436C-4836-8617-2DD0025334AD}" destId="{B94314DF-6AE9-462A-B613-7E9BB83F5043}" srcOrd="4" destOrd="0" parTransId="{04061787-C62F-4ED7-A518-8BF449929D0C}" sibTransId="{E30BE280-14A7-43CD-880F-A51724A256F6}"/>
    <dgm:cxn modelId="{8EC1F58F-D52D-451C-B1A7-3D3E6C1DD9C0}" type="presOf" srcId="{A739D48A-5815-4A3A-8FCB-A585B40E73F2}" destId="{E92F7C2C-BDCD-4A52-8984-188EAF9F8294}" srcOrd="0" destOrd="0" presId="urn:microsoft.com/office/officeart/2008/layout/LinedList"/>
    <dgm:cxn modelId="{58614AB4-13CE-418E-8CCA-1C327BD0764A}" type="presOf" srcId="{6495ECE3-436C-4836-8617-2DD0025334AD}" destId="{0447C01F-67F2-47FE-B9B3-024D13B44A0D}" srcOrd="0" destOrd="0" presId="urn:microsoft.com/office/officeart/2008/layout/LinedList"/>
    <dgm:cxn modelId="{FD3929C0-E071-42DC-A9BA-07D1BF913F8B}" srcId="{6495ECE3-436C-4836-8617-2DD0025334AD}" destId="{A739D48A-5815-4A3A-8FCB-A585B40E73F2}" srcOrd="0" destOrd="0" parTransId="{2AAA58AD-F768-4748-A5EF-90A474B6A355}" sibTransId="{D9695780-642F-42C9-BB81-D6243A95BC13}"/>
    <dgm:cxn modelId="{CCC2DBEF-A3A5-41F7-9685-A2C2ADEC0671}" type="presParOf" srcId="{0447C01F-67F2-47FE-B9B3-024D13B44A0D}" destId="{E6DF2901-A907-4F5B-BE65-E74BA7302ADF}" srcOrd="0" destOrd="0" presId="urn:microsoft.com/office/officeart/2008/layout/LinedList"/>
    <dgm:cxn modelId="{69A0CAA6-1E72-457F-AEBC-AB23DE027B55}" type="presParOf" srcId="{0447C01F-67F2-47FE-B9B3-024D13B44A0D}" destId="{6291A1FA-4B28-412D-82CA-151F9A17D8A9}" srcOrd="1" destOrd="0" presId="urn:microsoft.com/office/officeart/2008/layout/LinedList"/>
    <dgm:cxn modelId="{1C3B83EE-7251-47F8-881B-93260F657946}" type="presParOf" srcId="{6291A1FA-4B28-412D-82CA-151F9A17D8A9}" destId="{E92F7C2C-BDCD-4A52-8984-188EAF9F8294}" srcOrd="0" destOrd="0" presId="urn:microsoft.com/office/officeart/2008/layout/LinedList"/>
    <dgm:cxn modelId="{F58FB033-21D6-4BF9-B8B8-2529089155CB}" type="presParOf" srcId="{6291A1FA-4B28-412D-82CA-151F9A17D8A9}" destId="{8AEB5151-3EC8-4328-A6FC-B51A186145CA}" srcOrd="1" destOrd="0" presId="urn:microsoft.com/office/officeart/2008/layout/LinedList"/>
    <dgm:cxn modelId="{AD998718-9219-44F2-A954-2E2D3B47BC26}" type="presParOf" srcId="{0447C01F-67F2-47FE-B9B3-024D13B44A0D}" destId="{352756BF-B413-48B4-9791-502474E027F0}" srcOrd="2" destOrd="0" presId="urn:microsoft.com/office/officeart/2008/layout/LinedList"/>
    <dgm:cxn modelId="{8D1B6CA2-E9D0-4C08-8939-241F3CF72E5E}" type="presParOf" srcId="{0447C01F-67F2-47FE-B9B3-024D13B44A0D}" destId="{4A2317F0-1CC8-4519-B197-CFE66EF4EEB7}" srcOrd="3" destOrd="0" presId="urn:microsoft.com/office/officeart/2008/layout/LinedList"/>
    <dgm:cxn modelId="{CAC50B2F-B752-4AA1-BABA-49E2A82AF74E}" type="presParOf" srcId="{4A2317F0-1CC8-4519-B197-CFE66EF4EEB7}" destId="{DD26339D-7156-4C2A-9A01-95AC9AC8BB04}" srcOrd="0" destOrd="0" presId="urn:microsoft.com/office/officeart/2008/layout/LinedList"/>
    <dgm:cxn modelId="{7A9F452B-3870-461B-899E-F6A06FEAB693}" type="presParOf" srcId="{4A2317F0-1CC8-4519-B197-CFE66EF4EEB7}" destId="{090892C8-90CD-4462-9793-C9F1974334F3}" srcOrd="1" destOrd="0" presId="urn:microsoft.com/office/officeart/2008/layout/LinedList"/>
    <dgm:cxn modelId="{63672EAF-A284-417B-A39F-1EDCE991E9CD}" type="presParOf" srcId="{0447C01F-67F2-47FE-B9B3-024D13B44A0D}" destId="{B625A127-520B-4A14-B9A9-1742B76E117E}" srcOrd="4" destOrd="0" presId="urn:microsoft.com/office/officeart/2008/layout/LinedList"/>
    <dgm:cxn modelId="{25E0157C-6206-43D2-9720-2BF5D23979C0}" type="presParOf" srcId="{0447C01F-67F2-47FE-B9B3-024D13B44A0D}" destId="{60EF0D41-BB75-4966-8EB4-C4C5185BE6EA}" srcOrd="5" destOrd="0" presId="urn:microsoft.com/office/officeart/2008/layout/LinedList"/>
    <dgm:cxn modelId="{03822625-1770-4D1B-8C29-81DDB2EB613E}" type="presParOf" srcId="{60EF0D41-BB75-4966-8EB4-C4C5185BE6EA}" destId="{0E02B1F4-82F4-4CC7-8275-540287FFC8DD}" srcOrd="0" destOrd="0" presId="urn:microsoft.com/office/officeart/2008/layout/LinedList"/>
    <dgm:cxn modelId="{180C8A39-6F6D-468C-A8E7-206606381245}" type="presParOf" srcId="{60EF0D41-BB75-4966-8EB4-C4C5185BE6EA}" destId="{514DADF7-6CC6-429A-87ED-16C0B871284F}" srcOrd="1" destOrd="0" presId="urn:microsoft.com/office/officeart/2008/layout/LinedList"/>
    <dgm:cxn modelId="{B2C42AF2-CA70-4C52-8F8D-4B554E901429}" type="presParOf" srcId="{0447C01F-67F2-47FE-B9B3-024D13B44A0D}" destId="{1DC90D81-C254-4435-B251-C674ED3E5ECB}" srcOrd="6" destOrd="0" presId="urn:microsoft.com/office/officeart/2008/layout/LinedList"/>
    <dgm:cxn modelId="{31A92207-81AD-4CC9-A0FC-F9D90E692FC3}" type="presParOf" srcId="{0447C01F-67F2-47FE-B9B3-024D13B44A0D}" destId="{099AF893-F719-4B65-A8B0-4E18B97A1E74}" srcOrd="7" destOrd="0" presId="urn:microsoft.com/office/officeart/2008/layout/LinedList"/>
    <dgm:cxn modelId="{89C3C0F2-0ADC-46A5-BF6D-D9E5AE689957}" type="presParOf" srcId="{099AF893-F719-4B65-A8B0-4E18B97A1E74}" destId="{6E85C7ED-EE38-409E-8439-22A12DC0069E}" srcOrd="0" destOrd="0" presId="urn:microsoft.com/office/officeart/2008/layout/LinedList"/>
    <dgm:cxn modelId="{D9D83269-70C5-4234-A291-C0F1DD530D0B}" type="presParOf" srcId="{099AF893-F719-4B65-A8B0-4E18B97A1E74}" destId="{AAD122D8-75BB-4114-B682-8ED840EBDF78}" srcOrd="1" destOrd="0" presId="urn:microsoft.com/office/officeart/2008/layout/LinedList"/>
    <dgm:cxn modelId="{0BB11902-4897-4D7D-A996-FD40B8F9E85E}" type="presParOf" srcId="{0447C01F-67F2-47FE-B9B3-024D13B44A0D}" destId="{45374300-A3C5-4647-A08E-72DB1D374DDE}" srcOrd="8" destOrd="0" presId="urn:microsoft.com/office/officeart/2008/layout/LinedList"/>
    <dgm:cxn modelId="{678161DB-1DA7-4F1D-8971-1AB5BAB961F3}" type="presParOf" srcId="{0447C01F-67F2-47FE-B9B3-024D13B44A0D}" destId="{A6D06DB1-2A61-424D-AC98-5AFED8E3C328}" srcOrd="9" destOrd="0" presId="urn:microsoft.com/office/officeart/2008/layout/LinedList"/>
    <dgm:cxn modelId="{58B932F1-2E22-4BE8-85BB-B02ED97EF3BA}" type="presParOf" srcId="{A6D06DB1-2A61-424D-AC98-5AFED8E3C328}" destId="{27618BC6-BB78-4B19-8566-DD98CCC3A6DA}" srcOrd="0" destOrd="0" presId="urn:microsoft.com/office/officeart/2008/layout/LinedList"/>
    <dgm:cxn modelId="{3211B59E-C713-4D99-9016-581E11AA26B0}" type="presParOf" srcId="{A6D06DB1-2A61-424D-AC98-5AFED8E3C328}" destId="{ED412C4E-BE80-45D9-942E-20B0A0DE76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EC285-DFA0-452D-8169-AE05E84AC5C0}">
      <dsp:nvSpPr>
        <dsp:cNvPr id="0" name=""/>
        <dsp:cNvSpPr/>
      </dsp:nvSpPr>
      <dsp:spPr>
        <a:xfrm>
          <a:off x="0" y="0"/>
          <a:ext cx="4038600" cy="4038600"/>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5CC79-3384-45D3-82DB-92BD4AC3025A}">
      <dsp:nvSpPr>
        <dsp:cNvPr id="0" name=""/>
        <dsp:cNvSpPr/>
      </dsp:nvSpPr>
      <dsp:spPr>
        <a:xfrm>
          <a:off x="0" y="306028"/>
          <a:ext cx="1909563" cy="1615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DPP-4  Inhibitor</a:t>
          </a:r>
        </a:p>
      </dsp:txBody>
      <dsp:txXfrm>
        <a:off x="78859" y="384887"/>
        <a:ext cx="1751845" cy="1457722"/>
      </dsp:txXfrm>
    </dsp:sp>
    <dsp:sp modelId="{FFB482AC-98EA-4249-9FE9-A5794B4BC943}">
      <dsp:nvSpPr>
        <dsp:cNvPr id="0" name=""/>
        <dsp:cNvSpPr/>
      </dsp:nvSpPr>
      <dsp:spPr>
        <a:xfrm>
          <a:off x="2081583" y="262509"/>
          <a:ext cx="1773575" cy="16154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GLP-1 RA</a:t>
          </a:r>
        </a:p>
      </dsp:txBody>
      <dsp:txXfrm>
        <a:off x="2160442" y="341368"/>
        <a:ext cx="1615857" cy="1457722"/>
      </dsp:txXfrm>
    </dsp:sp>
    <dsp:sp modelId="{73735AA7-2BD1-4131-8E6E-427B87B3029D}">
      <dsp:nvSpPr>
        <dsp:cNvPr id="0" name=""/>
        <dsp:cNvSpPr/>
      </dsp:nvSpPr>
      <dsp:spPr>
        <a:xfrm>
          <a:off x="8" y="2194074"/>
          <a:ext cx="1909563" cy="16154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SGLT-2 Inhibitor</a:t>
          </a:r>
        </a:p>
      </dsp:txBody>
      <dsp:txXfrm>
        <a:off x="78867" y="2272933"/>
        <a:ext cx="1751845" cy="1457722"/>
      </dsp:txXfrm>
    </dsp:sp>
    <dsp:sp modelId="{3CA77CB0-FC42-4A2C-BE83-F6EC72FDA92C}">
      <dsp:nvSpPr>
        <dsp:cNvPr id="0" name=""/>
        <dsp:cNvSpPr/>
      </dsp:nvSpPr>
      <dsp:spPr>
        <a:xfrm>
          <a:off x="2129036" y="2194074"/>
          <a:ext cx="1909563" cy="16154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TZD</a:t>
          </a:r>
        </a:p>
      </dsp:txBody>
      <dsp:txXfrm>
        <a:off x="2207895" y="2272933"/>
        <a:ext cx="1751845" cy="1457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 benefits</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 benefits</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 benefits </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Hyperkalemia</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4A98-754C-42D7-8AC1-9201DA9E6EDB}">
      <dsp:nvSpPr>
        <dsp:cNvPr id="0" name=""/>
        <dsp:cNvSpPr/>
      </dsp:nvSpPr>
      <dsp:spPr>
        <a:xfrm>
          <a:off x="0" y="122579"/>
          <a:ext cx="4041648" cy="772200"/>
        </a:xfrm>
        <a:prstGeom prst="roundRect">
          <a:avLst/>
        </a:prstGeom>
        <a:solidFill>
          <a:srgbClr val="A725A7"/>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Meter</a:t>
          </a:r>
        </a:p>
      </dsp:txBody>
      <dsp:txXfrm>
        <a:off x="37696" y="160275"/>
        <a:ext cx="3966256" cy="696808"/>
      </dsp:txXfrm>
    </dsp:sp>
    <dsp:sp modelId="{FC7514E2-8989-4B46-AA52-E0A60CC36169}">
      <dsp:nvSpPr>
        <dsp:cNvPr id="0" name=""/>
        <dsp:cNvSpPr/>
      </dsp:nvSpPr>
      <dsp:spPr>
        <a:xfrm>
          <a:off x="0" y="894779"/>
          <a:ext cx="4041648"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2"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Strips that aren’t expired?</a:t>
          </a:r>
        </a:p>
      </dsp:txBody>
      <dsp:txXfrm>
        <a:off x="0" y="894779"/>
        <a:ext cx="4041648" cy="546480"/>
      </dsp:txXfrm>
    </dsp:sp>
    <dsp:sp modelId="{445FAFFC-22D0-4EE0-9CE6-CEE1E6F0A530}">
      <dsp:nvSpPr>
        <dsp:cNvPr id="0" name=""/>
        <dsp:cNvSpPr/>
      </dsp:nvSpPr>
      <dsp:spPr>
        <a:xfrm>
          <a:off x="0" y="1441259"/>
          <a:ext cx="4041648" cy="772200"/>
        </a:xfrm>
        <a:prstGeom prst="roundRect">
          <a:avLst/>
        </a:prstGeom>
        <a:solidFill>
          <a:schemeClr val="accent3">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List of Meds</a:t>
          </a:r>
        </a:p>
      </dsp:txBody>
      <dsp:txXfrm>
        <a:off x="37696" y="1478955"/>
        <a:ext cx="3966256" cy="696808"/>
      </dsp:txXfrm>
    </dsp:sp>
    <dsp:sp modelId="{A83D165A-EB93-44BA-B864-5DFFB5530403}">
      <dsp:nvSpPr>
        <dsp:cNvPr id="0" name=""/>
        <dsp:cNvSpPr/>
      </dsp:nvSpPr>
      <dsp:spPr>
        <a:xfrm>
          <a:off x="0" y="2308500"/>
          <a:ext cx="4041648" cy="772200"/>
        </a:xfrm>
        <a:prstGeom prst="roundRect">
          <a:avLst/>
        </a:prstGeom>
        <a:solidFill>
          <a:schemeClr val="bg2">
            <a:lumMod val="5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Plan for Lows</a:t>
          </a:r>
        </a:p>
      </dsp:txBody>
      <dsp:txXfrm>
        <a:off x="37696" y="2346196"/>
        <a:ext cx="3966256" cy="696808"/>
      </dsp:txXfrm>
    </dsp:sp>
    <dsp:sp modelId="{369323F5-A809-44DE-8643-DDA7CD4E6C0C}">
      <dsp:nvSpPr>
        <dsp:cNvPr id="0" name=""/>
        <dsp:cNvSpPr/>
      </dsp:nvSpPr>
      <dsp:spPr>
        <a:xfrm>
          <a:off x="0" y="3175740"/>
          <a:ext cx="4041648" cy="772200"/>
        </a:xfrm>
        <a:prstGeom prst="roundRect">
          <a:avLst/>
        </a:prstGeom>
        <a:solidFill>
          <a:schemeClr val="accent1"/>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Emergency Plan</a:t>
          </a:r>
        </a:p>
      </dsp:txBody>
      <dsp:txXfrm>
        <a:off x="37696" y="3213436"/>
        <a:ext cx="3966256" cy="696808"/>
      </dsp:txXfrm>
    </dsp:sp>
    <dsp:sp modelId="{CFEC2DCD-92A3-4A46-9C0D-4BA287297EB2}">
      <dsp:nvSpPr>
        <dsp:cNvPr id="0" name=""/>
        <dsp:cNvSpPr/>
      </dsp:nvSpPr>
      <dsp:spPr>
        <a:xfrm>
          <a:off x="0" y="4042980"/>
          <a:ext cx="4041648" cy="772200"/>
        </a:xfrm>
        <a:prstGeom prst="roundRect">
          <a:avLst/>
        </a:prstGeom>
        <a:solidFill>
          <a:srgbClr val="C00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Power back-up</a:t>
          </a:r>
        </a:p>
      </dsp:txBody>
      <dsp:txXfrm>
        <a:off x="37696" y="4080676"/>
        <a:ext cx="3966256" cy="696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6BDCE-401B-43E2-B51E-F2BC910DE187}">
      <dsp:nvSpPr>
        <dsp:cNvPr id="0" name=""/>
        <dsp:cNvSpPr/>
      </dsp:nvSpPr>
      <dsp:spPr>
        <a:xfrm>
          <a:off x="0" y="340041"/>
          <a:ext cx="4041648" cy="217410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All HCP can help save feet!</a:t>
          </a:r>
        </a:p>
      </dsp:txBody>
      <dsp:txXfrm>
        <a:off x="106131" y="446172"/>
        <a:ext cx="3829386" cy="1961846"/>
      </dsp:txXfrm>
    </dsp:sp>
    <dsp:sp modelId="{23238B08-26F6-475D-83D7-F32E9EF6C04A}">
      <dsp:nvSpPr>
        <dsp:cNvPr id="0" name=""/>
        <dsp:cNvSpPr/>
      </dsp:nvSpPr>
      <dsp:spPr>
        <a:xfrm>
          <a:off x="0" y="2637990"/>
          <a:ext cx="4041648" cy="228281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Some of these images may be difficult to view. </a:t>
          </a:r>
        </a:p>
      </dsp:txBody>
      <dsp:txXfrm>
        <a:off x="111438" y="2749428"/>
        <a:ext cx="3818772" cy="20599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F2901-A907-4F5B-BE65-E74BA7302ADF}">
      <dsp:nvSpPr>
        <dsp:cNvPr id="0" name=""/>
        <dsp:cNvSpPr/>
      </dsp:nvSpPr>
      <dsp:spPr>
        <a:xfrm>
          <a:off x="0" y="602"/>
          <a:ext cx="404164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2F7C2C-BDCD-4A52-8984-188EAF9F8294}">
      <dsp:nvSpPr>
        <dsp:cNvPr id="0" name=""/>
        <dsp:cNvSpPr/>
      </dsp:nvSpPr>
      <dsp:spPr>
        <a:xfrm>
          <a:off x="0" y="602"/>
          <a:ext cx="4041648"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Poor glycemic control</a:t>
          </a:r>
        </a:p>
      </dsp:txBody>
      <dsp:txXfrm>
        <a:off x="0" y="602"/>
        <a:ext cx="4041648" cy="987310"/>
      </dsp:txXfrm>
    </dsp:sp>
    <dsp:sp modelId="{352756BF-B413-48B4-9791-502474E027F0}">
      <dsp:nvSpPr>
        <dsp:cNvPr id="0" name=""/>
        <dsp:cNvSpPr/>
      </dsp:nvSpPr>
      <dsp:spPr>
        <a:xfrm>
          <a:off x="0" y="987913"/>
          <a:ext cx="404164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26339D-7156-4C2A-9A01-95AC9AC8BB04}">
      <dsp:nvSpPr>
        <dsp:cNvPr id="0" name=""/>
        <dsp:cNvSpPr/>
      </dsp:nvSpPr>
      <dsp:spPr>
        <a:xfrm>
          <a:off x="0" y="987913"/>
          <a:ext cx="4041648"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Peripheral neuropathy with LOPS</a:t>
          </a:r>
        </a:p>
      </dsp:txBody>
      <dsp:txXfrm>
        <a:off x="0" y="987913"/>
        <a:ext cx="4041648" cy="987310"/>
      </dsp:txXfrm>
    </dsp:sp>
    <dsp:sp modelId="{B625A127-520B-4A14-B9A9-1742B76E117E}">
      <dsp:nvSpPr>
        <dsp:cNvPr id="0" name=""/>
        <dsp:cNvSpPr/>
      </dsp:nvSpPr>
      <dsp:spPr>
        <a:xfrm>
          <a:off x="0" y="1975224"/>
          <a:ext cx="404164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02B1F4-82F4-4CC7-8275-540287FFC8DD}">
      <dsp:nvSpPr>
        <dsp:cNvPr id="0" name=""/>
        <dsp:cNvSpPr/>
      </dsp:nvSpPr>
      <dsp:spPr>
        <a:xfrm>
          <a:off x="0" y="1975224"/>
          <a:ext cx="4041648"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Cigarette smoking</a:t>
          </a:r>
        </a:p>
      </dsp:txBody>
      <dsp:txXfrm>
        <a:off x="0" y="1975224"/>
        <a:ext cx="4041648" cy="987310"/>
      </dsp:txXfrm>
    </dsp:sp>
    <dsp:sp modelId="{1DC90D81-C254-4435-B251-C674ED3E5ECB}">
      <dsp:nvSpPr>
        <dsp:cNvPr id="0" name=""/>
        <dsp:cNvSpPr/>
      </dsp:nvSpPr>
      <dsp:spPr>
        <a:xfrm>
          <a:off x="0" y="2962535"/>
          <a:ext cx="404164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85C7ED-EE38-409E-8439-22A12DC0069E}">
      <dsp:nvSpPr>
        <dsp:cNvPr id="0" name=""/>
        <dsp:cNvSpPr/>
      </dsp:nvSpPr>
      <dsp:spPr>
        <a:xfrm>
          <a:off x="0" y="2962535"/>
          <a:ext cx="4041648"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Foot deformities</a:t>
          </a:r>
        </a:p>
      </dsp:txBody>
      <dsp:txXfrm>
        <a:off x="0" y="2962535"/>
        <a:ext cx="4041648" cy="987310"/>
      </dsp:txXfrm>
    </dsp:sp>
    <dsp:sp modelId="{45374300-A3C5-4647-A08E-72DB1D374DDE}">
      <dsp:nvSpPr>
        <dsp:cNvPr id="0" name=""/>
        <dsp:cNvSpPr/>
      </dsp:nvSpPr>
      <dsp:spPr>
        <a:xfrm>
          <a:off x="0" y="3949846"/>
          <a:ext cx="404164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618BC6-BB78-4B19-8566-DD98CCC3A6DA}">
      <dsp:nvSpPr>
        <dsp:cNvPr id="0" name=""/>
        <dsp:cNvSpPr/>
      </dsp:nvSpPr>
      <dsp:spPr>
        <a:xfrm>
          <a:off x="0" y="3949846"/>
          <a:ext cx="4041648" cy="98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Preulcerative callus or corn</a:t>
          </a:r>
        </a:p>
      </dsp:txBody>
      <dsp:txXfrm>
        <a:off x="0" y="3949846"/>
        <a:ext cx="4041648" cy="98731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1999-2021,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10/26/2022</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a:t>
            </a:fld>
            <a:endParaRPr lang="en-US"/>
          </a:p>
        </p:txBody>
      </p:sp>
    </p:spTree>
    <p:extLst>
      <p:ext uri="{BB962C8B-B14F-4D97-AF65-F5344CB8AC3E}">
        <p14:creationId xmlns:p14="http://schemas.microsoft.com/office/powerpoint/2010/main" val="2665911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20</a:t>
            </a:fld>
            <a:endParaRPr lang="en-US"/>
          </a:p>
        </p:txBody>
      </p:sp>
    </p:spTree>
    <p:extLst>
      <p:ext uri="{BB962C8B-B14F-4D97-AF65-F5344CB8AC3E}">
        <p14:creationId xmlns:p14="http://schemas.microsoft.com/office/powerpoint/2010/main" val="224120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a:t>
            </a:fld>
            <a:endParaRPr lang="en-US"/>
          </a:p>
        </p:txBody>
      </p:sp>
    </p:spTree>
    <p:extLst>
      <p:ext uri="{BB962C8B-B14F-4D97-AF65-F5344CB8AC3E}">
        <p14:creationId xmlns:p14="http://schemas.microsoft.com/office/powerpoint/2010/main" val="2212502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29</a:t>
            </a:fld>
            <a:endParaRPr lang="en-US"/>
          </a:p>
        </p:txBody>
      </p:sp>
    </p:spTree>
    <p:extLst>
      <p:ext uri="{BB962C8B-B14F-4D97-AF65-F5344CB8AC3E}">
        <p14:creationId xmlns:p14="http://schemas.microsoft.com/office/powerpoint/2010/main" val="1281425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30</a:t>
            </a:fld>
            <a:endParaRPr lang="en-US" altLang="en-US"/>
          </a:p>
        </p:txBody>
      </p:sp>
    </p:spTree>
    <p:extLst>
      <p:ext uri="{BB962C8B-B14F-4D97-AF65-F5344CB8AC3E}">
        <p14:creationId xmlns:p14="http://schemas.microsoft.com/office/powerpoint/2010/main" val="322163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31</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33</a:t>
            </a:fld>
            <a:endParaRPr lang="en-US"/>
          </a:p>
        </p:txBody>
      </p:sp>
    </p:spTree>
    <p:extLst>
      <p:ext uri="{BB962C8B-B14F-4D97-AF65-F5344CB8AC3E}">
        <p14:creationId xmlns:p14="http://schemas.microsoft.com/office/powerpoint/2010/main" val="1219838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64430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81100" y="698500"/>
            <a:ext cx="4648200" cy="34861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0"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00246" indent="-307787" eaLnBrk="0" hangingPunct="0">
              <a:defRPr>
                <a:solidFill>
                  <a:schemeClr val="tx1"/>
                </a:solidFill>
                <a:latin typeface="Garamond" panose="02020404030301010803" pitchFamily="18" charset="0"/>
                <a:cs typeface="Arial" panose="020B0604020202020204" pitchFamily="34" charset="0"/>
              </a:defRPr>
            </a:lvl2pPr>
            <a:lvl3pPr marL="1231148" indent="-246229" eaLnBrk="0" hangingPunct="0">
              <a:defRPr>
                <a:solidFill>
                  <a:schemeClr val="tx1"/>
                </a:solidFill>
                <a:latin typeface="Garamond" panose="02020404030301010803" pitchFamily="18" charset="0"/>
                <a:cs typeface="Arial" panose="020B0604020202020204" pitchFamily="34" charset="0"/>
              </a:defRPr>
            </a:lvl3pPr>
            <a:lvl4pPr marL="1723607" indent="-246229" eaLnBrk="0" hangingPunct="0">
              <a:defRPr>
                <a:solidFill>
                  <a:schemeClr val="tx1"/>
                </a:solidFill>
                <a:latin typeface="Garamond" panose="02020404030301010803" pitchFamily="18" charset="0"/>
                <a:cs typeface="Arial" panose="020B0604020202020204" pitchFamily="34" charset="0"/>
              </a:defRPr>
            </a:lvl4pPr>
            <a:lvl5pPr marL="2216068" indent="-246229" eaLnBrk="0" hangingPunct="0">
              <a:defRPr>
                <a:solidFill>
                  <a:schemeClr val="tx1"/>
                </a:solidFill>
                <a:latin typeface="Garamond" panose="02020404030301010803" pitchFamily="18" charset="0"/>
                <a:cs typeface="Arial" panose="020B0604020202020204" pitchFamily="34" charset="0"/>
              </a:defRPr>
            </a:lvl5pPr>
            <a:lvl6pPr marL="270852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0098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93445"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85904"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820ED52-6921-4D6A-B7D3-44D4AAD67DC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245662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37</a:t>
            </a:fld>
            <a:endParaRPr lang="en-US" sz="1300"/>
          </a:p>
        </p:txBody>
      </p:sp>
    </p:spTree>
    <p:extLst>
      <p:ext uri="{BB962C8B-B14F-4D97-AF65-F5344CB8AC3E}">
        <p14:creationId xmlns:p14="http://schemas.microsoft.com/office/powerpoint/2010/main" val="61097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4</a:t>
            </a:fld>
            <a:endParaRPr lang="en-US">
              <a:latin typeface="Times New Roman" pitchFamily="18" charset="0"/>
            </a:endParaRPr>
          </a:p>
        </p:txBody>
      </p:sp>
    </p:spTree>
    <p:extLst>
      <p:ext uri="{BB962C8B-B14F-4D97-AF65-F5344CB8AC3E}">
        <p14:creationId xmlns:p14="http://schemas.microsoft.com/office/powerpoint/2010/main" val="156701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fld id="{89881CF5-CE82-49CE-B0DF-C5C5728225FC}" type="slidenum">
              <a:rPr lang="en-US" smtClean="0">
                <a:solidFill>
                  <a:prstClr val="black"/>
                </a:solidFill>
                <a:latin typeface="Times New Roman" pitchFamily="18" charset="0"/>
              </a:rPr>
              <a:pPr/>
              <a:t>38</a:t>
            </a:fld>
            <a:endParaRPr lang="en-US">
              <a:solidFill>
                <a:prstClr val="black"/>
              </a:solidFill>
              <a:latin typeface="Times New Roman" pitchFamily="18" charset="0"/>
            </a:endParaRPr>
          </a:p>
        </p:txBody>
      </p:sp>
      <p:sp>
        <p:nvSpPr>
          <p:cNvPr id="126979"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27" tIns="48013" rIns="96027" bIns="48013"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CEB5115-A873-43C7-A601-CCF3973147D3}" type="slidenum">
              <a:rPr lang="en-US" sz="1300">
                <a:solidFill>
                  <a:prstClr val="black"/>
                </a:solidFill>
                <a:latin typeface="Times New Roman" pitchFamily="18" charset="0"/>
              </a:rPr>
              <a:pPr algn="r"/>
              <a:t>38</a:t>
            </a:fld>
            <a:endParaRPr lang="en-US" sz="1300">
              <a:solidFill>
                <a:prstClr val="black"/>
              </a:solidFill>
              <a:latin typeface="Times New Roman" pitchFamily="18" charset="0"/>
            </a:endParaRPr>
          </a:p>
        </p:txBody>
      </p:sp>
      <p:sp>
        <p:nvSpPr>
          <p:cNvPr id="126980" name="Slide Image Placeholder 1"/>
          <p:cNvSpPr>
            <a:spLocks noGrp="1" noRot="1" noChangeAspect="1" noTextEdit="1"/>
          </p:cNvSpPr>
          <p:nvPr>
            <p:ph type="sldImg"/>
          </p:nvPr>
        </p:nvSpPr>
        <p:spPr>
          <a:xfrm>
            <a:off x="890588" y="698500"/>
            <a:ext cx="5229225" cy="3486150"/>
          </a:xfrm>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126983" name="Slide Number Placeholder 4"/>
          <p:cNvSpPr txBox="1">
            <a:spLocks noGrp="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27" tIns="48013" rIns="96027" bIns="48013"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ADC3C1-FEE6-4AFD-A1C0-F8701F86939C}" type="slidenum">
              <a:rPr lang="en-US" sz="1300">
                <a:solidFill>
                  <a:prstClr val="black"/>
                </a:solidFill>
                <a:latin typeface="Times New Roman" pitchFamily="18" charset="0"/>
              </a:rPr>
              <a:pPr algn="r"/>
              <a:t>38</a:t>
            </a:fld>
            <a:endParaRPr lang="en-US" sz="1300">
              <a:solidFill>
                <a:prstClr val="black"/>
              </a:solidFill>
              <a:latin typeface="Times New Roman" pitchFamily="18" charset="0"/>
            </a:endParaRPr>
          </a:p>
        </p:txBody>
      </p:sp>
    </p:spTree>
    <p:extLst>
      <p:ext uri="{BB962C8B-B14F-4D97-AF65-F5344CB8AC3E}">
        <p14:creationId xmlns:p14="http://schemas.microsoft.com/office/powerpoint/2010/main" val="2236298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8557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0384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41</a:t>
            </a:fld>
            <a:endParaRPr lang="en-US"/>
          </a:p>
        </p:txBody>
      </p:sp>
    </p:spTree>
    <p:extLst>
      <p:ext uri="{BB962C8B-B14F-4D97-AF65-F5344CB8AC3E}">
        <p14:creationId xmlns:p14="http://schemas.microsoft.com/office/powerpoint/2010/main" val="3193068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39224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people with established atherosclerotic cardiovascular disease or indicators of high risk our recommendation is to choose a GLP-1 receptor agonist or an SGLT-2 inhibitor with proven cardiovascular benefit. In case HbA1c remains above target one should add an agent from the other category or pioglitazone as deemed necessary. Our recommendation is based on the favourable results of cardiovascular outcomes trials that established the favourable effect of GLP-1 receptor agonists and SGLT-2 inhibitors on a series of hard clinical outcomes including major adverse cardiovascular events and all-cause mortality.</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409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44</a:t>
            </a:fld>
            <a:endParaRPr lang="en-US"/>
          </a:p>
        </p:txBody>
      </p:sp>
    </p:spTree>
    <p:extLst>
      <p:ext uri="{BB962C8B-B14F-4D97-AF65-F5344CB8AC3E}">
        <p14:creationId xmlns:p14="http://schemas.microsoft.com/office/powerpoint/2010/main" val="3799190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45</a:t>
            </a:fld>
            <a:endParaRPr lang="en-US">
              <a:latin typeface="Times New Roman" pitchFamily="18" charset="0"/>
            </a:endParaRPr>
          </a:p>
        </p:txBody>
      </p:sp>
      <p:sp>
        <p:nvSpPr>
          <p:cNvPr id="214019" name="Rectangle 7"/>
          <p:cNvSpPr txBox="1">
            <a:spLocks noGrp="1" noChangeArrowheads="1"/>
          </p:cNvSpPr>
          <p:nvPr/>
        </p:nvSpPr>
        <p:spPr bwMode="auto">
          <a:xfrm>
            <a:off x="4237075" y="9298016"/>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13" tIns="49055" rIns="98113" bIns="4905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45</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237075" y="9298016"/>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13" tIns="49055" rIns="98113" bIns="4905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45</a:t>
            </a:fld>
            <a:endParaRPr lang="en-US" sz="1300"/>
          </a:p>
        </p:txBody>
      </p:sp>
      <p:sp>
        <p:nvSpPr>
          <p:cNvPr id="214022" name="Rectangle 2"/>
          <p:cNvSpPr>
            <a:spLocks noGrp="1" noRot="1" noChangeAspect="1" noChangeArrowheads="1" noTextEdit="1"/>
          </p:cNvSpPr>
          <p:nvPr>
            <p:ph type="sldImg"/>
          </p:nvPr>
        </p:nvSpPr>
        <p:spPr>
          <a:xfrm>
            <a:off x="427038" y="406400"/>
            <a:ext cx="3798887" cy="2847975"/>
          </a:xfrm>
          <a:ln/>
        </p:spPr>
      </p:sp>
      <p:sp>
        <p:nvSpPr>
          <p:cNvPr id="214023" name="Rectangle 3"/>
          <p:cNvSpPr>
            <a:spLocks noGrp="1" noChangeArrowheads="1"/>
          </p:cNvSpPr>
          <p:nvPr>
            <p:ph type="body" idx="1"/>
          </p:nvPr>
        </p:nvSpPr>
        <p:spPr>
          <a:xfrm>
            <a:off x="415432" y="3415137"/>
            <a:ext cx="6646898" cy="602652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3262815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46</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FBC4687-8B61-4B4F-B8A9-ED6AAE28F5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691C8980-4858-4959-82CF-765F59CBE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0660" name="Slide Number Placeholder 3">
            <a:extLst>
              <a:ext uri="{FF2B5EF4-FFF2-40B4-BE49-F238E27FC236}">
                <a16:creationId xmlns:a16="http://schemas.microsoft.com/office/drawing/2014/main" id="{0D4BD8B3-B696-41B9-90BB-3649CF1751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224264-C67C-44C1-9591-1D7E86CE8E5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1566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5684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50</a:t>
            </a:fld>
            <a:endParaRPr lang="en-US"/>
          </a:p>
        </p:txBody>
      </p:sp>
    </p:spTree>
    <p:extLst>
      <p:ext uri="{BB962C8B-B14F-4D97-AF65-F5344CB8AC3E}">
        <p14:creationId xmlns:p14="http://schemas.microsoft.com/office/powerpoint/2010/main" val="39100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51</a:t>
            </a:fld>
            <a:endParaRPr lang="en-US"/>
          </a:p>
        </p:txBody>
      </p:sp>
    </p:spTree>
    <p:extLst>
      <p:ext uri="{BB962C8B-B14F-4D97-AF65-F5344CB8AC3E}">
        <p14:creationId xmlns:p14="http://schemas.microsoft.com/office/powerpoint/2010/main" val="209260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B2DFA-04F6-4713-86A1-47E953577B26}" type="slidenum">
              <a:rPr lang="en-US" smtClean="0"/>
              <a:t>52</a:t>
            </a:fld>
            <a:endParaRPr lang="en-US"/>
          </a:p>
        </p:txBody>
      </p:sp>
    </p:spTree>
    <p:extLst>
      <p:ext uri="{BB962C8B-B14F-4D97-AF65-F5344CB8AC3E}">
        <p14:creationId xmlns:p14="http://schemas.microsoft.com/office/powerpoint/2010/main" val="3414697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55</a:t>
            </a:fld>
            <a:endParaRPr lang="en-US"/>
          </a:p>
        </p:txBody>
      </p:sp>
    </p:spTree>
    <p:extLst>
      <p:ext uri="{BB962C8B-B14F-4D97-AF65-F5344CB8AC3E}">
        <p14:creationId xmlns:p14="http://schemas.microsoft.com/office/powerpoint/2010/main" val="3547094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baseline, the mean body weight was 104.8 kg, the mean BMI was 38.0, and 94.5% of participants had a BMI of 30 or higher. The mean percentage change in weight at week 72 was −15.0% (95% confidence interval [CI], −15.9 to −14.2) with 5-mg weekly doses of </a:t>
            </a:r>
            <a:r>
              <a:rPr lang="en-US" dirty="0" err="1"/>
              <a:t>tirzepatide</a:t>
            </a:r>
            <a:r>
              <a:rPr lang="en-US" dirty="0"/>
              <a:t>, −19.5% (95% CI, −20.4 to −18.5) with 10-mg doses, and −20.9% (95% CI, −21.8 to −19.9) with 15-mg doses and −3.1% (95% CI, −4.3 to −1.9) with placebo (P</a:t>
            </a:r>
          </a:p>
          <a:p>
            <a:endParaRPr lang="en-US" dirty="0"/>
          </a:p>
          <a:p>
            <a:r>
              <a:rPr lang="en-US" dirty="0"/>
              <a:t>In this phase 3 double-blind, randomized, controlled trial, we assigned 2539 adults with a body-mass index (BMI; the weight in kilograms divided by the square of the height in meters) of 30 or more, or 27 or more and at least one weight-related complication, excluding diabetes, in a 1:1:1:1 ratio to receive once-weekly, subcutaneous </a:t>
            </a:r>
            <a:r>
              <a:rPr lang="en-US" dirty="0" err="1"/>
              <a:t>tirzepatide</a:t>
            </a:r>
            <a:r>
              <a:rPr lang="en-US" dirty="0"/>
              <a:t> (5 mg, 10 mg, or 15 mg) or placebo for 72 weeks, including a 20-week dose-escalation period. Coprimary end points were the percentage change in weight from baseline and a weight reduction of 5% or more. The treatment-regimen </a:t>
            </a:r>
            <a:r>
              <a:rPr lang="en-US" dirty="0" err="1"/>
              <a:t>estimand</a:t>
            </a:r>
            <a:r>
              <a:rPr lang="en-US" dirty="0"/>
              <a:t> assessed effects regardless of treatment discontinuation in the intention-to-treat population.</a:t>
            </a:r>
          </a:p>
        </p:txBody>
      </p:sp>
      <p:sp>
        <p:nvSpPr>
          <p:cNvPr id="4" name="Slide Number Placeholder 3"/>
          <p:cNvSpPr>
            <a:spLocks noGrp="1"/>
          </p:cNvSpPr>
          <p:nvPr>
            <p:ph type="sldNum" sz="quarter" idx="5"/>
          </p:nvPr>
        </p:nvSpPr>
        <p:spPr/>
        <p:txBody>
          <a:bodyPr/>
          <a:lstStyle/>
          <a:p>
            <a:fld id="{BD2B2DFA-04F6-4713-86A1-47E953577B26}" type="slidenum">
              <a:rPr lang="en-US" smtClean="0"/>
              <a:t>57</a:t>
            </a:fld>
            <a:endParaRPr lang="en-US"/>
          </a:p>
        </p:txBody>
      </p:sp>
    </p:spTree>
    <p:extLst>
      <p:ext uri="{BB962C8B-B14F-4D97-AF65-F5344CB8AC3E}">
        <p14:creationId xmlns:p14="http://schemas.microsoft.com/office/powerpoint/2010/main" val="3100712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58</a:t>
            </a:fld>
            <a:endParaRPr lang="en-US"/>
          </a:p>
        </p:txBody>
      </p:sp>
    </p:spTree>
    <p:extLst>
      <p:ext uri="{BB962C8B-B14F-4D97-AF65-F5344CB8AC3E}">
        <p14:creationId xmlns:p14="http://schemas.microsoft.com/office/powerpoint/2010/main" val="515519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a:t>
            </a:r>
            <a:r>
              <a:rPr lang="en-US" b="1" dirty="0" err="1">
                <a:solidFill>
                  <a:srgbClr val="212121"/>
                </a:solidFill>
                <a:effectLst/>
                <a:latin typeface="inherit"/>
              </a:rPr>
              <a:t>tirzepatide</a:t>
            </a:r>
            <a:r>
              <a:rPr lang="en-US" b="1" dirty="0">
                <a:solidFill>
                  <a:srgbClr val="212121"/>
                </a:solidFill>
                <a:effectLst/>
                <a:latin typeface="inherit"/>
              </a:rPr>
              <a:t>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59</a:t>
            </a:fld>
            <a:endParaRPr lang="en-US"/>
          </a:p>
        </p:txBody>
      </p:sp>
    </p:spTree>
    <p:extLst>
      <p:ext uri="{BB962C8B-B14F-4D97-AF65-F5344CB8AC3E}">
        <p14:creationId xmlns:p14="http://schemas.microsoft.com/office/powerpoint/2010/main" val="1235430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63</a:t>
            </a:fld>
            <a:endParaRPr lang="en-US"/>
          </a:p>
        </p:txBody>
      </p:sp>
    </p:spTree>
    <p:extLst>
      <p:ext uri="{BB962C8B-B14F-4D97-AF65-F5344CB8AC3E}">
        <p14:creationId xmlns:p14="http://schemas.microsoft.com/office/powerpoint/2010/main" val="139017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12</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individuals with heart failure our recommendation is that SGLT2i with proven benefit should be used because they improve heart failure and kidney outcomes. </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106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67</a:t>
            </a:fld>
            <a:endParaRPr lang="en-US"/>
          </a:p>
        </p:txBody>
      </p:sp>
    </p:spTree>
    <p:extLst>
      <p:ext uri="{BB962C8B-B14F-4D97-AF65-F5344CB8AC3E}">
        <p14:creationId xmlns:p14="http://schemas.microsoft.com/office/powerpoint/2010/main" val="1295999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69</a:t>
            </a:fld>
            <a:endParaRPr lang="en-US"/>
          </a:p>
        </p:txBody>
      </p:sp>
    </p:spTree>
    <p:extLst>
      <p:ext uri="{BB962C8B-B14F-4D97-AF65-F5344CB8AC3E}">
        <p14:creationId xmlns:p14="http://schemas.microsoft.com/office/powerpoint/2010/main" val="1924625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A88D30F2-ECA3-4753-B13E-1AE161347E41}"/>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03E5CE21-7EFB-4DAB-8760-B87F18DA81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2164" name="Header Placeholder 3">
            <a:extLst>
              <a:ext uri="{FF2B5EF4-FFF2-40B4-BE49-F238E27FC236}">
                <a16:creationId xmlns:a16="http://schemas.microsoft.com/office/drawing/2014/main" id="{5242BF2D-849D-445A-9FA1-231837FA32DE}"/>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92165" name="Footer Placeholder 4">
            <a:extLst>
              <a:ext uri="{FF2B5EF4-FFF2-40B4-BE49-F238E27FC236}">
                <a16:creationId xmlns:a16="http://schemas.microsoft.com/office/drawing/2014/main" id="{F78C4860-6968-4207-BF73-FA636A954543}"/>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90118" name="Slide Number Placeholder 5">
            <a:extLst>
              <a:ext uri="{FF2B5EF4-FFF2-40B4-BE49-F238E27FC236}">
                <a16:creationId xmlns:a16="http://schemas.microsoft.com/office/drawing/2014/main" id="{DAC55809-37DF-4B9C-9311-5B30B698B8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E07D6-B473-4B77-BFE8-6E59ACAC98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73529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73596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54286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7887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709B6-6AFF-4FC5-AF17-5E68200FBEEF}" type="slidenum">
              <a:rPr lang="en-US" altLang="en-US" sz="1300" smtClean="0"/>
              <a:pPr>
                <a:spcBef>
                  <a:spcPct val="0"/>
                </a:spcBef>
              </a:pPr>
              <a:t>75</a:t>
            </a:fld>
            <a:endParaRPr lang="en-US" altLang="en-US" sz="1300"/>
          </a:p>
        </p:txBody>
      </p:sp>
    </p:spTree>
    <p:extLst>
      <p:ext uri="{BB962C8B-B14F-4D97-AF65-F5344CB8AC3E}">
        <p14:creationId xmlns:p14="http://schemas.microsoft.com/office/powerpoint/2010/main" val="3989590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F963B-E27D-4637-ABA0-200D5370D104}" type="slidenum">
              <a:rPr lang="en-US" altLang="en-US" sz="1300" smtClean="0"/>
              <a:pPr>
                <a:spcBef>
                  <a:spcPct val="0"/>
                </a:spcBef>
              </a:pPr>
              <a:t>76</a:t>
            </a:fld>
            <a:endParaRPr lang="en-US" altLang="en-US" sz="1300"/>
          </a:p>
        </p:txBody>
      </p:sp>
    </p:spTree>
    <p:extLst>
      <p:ext uri="{BB962C8B-B14F-4D97-AF65-F5344CB8AC3E}">
        <p14:creationId xmlns:p14="http://schemas.microsoft.com/office/powerpoint/2010/main" val="41942550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dose to start? Limit to 100mg daily </a:t>
            </a:r>
          </a:p>
          <a:p>
            <a:r>
              <a:rPr lang="en-US" altLang="en-US" dirty="0"/>
              <a:t>Answer: B</a:t>
            </a:r>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C44834-3997-4242-AC32-1246811E6EFD}" type="slidenum">
              <a:rPr lang="en-US" altLang="en-US" smtClean="0"/>
              <a:pPr/>
              <a:t>77</a:t>
            </a:fld>
            <a:endParaRPr lang="en-US" altLang="en-US"/>
          </a:p>
        </p:txBody>
      </p:sp>
    </p:spTree>
    <p:extLst>
      <p:ext uri="{BB962C8B-B14F-4D97-AF65-F5344CB8AC3E}">
        <p14:creationId xmlns:p14="http://schemas.microsoft.com/office/powerpoint/2010/main" val="1770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13</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531938" y="1179513"/>
            <a:ext cx="4251325" cy="3187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smtClean="0"/>
              <a:pPr>
                <a:spcBef>
                  <a:spcPct val="0"/>
                </a:spcBef>
              </a:pPr>
              <a:t>79</a:t>
            </a:fld>
            <a:endParaRPr lang="en-US" altLang="en-US" sz="1300"/>
          </a:p>
        </p:txBody>
      </p:sp>
    </p:spTree>
    <p:extLst>
      <p:ext uri="{BB962C8B-B14F-4D97-AF65-F5344CB8AC3E}">
        <p14:creationId xmlns:p14="http://schemas.microsoft.com/office/powerpoint/2010/main" val="2182884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FD7A22-1614-4C2E-9EA7-5A3D86BB3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627177C-C42A-4A7A-BCD9-2873293FB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7F71AC2-318D-4DE9-9961-84554E001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C5E23-F447-46C5-B84F-26480F684910}" type="slidenum">
              <a:rPr lang="en-US" altLang="en-US" sz="1300" smtClean="0"/>
              <a:pPr>
                <a:spcBef>
                  <a:spcPct val="0"/>
                </a:spcBef>
              </a:pPr>
              <a:t>81</a:t>
            </a:fld>
            <a:endParaRPr lang="en-US" altLang="en-US" sz="1300"/>
          </a:p>
        </p:txBody>
      </p:sp>
    </p:spTree>
    <p:extLst>
      <p:ext uri="{BB962C8B-B14F-4D97-AF65-F5344CB8AC3E}">
        <p14:creationId xmlns:p14="http://schemas.microsoft.com/office/powerpoint/2010/main" val="38136822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82</a:t>
            </a:fld>
            <a:endParaRPr lang="en-US"/>
          </a:p>
        </p:txBody>
      </p:sp>
    </p:spTree>
    <p:extLst>
      <p:ext uri="{BB962C8B-B14F-4D97-AF65-F5344CB8AC3E}">
        <p14:creationId xmlns:p14="http://schemas.microsoft.com/office/powerpoint/2010/main" val="25139540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smtClean="0"/>
              <a:pPr>
                <a:spcBef>
                  <a:spcPct val="0"/>
                </a:spcBef>
              </a:pPr>
              <a:t>83</a:t>
            </a:fld>
            <a:endParaRPr lang="en-US" altLang="en-US" sz="1300"/>
          </a:p>
        </p:txBody>
      </p:sp>
    </p:spTree>
    <p:extLst>
      <p:ext uri="{BB962C8B-B14F-4D97-AF65-F5344CB8AC3E}">
        <p14:creationId xmlns:p14="http://schemas.microsoft.com/office/powerpoint/2010/main" val="3577709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D</a:t>
            </a:r>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84</a:t>
            </a:fld>
            <a:endParaRPr lang="en-US" altLang="en-US"/>
          </a:p>
        </p:txBody>
      </p:sp>
    </p:spTree>
    <p:extLst>
      <p:ext uri="{BB962C8B-B14F-4D97-AF65-F5344CB8AC3E}">
        <p14:creationId xmlns:p14="http://schemas.microsoft.com/office/powerpoint/2010/main" val="981692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AD0301A6-32D2-4C3B-8220-2CF121412F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B981AB0D-C644-4E61-932D-2812C30D48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24" name="Slide Number Placeholder 3">
            <a:extLst>
              <a:ext uri="{FF2B5EF4-FFF2-40B4-BE49-F238E27FC236}">
                <a16:creationId xmlns:a16="http://schemas.microsoft.com/office/drawing/2014/main" id="{5F4B3517-9215-4E93-B22B-34854C627F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2DBA93-CC1F-4BC0-8100-72EB958FC69A}"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8208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91</a:t>
            </a:fld>
            <a:endParaRPr lang="en-US"/>
          </a:p>
        </p:txBody>
      </p:sp>
    </p:spTree>
    <p:extLst>
      <p:ext uri="{BB962C8B-B14F-4D97-AF65-F5344CB8AC3E}">
        <p14:creationId xmlns:p14="http://schemas.microsoft.com/office/powerpoint/2010/main" val="3604556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372"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837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6837ED-A527-4C63-99AB-957DFB799EF5}"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242867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98</a:t>
            </a:fld>
            <a:endParaRPr lang="en-US"/>
          </a:p>
        </p:txBody>
      </p:sp>
    </p:spTree>
    <p:extLst>
      <p:ext uri="{BB962C8B-B14F-4D97-AF65-F5344CB8AC3E}">
        <p14:creationId xmlns:p14="http://schemas.microsoft.com/office/powerpoint/2010/main" val="575505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101</a:t>
            </a:fld>
            <a:endParaRPr lang="en-US"/>
          </a:p>
        </p:txBody>
      </p:sp>
    </p:spTree>
    <p:extLst>
      <p:ext uri="{BB962C8B-B14F-4D97-AF65-F5344CB8AC3E}">
        <p14:creationId xmlns:p14="http://schemas.microsoft.com/office/powerpoint/2010/main" val="113902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15</a:t>
            </a:fld>
            <a:endParaRPr lang="en-US"/>
          </a:p>
        </p:txBody>
      </p:sp>
    </p:spTree>
    <p:extLst>
      <p:ext uri="{BB962C8B-B14F-4D97-AF65-F5344CB8AC3E}">
        <p14:creationId xmlns:p14="http://schemas.microsoft.com/office/powerpoint/2010/main" val="21415253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102</a:t>
            </a:fld>
            <a:endParaRPr lang="en-US"/>
          </a:p>
        </p:txBody>
      </p:sp>
    </p:spTree>
    <p:extLst>
      <p:ext uri="{BB962C8B-B14F-4D97-AF65-F5344CB8AC3E}">
        <p14:creationId xmlns:p14="http://schemas.microsoft.com/office/powerpoint/2010/main" val="2868781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103</a:t>
            </a:fld>
            <a:endParaRPr lang="en-US"/>
          </a:p>
        </p:txBody>
      </p:sp>
    </p:spTree>
    <p:extLst>
      <p:ext uri="{BB962C8B-B14F-4D97-AF65-F5344CB8AC3E}">
        <p14:creationId xmlns:p14="http://schemas.microsoft.com/office/powerpoint/2010/main" val="2953069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104</a:t>
            </a:fld>
            <a:endParaRPr lang="en-US"/>
          </a:p>
        </p:txBody>
      </p:sp>
    </p:spTree>
    <p:extLst>
      <p:ext uri="{BB962C8B-B14F-4D97-AF65-F5344CB8AC3E}">
        <p14:creationId xmlns:p14="http://schemas.microsoft.com/office/powerpoint/2010/main" val="24413086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105</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29184662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109</a:t>
            </a:fld>
            <a:endParaRPr lang="en-US"/>
          </a:p>
        </p:txBody>
      </p:sp>
    </p:spTree>
    <p:extLst>
      <p:ext uri="{BB962C8B-B14F-4D97-AF65-F5344CB8AC3E}">
        <p14:creationId xmlns:p14="http://schemas.microsoft.com/office/powerpoint/2010/main" val="19596848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9556"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279557" name="Slide Number Placeholder 4"/>
          <p:cNvSpPr>
            <a:spLocks noGrp="1"/>
          </p:cNvSpPr>
          <p:nvPr>
            <p:ph type="sldNum" sz="quarter" idx="5"/>
          </p:nvPr>
        </p:nvSpPr>
        <p:spPr/>
        <p:txBody>
          <a:bodyPr/>
          <a:lstStyle/>
          <a:p>
            <a:pPr defTabSz="948507">
              <a:defRPr/>
            </a:pPr>
            <a:fld id="{DE2201AA-C106-46A1-AEA2-C4075F21BE6F}" type="slidenum">
              <a:rPr lang="en-US">
                <a:solidFill>
                  <a:prstClr val="black"/>
                </a:solidFill>
                <a:latin typeface="Calibri"/>
              </a:rPr>
              <a:pPr defTabSz="948507">
                <a:defRPr/>
              </a:pPr>
              <a:t>111</a:t>
            </a:fld>
            <a:endParaRPr lang="en-US">
              <a:solidFill>
                <a:prstClr val="black"/>
              </a:solidFill>
              <a:latin typeface="Calibri"/>
            </a:endParaRPr>
          </a:p>
        </p:txBody>
      </p:sp>
    </p:spTree>
    <p:extLst>
      <p:ext uri="{BB962C8B-B14F-4D97-AF65-F5344CB8AC3E}">
        <p14:creationId xmlns:p14="http://schemas.microsoft.com/office/powerpoint/2010/main" val="33638682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113</a:t>
            </a:fld>
            <a:endParaRPr lang="en-US"/>
          </a:p>
        </p:txBody>
      </p:sp>
    </p:spTree>
    <p:extLst>
      <p:ext uri="{BB962C8B-B14F-4D97-AF65-F5344CB8AC3E}">
        <p14:creationId xmlns:p14="http://schemas.microsoft.com/office/powerpoint/2010/main" val="14754084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121</a:t>
            </a:fld>
            <a:endParaRPr lang="en-US"/>
          </a:p>
        </p:txBody>
      </p:sp>
    </p:spTree>
    <p:extLst>
      <p:ext uri="{BB962C8B-B14F-4D97-AF65-F5344CB8AC3E}">
        <p14:creationId xmlns:p14="http://schemas.microsoft.com/office/powerpoint/2010/main" val="33497297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122</a:t>
            </a:fld>
            <a:endParaRPr lang="en-US"/>
          </a:p>
        </p:txBody>
      </p:sp>
    </p:spTree>
    <p:extLst>
      <p:ext uri="{BB962C8B-B14F-4D97-AF65-F5344CB8AC3E}">
        <p14:creationId xmlns:p14="http://schemas.microsoft.com/office/powerpoint/2010/main" val="15861664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124</a:t>
            </a:fld>
            <a:endParaRPr lang="en-US"/>
          </a:p>
        </p:txBody>
      </p:sp>
    </p:spTree>
    <p:extLst>
      <p:ext uri="{BB962C8B-B14F-4D97-AF65-F5344CB8AC3E}">
        <p14:creationId xmlns:p14="http://schemas.microsoft.com/office/powerpoint/2010/main" val="924980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17</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17</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17</a:t>
            </a:fld>
            <a:endParaRPr lang="en-US" sz="1300"/>
          </a:p>
        </p:txBody>
      </p:sp>
    </p:spTree>
    <p:extLst>
      <p:ext uri="{BB962C8B-B14F-4D97-AF65-F5344CB8AC3E}">
        <p14:creationId xmlns:p14="http://schemas.microsoft.com/office/powerpoint/2010/main" val="21797369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126</a:t>
            </a:fld>
            <a:endParaRPr lang="en-US"/>
          </a:p>
        </p:txBody>
      </p:sp>
    </p:spTree>
    <p:extLst>
      <p:ext uri="{BB962C8B-B14F-4D97-AF65-F5344CB8AC3E}">
        <p14:creationId xmlns:p14="http://schemas.microsoft.com/office/powerpoint/2010/main" val="2175325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77380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130</a:t>
            </a:fld>
            <a:endParaRPr lang="en-US"/>
          </a:p>
        </p:txBody>
      </p:sp>
    </p:spTree>
    <p:extLst>
      <p:ext uri="{BB962C8B-B14F-4D97-AF65-F5344CB8AC3E}">
        <p14:creationId xmlns:p14="http://schemas.microsoft.com/office/powerpoint/2010/main" val="22632542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135</a:t>
            </a:fld>
            <a:endParaRPr lang="en-US"/>
          </a:p>
        </p:txBody>
      </p:sp>
    </p:spTree>
    <p:extLst>
      <p:ext uri="{BB962C8B-B14F-4D97-AF65-F5344CB8AC3E}">
        <p14:creationId xmlns:p14="http://schemas.microsoft.com/office/powerpoint/2010/main" val="17813528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137</a:t>
            </a:fld>
            <a:endParaRPr lang="en-US"/>
          </a:p>
        </p:txBody>
      </p:sp>
    </p:spTree>
    <p:extLst>
      <p:ext uri="{BB962C8B-B14F-4D97-AF65-F5344CB8AC3E}">
        <p14:creationId xmlns:p14="http://schemas.microsoft.com/office/powerpoint/2010/main" val="25491099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147</a:t>
            </a:fld>
            <a:endParaRPr lang="en-US"/>
          </a:p>
        </p:txBody>
      </p:sp>
    </p:spTree>
    <p:extLst>
      <p:ext uri="{BB962C8B-B14F-4D97-AF65-F5344CB8AC3E}">
        <p14:creationId xmlns:p14="http://schemas.microsoft.com/office/powerpoint/2010/main" val="10410511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574B51-81F3-4EBD-91E6-5C3E4B237076}" type="slidenum">
              <a:rPr lang="en-US" sz="1200" smtClean="0"/>
              <a:pPr eaLnBrk="1" hangingPunct="1"/>
              <a:t>160</a:t>
            </a:fld>
            <a:endParaRPr lang="en-US" sz="1200"/>
          </a:p>
        </p:txBody>
      </p:sp>
      <p:sp>
        <p:nvSpPr>
          <p:cNvPr id="168963" name="Rectangle 2"/>
          <p:cNvSpPr>
            <a:spLocks noGrp="1" noRot="1" noChangeAspect="1" noChangeArrowheads="1" noTextEdit="1"/>
          </p:cNvSpPr>
          <p:nvPr>
            <p:ph type="sldImg"/>
          </p:nvPr>
        </p:nvSpPr>
        <p:spPr>
          <a:xfrm>
            <a:off x="1258888" y="719138"/>
            <a:ext cx="4800600" cy="3600450"/>
          </a:xfr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079139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161</a:t>
            </a:fld>
            <a:endParaRPr lang="en-US" sz="1200"/>
          </a:p>
        </p:txBody>
      </p:sp>
    </p:spTree>
    <p:extLst>
      <p:ext uri="{BB962C8B-B14F-4D97-AF65-F5344CB8AC3E}">
        <p14:creationId xmlns:p14="http://schemas.microsoft.com/office/powerpoint/2010/main" val="7996934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162</a:t>
            </a:fld>
            <a:endParaRPr lang="en-US"/>
          </a:p>
        </p:txBody>
      </p:sp>
    </p:spTree>
    <p:extLst>
      <p:ext uri="{BB962C8B-B14F-4D97-AF65-F5344CB8AC3E}">
        <p14:creationId xmlns:p14="http://schemas.microsoft.com/office/powerpoint/2010/main" val="33030674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539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15397" name="Slide Number Placeholder 4"/>
          <p:cNvSpPr>
            <a:spLocks noGrp="1"/>
          </p:cNvSpPr>
          <p:nvPr>
            <p:ph type="sldNum" sz="quarter" idx="5"/>
          </p:nvPr>
        </p:nvSpPr>
        <p:spPr/>
        <p:txBody>
          <a:bodyPr/>
          <a:lstStyle/>
          <a:p>
            <a:pPr>
              <a:defRPr/>
            </a:pPr>
            <a:fld id="{B82B1505-10F3-4D0D-B7C3-564A426B7F0D}" type="slidenum">
              <a:rPr lang="en-US" smtClean="0">
                <a:solidFill>
                  <a:srgbClr val="000000"/>
                </a:solidFill>
              </a:rPr>
              <a:pPr>
                <a:defRPr/>
              </a:pPr>
              <a:t>165</a:t>
            </a:fld>
            <a:endParaRPr lang="en-US">
              <a:solidFill>
                <a:srgbClr val="000000"/>
              </a:solidFill>
            </a:endParaRPr>
          </a:p>
        </p:txBody>
      </p:sp>
    </p:spTree>
    <p:extLst>
      <p:ext uri="{BB962C8B-B14F-4D97-AF65-F5344CB8AC3E}">
        <p14:creationId xmlns:p14="http://schemas.microsoft.com/office/powerpoint/2010/main" val="22653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18</a:t>
            </a:fld>
            <a:endParaRPr lang="en-US"/>
          </a:p>
        </p:txBody>
      </p:sp>
    </p:spTree>
    <p:extLst>
      <p:ext uri="{BB962C8B-B14F-4D97-AF65-F5344CB8AC3E}">
        <p14:creationId xmlns:p14="http://schemas.microsoft.com/office/powerpoint/2010/main" val="38168530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166</a:t>
            </a:fld>
            <a:endParaRPr lang="en-US"/>
          </a:p>
        </p:txBody>
      </p:sp>
    </p:spTree>
    <p:extLst>
      <p:ext uri="{BB962C8B-B14F-4D97-AF65-F5344CB8AC3E}">
        <p14:creationId xmlns:p14="http://schemas.microsoft.com/office/powerpoint/2010/main" val="16768428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1970CF-C377-42A8-9E02-D5651D992E21}" type="slidenum">
              <a:rPr lang="en-US" sz="1200" smtClean="0"/>
              <a:pPr eaLnBrk="1" hangingPunct="1"/>
              <a:t>167</a:t>
            </a:fld>
            <a:endParaRPr lang="en-US" sz="1200"/>
          </a:p>
        </p:txBody>
      </p:sp>
      <p:sp>
        <p:nvSpPr>
          <p:cNvPr id="172035" name="Rectangle 2"/>
          <p:cNvSpPr>
            <a:spLocks noGrp="1" noRot="1" noChangeAspect="1" noChangeArrowheads="1" noTextEdit="1"/>
          </p:cNvSpPr>
          <p:nvPr>
            <p:ph type="sldImg"/>
          </p:nvPr>
        </p:nvSpPr>
        <p:spPr>
          <a:xfrm>
            <a:off x="1258888" y="719138"/>
            <a:ext cx="4800600" cy="3600450"/>
          </a:xfrm>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6697754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0C0B332-52DA-4630-BEC4-C255EF0424D5}" type="slidenum">
              <a:rPr lang="en-US" sz="1200" smtClean="0"/>
              <a:pPr eaLnBrk="1" hangingPunct="1"/>
              <a:t>168</a:t>
            </a:fld>
            <a:endParaRPr lang="en-US" sz="1200"/>
          </a:p>
        </p:txBody>
      </p:sp>
      <p:sp>
        <p:nvSpPr>
          <p:cNvPr id="173059" name="Rectangle 2"/>
          <p:cNvSpPr>
            <a:spLocks noGrp="1" noRot="1" noChangeAspect="1" noChangeArrowheads="1" noTextEdit="1"/>
          </p:cNvSpPr>
          <p:nvPr>
            <p:ph type="sldImg"/>
          </p:nvPr>
        </p:nvSpPr>
        <p:spPr>
          <a:xfrm>
            <a:off x="1258888" y="719138"/>
            <a:ext cx="4800600" cy="3600450"/>
          </a:xfrm>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8217278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5F4943-08F5-419C-BB57-59E87FE4F494}" type="slidenum">
              <a:rPr lang="en-US" sz="1200" smtClean="0"/>
              <a:pPr eaLnBrk="1" hangingPunct="1"/>
              <a:t>169</a:t>
            </a:fld>
            <a:endParaRPr lang="en-US" sz="1200"/>
          </a:p>
        </p:txBody>
      </p:sp>
      <p:sp>
        <p:nvSpPr>
          <p:cNvPr id="174083" name="Rectangle 2"/>
          <p:cNvSpPr>
            <a:spLocks noGrp="1" noRot="1" noChangeAspect="1" noChangeArrowheads="1" noTextEdit="1"/>
          </p:cNvSpPr>
          <p:nvPr>
            <p:ph type="sldImg"/>
          </p:nvPr>
        </p:nvSpPr>
        <p:spPr>
          <a:xfrm>
            <a:off x="1258888" y="719138"/>
            <a:ext cx="4800600" cy="3600450"/>
          </a:xfrm>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5787945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FC3EF9-A89E-496D-97D9-21C807B3555C}" type="slidenum">
              <a:rPr lang="en-US" sz="1200" smtClean="0"/>
              <a:pPr eaLnBrk="1" hangingPunct="1"/>
              <a:t>170</a:t>
            </a:fld>
            <a:endParaRPr lang="en-US" sz="1200"/>
          </a:p>
        </p:txBody>
      </p:sp>
      <p:sp>
        <p:nvSpPr>
          <p:cNvPr id="175107" name="Rectangle 2"/>
          <p:cNvSpPr>
            <a:spLocks noGrp="1" noRot="1" noChangeAspect="1" noChangeArrowheads="1" noTextEdit="1"/>
          </p:cNvSpPr>
          <p:nvPr>
            <p:ph type="sldImg"/>
          </p:nvPr>
        </p:nvSpPr>
        <p:spPr>
          <a:xfrm>
            <a:off x="1258888" y="719138"/>
            <a:ext cx="4800600" cy="360045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1917132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45D1D62-3E7C-48E6-9A3E-7D3F4F4EB559}" type="slidenum">
              <a:rPr lang="en-US" sz="1200" smtClean="0"/>
              <a:pPr eaLnBrk="1" hangingPunct="1"/>
              <a:t>173</a:t>
            </a:fld>
            <a:endParaRPr 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3843679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BC5247-7685-43BF-A3B5-9FC00C83575A}" type="slidenum">
              <a:rPr lang="en-US" sz="1200" smtClean="0"/>
              <a:pPr eaLnBrk="1" hangingPunct="1"/>
              <a:t>174</a:t>
            </a:fld>
            <a:endParaRPr lang="en-US" sz="1200"/>
          </a:p>
        </p:txBody>
      </p:sp>
      <p:sp>
        <p:nvSpPr>
          <p:cNvPr id="179203" name="Rectangle 2"/>
          <p:cNvSpPr>
            <a:spLocks noGrp="1" noRot="1" noChangeAspect="1" noChangeArrowheads="1" noTextEdit="1"/>
          </p:cNvSpPr>
          <p:nvPr>
            <p:ph type="sldImg"/>
          </p:nvPr>
        </p:nvSpPr>
        <p:spPr>
          <a:xfrm>
            <a:off x="1223963" y="685800"/>
            <a:ext cx="4887912" cy="3665538"/>
          </a:xfrm>
          <a:ln/>
        </p:spPr>
      </p:sp>
      <p:sp>
        <p:nvSpPr>
          <p:cNvPr id="179204" name="Rectangle 3"/>
          <p:cNvSpPr>
            <a:spLocks noGrp="1" noChangeArrowheads="1"/>
          </p:cNvSpPr>
          <p:nvPr>
            <p:ph type="body" idx="1"/>
          </p:nvPr>
        </p:nvSpPr>
        <p:spPr>
          <a:xfrm>
            <a:off x="984250" y="4579938"/>
            <a:ext cx="5364163" cy="427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02" tIns="47602" rIns="95202" bIns="47602"/>
          <a:lstStyle/>
          <a:p>
            <a:pPr>
              <a:buFontTx/>
              <a:buChar char="•"/>
            </a:pPr>
            <a:endParaRPr lang="en-US"/>
          </a:p>
        </p:txBody>
      </p:sp>
    </p:spTree>
    <p:extLst>
      <p:ext uri="{BB962C8B-B14F-4D97-AF65-F5344CB8AC3E}">
        <p14:creationId xmlns:p14="http://schemas.microsoft.com/office/powerpoint/2010/main" val="1751377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175</a:t>
            </a:fld>
            <a:endParaRPr lang="en-US"/>
          </a:p>
        </p:txBody>
      </p:sp>
    </p:spTree>
    <p:extLst>
      <p:ext uri="{BB962C8B-B14F-4D97-AF65-F5344CB8AC3E}">
        <p14:creationId xmlns:p14="http://schemas.microsoft.com/office/powerpoint/2010/main" val="29461364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176</a:t>
            </a:fld>
            <a:endParaRPr lang="en-US"/>
          </a:p>
        </p:txBody>
      </p:sp>
    </p:spTree>
    <p:extLst>
      <p:ext uri="{BB962C8B-B14F-4D97-AF65-F5344CB8AC3E}">
        <p14:creationId xmlns:p14="http://schemas.microsoft.com/office/powerpoint/2010/main" val="11116094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187</a:t>
            </a:fld>
            <a:endParaRPr lang="en-US"/>
          </a:p>
        </p:txBody>
      </p:sp>
    </p:spTree>
    <p:extLst>
      <p:ext uri="{BB962C8B-B14F-4D97-AF65-F5344CB8AC3E}">
        <p14:creationId xmlns:p14="http://schemas.microsoft.com/office/powerpoint/2010/main" val="1714193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19</a:t>
            </a:fld>
            <a:endParaRPr lang="en-US">
              <a:latin typeface="Times New Roman" pitchFamily="18" charset="0"/>
            </a:endParaRPr>
          </a:p>
        </p:txBody>
      </p:sp>
    </p:spTree>
    <p:extLst>
      <p:ext uri="{BB962C8B-B14F-4D97-AF65-F5344CB8AC3E}">
        <p14:creationId xmlns:p14="http://schemas.microsoft.com/office/powerpoint/2010/main" val="3621258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6660" name="Footer Placeholder 3"/>
          <p:cNvSpPr>
            <a:spLocks noGrp="1"/>
          </p:cNvSpPr>
          <p:nvPr>
            <p:ph type="ftr" sz="quarter" idx="4"/>
          </p:nvPr>
        </p:nvSpPr>
        <p:spPr/>
        <p:txBody>
          <a:bodyPr/>
          <a:lstStyle/>
          <a:p>
            <a:pPr>
              <a:defRPr/>
            </a:pPr>
            <a:r>
              <a:rPr lang="en-US"/>
              <a:t>Diabetes Educational Services© (530) 893 - 8635 </a:t>
            </a:r>
          </a:p>
        </p:txBody>
      </p:sp>
      <p:sp>
        <p:nvSpPr>
          <p:cNvPr id="326661" name="Slide Number Placeholder 4"/>
          <p:cNvSpPr>
            <a:spLocks noGrp="1"/>
          </p:cNvSpPr>
          <p:nvPr>
            <p:ph type="sldNum" sz="quarter" idx="5"/>
          </p:nvPr>
        </p:nvSpPr>
        <p:spPr/>
        <p:txBody>
          <a:bodyPr/>
          <a:lstStyle/>
          <a:p>
            <a:pPr>
              <a:defRPr/>
            </a:pPr>
            <a:fld id="{94CA35F7-C88C-4106-A76F-F2D65CFE6D57}" type="slidenum">
              <a:rPr lang="en-US" smtClean="0"/>
              <a:pPr>
                <a:defRPr/>
              </a:pPr>
              <a:t>190</a:t>
            </a:fld>
            <a:endParaRPr lang="en-US"/>
          </a:p>
        </p:txBody>
      </p:sp>
    </p:spTree>
    <p:extLst>
      <p:ext uri="{BB962C8B-B14F-4D97-AF65-F5344CB8AC3E}">
        <p14:creationId xmlns:p14="http://schemas.microsoft.com/office/powerpoint/2010/main" val="38105441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196</a:t>
            </a:fld>
            <a:endParaRPr lang="en-US">
              <a:solidFill>
                <a:srgbClr val="000000"/>
              </a:solidFill>
            </a:endParaRPr>
          </a:p>
        </p:txBody>
      </p:sp>
    </p:spTree>
    <p:extLst>
      <p:ext uri="{BB962C8B-B14F-4D97-AF65-F5344CB8AC3E}">
        <p14:creationId xmlns:p14="http://schemas.microsoft.com/office/powerpoint/2010/main" val="18939216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001713" y="663575"/>
            <a:ext cx="4425950" cy="33210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670848" indent="-258018">
              <a:defRPr>
                <a:solidFill>
                  <a:schemeClr val="tx1"/>
                </a:solidFill>
                <a:latin typeface="Arial" panose="020B0604020202020204" pitchFamily="34" charset="0"/>
              </a:defRPr>
            </a:lvl2pPr>
            <a:lvl3pPr marL="1032074" indent="-206414">
              <a:defRPr>
                <a:solidFill>
                  <a:schemeClr val="tx1"/>
                </a:solidFill>
                <a:latin typeface="Arial" panose="020B0604020202020204" pitchFamily="34" charset="0"/>
              </a:defRPr>
            </a:lvl3pPr>
            <a:lvl4pPr marL="1444903" indent="-206414">
              <a:defRPr>
                <a:solidFill>
                  <a:schemeClr val="tx1"/>
                </a:solidFill>
                <a:latin typeface="Arial" panose="020B0604020202020204" pitchFamily="34" charset="0"/>
              </a:defRPr>
            </a:lvl4pPr>
            <a:lvl5pPr marL="1857733" indent="-206414">
              <a:defRPr>
                <a:solidFill>
                  <a:schemeClr val="tx1"/>
                </a:solidFill>
                <a:latin typeface="Arial" panose="020B0604020202020204" pitchFamily="34" charset="0"/>
              </a:defRPr>
            </a:lvl5pPr>
            <a:lvl6pPr marL="2270562" indent="-206414" eaLnBrk="0" fontAlgn="base" hangingPunct="0">
              <a:spcBef>
                <a:spcPct val="0"/>
              </a:spcBef>
              <a:spcAft>
                <a:spcPct val="0"/>
              </a:spcAft>
              <a:defRPr>
                <a:solidFill>
                  <a:schemeClr val="tx1"/>
                </a:solidFill>
                <a:latin typeface="Arial" panose="020B0604020202020204" pitchFamily="34" charset="0"/>
              </a:defRPr>
            </a:lvl6pPr>
            <a:lvl7pPr marL="2683392" indent="-206414" eaLnBrk="0" fontAlgn="base" hangingPunct="0">
              <a:spcBef>
                <a:spcPct val="0"/>
              </a:spcBef>
              <a:spcAft>
                <a:spcPct val="0"/>
              </a:spcAft>
              <a:defRPr>
                <a:solidFill>
                  <a:schemeClr val="tx1"/>
                </a:solidFill>
                <a:latin typeface="Arial" panose="020B0604020202020204" pitchFamily="34" charset="0"/>
              </a:defRPr>
            </a:lvl7pPr>
            <a:lvl8pPr marL="3096221" indent="-206414" eaLnBrk="0" fontAlgn="base" hangingPunct="0">
              <a:spcBef>
                <a:spcPct val="0"/>
              </a:spcBef>
              <a:spcAft>
                <a:spcPct val="0"/>
              </a:spcAft>
              <a:defRPr>
                <a:solidFill>
                  <a:schemeClr val="tx1"/>
                </a:solidFill>
                <a:latin typeface="Arial" panose="020B0604020202020204" pitchFamily="34" charset="0"/>
              </a:defRPr>
            </a:lvl8pPr>
            <a:lvl9pPr marL="3509050" indent="-206414"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670848" indent="-258018">
              <a:defRPr>
                <a:solidFill>
                  <a:schemeClr val="tx1"/>
                </a:solidFill>
                <a:latin typeface="Arial" panose="020B0604020202020204" pitchFamily="34" charset="0"/>
              </a:defRPr>
            </a:lvl2pPr>
            <a:lvl3pPr marL="1032074" indent="-206414">
              <a:defRPr>
                <a:solidFill>
                  <a:schemeClr val="tx1"/>
                </a:solidFill>
                <a:latin typeface="Arial" panose="020B0604020202020204" pitchFamily="34" charset="0"/>
              </a:defRPr>
            </a:lvl3pPr>
            <a:lvl4pPr marL="1444903" indent="-206414">
              <a:defRPr>
                <a:solidFill>
                  <a:schemeClr val="tx1"/>
                </a:solidFill>
                <a:latin typeface="Arial" panose="020B0604020202020204" pitchFamily="34" charset="0"/>
              </a:defRPr>
            </a:lvl4pPr>
            <a:lvl5pPr marL="1857733" indent="-206414">
              <a:defRPr>
                <a:solidFill>
                  <a:schemeClr val="tx1"/>
                </a:solidFill>
                <a:latin typeface="Arial" panose="020B0604020202020204" pitchFamily="34" charset="0"/>
              </a:defRPr>
            </a:lvl5pPr>
            <a:lvl6pPr marL="2270562" indent="-206414" eaLnBrk="0" fontAlgn="base" hangingPunct="0">
              <a:spcBef>
                <a:spcPct val="0"/>
              </a:spcBef>
              <a:spcAft>
                <a:spcPct val="0"/>
              </a:spcAft>
              <a:defRPr>
                <a:solidFill>
                  <a:schemeClr val="tx1"/>
                </a:solidFill>
                <a:latin typeface="Arial" panose="020B0604020202020204" pitchFamily="34" charset="0"/>
              </a:defRPr>
            </a:lvl6pPr>
            <a:lvl7pPr marL="2683392" indent="-206414" eaLnBrk="0" fontAlgn="base" hangingPunct="0">
              <a:spcBef>
                <a:spcPct val="0"/>
              </a:spcBef>
              <a:spcAft>
                <a:spcPct val="0"/>
              </a:spcAft>
              <a:defRPr>
                <a:solidFill>
                  <a:schemeClr val="tx1"/>
                </a:solidFill>
                <a:latin typeface="Arial" panose="020B0604020202020204" pitchFamily="34" charset="0"/>
              </a:defRPr>
            </a:lvl7pPr>
            <a:lvl8pPr marL="3096221" indent="-206414" eaLnBrk="0" fontAlgn="base" hangingPunct="0">
              <a:spcBef>
                <a:spcPct val="0"/>
              </a:spcBef>
              <a:spcAft>
                <a:spcPct val="0"/>
              </a:spcAft>
              <a:defRPr>
                <a:solidFill>
                  <a:schemeClr val="tx1"/>
                </a:solidFill>
                <a:latin typeface="Arial" panose="020B0604020202020204" pitchFamily="34" charset="0"/>
              </a:defRPr>
            </a:lvl8pPr>
            <a:lvl9pPr marL="3509050" indent="-206414"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0DB4D74C-9B85-4DFD-9115-E1F2E713A514}" type="slidenum">
              <a:rPr kumimoji="0" lang="en-US" sz="1800" b="0" i="0" u="none" strike="noStrike" kern="0" cap="none" spc="0" normalizeH="0" baseline="0" noProof="0">
                <a:ln>
                  <a:noFill/>
                </a:ln>
                <a:solidFill>
                  <a:prstClr val="black"/>
                </a:solidFill>
                <a:effectLst/>
                <a:uLnTx/>
                <a:uFillTx/>
                <a:latin typeface="Times New Roman" panose="02020603050405020304" pitchFamily="18" charset="0"/>
              </a:rPr>
              <a:pPr marL="0" marR="0" lvl="0" indent="0" defTabSz="914400" eaLnBrk="1" fontAlgn="auto" latinLnBrk="0" hangingPunct="1">
                <a:lnSpc>
                  <a:spcPct val="100000"/>
                </a:lnSpc>
                <a:spcBef>
                  <a:spcPts val="0"/>
                </a:spcBef>
                <a:spcAft>
                  <a:spcPts val="0"/>
                </a:spcAft>
                <a:buClrTx/>
                <a:buSzTx/>
                <a:buFontTx/>
                <a:buNone/>
                <a:tabLst/>
                <a:defRPr/>
              </a:pPr>
              <a:t>198</a:t>
            </a:fld>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ndParaRPr>
          </a:p>
        </p:txBody>
      </p:sp>
    </p:spTree>
    <p:extLst>
      <p:ext uri="{BB962C8B-B14F-4D97-AF65-F5344CB8AC3E}">
        <p14:creationId xmlns:p14="http://schemas.microsoft.com/office/powerpoint/2010/main" val="180344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hemeOverride" Target="../theme/themeOverride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122705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11266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811696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B30FEC0D-6A82-4A4C-BECF-C1D97FD09E55}" type="slidenum">
              <a:rPr lang="en-US"/>
              <a:pPr>
                <a:defRPr/>
              </a:pPr>
              <a:t>‹#›</a:t>
            </a:fld>
            <a:endParaRPr lang="en-US"/>
          </a:p>
        </p:txBody>
      </p:sp>
    </p:spTree>
    <p:extLst>
      <p:ext uri="{BB962C8B-B14F-4D97-AF65-F5344CB8AC3E}">
        <p14:creationId xmlns:p14="http://schemas.microsoft.com/office/powerpoint/2010/main" val="2381107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7543800" cy="1431925"/>
          </a:xfrm>
        </p:spPr>
        <p:txBody>
          <a:bodyPr/>
          <a:lstStyle/>
          <a:p>
            <a:r>
              <a:rPr lang="en-US"/>
              <a:t>Click to edit Master title style</a:t>
            </a:r>
          </a:p>
        </p:txBody>
      </p:sp>
      <p:sp>
        <p:nvSpPr>
          <p:cNvPr id="3" name="Content Placeholder 2"/>
          <p:cNvSpPr>
            <a:spLocks noGrp="1"/>
          </p:cNvSpPr>
          <p:nvPr>
            <p:ph sz="quarter" idx="1"/>
          </p:nvPr>
        </p:nvSpPr>
        <p:spPr>
          <a:xfrm>
            <a:off x="10668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49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668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49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E9490220-A8BC-4171-883B-FA1D379B98DB}" type="slidenum">
              <a:rPr lang="en-US"/>
              <a:pPr>
                <a:defRPr/>
              </a:pPr>
              <a:t>‹#›</a:t>
            </a:fld>
            <a:endParaRPr lang="en-US"/>
          </a:p>
        </p:txBody>
      </p:sp>
    </p:spTree>
    <p:extLst>
      <p:ext uri="{BB962C8B-B14F-4D97-AF65-F5344CB8AC3E}">
        <p14:creationId xmlns:p14="http://schemas.microsoft.com/office/powerpoint/2010/main" val="3614784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2241626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microsoft.com/office/2007/relationships/hdphoto" Target="../media/hdphoto1.wdp"/><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816" r:id="rId13"/>
    <p:sldLayoutId id="2147483817" r:id="rId14"/>
    <p:sldLayoutId id="2147483818" r:id="rId15"/>
    <p:sldLayoutId id="2147483819" r:id="rId16"/>
    <p:sldLayoutId id="214748382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5" r:id="rId14"/>
    <p:sldLayoutId id="2147483736" r:id="rId15"/>
    <p:sldLayoutId id="2147483737" r:id="rId16"/>
    <p:sldLayoutId id="214748373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43.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44.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145.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5.xml"/><Relationship Id="rId1" Type="http://schemas.openxmlformats.org/officeDocument/2006/relationships/tags" Target="../tags/tag40.xml"/><Relationship Id="rId4" Type="http://schemas.openxmlformats.org/officeDocument/2006/relationships/image" Target="../media/image146.png"/></Relationships>
</file>

<file path=ppt/slides/_rels/slide10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41.xml"/><Relationship Id="rId4" Type="http://schemas.openxmlformats.org/officeDocument/2006/relationships/image" Target="../media/image151.wm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5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11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notesSlide" Target="../notesSlides/notesSlide66.xml"/><Relationship Id="rId7"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jpeg"/></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image" Target="../media/image29.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notesSlide" Target="../notesSlides/notesSlide6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71.png"/><Relationship Id="rId4" Type="http://schemas.openxmlformats.org/officeDocument/2006/relationships/image" Target="../media/image17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72.wmf"/><Relationship Id="rId4" Type="http://schemas.openxmlformats.org/officeDocument/2006/relationships/notesSlide" Target="../notesSlides/notesSlide69.xml"/></Relationships>
</file>

<file path=ppt/slides/_rels/slide12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79.png"/></Relationships>
</file>

<file path=ppt/slides/_rels/slide13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7.png"/></Relationships>
</file>

<file path=ppt/slides/_rels/slide13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90.jpeg"/><Relationship Id="rId4" Type="http://schemas.openxmlformats.org/officeDocument/2006/relationships/hyperlink" Target="http://www.ncbi.nlm.nih.gov/pmc/articles/PMC2494620/"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en.wikiversity.org/wiki/Motivation_and_emotion/Book/2013/Emotional_control_vs._emotional_expressiveness" TargetMode="External"/><Relationship Id="rId3" Type="http://schemas.openxmlformats.org/officeDocument/2006/relationships/diagramLayout" Target="../diagrams/layout5.xml"/><Relationship Id="rId7" Type="http://schemas.openxmlformats.org/officeDocument/2006/relationships/image" Target="../media/image191.jp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93.jpeg"/><Relationship Id="rId4" Type="http://schemas.openxmlformats.org/officeDocument/2006/relationships/diagramQuickStyle" Target="../diagrams/quickStyle5.xml"/><Relationship Id="rId9" Type="http://schemas.openxmlformats.org/officeDocument/2006/relationships/image" Target="../media/image192.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94.png"/></Relationships>
</file>

<file path=ppt/slides/_rels/slide13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hyperlink" Target="https://www.niddk.nih.gov/health-information/professionals/diabetes-discoveries-practice/reducing-disparities-in-diabetic-amputations#:~:text=A%3A%20There's%20an%20epidemic%20of,of%20those%20people%20have%20diabetes." TargetMode="External"/><Relationship Id="rId4" Type="http://schemas.openxmlformats.org/officeDocument/2006/relationships/image" Target="../media/image196.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56.xml"/><Relationship Id="rId4" Type="http://schemas.openxmlformats.org/officeDocument/2006/relationships/image" Target="../media/image197.jpeg"/></Relationships>
</file>

<file path=ppt/slides/_rels/slide13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4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04.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hyperlink" Target="https://www.woundsource.com/blog/amputation-crisis-african-american-patients" TargetMode="Externa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209.jpeg"/><Relationship Id="rId4" Type="http://schemas.openxmlformats.org/officeDocument/2006/relationships/notesSlide" Target="../notesSlides/notesSlide75.xml"/></Relationships>
</file>

<file path=ppt/slides/_rels/slide14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4.xml"/><Relationship Id="rId1" Type="http://schemas.openxmlformats.org/officeDocument/2006/relationships/tags" Target="../tags/tag60.xml"/><Relationship Id="rId4" Type="http://schemas.openxmlformats.org/officeDocument/2006/relationships/image" Target="../media/image213.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oleObject" Target="../embeddings/oleObject2.bin"/><Relationship Id="rId5" Type="http://schemas.openxmlformats.org/officeDocument/2006/relationships/image" Target="../media/image32.png"/><Relationship Id="rId4" Type="http://schemas.openxmlformats.org/officeDocument/2006/relationships/oleObject" Target="../embeddings/oleObject1.bin"/></Relationships>
</file>

<file path=ppt/slides/_rels/slide15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4.xml"/><Relationship Id="rId1" Type="http://schemas.openxmlformats.org/officeDocument/2006/relationships/tags" Target="../tags/tag61.xml"/><Relationship Id="rId4" Type="http://schemas.openxmlformats.org/officeDocument/2006/relationships/image" Target="../media/image215.jpeg"/></Relationships>
</file>

<file path=ppt/slides/_rels/slide15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slideLayout" Target="../slideLayouts/slideLayout4.xml"/><Relationship Id="rId1" Type="http://schemas.openxmlformats.org/officeDocument/2006/relationships/tags" Target="../tags/tag62.xml"/><Relationship Id="rId5" Type="http://schemas.openxmlformats.org/officeDocument/2006/relationships/image" Target="../media/image217.jpeg"/><Relationship Id="rId4" Type="http://schemas.openxmlformats.org/officeDocument/2006/relationships/image" Target="../media/image206.png"/></Relationships>
</file>

<file path=ppt/slides/_rels/slide15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23.png"/><Relationship Id="rId5" Type="http://schemas.openxmlformats.org/officeDocument/2006/relationships/image" Target="../media/image222.jpeg"/><Relationship Id="rId4" Type="http://schemas.openxmlformats.org/officeDocument/2006/relationships/image" Target="../media/image221.jpeg"/></Relationships>
</file>

<file path=ppt/slides/_rels/slide155.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226.png"/><Relationship Id="rId4" Type="http://schemas.openxmlformats.org/officeDocument/2006/relationships/image" Target="../media/image225.png"/></Relationships>
</file>

<file path=ppt/slides/_rels/slide15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jpe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230.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231.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233.png"/><Relationship Id="rId4" Type="http://schemas.openxmlformats.org/officeDocument/2006/relationships/image" Target="../media/image232.png"/></Relationships>
</file>

<file path=ppt/slides/_rels/slide163.xml.rels><?xml version="1.0" encoding="UTF-8" standalone="yes"?>
<Relationships xmlns="http://schemas.openxmlformats.org/package/2006/relationships"><Relationship Id="rId3" Type="http://schemas.openxmlformats.org/officeDocument/2006/relationships/hyperlink" Target="https://www.cardiosmart.org/assets/infographic/peripheral-artery-disease" TargetMode="External"/><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236.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2.xml"/><Relationship Id="rId1" Type="http://schemas.openxmlformats.org/officeDocument/2006/relationships/tags" Target="../tags/tag71.xml"/><Relationship Id="rId5" Type="http://schemas.openxmlformats.org/officeDocument/2006/relationships/image" Target="../media/image237.png"/><Relationship Id="rId4" Type="http://schemas.openxmlformats.org/officeDocument/2006/relationships/oleObject" Target="../embeddings/oleObject3.bin"/></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238.jpeg"/><Relationship Id="rId4" Type="http://schemas.openxmlformats.org/officeDocument/2006/relationships/notesSlide" Target="../notesSlides/notesSlide81.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239.jpeg"/><Relationship Id="rId4" Type="http://schemas.openxmlformats.org/officeDocument/2006/relationships/notesSlide" Target="../notesSlides/notesSlide82.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240.jpeg"/><Relationship Id="rId4" Type="http://schemas.openxmlformats.org/officeDocument/2006/relationships/notesSlide" Target="../notesSlides/notesSlide83.xml"/></Relationships>
</file>

<file path=ppt/slides/_rels/slide17.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13.xml"/><Relationship Id="rId6" Type="http://schemas.openxmlformats.org/officeDocument/2006/relationships/image" Target="../media/image37.wmf"/><Relationship Id="rId11" Type="http://schemas.openxmlformats.org/officeDocument/2006/relationships/image" Target="../media/image42.wmf"/><Relationship Id="rId5" Type="http://schemas.openxmlformats.org/officeDocument/2006/relationships/image" Target="../media/image36.wmf"/><Relationship Id="rId10" Type="http://schemas.openxmlformats.org/officeDocument/2006/relationships/image" Target="../media/image41.wmf"/><Relationship Id="rId4" Type="http://schemas.openxmlformats.org/officeDocument/2006/relationships/notesSlide" Target="../notesSlides/notesSlide7.xml"/><Relationship Id="rId9" Type="http://schemas.openxmlformats.org/officeDocument/2006/relationships/image" Target="../media/image40.wmf"/></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241.jpeg"/><Relationship Id="rId4" Type="http://schemas.openxmlformats.org/officeDocument/2006/relationships/notesSlide" Target="../notesSlides/notesSlide8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243.png"/><Relationship Id="rId5" Type="http://schemas.openxmlformats.org/officeDocument/2006/relationships/notesSlide" Target="../notesSlides/notesSlide85.xml"/><Relationship Id="rId4"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175.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audio" Target="../media/media1.WAV"/><Relationship Id="rId7" Type="http://schemas.openxmlformats.org/officeDocument/2006/relationships/image" Target="../media/image244.png"/><Relationship Id="rId2" Type="http://schemas.microsoft.com/office/2007/relationships/media" Target="../media/media1.WAV"/><Relationship Id="rId1" Type="http://schemas.openxmlformats.org/officeDocument/2006/relationships/tags" Target="../tags/tag84.xml"/><Relationship Id="rId6" Type="http://schemas.openxmlformats.org/officeDocument/2006/relationships/notesSlide" Target="../notesSlides/notesSlide87.xml"/><Relationship Id="rId5" Type="http://schemas.openxmlformats.org/officeDocument/2006/relationships/slideLayout" Target="../slideLayouts/slideLayout16.xml"/><Relationship Id="rId4" Type="http://schemas.openxmlformats.org/officeDocument/2006/relationships/tags" Target="../tags/tag85.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246.png"/><Relationship Id="rId4" Type="http://schemas.openxmlformats.org/officeDocument/2006/relationships/notesSlide" Target="../notesSlides/notesSlide88.xml"/></Relationships>
</file>

<file path=ppt/slides/_rels/slide17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slideLayout" Target="../slideLayouts/slideLayout6.xml"/><Relationship Id="rId1" Type="http://schemas.openxmlformats.org/officeDocument/2006/relationships/tags" Target="../tags/tag88.xml"/><Relationship Id="rId5" Type="http://schemas.openxmlformats.org/officeDocument/2006/relationships/image" Target="../media/image249.png"/><Relationship Id="rId4" Type="http://schemas.openxmlformats.org/officeDocument/2006/relationships/image" Target="../media/image248.png"/></Relationships>
</file>

<file path=ppt/slides/_rels/slide17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25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182.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255.jp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xml"/><Relationship Id="rId1" Type="http://schemas.openxmlformats.org/officeDocument/2006/relationships/tags" Target="../tags/tag90.xml"/><Relationship Id="rId4" Type="http://schemas.openxmlformats.org/officeDocument/2006/relationships/image" Target="../media/image259.jpeg"/></Relationships>
</file>

<file path=ppt/slides/_rels/slide188.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5.JPG"/><Relationship Id="rId4" Type="http://schemas.openxmlformats.org/officeDocument/2006/relationships/image" Target="../media/image44.png"/></Relationships>
</file>

<file path=ppt/slides/_rels/slide190.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slideLayout" Target="../slideLayouts/slideLayout17.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91.xml"/><Relationship Id="rId6" Type="http://schemas.openxmlformats.org/officeDocument/2006/relationships/image" Target="../media/image262.jpeg"/><Relationship Id="rId11" Type="http://schemas.openxmlformats.org/officeDocument/2006/relationships/image" Target="../media/image266.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265.png"/><Relationship Id="rId4" Type="http://schemas.openxmlformats.org/officeDocument/2006/relationships/notesSlide" Target="../notesSlides/notesSlide90.xml"/><Relationship Id="rId9" Type="http://schemas.openxmlformats.org/officeDocument/2006/relationships/image" Target="../media/image264.wmf"/></Relationships>
</file>

<file path=ppt/slides/_rels/slide191.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7.xml"/><Relationship Id="rId5" Type="http://schemas.openxmlformats.org/officeDocument/2006/relationships/image" Target="../media/image271.png"/><Relationship Id="rId4" Type="http://schemas.openxmlformats.org/officeDocument/2006/relationships/image" Target="../media/image270.png"/></Relationships>
</file>

<file path=ppt/slides/_rels/slide193.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74.jpg"/><Relationship Id="rId2" Type="http://schemas.openxmlformats.org/officeDocument/2006/relationships/image" Target="../media/image273.png"/><Relationship Id="rId1" Type="http://schemas.openxmlformats.org/officeDocument/2006/relationships/slideLayout" Target="../slideLayouts/slideLayout2.xml"/><Relationship Id="rId4" Type="http://schemas.openxmlformats.org/officeDocument/2006/relationships/hyperlink" Target="http://foottalk.blogspot.com/2005/11/feet-vital-statistics.html"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76.png"/></Relationships>
</file>

<file path=ppt/slides/_rels/slide19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xml"/><Relationship Id="rId1" Type="http://schemas.openxmlformats.org/officeDocument/2006/relationships/tags" Target="../tags/tag94.xml"/><Relationship Id="rId6" Type="http://schemas.openxmlformats.org/officeDocument/2006/relationships/image" Target="../media/image279.tiff"/><Relationship Id="rId5" Type="http://schemas.openxmlformats.org/officeDocument/2006/relationships/image" Target="../media/image278.jpeg"/><Relationship Id="rId4" Type="http://schemas.openxmlformats.org/officeDocument/2006/relationships/hyperlink" Target="http://www.diabetesed.ne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hyperlink" Target="http://www.devpolicy.org/young-peoples-political-engagement-future-timor-leste-20170721/" TargetMode="External"/><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2.xml"/><Relationship Id="rId7" Type="http://schemas.openxmlformats.org/officeDocument/2006/relationships/hyperlink" Target="http://www.worlddiabetesday.org/node/4494" TargetMode="Externa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7.w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nejm.org/doi/full/10.1056/NEJMoa2206038?query=featured_hom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2.xml.rels><?xml version="1.0" encoding="UTF-8" standalone="yes"?>
<Relationships xmlns="http://schemas.openxmlformats.org/package/2006/relationships"><Relationship Id="rId3" Type="http://schemas.openxmlformats.org/officeDocument/2006/relationships/hyperlink" Target="https://elshahawkscribblins.blogspot.com/2015/07/when-writing-give-yourself-break.html" TargetMode="External"/><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hyperlink" Target="https://www.kidney.org/atoz/content/diabetes" TargetMode="External"/><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11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109.png"/><Relationship Id="rId5" Type="http://schemas.openxmlformats.org/officeDocument/2006/relationships/tags" Target="../tags/tag28.xml"/><Relationship Id="rId10" Type="http://schemas.openxmlformats.org/officeDocument/2006/relationships/notesSlide" Target="../notesSlides/notesSlide42.xml"/><Relationship Id="rId4" Type="http://schemas.openxmlformats.org/officeDocument/2006/relationships/tags" Target="../tags/tag27.xml"/><Relationship Id="rId9"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50.png"/><Relationship Id="rId5" Type="http://schemas.openxmlformats.org/officeDocument/2006/relationships/image" Target="../media/image122.png"/><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9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notesSlide" Target="../notesSlides/notesSlide57.xml"/><Relationship Id="rId7" Type="http://schemas.openxmlformats.org/officeDocument/2006/relationships/image" Target="../media/image133.jpe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hyperlink" Target="http://www.childrenwithdiabetes.com/gifs/products/glucagonkitred.jpg" TargetMode="External"/><Relationship Id="rId5" Type="http://schemas.openxmlformats.org/officeDocument/2006/relationships/image" Target="../media/image132.jpeg"/><Relationship Id="rId4" Type="http://schemas.openxmlformats.org/officeDocument/2006/relationships/hyperlink" Target="http://www.childrenwithdiabetes.com/gifs/products/glucagonkitredopen.jp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200" dirty="0"/>
              <a:t>ADA/EASD Meds Update, </a:t>
            </a:r>
            <a:br>
              <a:rPr lang="en-US" sz="3200" dirty="0"/>
            </a:br>
            <a:r>
              <a:rPr lang="en-US" sz="3200" dirty="0"/>
              <a:t>Solving Glucose Mysteries, </a:t>
            </a:r>
            <a:br>
              <a:rPr lang="en-US" sz="3200" dirty="0"/>
            </a:br>
            <a:r>
              <a:rPr lang="en-US" sz="3200" dirty="0"/>
              <a:t>3 Steps to </a:t>
            </a:r>
            <a:r>
              <a:rPr lang="en-US" sz="3200" dirty="0" err="1"/>
              <a:t>DeFEET</a:t>
            </a:r>
            <a:r>
              <a:rPr lang="en-US" sz="3200" dirty="0"/>
              <a:t> Amputations</a:t>
            </a:r>
          </a:p>
        </p:txBody>
      </p:sp>
      <p:sp>
        <p:nvSpPr>
          <p:cNvPr id="10" name="Subtitle 9"/>
          <p:cNvSpPr>
            <a:spLocks noGrp="1"/>
          </p:cNvSpPr>
          <p:nvPr>
            <p:ph type="subTitle" idx="1"/>
          </p:nvPr>
        </p:nvSpPr>
        <p:spPr>
          <a:xfrm>
            <a:off x="1269381" y="5695030"/>
            <a:ext cx="7034349" cy="742950"/>
          </a:xfrm>
        </p:spPr>
        <p:txBody>
          <a:bodyPr/>
          <a:lstStyle/>
          <a:p>
            <a:pPr>
              <a:spcBef>
                <a:spcPts val="0"/>
              </a:spcBef>
              <a:spcAft>
                <a:spcPts val="1800"/>
              </a:spcAft>
            </a:pPr>
            <a:r>
              <a:rPr lang="en-US" dirty="0"/>
              <a:t>www.DiabetesEd.net</a:t>
            </a:r>
          </a:p>
        </p:txBody>
      </p:sp>
      <p:sp>
        <p:nvSpPr>
          <p:cNvPr id="6" name="Subtitle 9"/>
          <p:cNvSpPr txBox="1">
            <a:spLocks/>
          </p:cNvSpPr>
          <p:nvPr/>
        </p:nvSpPr>
        <p:spPr>
          <a:xfrm>
            <a:off x="1432720" y="4962525"/>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dirty="0"/>
              <a:t>Beverly Dyck Thomassian, RN, MPH, BC-ADM, CDCES</a:t>
            </a:r>
          </a:p>
          <a:p>
            <a:pPr>
              <a:lnSpc>
                <a:spcPts val="2400"/>
              </a:lnSpc>
              <a:spcBef>
                <a:spcPts val="0"/>
              </a:spcBef>
            </a:pPr>
            <a:r>
              <a:rPr lang="en-US" sz="2400" dirty="0"/>
              <a:t>President, Diabetes Education Services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755" y="223394"/>
            <a:ext cx="6243845" cy="2311176"/>
          </a:xfrm>
          <a:prstGeom prst="rect">
            <a:avLst/>
          </a:prstGeom>
        </p:spPr>
      </p:pic>
      <p:pic>
        <p:nvPicPr>
          <p:cNvPr id="7" name="Picture 6" descr="A close up of a logo&#10;&#10;Description automatically generated">
            <a:extLst>
              <a:ext uri="{FF2B5EF4-FFF2-40B4-BE49-F238E27FC236}">
                <a16:creationId xmlns:a16="http://schemas.microsoft.com/office/drawing/2014/main" id="{1E1F77FB-7830-43CD-ADF6-D0141F521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04800"/>
            <a:ext cx="1593132" cy="1173887"/>
          </a:xfrm>
          <a:prstGeom prst="rect">
            <a:avLst/>
          </a:prstGeom>
        </p:spPr>
      </p:pic>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sz="3600" dirty="0"/>
              <a:t>1. Improving Care and Promoting Health in Populations</a:t>
            </a:r>
          </a:p>
        </p:txBody>
      </p:sp>
      <p:sp>
        <p:nvSpPr>
          <p:cNvPr id="3" name="Content Placeholder 2"/>
          <p:cNvSpPr>
            <a:spLocks noGrp="1"/>
          </p:cNvSpPr>
          <p:nvPr>
            <p:ph sz="quarter" idx="1"/>
          </p:nvPr>
        </p:nvSpPr>
        <p:spPr>
          <a:xfrm>
            <a:off x="533400" y="1447800"/>
            <a:ext cx="6248400" cy="5257800"/>
          </a:xfrm>
        </p:spPr>
        <p:txBody>
          <a:bodyPr>
            <a:normAutofit fontScale="77500" lnSpcReduction="20000"/>
          </a:bodyPr>
          <a:lstStyle/>
          <a:p>
            <a:pPr>
              <a:lnSpc>
                <a:spcPct val="120000"/>
              </a:lnSpc>
            </a:pPr>
            <a:r>
              <a:rPr lang="en-US" dirty="0"/>
              <a:t>Population Health includes:</a:t>
            </a:r>
          </a:p>
          <a:p>
            <a:pPr lvl="1">
              <a:lnSpc>
                <a:spcPct val="120000"/>
              </a:lnSpc>
            </a:pPr>
            <a:r>
              <a:rPr lang="en-US" dirty="0"/>
              <a:t>Outcomes (mortality, morbidity)</a:t>
            </a:r>
          </a:p>
          <a:p>
            <a:pPr lvl="1">
              <a:lnSpc>
                <a:spcPct val="120000"/>
              </a:lnSpc>
            </a:pPr>
            <a:r>
              <a:rPr lang="en-US" dirty="0"/>
              <a:t>Disease burden (incidence and prevalence)</a:t>
            </a:r>
          </a:p>
          <a:p>
            <a:pPr lvl="1">
              <a:lnSpc>
                <a:spcPct val="120000"/>
              </a:lnSpc>
            </a:pPr>
            <a:r>
              <a:rPr lang="en-US" dirty="0"/>
              <a:t>Behavioral and metabolic factors (A1c, MNT, exercise</a:t>
            </a:r>
          </a:p>
          <a:p>
            <a:pPr>
              <a:lnSpc>
                <a:spcPct val="120000"/>
              </a:lnSpc>
            </a:pPr>
            <a:r>
              <a:rPr lang="en-US" dirty="0"/>
              <a:t>Diabetes annual cost 2017 - $327 </a:t>
            </a:r>
            <a:r>
              <a:rPr lang="en-US" dirty="0" err="1"/>
              <a:t>bil</a:t>
            </a:r>
            <a:endParaRPr lang="en-US" dirty="0"/>
          </a:p>
          <a:p>
            <a:pPr>
              <a:lnSpc>
                <a:spcPct val="120000"/>
              </a:lnSpc>
            </a:pPr>
            <a:r>
              <a:rPr lang="en-US" dirty="0"/>
              <a:t>Targets</a:t>
            </a:r>
          </a:p>
          <a:p>
            <a:pPr lvl="1">
              <a:lnSpc>
                <a:spcPct val="120000"/>
              </a:lnSpc>
            </a:pPr>
            <a:r>
              <a:rPr lang="en-US" dirty="0"/>
              <a:t>64% of </a:t>
            </a:r>
            <a:r>
              <a:rPr lang="en-US" dirty="0" err="1"/>
              <a:t>ind’s</a:t>
            </a:r>
            <a:r>
              <a:rPr lang="en-US" dirty="0"/>
              <a:t> met A1c targets</a:t>
            </a:r>
          </a:p>
          <a:p>
            <a:pPr lvl="1">
              <a:lnSpc>
                <a:spcPct val="120000"/>
              </a:lnSpc>
            </a:pPr>
            <a:r>
              <a:rPr lang="en-US" dirty="0"/>
              <a:t>70% achieved BP targets</a:t>
            </a:r>
          </a:p>
          <a:p>
            <a:pPr lvl="1">
              <a:lnSpc>
                <a:spcPct val="120000"/>
              </a:lnSpc>
            </a:pPr>
            <a:r>
              <a:rPr lang="en-US" dirty="0"/>
              <a:t>57% met LDL target</a:t>
            </a:r>
          </a:p>
          <a:p>
            <a:pPr lvl="1">
              <a:lnSpc>
                <a:spcPct val="120000"/>
              </a:lnSpc>
            </a:pPr>
            <a:r>
              <a:rPr lang="en-US" dirty="0"/>
              <a:t>In total, 23% met all targets</a:t>
            </a:r>
          </a:p>
        </p:txBody>
      </p:sp>
      <p:pic>
        <p:nvPicPr>
          <p:cNvPr id="5" name="Picture 4"/>
          <p:cNvPicPr>
            <a:picLocks noChangeAspect="1"/>
          </p:cNvPicPr>
          <p:nvPr/>
        </p:nvPicPr>
        <p:blipFill>
          <a:blip r:embed="rId2"/>
          <a:stretch>
            <a:fillRect/>
          </a:stretch>
        </p:blipFill>
        <p:spPr>
          <a:xfrm rot="20198452">
            <a:off x="6711889" y="1587143"/>
            <a:ext cx="1968624" cy="1474568"/>
          </a:xfrm>
          <a:prstGeom prst="rect">
            <a:avLst/>
          </a:prstGeom>
        </p:spPr>
      </p:pic>
    </p:spTree>
    <p:extLst>
      <p:ext uri="{BB962C8B-B14F-4D97-AF65-F5344CB8AC3E}">
        <p14:creationId xmlns:p14="http://schemas.microsoft.com/office/powerpoint/2010/main" val="314006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EF0-EB02-42F3-BCBB-F2883E9CFD12}"/>
              </a:ext>
            </a:extLst>
          </p:cNvPr>
          <p:cNvSpPr>
            <a:spLocks noGrp="1"/>
          </p:cNvSpPr>
          <p:nvPr>
            <p:ph type="title"/>
          </p:nvPr>
        </p:nvSpPr>
        <p:spPr/>
        <p:txBody>
          <a:bodyPr>
            <a:normAutofit/>
          </a:bodyPr>
          <a:lstStyle/>
          <a:p>
            <a:r>
              <a:rPr lang="en-US" sz="4400" dirty="0" err="1"/>
              <a:t>Dasiglucagon</a:t>
            </a:r>
            <a:r>
              <a:rPr lang="en-US" sz="4400" dirty="0"/>
              <a:t> (</a:t>
            </a:r>
            <a:r>
              <a:rPr lang="en-US" sz="4400" dirty="0" err="1"/>
              <a:t>Zegalogue</a:t>
            </a:r>
            <a:r>
              <a:rPr lang="en-US" sz="4400" dirty="0"/>
              <a:t>)</a:t>
            </a:r>
          </a:p>
        </p:txBody>
      </p:sp>
      <p:pic>
        <p:nvPicPr>
          <p:cNvPr id="5" name="Content Placeholder 4">
            <a:extLst>
              <a:ext uri="{FF2B5EF4-FFF2-40B4-BE49-F238E27FC236}">
                <a16:creationId xmlns:a16="http://schemas.microsoft.com/office/drawing/2014/main" id="{725942E5-2878-46B0-9000-2CA880B3B6FB}"/>
              </a:ext>
            </a:extLst>
          </p:cNvPr>
          <p:cNvPicPr>
            <a:picLocks noGrp="1" noChangeAspect="1"/>
          </p:cNvPicPr>
          <p:nvPr>
            <p:ph sz="quarter" idx="1"/>
          </p:nvPr>
        </p:nvPicPr>
        <p:blipFill>
          <a:blip r:embed="rId2"/>
          <a:stretch>
            <a:fillRect/>
          </a:stretch>
        </p:blipFill>
        <p:spPr>
          <a:xfrm>
            <a:off x="440348" y="1256168"/>
            <a:ext cx="3341077" cy="3429000"/>
          </a:xfrm>
        </p:spPr>
      </p:pic>
      <p:pic>
        <p:nvPicPr>
          <p:cNvPr id="2050" name="Picture 2" descr="Reference ID: 4766029">
            <a:extLst>
              <a:ext uri="{FF2B5EF4-FFF2-40B4-BE49-F238E27FC236}">
                <a16:creationId xmlns:a16="http://schemas.microsoft.com/office/drawing/2014/main" id="{794DAC4B-F31D-4D1B-A1E9-5ACEC96FE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40005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6D8A78-E3F6-4B12-9429-5ACBE8B40D86}"/>
              </a:ext>
            </a:extLst>
          </p:cNvPr>
          <p:cNvPicPr>
            <a:picLocks noChangeAspect="1"/>
          </p:cNvPicPr>
          <p:nvPr/>
        </p:nvPicPr>
        <p:blipFill>
          <a:blip r:embed="rId4"/>
          <a:stretch>
            <a:fillRect/>
          </a:stretch>
        </p:blipFill>
        <p:spPr>
          <a:xfrm>
            <a:off x="3352800" y="4801732"/>
            <a:ext cx="1915201" cy="1903868"/>
          </a:xfrm>
          <a:prstGeom prst="rect">
            <a:avLst/>
          </a:prstGeom>
        </p:spPr>
      </p:pic>
      <p:pic>
        <p:nvPicPr>
          <p:cNvPr id="8" name="Picture 7">
            <a:extLst>
              <a:ext uri="{FF2B5EF4-FFF2-40B4-BE49-F238E27FC236}">
                <a16:creationId xmlns:a16="http://schemas.microsoft.com/office/drawing/2014/main" id="{9CD77552-12F9-4A00-9E95-A854DB6CF3A9}"/>
              </a:ext>
            </a:extLst>
          </p:cNvPr>
          <p:cNvPicPr>
            <a:picLocks noChangeAspect="1"/>
          </p:cNvPicPr>
          <p:nvPr/>
        </p:nvPicPr>
        <p:blipFill>
          <a:blip r:embed="rId5"/>
          <a:stretch>
            <a:fillRect/>
          </a:stretch>
        </p:blipFill>
        <p:spPr>
          <a:xfrm>
            <a:off x="3949765" y="2948352"/>
            <a:ext cx="4832285" cy="1471247"/>
          </a:xfrm>
          <a:prstGeom prst="rect">
            <a:avLst/>
          </a:prstGeom>
        </p:spPr>
      </p:pic>
    </p:spTree>
    <p:extLst>
      <p:ext uri="{BB962C8B-B14F-4D97-AF65-F5344CB8AC3E}">
        <p14:creationId xmlns:p14="http://schemas.microsoft.com/office/powerpoint/2010/main" val="234579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161620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92500" lnSpcReduction="20000"/>
          </a:bodyPr>
          <a:lstStyle/>
          <a:p>
            <a:pPr eaLnBrk="1" hangingPunct="1">
              <a:lnSpc>
                <a:spcPct val="11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err="1"/>
              <a:t>Basaglar</a:t>
            </a:r>
            <a:r>
              <a:rPr lang="en-US" sz="2800" dirty="0"/>
              <a:t> 58 units (Basal)</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5262979"/>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(max dose 0.5 units/kg a day</a:t>
            </a: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183435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418138"/>
          </a:xfrm>
        </p:spPr>
        <p:txBody>
          <a:bodyPr>
            <a:normAutofit fontScale="92500" lnSpcReduction="2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940088"/>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Labs</a:t>
            </a:r>
          </a:p>
          <a:p>
            <a:r>
              <a:rPr lang="en-US" sz="2400" dirty="0">
                <a:latin typeface="Calibri" panose="020F0502020204030204" pitchFamily="34" charset="0"/>
                <a:cs typeface="Calibri" panose="020F0502020204030204" pitchFamily="34" charset="0"/>
              </a:rPr>
              <a:t>A1C – 8.3%</a:t>
            </a:r>
          </a:p>
          <a:p>
            <a:r>
              <a:rPr lang="en-US" sz="2400" dirty="0">
                <a:latin typeface="Calibri" panose="020F0502020204030204" pitchFamily="34" charset="0"/>
                <a:cs typeface="Calibri" panose="020F0502020204030204" pitchFamily="34" charset="0"/>
              </a:rPr>
              <a:t>UACR 26  GFR &gt;60</a:t>
            </a:r>
          </a:p>
          <a:p>
            <a:r>
              <a:rPr lang="en-US" sz="2400" dirty="0">
                <a:latin typeface="Calibri" panose="020F0502020204030204" pitchFamily="34" charset="0"/>
                <a:cs typeface="Calibri" panose="020F0502020204030204" pitchFamily="34" charset="0"/>
              </a:rPr>
              <a:t>TSH 10.6</a:t>
            </a:r>
          </a:p>
          <a:p>
            <a:r>
              <a:rPr lang="en-US" sz="2400" dirty="0">
                <a:latin typeface="Calibri" panose="020F0502020204030204" pitchFamily="34" charset="0"/>
                <a:cs typeface="Calibri" panose="020F0502020204030204" pitchFamily="34" charset="0"/>
              </a:rPr>
              <a:t>LDL 98 mg/dl, Trig 158</a:t>
            </a:r>
          </a:p>
          <a:p>
            <a:r>
              <a:rPr lang="en-US" sz="2400" dirty="0">
                <a:latin typeface="Calibri" panose="020F0502020204030204" pitchFamily="34" charset="0"/>
                <a:cs typeface="Calibri" panose="020F0502020204030204" pitchFamily="34" charset="0"/>
              </a:rPr>
              <a:t>ALT 85 IU/L,  AST 90 IU/L</a:t>
            </a:r>
          </a:p>
          <a:p>
            <a:r>
              <a:rPr lang="en-US" sz="2400" dirty="0">
                <a:latin typeface="Calibri" panose="020F0502020204030204" pitchFamily="34" charset="0"/>
                <a:cs typeface="Calibri" panose="020F0502020204030204" pitchFamily="34" charset="0"/>
              </a:rPr>
              <a:t>(normal range 25-50)</a:t>
            </a: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a:p>
            <a:r>
              <a:rPr lang="en-US" sz="2400" u="sng" dirty="0">
                <a:latin typeface="Calibri" panose="020F0502020204030204" pitchFamily="34" charset="0"/>
                <a:cs typeface="Calibri" panose="020F0502020204030204" pitchFamily="34" charset="0"/>
              </a:rPr>
              <a:t>Life situation</a:t>
            </a:r>
          </a:p>
          <a:p>
            <a:r>
              <a:rPr lang="en-US" sz="2400" dirty="0">
                <a:latin typeface="Calibri" panose="020F0502020204030204" pitchFamily="34" charset="0"/>
                <a:cs typeface="Calibri" panose="020F0502020204030204" pitchFamily="34" charset="0"/>
              </a:rPr>
              <a:t>Takes care of dad with dementia</a:t>
            </a:r>
          </a:p>
          <a:p>
            <a:r>
              <a:rPr lang="en-US" sz="2400" dirty="0">
                <a:latin typeface="Calibri" panose="020F0502020204030204" pitchFamily="34" charset="0"/>
                <a:cs typeface="Calibri" panose="020F0502020204030204" pitchFamily="34" charset="0"/>
              </a:rPr>
              <a:t>Gums inflamed</a:t>
            </a:r>
          </a:p>
          <a:p>
            <a:r>
              <a:rPr lang="en-US" sz="2400" dirty="0">
                <a:latin typeface="Calibri" panose="020F0502020204030204" pitchFamily="34" charset="0"/>
                <a:cs typeface="Calibri" panose="020F0502020204030204" pitchFamily="34" charset="0"/>
              </a:rPr>
              <a:t>No eye doctor for year</a:t>
            </a:r>
          </a:p>
          <a:p>
            <a:r>
              <a:rPr lang="en-US" sz="2400"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62400" y="1752600"/>
            <a:ext cx="2126822" cy="3886200"/>
          </a:xfrm>
          <a:prstGeom prst="rect">
            <a:avLst/>
          </a:prstGeom>
        </p:spPr>
      </p:pic>
    </p:spTree>
    <p:custDataLst>
      <p:tags r:id="rId1"/>
    </p:custDataLst>
    <p:extLst>
      <p:ext uri="{BB962C8B-B14F-4D97-AF65-F5344CB8AC3E}">
        <p14:creationId xmlns:p14="http://schemas.microsoft.com/office/powerpoint/2010/main" val="142105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228600"/>
            <a:ext cx="8229600" cy="914400"/>
          </a:xfrm>
        </p:spPr>
        <p:txBody>
          <a:bodyPr anchor="b">
            <a:normAutofit/>
          </a:bodyPr>
          <a:lstStyle/>
          <a:p>
            <a:pPr eaLnBrk="1" hangingPunct="1">
              <a:defRPr/>
            </a:pPr>
            <a:r>
              <a:rPr lang="en-US"/>
              <a:t>ABCs of Diabetes</a:t>
            </a:r>
          </a:p>
        </p:txBody>
      </p:sp>
      <p:sp>
        <p:nvSpPr>
          <p:cNvPr id="1724419" name="Rectangle 1027"/>
          <p:cNvSpPr>
            <a:spLocks noGrp="1" noChangeArrowheads="1"/>
          </p:cNvSpPr>
          <p:nvPr>
            <p:ph sz="quarter" idx="1"/>
          </p:nvPr>
        </p:nvSpPr>
        <p:spPr>
          <a:xfrm>
            <a:off x="457200" y="1219200"/>
            <a:ext cx="4572000" cy="5638800"/>
          </a:xfrm>
        </p:spPr>
        <p:txBody>
          <a:bodyPr>
            <a:normAutofit fontScale="92500" lnSpcReduction="10000"/>
          </a:bodyPr>
          <a:lstStyle/>
          <a:p>
            <a:pPr eaLnBrk="1" hangingPunct="1">
              <a:defRPr/>
            </a:pPr>
            <a:r>
              <a:rPr lang="en-US" sz="2700" dirty="0"/>
              <a:t> </a:t>
            </a:r>
            <a:r>
              <a:rPr lang="en-US" dirty="0"/>
              <a:t>A1c less than 7%  </a:t>
            </a:r>
          </a:p>
          <a:p>
            <a:pPr lvl="1" eaLnBrk="1" hangingPunct="1">
              <a:defRPr/>
            </a:pPr>
            <a:r>
              <a:rPr lang="en-US" sz="3200" dirty="0"/>
              <a:t>Pre-meal BG 80-130</a:t>
            </a:r>
          </a:p>
          <a:p>
            <a:pPr lvl="1" eaLnBrk="1" hangingPunct="1">
              <a:defRPr/>
            </a:pPr>
            <a:r>
              <a:rPr lang="en-US" sz="3200" dirty="0"/>
              <a:t>Post meal BG &lt;180</a:t>
            </a:r>
          </a:p>
          <a:p>
            <a:pPr eaLnBrk="1" hangingPunct="1">
              <a:defRPr/>
            </a:pPr>
            <a:r>
              <a:rPr lang="en-US" dirty="0"/>
              <a:t>Blood Pressure &lt; 140/90</a:t>
            </a:r>
          </a:p>
          <a:p>
            <a:pPr lvl="1"/>
            <a:r>
              <a:rPr lang="en-US" sz="3200" dirty="0"/>
              <a:t>BP target &lt;130/80</a:t>
            </a:r>
          </a:p>
          <a:p>
            <a:pPr lvl="2"/>
            <a:r>
              <a:rPr lang="en-US" sz="3200" dirty="0"/>
              <a:t>If CVD or 10-year CVD Risk &gt; 15%  </a:t>
            </a:r>
          </a:p>
          <a:p>
            <a:pPr eaLnBrk="1" hangingPunct="1">
              <a:defRPr/>
            </a:pPr>
            <a:r>
              <a:rPr lang="en-US" dirty="0"/>
              <a:t>Cholesterol </a:t>
            </a:r>
          </a:p>
          <a:p>
            <a:pPr lvl="1" eaLnBrk="1" hangingPunct="1">
              <a:defRPr/>
            </a:pPr>
            <a:r>
              <a:rPr lang="en-US" sz="3200" dirty="0"/>
              <a:t> Statin therapy indicated if 40+</a:t>
            </a:r>
          </a:p>
          <a:p>
            <a:pPr marL="0" indent="0" eaLnBrk="1" hangingPunct="1">
              <a:lnSpc>
                <a:spcPct val="90000"/>
              </a:lnSpc>
              <a:buNone/>
              <a:defRPr/>
            </a:pPr>
            <a:endParaRPr lang="en-US" sz="2700" i="1" dirty="0"/>
          </a:p>
        </p:txBody>
      </p:sp>
      <p:pic>
        <p:nvPicPr>
          <p:cNvPr id="3" name="Picture 2" descr="An arrow hitting a bull's eye target">
            <a:extLst>
              <a:ext uri="{FF2B5EF4-FFF2-40B4-BE49-F238E27FC236}">
                <a16:creationId xmlns:a16="http://schemas.microsoft.com/office/drawing/2014/main" id="{EF8FAECD-CE07-45AE-AAE8-BA8B009298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r="8609" b="-3"/>
          <a:stretch/>
        </p:blipFill>
        <p:spPr>
          <a:xfrm>
            <a:off x="5208987" y="1304544"/>
            <a:ext cx="3477813" cy="4248912"/>
          </a:xfrm>
          <a:prstGeom prst="rect">
            <a:avLst/>
          </a:prstGeom>
          <a:noFill/>
        </p:spPr>
      </p:pic>
    </p:spTree>
    <p:custDataLst>
      <p:tags r:id="rId1"/>
    </p:custDataLst>
    <p:extLst>
      <p:ext uri="{BB962C8B-B14F-4D97-AF65-F5344CB8AC3E}">
        <p14:creationId xmlns:p14="http://schemas.microsoft.com/office/powerpoint/2010/main" val="350106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850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20882293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397326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114300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598613"/>
            <a:ext cx="4037013" cy="5259387"/>
          </a:xfrm>
        </p:spPr>
        <p:txBody>
          <a:bodyPr>
            <a:normAutofit lnSpcReduction="10000"/>
          </a:bodyPr>
          <a:lstStyle/>
          <a:p>
            <a:pPr>
              <a:lnSpc>
                <a:spcPct val="90000"/>
              </a:lnSpc>
            </a:pPr>
            <a:r>
              <a:rPr lang="en-US" sz="2400" dirty="0"/>
              <a:t>OSA affects ~25% of people with type 2 </a:t>
            </a:r>
          </a:p>
          <a:p>
            <a:pPr lvl="1">
              <a:lnSpc>
                <a:spcPct val="90000"/>
              </a:lnSpc>
            </a:pPr>
            <a:r>
              <a:rPr lang="en-US" sz="2400" dirty="0"/>
              <a:t>Up to 60% of those with type 2 have disordered sleep</a:t>
            </a:r>
          </a:p>
          <a:p>
            <a:pPr>
              <a:lnSpc>
                <a:spcPct val="90000"/>
              </a:lnSpc>
            </a:pPr>
            <a:r>
              <a:rPr lang="en-US" sz="2400" dirty="0"/>
              <a:t>Associated with increased CVD risk</a:t>
            </a:r>
          </a:p>
          <a:p>
            <a:pPr>
              <a:lnSpc>
                <a:spcPct val="90000"/>
              </a:lnSpc>
            </a:pPr>
            <a:r>
              <a:rPr lang="en-US" sz="2400" dirty="0"/>
              <a:t>4-10 increased risk if BMI 30+ with visceral adiposity</a:t>
            </a:r>
          </a:p>
          <a:p>
            <a:pPr>
              <a:lnSpc>
                <a:spcPct val="90000"/>
              </a:lnSpc>
            </a:pPr>
            <a:r>
              <a:rPr lang="en-US" sz="2400" dirty="0"/>
              <a:t>Treatment:</a:t>
            </a:r>
          </a:p>
          <a:p>
            <a:pPr lvl="1">
              <a:lnSpc>
                <a:spcPct val="90000"/>
              </a:lnSpc>
            </a:pPr>
            <a:r>
              <a:rPr lang="en-US" sz="2400" dirty="0"/>
              <a:t>Lifestyle modification</a:t>
            </a:r>
          </a:p>
          <a:p>
            <a:pPr lvl="1">
              <a:lnSpc>
                <a:spcPct val="90000"/>
              </a:lnSpc>
            </a:pPr>
            <a:r>
              <a:rPr lang="en-US" sz="2400" dirty="0"/>
              <a:t>Continuous positive oral airway pressure and devices</a:t>
            </a:r>
          </a:p>
          <a:p>
            <a:pPr lvl="1">
              <a:lnSpc>
                <a:spcPct val="90000"/>
              </a:lnSpc>
            </a:pPr>
            <a:r>
              <a:rPr lang="en-US" sz="2400"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2"/>
          <a:stretch>
            <a:fillRect/>
          </a:stretch>
        </p:blipFill>
        <p:spPr>
          <a:xfrm>
            <a:off x="4645025" y="1598613"/>
            <a:ext cx="4037013" cy="4002360"/>
          </a:xfrm>
          <a:prstGeom prst="rect">
            <a:avLst/>
          </a:prstGeom>
          <a:noFill/>
        </p:spPr>
      </p:pic>
    </p:spTree>
    <p:extLst>
      <p:ext uri="{BB962C8B-B14F-4D97-AF65-F5344CB8AC3E}">
        <p14:creationId xmlns:p14="http://schemas.microsoft.com/office/powerpoint/2010/main" val="178722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fontScale="90000"/>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63238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normAutofit/>
          </a:bodyPr>
          <a:lstStyle/>
          <a:p>
            <a:pPr>
              <a:defRPr/>
            </a:pPr>
            <a:r>
              <a:rPr lang="en-US" sz="4000" dirty="0"/>
              <a:t>Good Exercise Info / Quotes</a:t>
            </a:r>
          </a:p>
        </p:txBody>
      </p:sp>
      <p:sp>
        <p:nvSpPr>
          <p:cNvPr id="3" name="Text Placeholder 2"/>
          <p:cNvSpPr>
            <a:spLocks noGrp="1"/>
          </p:cNvSpPr>
          <p:nvPr>
            <p:ph type="body" sz="half" idx="1"/>
          </p:nvPr>
        </p:nvSpPr>
        <p:spPr>
          <a:xfrm>
            <a:off x="611188" y="1676400"/>
            <a:ext cx="4037012" cy="4497387"/>
          </a:xfrm>
        </p:spPr>
        <p:txBody>
          <a:bodyPr>
            <a:normAutofit/>
          </a:bodyPr>
          <a:lstStyle/>
          <a:p>
            <a:pPr>
              <a:defRPr/>
            </a:pPr>
            <a:r>
              <a:rPr lang="en-US" sz="3600" b="1" dirty="0">
                <a:solidFill>
                  <a:srgbClr val="7030A0"/>
                </a:solidFill>
              </a:rPr>
              <a:t>“</a:t>
            </a:r>
            <a:r>
              <a:rPr lang="en-US" sz="3600" b="1" dirty="0" err="1">
                <a:solidFill>
                  <a:srgbClr val="7030A0"/>
                </a:solidFill>
              </a:rPr>
              <a:t>Passagiata</a:t>
            </a:r>
            <a:r>
              <a:rPr lang="en-US" sz="3600" b="1" dirty="0">
                <a:solidFill>
                  <a:srgbClr val="7030A0"/>
                </a:solidFill>
              </a:rPr>
              <a:t>” – take an after meal stroll</a:t>
            </a:r>
          </a:p>
          <a:p>
            <a:pPr>
              <a:defRPr/>
            </a:pPr>
            <a:r>
              <a:rPr lang="en-US" sz="3200" dirty="0"/>
              <a:t>Exercise decreases A1c  0.7%</a:t>
            </a:r>
          </a:p>
          <a:p>
            <a:pPr>
              <a:defRPr/>
            </a:pPr>
            <a:r>
              <a:rPr lang="en-US" sz="3200" dirty="0"/>
              <a:t>No change in body wt, but 48% loss in visceral fat</a:t>
            </a:r>
          </a:p>
        </p:txBody>
      </p:sp>
      <p:sp>
        <p:nvSpPr>
          <p:cNvPr id="4" name="Content Placeholder 3"/>
          <p:cNvSpPr>
            <a:spLocks noGrp="1"/>
          </p:cNvSpPr>
          <p:nvPr>
            <p:ph sz="half" idx="2"/>
          </p:nvPr>
        </p:nvSpPr>
        <p:spPr>
          <a:xfrm>
            <a:off x="4724400" y="2514600"/>
            <a:ext cx="4037013" cy="4497387"/>
          </a:xfrm>
        </p:spPr>
        <p:txBody>
          <a:bodyPr>
            <a:normAutofit lnSpcReduction="10000"/>
          </a:bodyPr>
          <a:lstStyle/>
          <a:p>
            <a:pPr marL="0" indent="0">
              <a:buNone/>
              <a:defRPr/>
            </a:pPr>
            <a:r>
              <a:rPr lang="en-US" sz="3600" dirty="0">
                <a:solidFill>
                  <a:srgbClr val="C00000"/>
                </a:solidFill>
              </a:rPr>
              <a:t>“Every minute of activity lowers blood sugar one point.”</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br>
              <a:rPr lang="en-US" dirty="0">
                <a:solidFill>
                  <a:schemeClr val="tx1">
                    <a:lumMod val="95000"/>
                    <a:lumOff val="5000"/>
                  </a:schemeClr>
                </a:solidFill>
              </a:rPr>
            </a:br>
            <a:r>
              <a:rPr lang="en-US" sz="2800"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8745" y="1098550"/>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7605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320439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smoking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2624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3962400" y="2057400"/>
            <a:ext cx="4648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Ask at every visit</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Assess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Advise</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Assist with stop smoking </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Arrange for referrals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Organize your clinic</a:t>
            </a:r>
          </a:p>
        </p:txBody>
      </p:sp>
      <p:sp>
        <p:nvSpPr>
          <p:cNvPr id="1603588" name="Rectangle 4"/>
          <p:cNvSpPr>
            <a:spLocks noChangeArrowheads="1"/>
          </p:cNvSpPr>
          <p:nvPr/>
        </p:nvSpPr>
        <p:spPr bwMode="auto">
          <a:xfrm>
            <a:off x="762000" y="228600"/>
            <a:ext cx="7848600" cy="838200"/>
          </a:xfrm>
          <a:prstGeom prst="rect">
            <a:avLst/>
          </a:prstGeom>
          <a:noFill/>
          <a:ln w="12700">
            <a:noFill/>
            <a:miter lim="800000"/>
            <a:headEnd/>
            <a:tailEnd/>
          </a:ln>
          <a:effectLst/>
        </p:spPr>
        <p:txBody>
          <a:bodyPr lIns="90477" tIns="44445" rIns="90477" bIns="44445"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rPr>
              <a:t>Smoking and Diabetes  </a:t>
            </a:r>
            <a:endPar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sym typeface="Monotype Sorts" pitchFamily="2" charset="2"/>
            </a:endParaRPr>
          </a:p>
        </p:txBody>
      </p:sp>
      <p:sp>
        <p:nvSpPr>
          <p:cNvPr id="82949" name="Text Box 5"/>
          <p:cNvSpPr txBox="1">
            <a:spLocks noChangeArrowheads="1"/>
          </p:cNvSpPr>
          <p:nvPr/>
        </p:nvSpPr>
        <p:spPr bwMode="auto">
          <a:xfrm>
            <a:off x="457200" y="1219200"/>
            <a:ext cx="8305800" cy="58477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rebuchet MS" pitchFamily="34" charset="0"/>
                <a:ea typeface="+mn-ea"/>
                <a:cs typeface="+mn-cs"/>
              </a:rPr>
              <a:t>Smoking increases risk of diabetes 30%</a:t>
            </a:r>
          </a:p>
        </p:txBody>
      </p:sp>
      <p:sp>
        <p:nvSpPr>
          <p:cNvPr id="2" name="Title 1"/>
          <p:cNvSpPr>
            <a:spLocks noGrp="1"/>
          </p:cNvSpPr>
          <p:nvPr>
            <p:ph type="title"/>
          </p:nvPr>
        </p:nvSpPr>
        <p:spPr/>
        <p:txBody>
          <a:bodyPr/>
          <a:lstStyle/>
          <a:p>
            <a:r>
              <a:rPr lang="en-US" dirty="0"/>
              <a:t>Smoking and Diabetes</a:t>
            </a:r>
          </a:p>
        </p:txBody>
      </p:sp>
    </p:spTree>
    <p:custDataLst>
      <p:tags r:id="rId1"/>
    </p:custDataLst>
    <p:extLst>
      <p:ext uri="{BB962C8B-B14F-4D97-AF65-F5344CB8AC3E}">
        <p14:creationId xmlns:p14="http://schemas.microsoft.com/office/powerpoint/2010/main" val="116615777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additive="base">
                                        <p:cTn id="7" dur="5000" fill="hold"/>
                                        <p:tgtEl>
                                          <p:spTgt spid="1603586"/>
                                        </p:tgtEl>
                                        <p:attrNameLst>
                                          <p:attrName>ppt_x</p:attrName>
                                        </p:attrNameLst>
                                      </p:cBhvr>
                                      <p:tavLst>
                                        <p:tav tm="0">
                                          <p:val>
                                            <p:strVal val="#ppt_x"/>
                                          </p:val>
                                        </p:tav>
                                        <p:tav tm="100000">
                                          <p:val>
                                            <p:strVal val="#ppt_x"/>
                                          </p:val>
                                        </p:tav>
                                      </p:tavLst>
                                    </p:anim>
                                    <p:anim calcmode="lin" valueType="num">
                                      <p:cBhvr additive="base">
                                        <p:cTn id="8" dur="5000" fill="hold"/>
                                        <p:tgtEl>
                                          <p:spTgt spid="16035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04800" y="266700"/>
            <a:ext cx="8382000" cy="762000"/>
          </a:xfrm>
        </p:spPr>
        <p:txBody>
          <a:bodyPr>
            <a:normAutofit fontScale="90000"/>
          </a:bodyPr>
          <a:lstStyle/>
          <a:p>
            <a:r>
              <a:rPr lang="en-US" dirty="0"/>
              <a:t>USDA  www.myplate.gov</a:t>
            </a:r>
          </a:p>
        </p:txBody>
      </p:sp>
      <p:sp>
        <p:nvSpPr>
          <p:cNvPr id="5123" name="Content Placeholder 2"/>
          <p:cNvSpPr>
            <a:spLocks noGrp="1"/>
          </p:cNvSpPr>
          <p:nvPr>
            <p:ph sz="quarter" idx="1"/>
          </p:nvPr>
        </p:nvSpPr>
        <p:spPr>
          <a:xfrm>
            <a:off x="457200" y="1219200"/>
            <a:ext cx="8229600" cy="4937760"/>
          </a:xfrm>
        </p:spPr>
        <p:txBody>
          <a:bodyPr>
            <a:normAutofit/>
          </a:bodyPr>
          <a:lstStyle/>
          <a:p>
            <a:pPr marL="0" indent="0">
              <a:buFont typeface="Wingdings" pitchFamily="2" charset="2"/>
              <a:buNone/>
              <a:defRPr/>
            </a:pPr>
            <a:r>
              <a:rPr lang="en-US" sz="2400" b="1" i="1" dirty="0"/>
              <a:t>Balancing Calories</a:t>
            </a:r>
            <a:r>
              <a:rPr lang="en-US" sz="2400" dirty="0"/>
              <a:t>   </a:t>
            </a:r>
          </a:p>
          <a:p>
            <a:pPr>
              <a:defRPr/>
            </a:pPr>
            <a:r>
              <a:rPr lang="en-US" sz="2400" dirty="0"/>
              <a:t>Enjoy your food, but eat less.   </a:t>
            </a:r>
          </a:p>
          <a:p>
            <a:pPr>
              <a:defRPr/>
            </a:pPr>
            <a:r>
              <a:rPr lang="en-US" sz="2400" dirty="0"/>
              <a:t>Avoid oversized portions.     </a:t>
            </a:r>
          </a:p>
          <a:p>
            <a:pPr marL="0" indent="0">
              <a:buFont typeface="Wingdings" pitchFamily="2" charset="2"/>
              <a:buNone/>
              <a:defRPr/>
            </a:pPr>
            <a:r>
              <a:rPr lang="en-US" sz="2400" b="1" i="1" dirty="0"/>
              <a:t>Foods to Increase</a:t>
            </a:r>
            <a:r>
              <a:rPr lang="en-US" sz="2400" dirty="0"/>
              <a:t>   </a:t>
            </a:r>
          </a:p>
          <a:p>
            <a:pPr>
              <a:defRPr/>
            </a:pPr>
            <a:r>
              <a:rPr lang="en-US" sz="2400" dirty="0"/>
              <a:t>Make half your plate fruits and vegetables.   </a:t>
            </a:r>
          </a:p>
          <a:p>
            <a:pPr>
              <a:defRPr/>
            </a:pPr>
            <a:r>
              <a:rPr lang="en-US" sz="2400" dirty="0"/>
              <a:t>Make at least half your grains whole grains.  </a:t>
            </a:r>
          </a:p>
          <a:p>
            <a:pPr>
              <a:defRPr/>
            </a:pPr>
            <a:r>
              <a:rPr lang="en-US" sz="2400" dirty="0"/>
              <a:t> Switch to fat-free or low-fat (1%) milk.    </a:t>
            </a:r>
          </a:p>
          <a:p>
            <a:pPr marL="0" indent="0">
              <a:buFont typeface="Wingdings" pitchFamily="2" charset="2"/>
              <a:buNone/>
              <a:defRPr/>
            </a:pPr>
            <a:r>
              <a:rPr lang="en-US" sz="2400" b="1" i="1" dirty="0"/>
              <a:t>Foods to Reduce</a:t>
            </a:r>
            <a:r>
              <a:rPr lang="en-US" sz="2400" dirty="0"/>
              <a:t>  </a:t>
            </a:r>
          </a:p>
          <a:p>
            <a:pPr>
              <a:defRPr/>
            </a:pPr>
            <a:r>
              <a:rPr lang="en-US" sz="2400" dirty="0"/>
              <a:t> Compare sodium in foods like soup, bread, and frozen meals ― and choose the foods with lower numbers.   </a:t>
            </a:r>
          </a:p>
          <a:p>
            <a:pPr>
              <a:buFont typeface="Arial" pitchFamily="34" charset="0"/>
              <a:buChar char="•"/>
              <a:defRPr/>
            </a:pPr>
            <a:r>
              <a:rPr lang="en-US" sz="2400" dirty="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149" y="1028700"/>
            <a:ext cx="272157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808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236802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A1083-3E6F-4C7C-8FED-2B0968834EA7}"/>
              </a:ext>
            </a:extLst>
          </p:cNvPr>
          <p:cNvSpPr>
            <a:spLocks noGrp="1"/>
          </p:cNvSpPr>
          <p:nvPr>
            <p:ph type="title"/>
          </p:nvPr>
        </p:nvSpPr>
        <p:spPr>
          <a:xfrm>
            <a:off x="457200" y="228600"/>
            <a:ext cx="8229600" cy="914400"/>
          </a:xfrm>
        </p:spPr>
        <p:txBody>
          <a:bodyPr anchor="b">
            <a:normAutofit/>
          </a:bodyPr>
          <a:lstStyle/>
          <a:p>
            <a:r>
              <a:rPr lang="en-US" dirty="0"/>
              <a:t>Diabetes Toolkit</a:t>
            </a:r>
          </a:p>
        </p:txBody>
      </p:sp>
      <p:sp>
        <p:nvSpPr>
          <p:cNvPr id="16" name="Content Placeholder 3">
            <a:extLst>
              <a:ext uri="{FF2B5EF4-FFF2-40B4-BE49-F238E27FC236}">
                <a16:creationId xmlns:a16="http://schemas.microsoft.com/office/drawing/2014/main" id="{A7D1FE0D-B53C-4ABB-9774-DD520B024668}"/>
              </a:ext>
            </a:extLst>
          </p:cNvPr>
          <p:cNvSpPr>
            <a:spLocks noGrp="1"/>
          </p:cNvSpPr>
          <p:nvPr>
            <p:ph sz="quarter" idx="2"/>
          </p:nvPr>
        </p:nvSpPr>
        <p:spPr>
          <a:xfrm>
            <a:off x="4632198" y="1216152"/>
            <a:ext cx="4041648" cy="4937760"/>
          </a:xfrm>
        </p:spPr>
        <p:txBody>
          <a:bodyPr>
            <a:normAutofit fontScale="92500" lnSpcReduction="20000"/>
          </a:bodyPr>
          <a:lstStyle/>
          <a:p>
            <a:r>
              <a:rPr lang="en-US" dirty="0"/>
              <a:t>BG Checks and logging results</a:t>
            </a:r>
          </a:p>
          <a:p>
            <a:r>
              <a:rPr lang="en-US" dirty="0"/>
              <a:t>Diabetes ID</a:t>
            </a:r>
          </a:p>
          <a:p>
            <a:pPr lvl="1"/>
            <a:r>
              <a:rPr lang="en-US" sz="3200" dirty="0"/>
              <a:t>Phone, medic alert, on person</a:t>
            </a:r>
          </a:p>
          <a:p>
            <a:r>
              <a:rPr lang="en-US" dirty="0"/>
              <a:t>Carbohydrate source</a:t>
            </a:r>
          </a:p>
          <a:p>
            <a:pPr lvl="1"/>
            <a:r>
              <a:rPr lang="en-US" sz="3200" dirty="0"/>
              <a:t>Granola bar, glucose tabs, GU, gummy bears</a:t>
            </a:r>
          </a:p>
          <a:p>
            <a:r>
              <a:rPr lang="en-US" dirty="0"/>
              <a:t>Rescue Meds</a:t>
            </a:r>
          </a:p>
        </p:txBody>
      </p:sp>
      <p:graphicFrame>
        <p:nvGraphicFramePr>
          <p:cNvPr id="18" name="Text Placeholder 2">
            <a:extLst>
              <a:ext uri="{FF2B5EF4-FFF2-40B4-BE49-F238E27FC236}">
                <a16:creationId xmlns:a16="http://schemas.microsoft.com/office/drawing/2014/main" id="{3C26DB38-6B84-49FA-BC5D-9BE5769D6F3E}"/>
              </a:ext>
            </a:extLst>
          </p:cNvPr>
          <p:cNvGraphicFramePr/>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884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62500" lnSpcReduction="20000"/>
          </a:bodyPr>
          <a:lstStyle/>
          <a:p>
            <a:pPr>
              <a:lnSpc>
                <a:spcPct val="120000"/>
              </a:lnSpc>
            </a:pPr>
            <a:r>
              <a:rPr lang="en-US" dirty="0"/>
              <a:t>Increase semaglutide to 1.0mg</a:t>
            </a:r>
          </a:p>
          <a:p>
            <a:pPr>
              <a:lnSpc>
                <a:spcPct val="120000"/>
              </a:lnSpc>
            </a:pPr>
            <a:r>
              <a:rPr lang="en-US" dirty="0"/>
              <a:t>Decrease </a:t>
            </a:r>
            <a:r>
              <a:rPr lang="en-US" dirty="0" err="1"/>
              <a:t>basaglar</a:t>
            </a:r>
            <a:r>
              <a:rPr lang="en-US" dirty="0"/>
              <a:t> by 10 units</a:t>
            </a:r>
          </a:p>
          <a:p>
            <a:pPr>
              <a:lnSpc>
                <a:spcPct val="120000"/>
              </a:lnSpc>
            </a:pPr>
            <a:r>
              <a:rPr lang="en-US" dirty="0"/>
              <a:t>Stop sitagliptin, pioglitazone (Actos)</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6660" y="1360675"/>
            <a:ext cx="1562793" cy="4533900"/>
          </a:xfrm>
          <a:prstGeom prst="rect">
            <a:avLst/>
          </a:prstGeom>
        </p:spPr>
      </p:pic>
      <p:sp>
        <p:nvSpPr>
          <p:cNvPr id="4" name="TextBox 3">
            <a:extLst>
              <a:ext uri="{FF2B5EF4-FFF2-40B4-BE49-F238E27FC236}">
                <a16:creationId xmlns:a16="http://schemas.microsoft.com/office/drawing/2014/main" id="{13F5B3B4-93D1-45EF-8816-F1616C4B8A06}"/>
              </a:ext>
            </a:extLst>
          </p:cNvPr>
          <p:cNvSpPr txBox="1"/>
          <p:nvPr/>
        </p:nvSpPr>
        <p:spPr>
          <a:xfrm>
            <a:off x="7239000" y="1676400"/>
            <a:ext cx="1576638" cy="3046988"/>
          </a:xfrm>
          <a:prstGeom prst="rect">
            <a:avLst/>
          </a:prstGeom>
          <a:noFill/>
        </p:spPr>
        <p:txBody>
          <a:bodyPr wrap="square" rtlCol="0">
            <a:spAutoFit/>
          </a:bodyPr>
          <a:lstStyle/>
          <a:p>
            <a:r>
              <a:rPr lang="en-US" dirty="0">
                <a:solidFill>
                  <a:srgbClr val="0070C0"/>
                </a:solidFill>
              </a:rPr>
              <a:t>What about alcohol intake?</a:t>
            </a:r>
          </a:p>
          <a:p>
            <a:endParaRPr lang="en-US" dirty="0">
              <a:solidFill>
                <a:srgbClr val="0070C0"/>
              </a:solidFill>
            </a:endParaRPr>
          </a:p>
          <a:p>
            <a:r>
              <a:rPr lang="en-US" dirty="0">
                <a:solidFill>
                  <a:srgbClr val="0070C0"/>
                </a:solidFill>
              </a:rPr>
              <a:t>Are these goals realistic?</a:t>
            </a:r>
          </a:p>
        </p:txBody>
      </p:sp>
    </p:spTree>
    <p:extLst>
      <p:ext uri="{BB962C8B-B14F-4D97-AF65-F5344CB8AC3E}">
        <p14:creationId xmlns:p14="http://schemas.microsoft.com/office/powerpoint/2010/main" val="37803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42113" y="2895600"/>
            <a:ext cx="2444687" cy="2842659"/>
          </a:xfrm>
          <a:prstGeom prst="rect">
            <a:avLst/>
          </a:prstGeom>
        </p:spPr>
      </p:pic>
      <p:sp>
        <p:nvSpPr>
          <p:cNvPr id="2" name="Title 1"/>
          <p:cNvSpPr>
            <a:spLocks noGrp="1"/>
          </p:cNvSpPr>
          <p:nvPr>
            <p:ph type="title"/>
          </p:nvPr>
        </p:nvSpPr>
        <p:spPr>
          <a:xfrm>
            <a:off x="375022" y="152400"/>
            <a:ext cx="8229600" cy="990600"/>
          </a:xfrm>
        </p:spPr>
        <p:txBody>
          <a:bodyPr/>
          <a:lstStyle/>
          <a:p>
            <a:r>
              <a:rPr lang="en-US" dirty="0"/>
              <a:t>Exercise Standards	</a:t>
            </a:r>
          </a:p>
        </p:txBody>
      </p:sp>
      <p:sp>
        <p:nvSpPr>
          <p:cNvPr id="3" name="Content Placeholder 2"/>
          <p:cNvSpPr>
            <a:spLocks noGrp="1"/>
          </p:cNvSpPr>
          <p:nvPr>
            <p:ph sz="quarter" idx="1"/>
          </p:nvPr>
        </p:nvSpPr>
        <p:spPr>
          <a:xfrm>
            <a:off x="457199" y="1219200"/>
            <a:ext cx="5867401" cy="5486400"/>
          </a:xfrm>
        </p:spPr>
        <p:txBody>
          <a:bodyPr>
            <a:normAutofit lnSpcReduction="10000"/>
          </a:bodyPr>
          <a:lstStyle/>
          <a:p>
            <a:r>
              <a:rPr lang="en-US" sz="3000" dirty="0"/>
              <a:t>Adults – 150 min/</a:t>
            </a:r>
            <a:r>
              <a:rPr lang="en-US" sz="3000" dirty="0" err="1"/>
              <a:t>wk</a:t>
            </a:r>
            <a:r>
              <a:rPr lang="en-US" sz="3000" dirty="0"/>
              <a:t> moderate intensity </a:t>
            </a:r>
          </a:p>
          <a:p>
            <a:pPr lvl="1"/>
            <a:r>
              <a:rPr lang="en-US" dirty="0"/>
              <a:t>over 3 days a week.</a:t>
            </a:r>
          </a:p>
          <a:p>
            <a:pPr lvl="1"/>
            <a:r>
              <a:rPr lang="en-US" dirty="0"/>
              <a:t>Don’t miss &gt; 2 consecutive days w/out exercise</a:t>
            </a:r>
          </a:p>
          <a:p>
            <a:pPr lvl="1"/>
            <a:r>
              <a:rPr lang="en-US" dirty="0"/>
              <a:t>Get up every 30 mins - Reduce sedentary time </a:t>
            </a:r>
          </a:p>
          <a:p>
            <a:pPr lvl="1"/>
            <a:r>
              <a:rPr lang="en-US" dirty="0"/>
              <a:t>Flexibility and balance training 2-3 </a:t>
            </a:r>
            <a:r>
              <a:rPr lang="en-US" dirty="0" err="1"/>
              <a:t>xs</a:t>
            </a:r>
            <a:r>
              <a:rPr lang="en-US" dirty="0"/>
              <a:t> a week (Yoga and Tai Chi)</a:t>
            </a:r>
          </a:p>
          <a:p>
            <a:pPr lvl="1"/>
            <a:r>
              <a:rPr lang="en-US" dirty="0"/>
              <a:t>T1 and T2 – resistance training 2 -3 </a:t>
            </a:r>
            <a:r>
              <a:rPr lang="en-US" dirty="0" err="1"/>
              <a:t>xs</a:t>
            </a:r>
            <a:r>
              <a:rPr lang="en-US" dirty="0"/>
              <a:t> a week</a:t>
            </a:r>
          </a:p>
        </p:txBody>
      </p:sp>
      <p:pic>
        <p:nvPicPr>
          <p:cNvPr id="4" name="Picture 3"/>
          <p:cNvPicPr>
            <a:picLocks noChangeAspect="1"/>
          </p:cNvPicPr>
          <p:nvPr/>
        </p:nvPicPr>
        <p:blipFill>
          <a:blip r:embed="rId3"/>
          <a:stretch>
            <a:fillRect/>
          </a:stretch>
        </p:blipFill>
        <p:spPr>
          <a:xfrm>
            <a:off x="7239000" y="152400"/>
            <a:ext cx="1365622" cy="2097206"/>
          </a:xfrm>
          <a:prstGeom prst="rect">
            <a:avLst/>
          </a:prstGeom>
        </p:spPr>
      </p:pic>
      <p:pic>
        <p:nvPicPr>
          <p:cNvPr id="5" name="Picture 4"/>
          <p:cNvPicPr>
            <a:picLocks noChangeAspect="1"/>
          </p:cNvPicPr>
          <p:nvPr/>
        </p:nvPicPr>
        <p:blipFill>
          <a:blip r:embed="rId4"/>
          <a:stretch>
            <a:fillRect/>
          </a:stretch>
        </p:blipFill>
        <p:spPr>
          <a:xfrm>
            <a:off x="6037944" y="114300"/>
            <a:ext cx="3023878" cy="2274005"/>
          </a:xfrm>
          <a:prstGeom prst="rect">
            <a:avLst/>
          </a:prstGeom>
        </p:spPr>
      </p:pic>
      <p:sp>
        <p:nvSpPr>
          <p:cNvPr id="7" name="TextBox 6">
            <a:extLst>
              <a:ext uri="{FF2B5EF4-FFF2-40B4-BE49-F238E27FC236}">
                <a16:creationId xmlns:a16="http://schemas.microsoft.com/office/drawing/2014/main" id="{EA605B5D-7C92-B085-2705-463CA21A7C72}"/>
              </a:ext>
            </a:extLst>
          </p:cNvPr>
          <p:cNvSpPr txBox="1"/>
          <p:nvPr/>
        </p:nvSpPr>
        <p:spPr>
          <a:xfrm>
            <a:off x="4076700" y="6245554"/>
            <a:ext cx="2286000" cy="369332"/>
          </a:xfrm>
          <a:prstGeom prst="rect">
            <a:avLst/>
          </a:prstGeom>
          <a:noFill/>
        </p:spPr>
        <p:txBody>
          <a:bodyPr wrap="square" rtlCol="0">
            <a:spAutoFit/>
          </a:bodyPr>
          <a:lstStyle/>
          <a:p>
            <a:r>
              <a:rPr lang="en-US" dirty="0"/>
              <a:t>ADA Standards 2022</a:t>
            </a:r>
          </a:p>
        </p:txBody>
      </p:sp>
    </p:spTree>
    <p:extLst>
      <p:ext uri="{BB962C8B-B14F-4D97-AF65-F5344CB8AC3E}">
        <p14:creationId xmlns:p14="http://schemas.microsoft.com/office/powerpoint/2010/main" val="142091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2F22A-9348-B369-DC5F-8BF6A2E60E0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4800" y="149612"/>
            <a:ext cx="9144000" cy="5870188"/>
          </a:xfrm>
          <a:prstGeom prst="rect">
            <a:avLst/>
          </a:prstGeom>
        </p:spPr>
      </p:pic>
      <p:pic>
        <p:nvPicPr>
          <p:cNvPr id="4" name="Picture 3">
            <a:extLst>
              <a:ext uri="{FF2B5EF4-FFF2-40B4-BE49-F238E27FC236}">
                <a16:creationId xmlns:a16="http://schemas.microsoft.com/office/drawing/2014/main" id="{7A94F847-E4C0-9AFA-608A-77435FDA90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47800" y="72483"/>
            <a:ext cx="11650133" cy="6553200"/>
          </a:xfrm>
          <a:prstGeom prst="rect">
            <a:avLst/>
          </a:prstGeom>
        </p:spPr>
      </p:pic>
      <p:pic>
        <p:nvPicPr>
          <p:cNvPr id="3" name="Content Placeholder 6">
            <a:extLst>
              <a:ext uri="{FF2B5EF4-FFF2-40B4-BE49-F238E27FC236}">
                <a16:creationId xmlns:a16="http://schemas.microsoft.com/office/drawing/2014/main" id="{33042F9C-005B-CF08-AFB5-7D83F565B044}"/>
              </a:ext>
            </a:extLst>
          </p:cNvPr>
          <p:cNvPicPr>
            <a:picLocks noChangeAspect="1"/>
          </p:cNvPicPr>
          <p:nvPr/>
        </p:nvPicPr>
        <p:blipFill>
          <a:blip r:embed="rId4"/>
          <a:stretch>
            <a:fillRect/>
          </a:stretch>
        </p:blipFill>
        <p:spPr>
          <a:xfrm>
            <a:off x="507380" y="6345451"/>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57307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418F2-EDC6-8E75-C5A8-C6FD1BD3AB9C}"/>
              </a:ext>
            </a:extLst>
          </p:cNvPr>
          <p:cNvPicPr>
            <a:picLocks noChangeAspect="1"/>
          </p:cNvPicPr>
          <p:nvPr/>
        </p:nvPicPr>
        <p:blipFill>
          <a:blip r:embed="rId2"/>
          <a:stretch>
            <a:fillRect/>
          </a:stretch>
        </p:blipFill>
        <p:spPr>
          <a:xfrm>
            <a:off x="0" y="1447800"/>
            <a:ext cx="9144000" cy="2411604"/>
          </a:xfrm>
          <a:prstGeom prst="rect">
            <a:avLst/>
          </a:prstGeom>
        </p:spPr>
      </p:pic>
      <p:sp>
        <p:nvSpPr>
          <p:cNvPr id="4" name="Title 3">
            <a:extLst>
              <a:ext uri="{FF2B5EF4-FFF2-40B4-BE49-F238E27FC236}">
                <a16:creationId xmlns:a16="http://schemas.microsoft.com/office/drawing/2014/main" id="{7BEB3487-98F3-3814-1A2B-455DAB0B5473}"/>
              </a:ext>
            </a:extLst>
          </p:cNvPr>
          <p:cNvSpPr>
            <a:spLocks noGrp="1"/>
          </p:cNvSpPr>
          <p:nvPr>
            <p:ph type="title"/>
          </p:nvPr>
        </p:nvSpPr>
        <p:spPr/>
        <p:txBody>
          <a:bodyPr>
            <a:normAutofit fontScale="90000"/>
          </a:bodyPr>
          <a:lstStyle/>
          <a:p>
            <a:pPr algn="ctr"/>
            <a:r>
              <a:rPr lang="en-US" dirty="0"/>
              <a:t>24 hour Physical Behavior Impact </a:t>
            </a:r>
          </a:p>
        </p:txBody>
      </p:sp>
      <p:pic>
        <p:nvPicPr>
          <p:cNvPr id="5" name="Content Placeholder 6">
            <a:extLst>
              <a:ext uri="{FF2B5EF4-FFF2-40B4-BE49-F238E27FC236}">
                <a16:creationId xmlns:a16="http://schemas.microsoft.com/office/drawing/2014/main" id="{9AD277AC-8316-0D64-6B9C-FB321C7E22E4}"/>
              </a:ext>
            </a:extLst>
          </p:cNvPr>
          <p:cNvPicPr>
            <a:picLocks noChangeAspect="1"/>
          </p:cNvPicPr>
          <p:nvPr/>
        </p:nvPicPr>
        <p:blipFill>
          <a:blip r:embed="rId3"/>
          <a:stretch>
            <a:fillRect/>
          </a:stretch>
        </p:blipFill>
        <p:spPr>
          <a:xfrm>
            <a:off x="507380" y="6345451"/>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415637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lstStyle/>
          <a:p>
            <a:r>
              <a:rPr lang="en-US" dirty="0"/>
              <a:t>EV has the beginning of NAFLD</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43670" y="1219200"/>
            <a:ext cx="7456660" cy="4937125"/>
          </a:xfrm>
        </p:spPr>
      </p:pic>
      <p:sp>
        <p:nvSpPr>
          <p:cNvPr id="6" name="TextBox 5">
            <a:extLst>
              <a:ext uri="{FF2B5EF4-FFF2-40B4-BE49-F238E27FC236}">
                <a16:creationId xmlns:a16="http://schemas.microsoft.com/office/drawing/2014/main" id="{9D4FB1F3-7E32-4866-AF5B-1EAD378FE199}"/>
              </a:ext>
            </a:extLst>
          </p:cNvPr>
          <p:cNvSpPr txBox="1"/>
          <p:nvPr/>
        </p:nvSpPr>
        <p:spPr>
          <a:xfrm>
            <a:off x="685800" y="4955996"/>
            <a:ext cx="7315200" cy="1200329"/>
          </a:xfrm>
          <a:prstGeom prst="rect">
            <a:avLst/>
          </a:prstGeom>
          <a:noFill/>
        </p:spPr>
        <p:txBody>
          <a:bodyPr wrap="square">
            <a:spAutoFit/>
          </a:bodyPr>
          <a:lstStyle/>
          <a:p>
            <a:pPr algn="ctr"/>
            <a:r>
              <a:rPr lang="en-US" dirty="0">
                <a:latin typeface="Calibri" panose="020F0502020204030204" pitchFamily="34" charset="0"/>
                <a:cs typeface="Calibri" panose="020F0502020204030204" pitchFamily="34" charset="0"/>
              </a:rPr>
              <a:t>NAFLD is defined as hepatic steatosis in &gt;5% of hepatocytes based histological analysis or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when fat reaches 5% to 10% of the liver's weight</a:t>
            </a:r>
          </a:p>
        </p:txBody>
      </p:sp>
    </p:spTree>
    <p:extLst>
      <p:ext uri="{BB962C8B-B14F-4D97-AF65-F5344CB8AC3E}">
        <p14:creationId xmlns:p14="http://schemas.microsoft.com/office/powerpoint/2010/main" val="111945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D303-42B2-48DF-AF28-BDDA714BD383}"/>
              </a:ext>
            </a:extLst>
          </p:cNvPr>
          <p:cNvSpPr>
            <a:spLocks noGrp="1"/>
          </p:cNvSpPr>
          <p:nvPr>
            <p:ph type="title"/>
          </p:nvPr>
        </p:nvSpPr>
        <p:spPr/>
        <p:txBody>
          <a:bodyPr/>
          <a:lstStyle/>
          <a:p>
            <a:r>
              <a:rPr lang="en-US" dirty="0"/>
              <a:t>Stages of liver failure</a:t>
            </a:r>
          </a:p>
        </p:txBody>
      </p:sp>
      <p:sp>
        <p:nvSpPr>
          <p:cNvPr id="3" name="Content Placeholder 2">
            <a:extLst>
              <a:ext uri="{FF2B5EF4-FFF2-40B4-BE49-F238E27FC236}">
                <a16:creationId xmlns:a16="http://schemas.microsoft.com/office/drawing/2014/main" id="{08F59FB5-1048-472E-90C8-7F62FE824ACC}"/>
              </a:ext>
            </a:extLst>
          </p:cNvPr>
          <p:cNvSpPr>
            <a:spLocks noGrp="1"/>
          </p:cNvSpPr>
          <p:nvPr>
            <p:ph sz="quarter" idx="1"/>
          </p:nvPr>
        </p:nvSpPr>
        <p:spPr/>
        <p:txBody>
          <a:bodyPr>
            <a:normAutofit fontScale="92500" lnSpcReduction="10000"/>
          </a:bodyPr>
          <a:lstStyle/>
          <a:p>
            <a:r>
              <a:rPr lang="en-US" dirty="0"/>
              <a:t>NAFLD – non alcoholic fatty liver disease</a:t>
            </a:r>
          </a:p>
          <a:p>
            <a:pPr lvl="1"/>
            <a:r>
              <a:rPr lang="en-US" sz="2800" dirty="0"/>
              <a:t>NAFL – simple fatty liver, doesn’t usually progress to cause liver damage</a:t>
            </a:r>
          </a:p>
          <a:p>
            <a:pPr lvl="1"/>
            <a:r>
              <a:rPr lang="en-US" dirty="0"/>
              <a:t>NASH – non alcoholic steatohepatitis</a:t>
            </a:r>
          </a:p>
          <a:p>
            <a:pPr lvl="2"/>
            <a:r>
              <a:rPr lang="en-US" sz="2800" dirty="0"/>
              <a:t>Liver inflammation and cell damage. </a:t>
            </a:r>
          </a:p>
          <a:p>
            <a:pPr lvl="2"/>
            <a:r>
              <a:rPr lang="en-US" sz="2800" dirty="0"/>
              <a:t>Can cause fibrosis, scarring</a:t>
            </a:r>
          </a:p>
          <a:p>
            <a:pPr lvl="2"/>
            <a:r>
              <a:rPr lang="en-US" sz="2400" dirty="0"/>
              <a:t>About 35% of NASH cases progress to liver fibrosis</a:t>
            </a:r>
            <a:endParaRPr lang="en-US" sz="3200" dirty="0"/>
          </a:p>
          <a:p>
            <a:r>
              <a:rPr lang="en-US" dirty="0"/>
              <a:t>Cirrhosis – degeneration of cells, inflammation, fibrous thickening </a:t>
            </a:r>
          </a:p>
          <a:p>
            <a:r>
              <a:rPr lang="en-US" dirty="0"/>
              <a:t>End-stage liver disease &amp; Liver Cancer</a:t>
            </a:r>
          </a:p>
        </p:txBody>
      </p:sp>
      <p:sp>
        <p:nvSpPr>
          <p:cNvPr id="7" name="TextBox 6">
            <a:extLst>
              <a:ext uri="{FF2B5EF4-FFF2-40B4-BE49-F238E27FC236}">
                <a16:creationId xmlns:a16="http://schemas.microsoft.com/office/drawing/2014/main" id="{2C7C73DD-41B0-4A79-A25C-BF978477E1EB}"/>
              </a:ext>
            </a:extLst>
          </p:cNvPr>
          <p:cNvSpPr txBox="1"/>
          <p:nvPr/>
        </p:nvSpPr>
        <p:spPr>
          <a:xfrm>
            <a:off x="485775" y="5997714"/>
            <a:ext cx="8534400" cy="707886"/>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https://liverfoundation.org/for-patients/about-the-liver/the-progression-of-liver-disease/#fibrosis-scarring</a:t>
            </a:r>
          </a:p>
        </p:txBody>
      </p:sp>
    </p:spTree>
    <p:extLst>
      <p:ext uri="{BB962C8B-B14F-4D97-AF65-F5344CB8AC3E}">
        <p14:creationId xmlns:p14="http://schemas.microsoft.com/office/powerpoint/2010/main" val="105830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fontScale="90000"/>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457200" y="5336738"/>
            <a:ext cx="5486400"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83099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6338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Fatty liver disease and diabetes</a:t>
            </a:r>
          </a:p>
        </p:txBody>
      </p:sp>
      <p:pic>
        <p:nvPicPr>
          <p:cNvPr id="3" name="Content Placeholder 2">
            <a:extLst>
              <a:ext uri="{FF2B5EF4-FFF2-40B4-BE49-F238E27FC236}">
                <a16:creationId xmlns:a16="http://schemas.microsoft.com/office/drawing/2014/main" id="{00A858DC-468E-455D-A18A-7953C4CABFEA}"/>
              </a:ext>
            </a:extLst>
          </p:cNvPr>
          <p:cNvPicPr>
            <a:picLocks noGrp="1" noChangeAspect="1"/>
          </p:cNvPicPr>
          <p:nvPr>
            <p:ph sz="quarter" idx="1"/>
          </p:nvPr>
        </p:nvPicPr>
        <p:blipFill>
          <a:blip r:embed="rId4"/>
          <a:stretch>
            <a:fillRect/>
          </a:stretch>
        </p:blipFill>
        <p:spPr>
          <a:xfrm>
            <a:off x="498736" y="1260348"/>
            <a:ext cx="3768464" cy="3497696"/>
          </a:xfrm>
          <a:prstGeom prst="rect">
            <a:avLst/>
          </a:prstGeom>
        </p:spPr>
      </p:pic>
      <p:sp>
        <p:nvSpPr>
          <p:cNvPr id="4" name="TextBox 3">
            <a:extLst>
              <a:ext uri="{FF2B5EF4-FFF2-40B4-BE49-F238E27FC236}">
                <a16:creationId xmlns:a16="http://schemas.microsoft.com/office/drawing/2014/main" id="{5CBE1891-73A5-4192-8721-63B724E60613}"/>
              </a:ext>
            </a:extLst>
          </p:cNvPr>
          <p:cNvSpPr txBox="1"/>
          <p:nvPr/>
        </p:nvSpPr>
        <p:spPr>
          <a:xfrm>
            <a:off x="4419600" y="1147983"/>
            <a:ext cx="4267200" cy="4770537"/>
          </a:xfrm>
          <a:prstGeom prst="rect">
            <a:avLst/>
          </a:prstGeom>
          <a:noFill/>
        </p:spPr>
        <p:txBody>
          <a:bodyPr wrap="square" rtlCol="0">
            <a:spAutoFit/>
          </a:bodyPr>
          <a:lstStyle/>
          <a:p>
            <a:r>
              <a:rPr lang="en-US" dirty="0">
                <a:solidFill>
                  <a:srgbClr val="000000"/>
                </a:solidFill>
                <a:latin typeface="Open Sans"/>
              </a:rPr>
              <a:t>A</a:t>
            </a:r>
            <a:r>
              <a:rPr lang="en-US" b="0" i="0" dirty="0">
                <a:solidFill>
                  <a:srgbClr val="000000"/>
                </a:solidFill>
                <a:effectLst/>
                <a:latin typeface="Open Sans"/>
              </a:rPr>
              <a:t>ssociated with :</a:t>
            </a:r>
          </a:p>
          <a:p>
            <a:pPr marL="342900" indent="-342900">
              <a:buFontTx/>
              <a:buChar char="-"/>
            </a:pPr>
            <a:r>
              <a:rPr lang="en-US" b="0" i="0" dirty="0">
                <a:solidFill>
                  <a:srgbClr val="000000"/>
                </a:solidFill>
                <a:effectLst/>
                <a:latin typeface="Open Sans"/>
              </a:rPr>
              <a:t>Increased BMI (30+)</a:t>
            </a:r>
          </a:p>
          <a:p>
            <a:pPr marL="342900" indent="-342900">
              <a:buFontTx/>
              <a:buChar char="-"/>
            </a:pPr>
            <a:r>
              <a:rPr lang="en-US" b="0" i="0" dirty="0">
                <a:solidFill>
                  <a:srgbClr val="000000"/>
                </a:solidFill>
                <a:effectLst/>
                <a:latin typeface="Open Sans"/>
              </a:rPr>
              <a:t>Larger waist circumference,</a:t>
            </a:r>
          </a:p>
          <a:p>
            <a:pPr marL="342900" indent="-342900">
              <a:buFontTx/>
              <a:buChar char="-"/>
            </a:pPr>
            <a:r>
              <a:rPr lang="en-US" dirty="0">
                <a:solidFill>
                  <a:srgbClr val="000000"/>
                </a:solidFill>
                <a:latin typeface="Open Sans"/>
              </a:rPr>
              <a:t>Elevated </a:t>
            </a:r>
            <a:r>
              <a:rPr lang="en-US" b="0" i="0" dirty="0">
                <a:solidFill>
                  <a:srgbClr val="000000"/>
                </a:solidFill>
                <a:effectLst/>
                <a:latin typeface="Open Sans"/>
              </a:rPr>
              <a:t>triglycerides</a:t>
            </a:r>
          </a:p>
          <a:p>
            <a:pPr marL="342900" indent="-342900">
              <a:buFontTx/>
              <a:buChar char="-"/>
            </a:pPr>
            <a:r>
              <a:rPr lang="en-US" dirty="0">
                <a:solidFill>
                  <a:srgbClr val="000000"/>
                </a:solidFill>
                <a:latin typeface="Open Sans"/>
              </a:rPr>
              <a:t>L</a:t>
            </a:r>
            <a:r>
              <a:rPr lang="en-US" b="0" i="0" dirty="0">
                <a:solidFill>
                  <a:srgbClr val="000000"/>
                </a:solidFill>
                <a:effectLst/>
                <a:latin typeface="Open Sans"/>
              </a:rPr>
              <a:t>ower HDL cholesterol levels.</a:t>
            </a:r>
            <a:r>
              <a:rPr lang="en-US" b="0" i="0" dirty="0">
                <a:solidFill>
                  <a:srgbClr val="000000"/>
                </a:solidFill>
                <a:effectLst/>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ADA 2022</a:t>
            </a:r>
          </a:p>
          <a:p>
            <a:r>
              <a:rPr lang="en-US" sz="2800" dirty="0">
                <a:latin typeface="Calibri" panose="020F0502020204030204" pitchFamily="34" charset="0"/>
                <a:cs typeface="Calibri" panose="020F0502020204030204" pitchFamily="34" charset="0"/>
              </a:rPr>
              <a:t> </a:t>
            </a:r>
          </a:p>
          <a:p>
            <a:pPr algn="ctr"/>
            <a:r>
              <a:rPr lang="en-US" sz="2000" dirty="0">
                <a:latin typeface="Calibri" panose="020F0502020204030204" pitchFamily="34" charset="0"/>
                <a:cs typeface="Calibri" panose="020F0502020204030204" pitchFamily="34" charset="0"/>
              </a:rPr>
              <a:t>First indicators may include elevated alanine transaminase (ALT) and aspartate transaminase (AST).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37E78BC3-291C-47A4-B070-D143654ECA17}"/>
              </a:ext>
            </a:extLst>
          </p:cNvPr>
          <p:cNvSpPr txBox="1"/>
          <p:nvPr/>
        </p:nvSpPr>
        <p:spPr>
          <a:xfrm>
            <a:off x="187848" y="4695391"/>
            <a:ext cx="4231752" cy="1938992"/>
          </a:xfrm>
          <a:prstGeom prst="rect">
            <a:avLst/>
          </a:prstGeom>
          <a:noFill/>
        </p:spPr>
        <p:txBody>
          <a:bodyPr wrap="square">
            <a:spAutoFit/>
          </a:bodyPr>
          <a:lstStyle/>
          <a:p>
            <a:r>
              <a:rPr lang="en-US" dirty="0">
                <a:solidFill>
                  <a:srgbClr val="0070C0"/>
                </a:solidFill>
                <a:latin typeface="Calibri" panose="020F0502020204030204" pitchFamily="34" charset="0"/>
                <a:cs typeface="Calibri" panose="020F0502020204030204" pitchFamily="34" charset="0"/>
              </a:rPr>
              <a:t>The growing epidemic of NAFLD in western societies:</a:t>
            </a:r>
            <a:br>
              <a:rPr lang="en-US" dirty="0">
                <a:solidFill>
                  <a:srgbClr val="0070C0"/>
                </a:solidFill>
                <a:latin typeface="Calibri" panose="020F0502020204030204" pitchFamily="34" charset="0"/>
                <a:cs typeface="Calibri" panose="020F0502020204030204" pitchFamily="34" charset="0"/>
              </a:rPr>
            </a:br>
            <a:r>
              <a:rPr lang="en-US" dirty="0">
                <a:solidFill>
                  <a:srgbClr val="0070C0"/>
                </a:solidFill>
                <a:latin typeface="Calibri" panose="020F0502020204030204" pitchFamily="34" charset="0"/>
                <a:cs typeface="Calibri" panose="020F0502020204030204" pitchFamily="34" charset="0"/>
              </a:rPr>
              <a:t>- 20 to 30% of overall population - 45 to 75% of </a:t>
            </a:r>
            <a:r>
              <a:rPr lang="en-US" dirty="0" err="1">
                <a:solidFill>
                  <a:srgbClr val="0070C0"/>
                </a:solidFill>
                <a:latin typeface="Calibri" panose="020F0502020204030204" pitchFamily="34" charset="0"/>
                <a:cs typeface="Calibri" panose="020F0502020204030204" pitchFamily="34" charset="0"/>
              </a:rPr>
              <a:t>ind’s</a:t>
            </a:r>
            <a:r>
              <a:rPr lang="en-US" dirty="0">
                <a:solidFill>
                  <a:srgbClr val="0070C0"/>
                </a:solidFill>
                <a:latin typeface="Calibri" panose="020F0502020204030204" pitchFamily="34" charset="0"/>
                <a:cs typeface="Calibri" panose="020F0502020204030204" pitchFamily="34" charset="0"/>
              </a:rPr>
              <a:t> with type 2 diabetes </a:t>
            </a:r>
          </a:p>
        </p:txBody>
      </p:sp>
      <p:pic>
        <p:nvPicPr>
          <p:cNvPr id="9" name="Picture 8">
            <a:extLst>
              <a:ext uri="{FF2B5EF4-FFF2-40B4-BE49-F238E27FC236}">
                <a16:creationId xmlns:a16="http://schemas.microsoft.com/office/drawing/2014/main" id="{0F3A2D62-DCF2-4F98-9351-415DD094031A}"/>
              </a:ext>
            </a:extLst>
          </p:cNvPr>
          <p:cNvPicPr>
            <a:picLocks noChangeAspect="1"/>
          </p:cNvPicPr>
          <p:nvPr/>
        </p:nvPicPr>
        <p:blipFill>
          <a:blip r:embed="rId5"/>
          <a:stretch>
            <a:fillRect/>
          </a:stretch>
        </p:blipFill>
        <p:spPr>
          <a:xfrm>
            <a:off x="4837133" y="5295738"/>
            <a:ext cx="3705225" cy="983424"/>
          </a:xfrm>
          <a:prstGeom prst="rect">
            <a:avLst/>
          </a:prstGeom>
        </p:spPr>
      </p:pic>
      <p:sp>
        <p:nvSpPr>
          <p:cNvPr id="11" name="TextBox 10">
            <a:extLst>
              <a:ext uri="{FF2B5EF4-FFF2-40B4-BE49-F238E27FC236}">
                <a16:creationId xmlns:a16="http://schemas.microsoft.com/office/drawing/2014/main" id="{90464EA7-2F90-48B6-9E76-C6D85D4CE955}"/>
              </a:ext>
            </a:extLst>
          </p:cNvPr>
          <p:cNvSpPr txBox="1"/>
          <p:nvPr/>
        </p:nvSpPr>
        <p:spPr>
          <a:xfrm>
            <a:off x="4836048" y="6154519"/>
            <a:ext cx="423175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https://clindiabetesendo.biomedcentral.com/articles/10.1186/s40842-020-00097-1</a:t>
            </a:r>
          </a:p>
        </p:txBody>
      </p:sp>
    </p:spTree>
    <p:custDataLst>
      <p:tags r:id="rId1"/>
    </p:custDataLst>
    <p:extLst>
      <p:ext uri="{BB962C8B-B14F-4D97-AF65-F5344CB8AC3E}">
        <p14:creationId xmlns:p14="http://schemas.microsoft.com/office/powerpoint/2010/main" val="42739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Fatty Liver</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700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70000" lnSpcReduction="20000"/>
          </a:bodyPr>
          <a:lstStyle/>
          <a:p>
            <a:r>
              <a:rPr lang="en-US" sz="4500" dirty="0"/>
              <a:t>Swelling of the abdomen and legs</a:t>
            </a:r>
          </a:p>
          <a:p>
            <a:r>
              <a:rPr lang="en-US" sz="4500" dirty="0"/>
              <a:t>Mental confusion</a:t>
            </a:r>
          </a:p>
          <a:p>
            <a:r>
              <a:rPr lang="en-US" sz="4500" dirty="0"/>
              <a:t>Extreme fatigue or tiredness</a:t>
            </a:r>
          </a:p>
          <a:p>
            <a:r>
              <a:rPr lang="en-US" sz="4500" dirty="0"/>
              <a:t>Signs of advanced disease include:</a:t>
            </a:r>
          </a:p>
          <a:p>
            <a:pPr lvl="1"/>
            <a:r>
              <a:rPr lang="en-US" sz="38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Tree>
    <p:extLst>
      <p:ext uri="{BB962C8B-B14F-4D97-AF65-F5344CB8AC3E}">
        <p14:creationId xmlns:p14="http://schemas.microsoft.com/office/powerpoint/2010/main" val="352701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Tree>
    <p:custDataLst>
      <p:tags r:id="rId1"/>
    </p:custDataLst>
    <p:extLst>
      <p:ext uri="{BB962C8B-B14F-4D97-AF65-F5344CB8AC3E}">
        <p14:creationId xmlns:p14="http://schemas.microsoft.com/office/powerpoint/2010/main" val="317880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152400"/>
            <a:ext cx="8229600" cy="914400"/>
          </a:xfrm>
        </p:spPr>
        <p:txBody>
          <a:bodyPr/>
          <a:lstStyle/>
          <a:p>
            <a:r>
              <a:rPr lang="en-US" dirty="0"/>
              <a:t>Treatment for NAFLD and NASH</a:t>
            </a:r>
          </a:p>
        </p:txBody>
      </p:sp>
      <p:pic>
        <p:nvPicPr>
          <p:cNvPr id="5" name="Content Placeholder 4">
            <a:extLst>
              <a:ext uri="{FF2B5EF4-FFF2-40B4-BE49-F238E27FC236}">
                <a16:creationId xmlns:a16="http://schemas.microsoft.com/office/drawing/2014/main" id="{8AB5961B-11D8-48C0-B22B-E2719C0BAC0B}"/>
              </a:ext>
            </a:extLst>
          </p:cNvPr>
          <p:cNvPicPr>
            <a:picLocks noGrp="1" noChangeAspect="1"/>
          </p:cNvPicPr>
          <p:nvPr>
            <p:ph sz="quarter" idx="1"/>
          </p:nvPr>
        </p:nvPicPr>
        <p:blipFill>
          <a:blip r:embed="rId2"/>
          <a:stretch>
            <a:fillRect/>
          </a:stretch>
        </p:blipFill>
        <p:spPr>
          <a:xfrm>
            <a:off x="571500" y="2374222"/>
            <a:ext cx="8229600" cy="2940198"/>
          </a:xfrm>
        </p:spPr>
      </p:pic>
      <p:sp>
        <p:nvSpPr>
          <p:cNvPr id="7" name="TextBox 6">
            <a:extLst>
              <a:ext uri="{FF2B5EF4-FFF2-40B4-BE49-F238E27FC236}">
                <a16:creationId xmlns:a16="http://schemas.microsoft.com/office/drawing/2014/main" id="{FD95EAE4-A86D-4E82-8693-4E468F817EBF}"/>
              </a:ext>
            </a:extLst>
          </p:cNvPr>
          <p:cNvSpPr txBox="1"/>
          <p:nvPr/>
        </p:nvSpPr>
        <p:spPr>
          <a:xfrm>
            <a:off x="533400" y="1066800"/>
            <a:ext cx="8458200" cy="1569660"/>
          </a:xfrm>
          <a:prstGeom prst="rect">
            <a:avLst/>
          </a:prstGeom>
          <a:noFill/>
        </p:spPr>
        <p:txBody>
          <a:bodyPr wrap="square">
            <a:spAutoFit/>
          </a:bodyPr>
          <a:lstStyle/>
          <a:p>
            <a:r>
              <a:rPr lang="en-US" sz="2400" b="0" i="0" u="none" strike="noStrike" baseline="0" dirty="0">
                <a:latin typeface="AdvOT7b515deb"/>
              </a:rPr>
              <a:t>Interventions that improve metabolic abnormalities include:</a:t>
            </a:r>
          </a:p>
          <a:p>
            <a:r>
              <a:rPr lang="en-US" sz="2400" b="0" i="0" u="none" strike="noStrike" baseline="0" dirty="0">
                <a:latin typeface="AdvOT7b515deb"/>
              </a:rPr>
              <a:t>weight loss, glycemic improvement and meds that treat  hyperglycemia, dyslipidemia</a:t>
            </a:r>
            <a:endParaRPr lang="en-US" dirty="0"/>
          </a:p>
          <a:p>
            <a:pPr marL="0" indent="0">
              <a:buNone/>
            </a:pPr>
            <a:endParaRPr lang="en-US" dirty="0"/>
          </a:p>
        </p:txBody>
      </p:sp>
      <p:sp>
        <p:nvSpPr>
          <p:cNvPr id="8" name="TextBox 7">
            <a:extLst>
              <a:ext uri="{FF2B5EF4-FFF2-40B4-BE49-F238E27FC236}">
                <a16:creationId xmlns:a16="http://schemas.microsoft.com/office/drawing/2014/main" id="{F2D67944-B85F-46E2-8BE1-5B66E76EBB4E}"/>
              </a:ext>
            </a:extLst>
          </p:cNvPr>
          <p:cNvSpPr txBox="1"/>
          <p:nvPr/>
        </p:nvSpPr>
        <p:spPr>
          <a:xfrm>
            <a:off x="609600" y="5421513"/>
            <a:ext cx="8305800" cy="1015663"/>
          </a:xfrm>
          <a:prstGeom prst="rect">
            <a:avLst/>
          </a:prstGeom>
          <a:noFill/>
        </p:spPr>
        <p:txBody>
          <a:bodyPr wrap="square" rtlCol="0">
            <a:spAutoFit/>
          </a:bodyPr>
          <a:lstStyle/>
          <a:p>
            <a:pPr marL="0" indent="0">
              <a:buNone/>
            </a:pPr>
            <a:r>
              <a:rPr lang="en-US" sz="2000" dirty="0">
                <a:solidFill>
                  <a:schemeClr val="tx1">
                    <a:lumMod val="95000"/>
                    <a:lumOff val="5000"/>
                  </a:schemeClr>
                </a:solidFill>
                <a:latin typeface="Calibri" panose="020F0502020204030204" pitchFamily="34" charset="0"/>
                <a:cs typeface="Calibri" panose="020F0502020204030204" pitchFamily="34" charset="0"/>
              </a:rPr>
              <a:t>For biopsy proven NAFLD – these treatments improve liver histology but need long term studies (ADA 2022):</a:t>
            </a:r>
          </a:p>
          <a:p>
            <a:r>
              <a:rPr lang="en-US" sz="2000" dirty="0">
                <a:solidFill>
                  <a:schemeClr val="tx1">
                    <a:lumMod val="95000"/>
                    <a:lumOff val="5000"/>
                  </a:schemeClr>
                </a:solidFill>
                <a:latin typeface="Calibri" panose="020F0502020204030204" pitchFamily="34" charset="0"/>
                <a:cs typeface="Calibri" panose="020F0502020204030204" pitchFamily="34" charset="0"/>
              </a:rPr>
              <a:t>Pioglitazone (Actos)       Vitamin E      GLP-1 Receptor Agonists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70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normAutofit fontScale="90000"/>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lnSpcReduction="10000"/>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 Feet calluses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152492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6D7D-99EA-40EF-9992-F190F461CEFD}"/>
              </a:ext>
            </a:extLst>
          </p:cNvPr>
          <p:cNvSpPr>
            <a:spLocks noGrp="1"/>
          </p:cNvSpPr>
          <p:nvPr>
            <p:ph type="title"/>
          </p:nvPr>
        </p:nvSpPr>
        <p:spPr/>
        <p:txBody>
          <a:bodyPr>
            <a:normAutofit fontScale="90000"/>
          </a:bodyPr>
          <a:lstStyle/>
          <a:p>
            <a:r>
              <a:rPr lang="en-US" dirty="0"/>
              <a:t>Meds for Neuropathy – Cheat Sheet</a:t>
            </a:r>
          </a:p>
        </p:txBody>
      </p:sp>
      <p:sp>
        <p:nvSpPr>
          <p:cNvPr id="3" name="Content Placeholder 2">
            <a:extLst>
              <a:ext uri="{FF2B5EF4-FFF2-40B4-BE49-F238E27FC236}">
                <a16:creationId xmlns:a16="http://schemas.microsoft.com/office/drawing/2014/main" id="{2155B663-6C2E-4EE3-B756-A58FDC40FCB5}"/>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B7D2FF59-6DAC-490D-8E21-4DE72888649B}"/>
              </a:ext>
            </a:extLst>
          </p:cNvPr>
          <p:cNvPicPr>
            <a:picLocks noChangeAspect="1"/>
          </p:cNvPicPr>
          <p:nvPr/>
        </p:nvPicPr>
        <p:blipFill>
          <a:blip r:embed="rId2"/>
          <a:stretch>
            <a:fillRect/>
          </a:stretch>
        </p:blipFill>
        <p:spPr>
          <a:xfrm>
            <a:off x="321468" y="1219200"/>
            <a:ext cx="8501063" cy="4506875"/>
          </a:xfrm>
          <a:prstGeom prst="rect">
            <a:avLst/>
          </a:prstGeom>
        </p:spPr>
      </p:pic>
    </p:spTree>
    <p:extLst>
      <p:ext uri="{BB962C8B-B14F-4D97-AF65-F5344CB8AC3E}">
        <p14:creationId xmlns:p14="http://schemas.microsoft.com/office/powerpoint/2010/main" val="319109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p:txBody>
          <a:bodyPr>
            <a:normAutofit fontScale="90000"/>
          </a:bodyPr>
          <a:lstStyle/>
          <a:p>
            <a:r>
              <a:rPr lang="en-US" dirty="0"/>
              <a:t>Meds for Neuropathy – Cheat Sheet</a:t>
            </a:r>
          </a:p>
        </p:txBody>
      </p:sp>
      <p:pic>
        <p:nvPicPr>
          <p:cNvPr id="5" name="Picture 4">
            <a:extLst>
              <a:ext uri="{FF2B5EF4-FFF2-40B4-BE49-F238E27FC236}">
                <a16:creationId xmlns:a16="http://schemas.microsoft.com/office/drawing/2014/main" id="{0E392BE6-3D1E-4E0F-B4FC-7EBA8E1FF6B5}"/>
              </a:ext>
            </a:extLst>
          </p:cNvPr>
          <p:cNvPicPr>
            <a:picLocks noChangeAspect="1"/>
          </p:cNvPicPr>
          <p:nvPr/>
        </p:nvPicPr>
        <p:blipFill>
          <a:blip r:embed="rId2"/>
          <a:stretch>
            <a:fillRect/>
          </a:stretch>
        </p:blipFill>
        <p:spPr>
          <a:xfrm>
            <a:off x="468086" y="1143000"/>
            <a:ext cx="6781800" cy="5667375"/>
          </a:xfrm>
          <a:prstGeom prst="rect">
            <a:avLst/>
          </a:prstGeom>
        </p:spPr>
      </p:pic>
      <p:pic>
        <p:nvPicPr>
          <p:cNvPr id="6" name="Picture 5">
            <a:extLst>
              <a:ext uri="{FF2B5EF4-FFF2-40B4-BE49-F238E27FC236}">
                <a16:creationId xmlns:a16="http://schemas.microsoft.com/office/drawing/2014/main" id="{2D3E4DCC-1530-4900-A8BE-EC3F1A4373AF}"/>
              </a:ext>
            </a:extLst>
          </p:cNvPr>
          <p:cNvPicPr>
            <a:picLocks noChangeAspect="1"/>
          </p:cNvPicPr>
          <p:nvPr/>
        </p:nvPicPr>
        <p:blipFill>
          <a:blip r:embed="rId3"/>
          <a:stretch>
            <a:fillRect/>
          </a:stretch>
        </p:blipFill>
        <p:spPr>
          <a:xfrm rot="8852885">
            <a:off x="7490225" y="2264844"/>
            <a:ext cx="1141507" cy="2241538"/>
          </a:xfrm>
          <a:prstGeom prst="rect">
            <a:avLst/>
          </a:prstGeom>
        </p:spPr>
      </p:pic>
    </p:spTree>
    <p:extLst>
      <p:ext uri="{BB962C8B-B14F-4D97-AF65-F5344CB8AC3E}">
        <p14:creationId xmlns:p14="http://schemas.microsoft.com/office/powerpoint/2010/main" val="351973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85000" lnSpcReduction="2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85000" lnSpcReduction="20000"/>
          </a:bodyPr>
          <a:lstStyle/>
          <a:p>
            <a:r>
              <a:rPr lang="en-US" dirty="0"/>
              <a:t>Tylenol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1828800" cy="2511441"/>
          </a:xfrm>
          <a:prstGeom prst="rect">
            <a:avLst/>
          </a:prstGeom>
        </p:spPr>
      </p:pic>
    </p:spTree>
    <p:extLst>
      <p:ext uri="{BB962C8B-B14F-4D97-AF65-F5344CB8AC3E}">
        <p14:creationId xmlns:p14="http://schemas.microsoft.com/office/powerpoint/2010/main" val="265539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Appointment with Podiatrist</a:t>
            </a:r>
          </a:p>
          <a:p>
            <a:pPr eaLnBrk="1" hangingPunct="1">
              <a:defRPr/>
            </a:pPr>
            <a:r>
              <a:rPr lang="en-US" sz="2800" dirty="0"/>
              <a:t>The pain in her feet is better and she is more hopeful overall!</a:t>
            </a:r>
          </a:p>
          <a:p>
            <a:pPr marL="0" indent="0" eaLnBrk="1" hangingPunct="1">
              <a:buNone/>
              <a:defRPr/>
            </a:pPr>
            <a:endParaRPr lang="en-US" sz="2800" dirty="0"/>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238048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595CB9A2-DA1F-FCC7-C1C3-7D2A5AF452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7251"/>
            <a:ext cx="9144002" cy="5143499"/>
          </a:xfrm>
          <a:prstGeom prst="rect">
            <a:avLst/>
          </a:prstGeom>
        </p:spPr>
      </p:pic>
      <p:pic>
        <p:nvPicPr>
          <p:cNvPr id="9" name="Picture 8" descr="Text&#10;&#10;Description automatically generated">
            <a:extLst>
              <a:ext uri="{FF2B5EF4-FFF2-40B4-BE49-F238E27FC236}">
                <a16:creationId xmlns:a16="http://schemas.microsoft.com/office/drawing/2014/main" id="{2B85AD57-BEC7-2BFC-67CE-0A9B679795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251"/>
            <a:ext cx="9144002" cy="5143499"/>
          </a:xfrm>
          <a:prstGeom prst="rect">
            <a:avLst/>
          </a:prstGeom>
        </p:spPr>
      </p:pic>
      <p:pic>
        <p:nvPicPr>
          <p:cNvPr id="13" name="Picture 12" descr="Text&#10;&#10;Description automatically generated">
            <a:extLst>
              <a:ext uri="{FF2B5EF4-FFF2-40B4-BE49-F238E27FC236}">
                <a16:creationId xmlns:a16="http://schemas.microsoft.com/office/drawing/2014/main" id="{8BBF90C3-EB74-9FD0-BFBE-D66AB2C400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57251"/>
            <a:ext cx="9144002" cy="514349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E619166A-3738-7B05-B444-D928E26797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857251"/>
            <a:ext cx="9144002" cy="5143499"/>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16E5DA67-65BD-3813-5B0F-5728EADC71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857251"/>
            <a:ext cx="9144002" cy="5143499"/>
          </a:xfrm>
          <a:prstGeom prst="rect">
            <a:avLst/>
          </a:prstGeom>
        </p:spPr>
      </p:pic>
      <p:pic>
        <p:nvPicPr>
          <p:cNvPr id="21" name="Picture 20" descr="Graphical user interface, text, application&#10;&#10;Description automatically generated">
            <a:extLst>
              <a:ext uri="{FF2B5EF4-FFF2-40B4-BE49-F238E27FC236}">
                <a16:creationId xmlns:a16="http://schemas.microsoft.com/office/drawing/2014/main" id="{0A78A3AD-9FE2-3CC8-E375-ADB78E76A5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857251"/>
            <a:ext cx="9144002" cy="5143499"/>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97DC7960-BE94-89C0-48AF-36F24DCFCE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857251"/>
            <a:ext cx="9144002" cy="5143499"/>
          </a:xfrm>
          <a:prstGeom prst="rect">
            <a:avLst/>
          </a:prstGeom>
        </p:spPr>
      </p:pic>
      <p:pic>
        <p:nvPicPr>
          <p:cNvPr id="25" name="Picture 24" descr="Graphical user interface, text&#10;&#10;Description automatically generated">
            <a:extLst>
              <a:ext uri="{FF2B5EF4-FFF2-40B4-BE49-F238E27FC236}">
                <a16:creationId xmlns:a16="http://schemas.microsoft.com/office/drawing/2014/main" id="{F2596EF1-668D-F30E-3176-565B6F00F9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857251"/>
            <a:ext cx="9144002" cy="5143499"/>
          </a:xfrm>
          <a:prstGeom prst="rect">
            <a:avLst/>
          </a:prstGeom>
        </p:spPr>
      </p:pic>
      <p:sp>
        <p:nvSpPr>
          <p:cNvPr id="3" name="TextBox 2">
            <a:extLst>
              <a:ext uri="{FF2B5EF4-FFF2-40B4-BE49-F238E27FC236}">
                <a16:creationId xmlns:a16="http://schemas.microsoft.com/office/drawing/2014/main" id="{5038BCE0-20CA-D522-A0BE-CCD5E2B2F16F}"/>
              </a:ext>
            </a:extLst>
          </p:cNvPr>
          <p:cNvSpPr txBox="1"/>
          <p:nvPr/>
        </p:nvSpPr>
        <p:spPr>
          <a:xfrm>
            <a:off x="1745016" y="5539404"/>
            <a:ext cx="4825296" cy="548868"/>
          </a:xfrm>
          <a:prstGeom prst="rect">
            <a:avLst/>
          </a:prstGeom>
          <a:noFill/>
        </p:spPr>
        <p:txBody>
          <a:bodyPr wrap="none" rtlCol="0">
            <a:spAutoFit/>
          </a:bodyPr>
          <a:lstStyle/>
          <a:p>
            <a:pPr algn="ctr">
              <a:spcAft>
                <a:spcPts val="450"/>
              </a:spcAft>
            </a:pPr>
            <a:r>
              <a:rPr lang="en-US" sz="675" spc="-38" dirty="0">
                <a:latin typeface="Calibri" panose="020F0502020204030204" pitchFamily="34" charset="0"/>
              </a:rPr>
              <a:t>Davies MJ, Aroda VR, Collins BS, Gabbay RA, Green J, Maruthur NM, Rosas SE, Del Prato S, Mathieu C, Mingrone G, Rossing P, </a:t>
            </a:r>
            <a:r>
              <a:rPr lang="en-US" sz="675" spc="-38" dirty="0" err="1">
                <a:latin typeface="Calibri" panose="020F0502020204030204" pitchFamily="34" charset="0"/>
              </a:rPr>
              <a:t>Tankova</a:t>
            </a:r>
            <a:r>
              <a:rPr lang="en-US" sz="675" spc="-38" dirty="0">
                <a:latin typeface="Calibri" panose="020F0502020204030204" pitchFamily="34" charset="0"/>
              </a:rPr>
              <a:t> T, Tsapas A, Buse JB</a:t>
            </a:r>
            <a:br>
              <a:rPr lang="en-US" sz="675" spc="-38" dirty="0">
                <a:latin typeface="Calibri" panose="020F0502020204030204" pitchFamily="34" charset="0"/>
              </a:rPr>
            </a:br>
            <a:r>
              <a:rPr lang="en-US" sz="675" i="1" spc="-38" dirty="0">
                <a:latin typeface="Calibri" panose="020F0502020204030204" pitchFamily="34" charset="0"/>
              </a:rPr>
              <a:t>Diabetes Care </a:t>
            </a:r>
            <a:r>
              <a:rPr lang="en-US" sz="675" spc="-38" dirty="0">
                <a:latin typeface="Calibri" panose="020F0502020204030204" pitchFamily="34" charset="0"/>
              </a:rPr>
              <a:t>2022; https://doi.org/10.2337/dci22-0034. </a:t>
            </a:r>
            <a:r>
              <a:rPr lang="en-US" sz="675" i="1" spc="-38" dirty="0">
                <a:latin typeface="Calibri" panose="020F0502020204030204" pitchFamily="34" charset="0"/>
              </a:rPr>
              <a:t>Diabetologia </a:t>
            </a:r>
            <a:r>
              <a:rPr lang="en-US" sz="675" spc="-38" dirty="0">
                <a:latin typeface="Calibri" panose="020F0502020204030204" pitchFamily="34" charset="0"/>
              </a:rPr>
              <a:t>2022; https://doi.org/10.1007/s00125-022-05787-2</a:t>
            </a:r>
            <a:r>
              <a:rPr lang="en-US" sz="1200" spc="-38" dirty="0">
                <a:latin typeface="Calibri" panose="020F0502020204030204" pitchFamily="34" charset="0"/>
              </a:rPr>
              <a:t>.</a:t>
            </a:r>
            <a:endParaRPr lang="en-US" sz="1200" i="1" spc="-38" dirty="0"/>
          </a:p>
          <a:p>
            <a:pPr algn="ctr">
              <a:spcAft>
                <a:spcPts val="450"/>
              </a:spcAft>
            </a:pPr>
            <a:r>
              <a:rPr lang="en-US" sz="675" dirty="0">
                <a:latin typeface="Calibri" panose="020F0502020204030204" pitchFamily="34" charset="0"/>
              </a:rPr>
              <a:t>.</a:t>
            </a:r>
            <a:endParaRPr lang="en-US" sz="675" i="1" dirty="0"/>
          </a:p>
        </p:txBody>
      </p:sp>
    </p:spTree>
    <p:extLst>
      <p:ext uri="{BB962C8B-B14F-4D97-AF65-F5344CB8AC3E}">
        <p14:creationId xmlns:p14="http://schemas.microsoft.com/office/powerpoint/2010/main" val="303133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 </a:t>
            </a:r>
            <a:r>
              <a:rPr lang="en-US" sz="6000" dirty="0"/>
              <a:t>No DE-FEET</a:t>
            </a:r>
            <a:endParaRPr lang="en-US" dirty="0"/>
          </a:p>
        </p:txBody>
      </p:sp>
      <p:sp>
        <p:nvSpPr>
          <p:cNvPr id="3" name="Content Placeholder 2"/>
          <p:cNvSpPr>
            <a:spLocks noGrp="1"/>
          </p:cNvSpPr>
          <p:nvPr>
            <p:ph sz="quarter" idx="1"/>
          </p:nvPr>
        </p:nvSpPr>
        <p:spPr>
          <a:xfrm>
            <a:off x="457200" y="1219200"/>
            <a:ext cx="5486162" cy="5638800"/>
          </a:xfrm>
        </p:spPr>
        <p:txBody>
          <a:bodyPr>
            <a:normAutofit/>
          </a:bodyPr>
          <a:lstStyle/>
          <a:p>
            <a:r>
              <a:rPr lang="en-US" dirty="0"/>
              <a:t> </a:t>
            </a:r>
          </a:p>
          <a:p>
            <a:pPr marL="0" indent="0">
              <a:buNone/>
            </a:pPr>
            <a:endParaRPr lang="en-US" dirty="0"/>
          </a:p>
        </p:txBody>
      </p:sp>
      <p:pic>
        <p:nvPicPr>
          <p:cNvPr id="6" name="Picture 5" descr="Person tying shoes">
            <a:extLst>
              <a:ext uri="{FF2B5EF4-FFF2-40B4-BE49-F238E27FC236}">
                <a16:creationId xmlns:a16="http://schemas.microsoft.com/office/drawing/2014/main" id="{F97E6627-EC95-4D2A-BD72-D315898E2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272" y="1219200"/>
            <a:ext cx="8229599" cy="5343753"/>
          </a:xfrm>
          <a:prstGeom prst="rect">
            <a:avLst/>
          </a:prstGeom>
        </p:spPr>
      </p:pic>
    </p:spTree>
    <p:custDataLst>
      <p:tags r:id="rId1"/>
    </p:custDataLst>
    <p:extLst>
      <p:ext uri="{BB962C8B-B14F-4D97-AF65-F5344CB8AC3E}">
        <p14:creationId xmlns:p14="http://schemas.microsoft.com/office/powerpoint/2010/main" val="410743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F02E9E4-61A7-7979-448B-26B9A7E7D07C}"/>
              </a:ext>
            </a:extLst>
          </p:cNvPr>
          <p:cNvSpPr>
            <a:spLocks noGrp="1" noChangeArrowheads="1"/>
          </p:cNvSpPr>
          <p:nvPr>
            <p:ph type="title"/>
          </p:nvPr>
        </p:nvSpPr>
        <p:spPr/>
        <p:txBody>
          <a:bodyPr>
            <a:noAutofit/>
          </a:bodyPr>
          <a:lstStyle/>
          <a:p>
            <a:pPr eaLnBrk="1" hangingPunct="1"/>
            <a:r>
              <a:rPr lang="en-US" altLang="en-US" dirty="0"/>
              <a:t>Preventing Agony of “</a:t>
            </a:r>
            <a:r>
              <a:rPr lang="en-US" altLang="en-US" dirty="0" err="1"/>
              <a:t>DeFeet</a:t>
            </a:r>
            <a:r>
              <a:rPr lang="en-US" altLang="en-US" dirty="0"/>
              <a:t>”</a:t>
            </a:r>
          </a:p>
        </p:txBody>
      </p:sp>
      <p:sp>
        <p:nvSpPr>
          <p:cNvPr id="10243" name="Content Placeholder 2">
            <a:extLst>
              <a:ext uri="{FF2B5EF4-FFF2-40B4-BE49-F238E27FC236}">
                <a16:creationId xmlns:a16="http://schemas.microsoft.com/office/drawing/2014/main" id="{25509F9D-20EC-2454-034B-54E79AD5EB9E}"/>
              </a:ext>
            </a:extLst>
          </p:cNvPr>
          <p:cNvSpPr>
            <a:spLocks noGrp="1" noChangeArrowheads="1"/>
          </p:cNvSpPr>
          <p:nvPr>
            <p:ph idx="1"/>
          </p:nvPr>
        </p:nvSpPr>
        <p:spPr/>
        <p:txBody>
          <a:bodyPr/>
          <a:lstStyle/>
          <a:p>
            <a:pPr marL="514350" indent="-514350" eaLnBrk="1" hangingPunct="1">
              <a:buFont typeface="Wingdings" pitchFamily="2" charset="2"/>
              <a:buAutoNum type="arabicPeriod"/>
              <a:defRPr/>
            </a:pPr>
            <a:r>
              <a:rPr lang="en-US" sz="3200" dirty="0">
                <a:effectLst/>
              </a:rPr>
              <a:t>Describe risk factors for lower extremity complications.</a:t>
            </a:r>
          </a:p>
          <a:p>
            <a:pPr marL="514350" indent="-514350" eaLnBrk="1" hangingPunct="1">
              <a:buFont typeface="Wingdings" pitchFamily="2" charset="2"/>
              <a:buAutoNum type="arabicPeriod"/>
              <a:defRPr/>
            </a:pPr>
            <a:r>
              <a:rPr lang="en-US" sz="3200" dirty="0">
                <a:effectLst/>
              </a:rPr>
              <a:t>Discuss prevention strategies.</a:t>
            </a:r>
          </a:p>
          <a:p>
            <a:pPr marL="514350" indent="-514350" eaLnBrk="1" hangingPunct="1">
              <a:buFont typeface="Wingdings" pitchFamily="2" charset="2"/>
              <a:buAutoNum type="arabicPeriod"/>
              <a:defRPr/>
            </a:pPr>
            <a:r>
              <a:rPr lang="en-US" sz="3200" dirty="0">
                <a:effectLst/>
              </a:rPr>
              <a:t>Demonstrate steps involved in lower extremity assessment.</a:t>
            </a:r>
          </a:p>
          <a:p>
            <a:pPr eaLnBrk="1" hangingPunct="1"/>
            <a:endParaRPr lang="en-US" altLang="en-US" dirty="0"/>
          </a:p>
        </p:txBody>
      </p:sp>
      <p:sp>
        <p:nvSpPr>
          <p:cNvPr id="10244" name="Slide Number Placeholder 3">
            <a:extLst>
              <a:ext uri="{FF2B5EF4-FFF2-40B4-BE49-F238E27FC236}">
                <a16:creationId xmlns:a16="http://schemas.microsoft.com/office/drawing/2014/main" id="{7668E461-B757-E6D9-3FEC-DFE394401EC3}"/>
              </a:ext>
            </a:extLst>
          </p:cNvPr>
          <p:cNvSpPr>
            <a:spLocks noGrp="1"/>
          </p:cNvSpPr>
          <p:nvPr>
            <p:ph type="sldNum" sz="quarter" idx="12"/>
          </p:nvPr>
        </p:nvSpPr>
        <p:spPr bwMode="auto">
          <a:xfrm>
            <a:off x="6457950" y="6356350"/>
            <a:ext cx="2057400" cy="3651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900" kern="1200">
                <a:solidFill>
                  <a:srgbClr val="898989"/>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fld id="{E3E7D47A-3A10-4C1C-900D-124ECB7FA36F}" type="slidenum">
              <a:rPr lang="en-US" altLang="en-US" smtClean="0"/>
              <a:pPr>
                <a:defRPr/>
              </a:pPr>
              <a:t>133</a:t>
            </a:fld>
            <a:endParaRPr lang="en-US" altLang="en-US" sz="900">
              <a:solidFill>
                <a:schemeClr val="bg2"/>
              </a:solidFill>
            </a:endParaRPr>
          </a:p>
        </p:txBody>
      </p:sp>
      <p:pic>
        <p:nvPicPr>
          <p:cNvPr id="5" name="Picture 4">
            <a:extLst>
              <a:ext uri="{FF2B5EF4-FFF2-40B4-BE49-F238E27FC236}">
                <a16:creationId xmlns:a16="http://schemas.microsoft.com/office/drawing/2014/main" id="{B06E459F-84BD-D976-7072-7411F3BA623F}"/>
              </a:ext>
            </a:extLst>
          </p:cNvPr>
          <p:cNvPicPr>
            <a:picLocks noChangeAspect="1"/>
          </p:cNvPicPr>
          <p:nvPr/>
        </p:nvPicPr>
        <p:blipFill>
          <a:blip r:embed="rId3"/>
          <a:stretch>
            <a:fillRect/>
          </a:stretch>
        </p:blipFill>
        <p:spPr>
          <a:xfrm>
            <a:off x="628650" y="4121664"/>
            <a:ext cx="4980712" cy="1371600"/>
          </a:xfrm>
          <a:prstGeom prst="rect">
            <a:avLst/>
          </a:prstGeom>
        </p:spPr>
      </p:pic>
      <p:pic>
        <p:nvPicPr>
          <p:cNvPr id="6" name="Picture 3" descr="C:\Users\bev\Documents\Scanned Documents\ADA foot taskforce 2008.jpeg">
            <a:hlinkClick r:id="rId4"/>
            <a:extLst>
              <a:ext uri="{FF2B5EF4-FFF2-40B4-BE49-F238E27FC236}">
                <a16:creationId xmlns:a16="http://schemas.microsoft.com/office/drawing/2014/main" id="{FAAB3F26-55AA-4E90-3B7E-92F21E2AB5C7}"/>
              </a:ext>
            </a:extLst>
          </p:cNvPr>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736818" y="4922520"/>
            <a:ext cx="3778532" cy="17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1C42-AAC7-4084-B162-6F5855BA53FB}"/>
              </a:ext>
            </a:extLst>
          </p:cNvPr>
          <p:cNvSpPr>
            <a:spLocks noGrp="1"/>
          </p:cNvSpPr>
          <p:nvPr>
            <p:ph type="title"/>
          </p:nvPr>
        </p:nvSpPr>
        <p:spPr>
          <a:xfrm>
            <a:off x="457200" y="228600"/>
            <a:ext cx="8229600" cy="914400"/>
          </a:xfrm>
        </p:spPr>
        <p:txBody>
          <a:bodyPr anchor="b">
            <a:normAutofit/>
          </a:bodyPr>
          <a:lstStyle/>
          <a:p>
            <a:r>
              <a:rPr lang="en-US" dirty="0"/>
              <a:t>Notes from Beverly</a:t>
            </a:r>
          </a:p>
        </p:txBody>
      </p:sp>
      <p:graphicFrame>
        <p:nvGraphicFramePr>
          <p:cNvPr id="5" name="Content Placeholder 2">
            <a:extLst>
              <a:ext uri="{FF2B5EF4-FFF2-40B4-BE49-F238E27FC236}">
                <a16:creationId xmlns:a16="http://schemas.microsoft.com/office/drawing/2014/main" id="{DEADFE70-B458-47DC-A1E7-DB3720663A2A}"/>
              </a:ext>
            </a:extLst>
          </p:cNvPr>
          <p:cNvGraphicFramePr>
            <a:graphicFrameLocks noGrp="1"/>
          </p:cNvGraphicFramePr>
          <p:nvPr>
            <p:ph sz="quarter" idx="2"/>
          </p:nvPr>
        </p:nvGraphicFramePr>
        <p:xfrm>
          <a:off x="4572000" y="1143000"/>
          <a:ext cx="4041648" cy="5260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Content Placeholder 10" descr="A person with long hair&#10;&#10;Description automatically generated with low confidence">
            <a:extLst>
              <a:ext uri="{FF2B5EF4-FFF2-40B4-BE49-F238E27FC236}">
                <a16:creationId xmlns:a16="http://schemas.microsoft.com/office/drawing/2014/main" id="{0C702C37-0A43-4C49-AE57-2F757E406335}"/>
              </a:ext>
            </a:extLst>
          </p:cNvPr>
          <p:cNvPicPr>
            <a:picLocks noGrp="1" noChangeAspect="1"/>
          </p:cNvPicPr>
          <p:nvPr>
            <p:ph sz="quarter" idx="1"/>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16536" y="4191000"/>
            <a:ext cx="3048000" cy="2021840"/>
          </a:xfrm>
        </p:spPr>
      </p:pic>
      <p:pic>
        <p:nvPicPr>
          <p:cNvPr id="4" name="Picture 3" descr="Spiral shell pattern">
            <a:extLst>
              <a:ext uri="{FF2B5EF4-FFF2-40B4-BE49-F238E27FC236}">
                <a16:creationId xmlns:a16="http://schemas.microsoft.com/office/drawing/2014/main" id="{4464705D-E765-4CAC-8E1F-B8BB027FFD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899" y="1336362"/>
            <a:ext cx="2989501" cy="2391017"/>
          </a:xfrm>
          <a:prstGeom prst="rect">
            <a:avLst/>
          </a:prstGeom>
        </p:spPr>
      </p:pic>
      <p:pic>
        <p:nvPicPr>
          <p:cNvPr id="6" name="Picture 5" descr="Smiling medical staff">
            <a:extLst>
              <a:ext uri="{FF2B5EF4-FFF2-40B4-BE49-F238E27FC236}">
                <a16:creationId xmlns:a16="http://schemas.microsoft.com/office/drawing/2014/main" id="{AC24C36E-2A6B-8CED-069D-BDC51C9520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 y="1277780"/>
            <a:ext cx="3761914" cy="2508179"/>
          </a:xfrm>
          <a:prstGeom prst="rect">
            <a:avLst/>
          </a:prstGeom>
        </p:spPr>
      </p:pic>
    </p:spTree>
    <p:extLst>
      <p:ext uri="{BB962C8B-B14F-4D97-AF65-F5344CB8AC3E}">
        <p14:creationId xmlns:p14="http://schemas.microsoft.com/office/powerpoint/2010/main" val="200854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dirty="0"/>
              <a:t>Lower Extremity Complications</a:t>
            </a:r>
          </a:p>
        </p:txBody>
      </p:sp>
      <p:sp>
        <p:nvSpPr>
          <p:cNvPr id="256003" name="Rectangle 3"/>
          <p:cNvSpPr>
            <a:spLocks noGrp="1" noChangeArrowheads="1"/>
          </p:cNvSpPr>
          <p:nvPr>
            <p:ph type="body" idx="1"/>
          </p:nvPr>
        </p:nvSpPr>
        <p:spPr>
          <a:xfrm>
            <a:off x="457200" y="1219200"/>
            <a:ext cx="5410200" cy="4937760"/>
          </a:xfrm>
        </p:spPr>
        <p:txBody>
          <a:bodyPr>
            <a:normAutofit fontScale="77500" lnSpcReduction="20000"/>
          </a:bodyPr>
          <a:lstStyle/>
          <a:p>
            <a:pPr>
              <a:defRPr/>
            </a:pPr>
            <a:r>
              <a:rPr lang="en-US" dirty="0"/>
              <a:t>Combination of vascular, neurological, and musculoskeletal dysfunction</a:t>
            </a:r>
          </a:p>
          <a:p>
            <a:pPr>
              <a:defRPr/>
            </a:pPr>
            <a:r>
              <a:rPr lang="en-US" dirty="0"/>
              <a:t>Foot ulcers and amputations (from neuropathy and peripheral arterial disease) are associated with higher morbidity and mortality rates.</a:t>
            </a:r>
          </a:p>
          <a:p>
            <a:pPr>
              <a:defRPr/>
            </a:pPr>
            <a:r>
              <a:rPr lang="en-US" dirty="0"/>
              <a:t>Early recognition and treatment makes a difference </a:t>
            </a:r>
          </a:p>
          <a:p>
            <a:pPr>
              <a:defRPr/>
            </a:pPr>
            <a:endParaRPr lang="en-US" dirty="0"/>
          </a:p>
          <a:p>
            <a:pPr>
              <a:defRPr/>
            </a:pPr>
            <a:endParaRPr lang="en-US" dirty="0"/>
          </a:p>
        </p:txBody>
      </p:sp>
      <p:pic>
        <p:nvPicPr>
          <p:cNvPr id="5" name="Picture 4">
            <a:extLst>
              <a:ext uri="{FF2B5EF4-FFF2-40B4-BE49-F238E27FC236}">
                <a16:creationId xmlns:a16="http://schemas.microsoft.com/office/drawing/2014/main" id="{68C52559-5872-06B2-8D7B-4583F76046E4}"/>
              </a:ext>
            </a:extLst>
          </p:cNvPr>
          <p:cNvPicPr>
            <a:picLocks noChangeAspect="1"/>
          </p:cNvPicPr>
          <p:nvPr/>
        </p:nvPicPr>
        <p:blipFill>
          <a:blip r:embed="rId4"/>
          <a:stretch>
            <a:fillRect/>
          </a:stretch>
        </p:blipFill>
        <p:spPr>
          <a:xfrm>
            <a:off x="5878188" y="1266568"/>
            <a:ext cx="2799087" cy="2162432"/>
          </a:xfrm>
          <a:prstGeom prst="rect">
            <a:avLst/>
          </a:prstGeom>
        </p:spPr>
      </p:pic>
    </p:spTree>
    <p:custDataLst>
      <p:tags r:id="rId1"/>
    </p:custDataLst>
    <p:extLst>
      <p:ext uri="{BB962C8B-B14F-4D97-AF65-F5344CB8AC3E}">
        <p14:creationId xmlns:p14="http://schemas.microsoft.com/office/powerpoint/2010/main" val="377430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246764" y="1143000"/>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161" y="3779791"/>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867400"/>
          </a:xfrm>
        </p:spPr>
        <p:txBody>
          <a:bodyPr>
            <a:normAutofit/>
          </a:bodyPr>
          <a:lstStyle/>
          <a:p>
            <a:pPr eaLnBrk="1" hangingPunct="1"/>
            <a:r>
              <a:rPr lang="en-US" sz="2800" dirty="0"/>
              <a:t>Rate declined 43% - 2000 – 2009</a:t>
            </a:r>
          </a:p>
          <a:p>
            <a:r>
              <a:rPr lang="en-US" sz="2800" b="1" dirty="0"/>
              <a:t>Increased 50% from 2009-2015</a:t>
            </a:r>
          </a:p>
          <a:p>
            <a:pPr lvl="1"/>
            <a:r>
              <a:rPr lang="en-US" sz="2400" dirty="0"/>
              <a:t>2.1 per 1000 then up to 4.2 per 1000</a:t>
            </a:r>
          </a:p>
          <a:p>
            <a:pPr lvl="1"/>
            <a:r>
              <a:rPr lang="en-US" sz="2400" dirty="0"/>
              <a:t>Driven by a 62% increase in minor amputations (toes)</a:t>
            </a:r>
          </a:p>
          <a:p>
            <a:pPr lvl="1"/>
            <a:r>
              <a:rPr lang="en-US" sz="2400" dirty="0"/>
              <a:t>Highest rates in young and middle age adults (18- 64 years).</a:t>
            </a:r>
          </a:p>
          <a:p>
            <a:r>
              <a:rPr lang="en-US" sz="2800" dirty="0">
                <a:solidFill>
                  <a:srgbClr val="231F20"/>
                </a:solidFill>
                <a:cs typeface="Calibri" panose="020F0502020204030204" pitchFamily="34" charset="0"/>
              </a:rPr>
              <a:t>130,000 adults annually with diabetes have lower extremity amputations </a:t>
            </a:r>
            <a:r>
              <a:rPr lang="en-US" sz="2000" dirty="0">
                <a:solidFill>
                  <a:srgbClr val="05A2D3"/>
                </a:solidFill>
                <a:latin typeface="Proxima Nova"/>
                <a:hlinkClick r:id="rId5"/>
              </a:rPr>
              <a:t>NIDDK /NIH </a:t>
            </a:r>
            <a:r>
              <a:rPr lang="en-US" sz="2000" dirty="0">
                <a:solidFill>
                  <a:srgbClr val="05A2D3"/>
                </a:solidFill>
                <a:latin typeface="Proxima Nova"/>
              </a:rPr>
              <a:t> </a:t>
            </a:r>
            <a:endParaRPr lang="en-US" sz="2800" dirty="0">
              <a:solidFill>
                <a:srgbClr val="231F20"/>
              </a:solidFill>
              <a:latin typeface="Proxima Nova"/>
            </a:endParaRPr>
          </a:p>
          <a:p>
            <a:r>
              <a:rPr lang="en-US" sz="2800" dirty="0">
                <a:solidFill>
                  <a:srgbClr val="231F20"/>
                </a:solidFill>
                <a:cs typeface="Calibri" panose="020F0502020204030204" pitchFamily="34" charset="0"/>
              </a:rPr>
              <a:t>This number equates to </a:t>
            </a:r>
            <a:r>
              <a:rPr lang="en-US" sz="2800" b="1" dirty="0">
                <a:solidFill>
                  <a:srgbClr val="231F20"/>
                </a:solidFill>
                <a:cs typeface="Calibri" panose="020F0502020204030204" pitchFamily="34" charset="0"/>
              </a:rPr>
              <a:t>five out of every 1,000 </a:t>
            </a:r>
            <a:r>
              <a:rPr lang="en-US" sz="2800" dirty="0">
                <a:solidFill>
                  <a:srgbClr val="231F20"/>
                </a:solidFill>
                <a:cs typeface="Calibri" panose="020F0502020204030204" pitchFamily="34" charset="0"/>
              </a:rPr>
              <a:t>people with diabetes.</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333744" y="1477484"/>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1522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27491">
                                            <p:txEl>
                                              <p:pRg st="6" end="6"/>
                                            </p:txEl>
                                          </p:spTgt>
                                        </p:tgtEl>
                                        <p:attrNameLst>
                                          <p:attrName>style.visibility</p:attrName>
                                        </p:attrNameLst>
                                      </p:cBhvr>
                                      <p:to>
                                        <p:strVal val="visible"/>
                                      </p:to>
                                    </p:set>
                                    <p:anim calcmode="lin" valueType="num">
                                      <p:cBhvr additive="base">
                                        <p:cTn id="43" dur="2000" fill="hold"/>
                                        <p:tgtEl>
                                          <p:spTgt spid="1727491">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7274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28600"/>
            <a:ext cx="8229600" cy="1219200"/>
          </a:xfrm>
        </p:spPr>
        <p:txBody>
          <a:bodyPr anchor="b">
            <a:normAutofit fontScale="90000"/>
          </a:bodyPr>
          <a:lstStyle/>
          <a:p>
            <a:r>
              <a:rPr lang="en-US" dirty="0"/>
              <a:t>Health Disparities and Lower Extremity Amputations </a:t>
            </a:r>
          </a:p>
        </p:txBody>
      </p:sp>
      <p:sp>
        <p:nvSpPr>
          <p:cNvPr id="21507" name="Rectangle 3"/>
          <p:cNvSpPr>
            <a:spLocks noGrp="1" noChangeArrowheads="1"/>
          </p:cNvSpPr>
          <p:nvPr>
            <p:ph sz="quarter" idx="1"/>
          </p:nvPr>
        </p:nvSpPr>
        <p:spPr>
          <a:xfrm>
            <a:off x="457200" y="1600200"/>
            <a:ext cx="4876800" cy="4556760"/>
          </a:xfrm>
        </p:spPr>
        <p:txBody>
          <a:bodyPr>
            <a:normAutofit/>
          </a:bodyPr>
          <a:lstStyle/>
          <a:p>
            <a:pPr>
              <a:lnSpc>
                <a:spcPct val="90000"/>
              </a:lnSpc>
              <a:defRPr/>
            </a:pPr>
            <a:r>
              <a:rPr lang="en-US" sz="2700" dirty="0"/>
              <a:t>African Americans and people of color have 3-4 times the rate of amputation, compared to White Americans</a:t>
            </a:r>
          </a:p>
          <a:p>
            <a:pPr>
              <a:lnSpc>
                <a:spcPct val="90000"/>
              </a:lnSpc>
              <a:defRPr/>
            </a:pPr>
            <a:r>
              <a:rPr lang="en-US" sz="2700" dirty="0"/>
              <a:t>60% of amputations in 7% of population</a:t>
            </a:r>
          </a:p>
          <a:p>
            <a:pPr>
              <a:lnSpc>
                <a:spcPct val="90000"/>
              </a:lnSpc>
              <a:defRPr/>
            </a:pPr>
            <a:r>
              <a:rPr lang="en-US" sz="2700" dirty="0"/>
              <a:t>Amputations cost $30,000 – 60,000</a:t>
            </a:r>
          </a:p>
          <a:p>
            <a:pPr>
              <a:lnSpc>
                <a:spcPct val="90000"/>
              </a:lnSpc>
              <a:defRPr/>
            </a:pPr>
            <a:r>
              <a:rPr lang="en-US" sz="2700" dirty="0"/>
              <a:t>Associated w/ earlier death compared to revascularization</a:t>
            </a:r>
          </a:p>
        </p:txBody>
      </p:sp>
      <p:pic>
        <p:nvPicPr>
          <p:cNvPr id="6" name="Picture 5" descr="Father and son in music shop">
            <a:extLst>
              <a:ext uri="{FF2B5EF4-FFF2-40B4-BE49-F238E27FC236}">
                <a16:creationId xmlns:a16="http://schemas.microsoft.com/office/drawing/2014/main" id="{7E8476F9-43D1-F135-B941-39FC9D6C8F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57" r="34305" b="-3"/>
          <a:stretch/>
        </p:blipFill>
        <p:spPr>
          <a:xfrm>
            <a:off x="5441007" y="1600200"/>
            <a:ext cx="3245793" cy="3965448"/>
          </a:xfrm>
          <a:prstGeom prst="rect">
            <a:avLst/>
          </a:prstGeom>
          <a:noFill/>
        </p:spPr>
      </p:pic>
    </p:spTree>
    <p:custDataLst>
      <p:tags r:id="rId1"/>
    </p:custDataLst>
    <p:extLst>
      <p:ext uri="{BB962C8B-B14F-4D97-AF65-F5344CB8AC3E}">
        <p14:creationId xmlns:p14="http://schemas.microsoft.com/office/powerpoint/2010/main" val="257535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96D2-C965-4080-9E83-F6B7BCBD114D}"/>
              </a:ext>
            </a:extLst>
          </p:cNvPr>
          <p:cNvSpPr>
            <a:spLocks noGrp="1"/>
          </p:cNvSpPr>
          <p:nvPr>
            <p:ph type="title"/>
          </p:nvPr>
        </p:nvSpPr>
        <p:spPr/>
        <p:txBody>
          <a:bodyPr>
            <a:noAutofit/>
          </a:bodyPr>
          <a:lstStyle/>
          <a:p>
            <a:r>
              <a:rPr lang="en-US" sz="3600" b="1" i="0" dirty="0">
                <a:effectLst/>
                <a:cs typeface="Calibri" panose="020F0502020204030204" pitchFamily="34" charset="0"/>
              </a:rPr>
              <a:t>The Black American Amputation Epidemic</a:t>
            </a:r>
            <a:endParaRPr lang="en-US" sz="3600" dirty="0">
              <a:cs typeface="Calibri" panose="020F0502020204030204" pitchFamily="34" charset="0"/>
            </a:endParaRPr>
          </a:p>
        </p:txBody>
      </p:sp>
      <p:pic>
        <p:nvPicPr>
          <p:cNvPr id="5" name="Content Placeholder 4">
            <a:extLst>
              <a:ext uri="{FF2B5EF4-FFF2-40B4-BE49-F238E27FC236}">
                <a16:creationId xmlns:a16="http://schemas.microsoft.com/office/drawing/2014/main" id="{6B3EAC23-BDF5-44D5-B36A-925AF43109F5}"/>
              </a:ext>
            </a:extLst>
          </p:cNvPr>
          <p:cNvPicPr>
            <a:picLocks noGrp="1" noChangeAspect="1"/>
          </p:cNvPicPr>
          <p:nvPr>
            <p:ph sz="quarter" idx="1"/>
          </p:nvPr>
        </p:nvPicPr>
        <p:blipFill>
          <a:blip r:embed="rId2"/>
          <a:stretch>
            <a:fillRect/>
          </a:stretch>
        </p:blipFill>
        <p:spPr>
          <a:xfrm>
            <a:off x="471895" y="2756854"/>
            <a:ext cx="8229600" cy="4045643"/>
          </a:xfrm>
        </p:spPr>
      </p:pic>
      <p:pic>
        <p:nvPicPr>
          <p:cNvPr id="7" name="Picture 6">
            <a:extLst>
              <a:ext uri="{FF2B5EF4-FFF2-40B4-BE49-F238E27FC236}">
                <a16:creationId xmlns:a16="http://schemas.microsoft.com/office/drawing/2014/main" id="{EB76C04F-BC1C-4E62-9793-E6E3804F050C}"/>
              </a:ext>
            </a:extLst>
          </p:cNvPr>
          <p:cNvPicPr>
            <a:picLocks noChangeAspect="1"/>
          </p:cNvPicPr>
          <p:nvPr/>
        </p:nvPicPr>
        <p:blipFill>
          <a:blip r:embed="rId3"/>
          <a:stretch>
            <a:fillRect/>
          </a:stretch>
        </p:blipFill>
        <p:spPr>
          <a:xfrm>
            <a:off x="464191" y="1103152"/>
            <a:ext cx="8230313" cy="1743607"/>
          </a:xfrm>
          <a:prstGeom prst="rect">
            <a:avLst/>
          </a:prstGeom>
        </p:spPr>
      </p:pic>
      <p:sp>
        <p:nvSpPr>
          <p:cNvPr id="9" name="TextBox 8">
            <a:extLst>
              <a:ext uri="{FF2B5EF4-FFF2-40B4-BE49-F238E27FC236}">
                <a16:creationId xmlns:a16="http://schemas.microsoft.com/office/drawing/2014/main" id="{5FBAB94B-78F6-4BB5-B82B-55443003A0F7}"/>
              </a:ext>
            </a:extLst>
          </p:cNvPr>
          <p:cNvSpPr txBox="1"/>
          <p:nvPr/>
        </p:nvSpPr>
        <p:spPr>
          <a:xfrm>
            <a:off x="5334000" y="3570943"/>
            <a:ext cx="2968305" cy="830997"/>
          </a:xfrm>
          <a:prstGeom prst="rect">
            <a:avLst/>
          </a:prstGeom>
          <a:solidFill>
            <a:schemeClr val="bg2"/>
          </a:solidFill>
        </p:spPr>
        <p:txBody>
          <a:bodyPr wrap="square">
            <a:spAutoFit/>
          </a:bodyPr>
          <a:lstStyle/>
          <a:p>
            <a:r>
              <a:rPr lang="en-US" sz="1600" dirty="0">
                <a:latin typeface="Calibri" panose="020F0502020204030204" pitchFamily="34" charset="0"/>
                <a:cs typeface="Calibri" panose="020F0502020204030204" pitchFamily="34" charset="0"/>
              </a:rPr>
              <a:t>https://features.propublica.org/diabetes-amputations/black-american-amputation-epidemic</a:t>
            </a:r>
            <a:r>
              <a:rPr lang="en-US" sz="1600" dirty="0"/>
              <a:t>/</a:t>
            </a:r>
          </a:p>
        </p:txBody>
      </p:sp>
    </p:spTree>
    <p:extLst>
      <p:ext uri="{BB962C8B-B14F-4D97-AF65-F5344CB8AC3E}">
        <p14:creationId xmlns:p14="http://schemas.microsoft.com/office/powerpoint/2010/main" val="373055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5667-186C-4227-9C41-6A9D8DF216CC}"/>
              </a:ext>
            </a:extLst>
          </p:cNvPr>
          <p:cNvSpPr>
            <a:spLocks noGrp="1"/>
          </p:cNvSpPr>
          <p:nvPr>
            <p:ph type="title"/>
          </p:nvPr>
        </p:nvSpPr>
        <p:spPr>
          <a:xfrm>
            <a:off x="457200" y="152400"/>
            <a:ext cx="8229600" cy="1371600"/>
          </a:xfrm>
        </p:spPr>
        <p:txBody>
          <a:bodyPr>
            <a:normAutofit fontScale="90000"/>
          </a:bodyPr>
          <a:lstStyle/>
          <a:p>
            <a:r>
              <a:rPr lang="en-US" dirty="0"/>
              <a:t>Foot Ulcer usually doesn’t lead to amputation – but it can. </a:t>
            </a:r>
          </a:p>
        </p:txBody>
      </p:sp>
      <p:sp>
        <p:nvSpPr>
          <p:cNvPr id="3" name="Content Placeholder 2">
            <a:extLst>
              <a:ext uri="{FF2B5EF4-FFF2-40B4-BE49-F238E27FC236}">
                <a16:creationId xmlns:a16="http://schemas.microsoft.com/office/drawing/2014/main" id="{9DD38E38-5E8F-4959-91E5-ADABEF367568}"/>
              </a:ext>
            </a:extLst>
          </p:cNvPr>
          <p:cNvSpPr>
            <a:spLocks noGrp="1"/>
          </p:cNvSpPr>
          <p:nvPr>
            <p:ph sz="quarter" idx="1"/>
          </p:nvPr>
        </p:nvSpPr>
        <p:spPr>
          <a:xfrm>
            <a:off x="457200" y="1676400"/>
            <a:ext cx="8229600" cy="4480560"/>
          </a:xfrm>
        </p:spPr>
        <p:txBody>
          <a:bodyPr>
            <a:normAutofit/>
          </a:bodyPr>
          <a:lstStyle/>
          <a:p>
            <a:pPr algn="l"/>
            <a:r>
              <a:rPr lang="en-US" sz="3600" dirty="0">
                <a:solidFill>
                  <a:srgbClr val="231F20"/>
                </a:solidFill>
                <a:latin typeface="Proxima Nova"/>
              </a:rPr>
              <a:t>F</a:t>
            </a:r>
            <a:r>
              <a:rPr lang="en-US" sz="3600" b="0" i="0" dirty="0">
                <a:solidFill>
                  <a:srgbClr val="231F20"/>
                </a:solidFill>
                <a:effectLst/>
                <a:latin typeface="Proxima Nova"/>
              </a:rPr>
              <a:t>oot ulcers occur in 4–10% of people with diabetes</a:t>
            </a:r>
            <a:r>
              <a:rPr lang="en-US" b="0" i="0" dirty="0">
                <a:solidFill>
                  <a:srgbClr val="231F20"/>
                </a:solidFill>
                <a:effectLst/>
                <a:latin typeface="Proxima Nova"/>
              </a:rPr>
              <a:t>. </a:t>
            </a:r>
          </a:p>
          <a:p>
            <a:pPr algn="l"/>
            <a:r>
              <a:rPr lang="en-US" sz="3600" dirty="0">
                <a:solidFill>
                  <a:srgbClr val="231F20"/>
                </a:solidFill>
                <a:latin typeface="Proxima Nova"/>
              </a:rPr>
              <a:t>Outcomes include:</a:t>
            </a:r>
            <a:endParaRPr lang="en-US" sz="3600" b="0" i="0" dirty="0">
              <a:solidFill>
                <a:srgbClr val="231F20"/>
              </a:solidFill>
              <a:effectLst/>
              <a:latin typeface="Proxima Nova"/>
            </a:endParaRPr>
          </a:p>
          <a:p>
            <a:pPr lvl="1">
              <a:buFont typeface="Arial" panose="020B0604020202020204" pitchFamily="34" charset="0"/>
              <a:buChar char="•"/>
            </a:pPr>
            <a:r>
              <a:rPr lang="en-US" sz="2800" b="0" i="0" dirty="0">
                <a:solidFill>
                  <a:srgbClr val="231F20"/>
                </a:solidFill>
                <a:effectLst/>
                <a:latin typeface="Proxima Nova"/>
              </a:rPr>
              <a:t>60–80 percent of foot ulcers will heal</a:t>
            </a:r>
          </a:p>
          <a:p>
            <a:pPr lvl="1">
              <a:buFont typeface="Arial" panose="020B0604020202020204" pitchFamily="34" charset="0"/>
              <a:buChar char="•"/>
            </a:pPr>
            <a:r>
              <a:rPr lang="en-US" sz="2800" b="0" i="0" dirty="0">
                <a:solidFill>
                  <a:srgbClr val="231F20"/>
                </a:solidFill>
                <a:effectLst/>
                <a:latin typeface="Proxima Nova"/>
              </a:rPr>
              <a:t>10–15 percent will remain active</a:t>
            </a:r>
          </a:p>
          <a:p>
            <a:pPr lvl="1">
              <a:buFont typeface="Arial" panose="020B0604020202020204" pitchFamily="34" charset="0"/>
              <a:buChar char="•"/>
            </a:pPr>
            <a:r>
              <a:rPr lang="en-US" sz="2800" b="0" i="0" dirty="0">
                <a:solidFill>
                  <a:srgbClr val="231F20"/>
                </a:solidFill>
                <a:effectLst/>
                <a:latin typeface="Proxima Nova"/>
              </a:rPr>
              <a:t>5–24 percent will eventually lead to limb amputation within 6–18 months of the initial evaluation</a:t>
            </a:r>
          </a:p>
          <a:p>
            <a:endParaRPr lang="en-US" dirty="0"/>
          </a:p>
        </p:txBody>
      </p:sp>
      <p:pic>
        <p:nvPicPr>
          <p:cNvPr id="5" name="Picture 4">
            <a:extLst>
              <a:ext uri="{FF2B5EF4-FFF2-40B4-BE49-F238E27FC236}">
                <a16:creationId xmlns:a16="http://schemas.microsoft.com/office/drawing/2014/main" id="{9AC83040-94F1-4D2F-868E-FDB55366F599}"/>
              </a:ext>
            </a:extLst>
          </p:cNvPr>
          <p:cNvPicPr>
            <a:picLocks noChangeAspect="1"/>
          </p:cNvPicPr>
          <p:nvPr/>
        </p:nvPicPr>
        <p:blipFill>
          <a:blip r:embed="rId2"/>
          <a:stretch>
            <a:fillRect/>
          </a:stretch>
        </p:blipFill>
        <p:spPr>
          <a:xfrm>
            <a:off x="4895850" y="5524500"/>
            <a:ext cx="3790950" cy="1181100"/>
          </a:xfrm>
          <a:prstGeom prst="rect">
            <a:avLst/>
          </a:prstGeom>
        </p:spPr>
      </p:pic>
      <p:sp>
        <p:nvSpPr>
          <p:cNvPr id="7" name="TextBox 6">
            <a:extLst>
              <a:ext uri="{FF2B5EF4-FFF2-40B4-BE49-F238E27FC236}">
                <a16:creationId xmlns:a16="http://schemas.microsoft.com/office/drawing/2014/main" id="{DE3C024C-EB1D-4BBF-A2E6-BBA06D5ABFE3}"/>
              </a:ext>
            </a:extLst>
          </p:cNvPr>
          <p:cNvSpPr txBox="1"/>
          <p:nvPr/>
        </p:nvSpPr>
        <p:spPr>
          <a:xfrm>
            <a:off x="390525" y="6068562"/>
            <a:ext cx="4572000"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https://www.ncbi.nlm.nih.gov/pmc/articles/PMC3508111/</a:t>
            </a:r>
          </a:p>
        </p:txBody>
      </p:sp>
    </p:spTree>
    <p:extLst>
      <p:ext uri="{BB962C8B-B14F-4D97-AF65-F5344CB8AC3E}">
        <p14:creationId xmlns:p14="http://schemas.microsoft.com/office/powerpoint/2010/main" val="110789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
        <p:nvSpPr>
          <p:cNvPr id="4" name="TextBox 3">
            <a:extLst>
              <a:ext uri="{FF2B5EF4-FFF2-40B4-BE49-F238E27FC236}">
                <a16:creationId xmlns:a16="http://schemas.microsoft.com/office/drawing/2014/main" id="{C9D3ECBF-025A-4AA6-B0C5-85F7D9387FFE}"/>
              </a:ext>
            </a:extLst>
          </p:cNvPr>
          <p:cNvSpPr txBox="1"/>
          <p:nvPr/>
        </p:nvSpPr>
        <p:spPr>
          <a:xfrm>
            <a:off x="304800" y="5334000"/>
            <a:ext cx="8443024" cy="292388"/>
          </a:xfrm>
          <a:prstGeom prst="rect">
            <a:avLst/>
          </a:prstGeom>
          <a:solidFill>
            <a:schemeClr val="bg1"/>
          </a:solidFill>
        </p:spPr>
        <p:txBody>
          <a:bodyPr wrap="square" rtlCol="0">
            <a:spAutoFit/>
          </a:bodyPr>
          <a:lstStyle/>
          <a:p>
            <a:r>
              <a:rPr lang="en-US" sz="1300" b="1" dirty="0">
                <a:solidFill>
                  <a:srgbClr val="FF0000"/>
                </a:solidFill>
              </a:rPr>
              <a:t>Experiencing </a:t>
            </a:r>
            <a:r>
              <a:rPr lang="en-US" sz="1300" b="1" dirty="0" err="1">
                <a:solidFill>
                  <a:srgbClr val="FF0000"/>
                </a:solidFill>
              </a:rPr>
              <a:t>Underwt</a:t>
            </a:r>
            <a:r>
              <a:rPr lang="en-US" sz="1300" b="1" dirty="0">
                <a:solidFill>
                  <a:srgbClr val="FF0000"/>
                </a:solidFill>
              </a:rPr>
              <a:t>	</a:t>
            </a:r>
            <a:r>
              <a:rPr lang="en-US" sz="1300" b="1" dirty="0"/>
              <a:t>    </a:t>
            </a:r>
            <a:r>
              <a:rPr lang="en-US" sz="1300" b="1" dirty="0">
                <a:solidFill>
                  <a:srgbClr val="C00000"/>
                </a:solidFill>
              </a:rPr>
              <a:t>Healthy weight             Experiencing </a:t>
            </a:r>
            <a:r>
              <a:rPr lang="en-US" sz="1300" b="1" dirty="0" err="1">
                <a:solidFill>
                  <a:srgbClr val="C00000"/>
                </a:solidFill>
              </a:rPr>
              <a:t>overwt</a:t>
            </a:r>
            <a:r>
              <a:rPr lang="en-US" sz="1300" b="1" dirty="0">
                <a:solidFill>
                  <a:srgbClr val="C00000"/>
                </a:solidFill>
              </a:rPr>
              <a:t>  Experiencing obesity</a:t>
            </a:r>
          </a:p>
        </p:txBody>
      </p:sp>
    </p:spTree>
    <p:custDataLst>
      <p:tags r:id="rId1"/>
    </p:custDataLst>
    <p:extLst>
      <p:ext uri="{BB962C8B-B14F-4D97-AF65-F5344CB8AC3E}">
        <p14:creationId xmlns:p14="http://schemas.microsoft.com/office/powerpoint/2010/main" val="138850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p:txBody>
          <a:bodyPr>
            <a:normAutofit lnSpcReduction="10000"/>
          </a:bodyPr>
          <a:lstStyle/>
          <a:p>
            <a:r>
              <a:rPr lang="en-US" dirty="0"/>
              <a:t>Which of the following factor(s) increase risk for amputation in diabetes?</a:t>
            </a:r>
          </a:p>
          <a:p>
            <a:pPr marL="514350" indent="-514350">
              <a:buFont typeface="+mj-lt"/>
              <a:buAutoNum type="alphaUcPeriod"/>
            </a:pPr>
            <a:r>
              <a:rPr lang="en-US" dirty="0"/>
              <a:t>Socioeconomic status</a:t>
            </a:r>
          </a:p>
          <a:p>
            <a:pPr marL="514350" indent="-514350">
              <a:buFont typeface="+mj-lt"/>
              <a:buAutoNum type="alphaUcPeriod"/>
            </a:pPr>
            <a:r>
              <a:rPr lang="en-US" dirty="0"/>
              <a:t>Cigarette smoking</a:t>
            </a:r>
          </a:p>
          <a:p>
            <a:pPr marL="514350" indent="-514350">
              <a:buFont typeface="+mj-lt"/>
              <a:buAutoNum type="alphaUcPeriod"/>
            </a:pPr>
            <a:r>
              <a:rPr lang="en-US" dirty="0"/>
              <a:t>Previous amputation</a:t>
            </a:r>
          </a:p>
          <a:p>
            <a:pPr marL="514350" indent="-514350">
              <a:buFont typeface="+mj-lt"/>
              <a:buAutoNum type="alphaUcPeriod"/>
            </a:pPr>
            <a:r>
              <a:rPr lang="en-US" dirty="0"/>
              <a:t>Age and ethnicity</a:t>
            </a:r>
          </a:p>
          <a:p>
            <a:pPr marL="514350" indent="-514350">
              <a:buFont typeface="+mj-lt"/>
              <a:buAutoNum type="alphaUcPeriod"/>
            </a:pPr>
            <a:r>
              <a:rPr lang="en-US" dirty="0"/>
              <a:t>All of the above</a:t>
            </a:r>
          </a:p>
        </p:txBody>
      </p:sp>
      <p:pic>
        <p:nvPicPr>
          <p:cNvPr id="4" name="Picture 3"/>
          <p:cNvPicPr>
            <a:picLocks noChangeAspect="1"/>
          </p:cNvPicPr>
          <p:nvPr/>
        </p:nvPicPr>
        <p:blipFill>
          <a:blip r:embed="rId2"/>
          <a:stretch>
            <a:fillRect/>
          </a:stretch>
        </p:blipFill>
        <p:spPr>
          <a:xfrm>
            <a:off x="5943600" y="2057400"/>
            <a:ext cx="2305050" cy="1981200"/>
          </a:xfrm>
          <a:prstGeom prst="rect">
            <a:avLst/>
          </a:prstGeom>
        </p:spPr>
      </p:pic>
      <p:sp>
        <p:nvSpPr>
          <p:cNvPr id="5" name="Oval 4"/>
          <p:cNvSpPr/>
          <p:nvPr/>
        </p:nvSpPr>
        <p:spPr>
          <a:xfrm>
            <a:off x="685800" y="4572000"/>
            <a:ext cx="3429000" cy="7620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58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9B35-5139-40D8-AF64-717B993AA427}"/>
              </a:ext>
            </a:extLst>
          </p:cNvPr>
          <p:cNvSpPr>
            <a:spLocks noGrp="1"/>
          </p:cNvSpPr>
          <p:nvPr>
            <p:ph type="title"/>
          </p:nvPr>
        </p:nvSpPr>
        <p:spPr/>
        <p:txBody>
          <a:bodyPr>
            <a:normAutofit/>
          </a:bodyPr>
          <a:lstStyle/>
          <a:p>
            <a:r>
              <a:rPr lang="en-US" dirty="0"/>
              <a:t>Racial Disparities and Amputations</a:t>
            </a:r>
          </a:p>
        </p:txBody>
      </p:sp>
      <p:sp>
        <p:nvSpPr>
          <p:cNvPr id="24" name="Content Placeholder 23">
            <a:extLst>
              <a:ext uri="{FF2B5EF4-FFF2-40B4-BE49-F238E27FC236}">
                <a16:creationId xmlns:a16="http://schemas.microsoft.com/office/drawing/2014/main" id="{51BEA4D1-2984-4778-9164-6F902B031BCD}"/>
              </a:ext>
            </a:extLst>
          </p:cNvPr>
          <p:cNvSpPr>
            <a:spLocks noGrp="1"/>
          </p:cNvSpPr>
          <p:nvPr>
            <p:ph sz="quarter" idx="1"/>
          </p:nvPr>
        </p:nvSpPr>
        <p:spPr/>
        <p:txBody>
          <a:bodyPr>
            <a:normAutofit fontScale="32500" lnSpcReduction="20000"/>
          </a:bodyPr>
          <a:lstStyle/>
          <a:p>
            <a:endParaRPr lang="en-US" dirty="0"/>
          </a:p>
        </p:txBody>
      </p:sp>
      <p:sp>
        <p:nvSpPr>
          <p:cNvPr id="25" name="Content Placeholder 24">
            <a:extLst>
              <a:ext uri="{FF2B5EF4-FFF2-40B4-BE49-F238E27FC236}">
                <a16:creationId xmlns:a16="http://schemas.microsoft.com/office/drawing/2014/main" id="{5C60B7FA-CBF3-4AE7-BDCC-9A802BB25135}"/>
              </a:ext>
            </a:extLst>
          </p:cNvPr>
          <p:cNvSpPr>
            <a:spLocks noGrp="1"/>
          </p:cNvSpPr>
          <p:nvPr>
            <p:ph sz="quarter" idx="2"/>
          </p:nvPr>
        </p:nvSpPr>
        <p:spPr>
          <a:xfrm>
            <a:off x="4632198" y="1216152"/>
            <a:ext cx="4041648" cy="5498180"/>
          </a:xfrm>
        </p:spPr>
        <p:txBody>
          <a:bodyPr>
            <a:normAutofit fontScale="32500" lnSpcReduction="20000"/>
          </a:bodyPr>
          <a:lstStyle/>
          <a:p>
            <a:pPr marL="0" indent="0">
              <a:buNone/>
            </a:pPr>
            <a:r>
              <a:rPr lang="en-US" dirty="0"/>
              <a:t>Risk for amputation? Consider these factors:</a:t>
            </a:r>
          </a:p>
          <a:p>
            <a:r>
              <a:rPr lang="en-US" b="1" dirty="0"/>
              <a:t>region. </a:t>
            </a:r>
            <a:r>
              <a:rPr lang="en-US" dirty="0"/>
              <a:t>People who live in the southern United States have the highest rates of amputation. They also have the lowest rates of revascularization.</a:t>
            </a:r>
          </a:p>
          <a:p>
            <a:r>
              <a:rPr lang="en-US" b="1" dirty="0"/>
              <a:t>race. </a:t>
            </a:r>
            <a:r>
              <a:rPr lang="en-US" dirty="0"/>
              <a:t>Most people receiving amputations are minorities: Black Americans, Hispanics/Latinos, and American Indians.</a:t>
            </a:r>
          </a:p>
          <a:p>
            <a:r>
              <a:rPr lang="en-US" b="1" dirty="0"/>
              <a:t>age. </a:t>
            </a:r>
            <a:r>
              <a:rPr lang="en-US" dirty="0"/>
              <a:t>Many people who receive amputations are older. PAD may be missed in older adults because the symptoms are attributed to arthritis or gout. Also, primary care doctors may not know about PAD and may not screen patients for PAD early. Patients undergo an amputation when they are older because PAD was missed.</a:t>
            </a:r>
          </a:p>
          <a:p>
            <a:r>
              <a:rPr lang="en-US" b="1" dirty="0"/>
              <a:t>socioeconomic status. </a:t>
            </a:r>
            <a:r>
              <a:rPr lang="en-US" dirty="0"/>
              <a:t>Poorer patients and those living in poorer regions of the country have less access to quality health care and have the highest amputation rates. Unfortunately, many of these patients are minorities with low incomes.</a:t>
            </a:r>
          </a:p>
          <a:p>
            <a:r>
              <a:rPr lang="en-US" b="1" dirty="0"/>
              <a:t>hospital volume of vascular procedures. </a:t>
            </a:r>
            <a:r>
              <a:rPr lang="en-US" dirty="0"/>
              <a:t>Hospitals are better at preventing amputation if they can assemble a team of specialists proficient in aggressive limb salvage, wound care, nutritional care, and diabetes management and treatment. Rural areas, such as those in the southern United States, don’t have a significant number of these specialists. </a:t>
            </a:r>
          </a:p>
        </p:txBody>
      </p:sp>
      <p:pic>
        <p:nvPicPr>
          <p:cNvPr id="7" name="Picture 6">
            <a:extLst>
              <a:ext uri="{FF2B5EF4-FFF2-40B4-BE49-F238E27FC236}">
                <a16:creationId xmlns:a16="http://schemas.microsoft.com/office/drawing/2014/main" id="{E4A9D904-C2BE-49A6-9914-DE093CAC3BD5}"/>
              </a:ext>
            </a:extLst>
          </p:cNvPr>
          <p:cNvPicPr>
            <a:picLocks noChangeAspect="1"/>
          </p:cNvPicPr>
          <p:nvPr/>
        </p:nvPicPr>
        <p:blipFill>
          <a:blip r:embed="rId2"/>
          <a:stretch>
            <a:fillRect/>
          </a:stretch>
        </p:blipFill>
        <p:spPr>
          <a:xfrm>
            <a:off x="457201" y="1156274"/>
            <a:ext cx="3505200" cy="5352085"/>
          </a:xfrm>
          <a:prstGeom prst="rect">
            <a:avLst/>
          </a:prstGeom>
        </p:spPr>
      </p:pic>
      <p:sp>
        <p:nvSpPr>
          <p:cNvPr id="26" name="TextBox 25">
            <a:extLst>
              <a:ext uri="{FF2B5EF4-FFF2-40B4-BE49-F238E27FC236}">
                <a16:creationId xmlns:a16="http://schemas.microsoft.com/office/drawing/2014/main" id="{F51618E5-C6FE-45FC-97E3-C30B10C182A2}"/>
              </a:ext>
            </a:extLst>
          </p:cNvPr>
          <p:cNvSpPr txBox="1"/>
          <p:nvPr/>
        </p:nvSpPr>
        <p:spPr>
          <a:xfrm>
            <a:off x="1752600" y="6445538"/>
            <a:ext cx="6970774" cy="400110"/>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https://www.niddk.nih.gov/health-information/professionals/diabetes-discoveries-practice/reducing-disparities-in-diabetic-amputations?utm_source=diabetes%20discoveries%20%26%20practice%20blog&amp;utm_medium=e-mail</a:t>
            </a:r>
          </a:p>
        </p:txBody>
      </p:sp>
    </p:spTree>
    <p:extLst>
      <p:ext uri="{BB962C8B-B14F-4D97-AF65-F5344CB8AC3E}">
        <p14:creationId xmlns:p14="http://schemas.microsoft.com/office/powerpoint/2010/main" val="164195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a:t>
            </a:r>
          </a:p>
        </p:txBody>
      </p:sp>
      <p:sp>
        <p:nvSpPr>
          <p:cNvPr id="3" name="Content Placeholder 2"/>
          <p:cNvSpPr>
            <a:spLocks noGrp="1"/>
          </p:cNvSpPr>
          <p:nvPr>
            <p:ph sz="quarter" idx="1"/>
          </p:nvPr>
        </p:nvSpPr>
        <p:spPr>
          <a:xfrm>
            <a:off x="457200" y="1219200"/>
            <a:ext cx="6248400" cy="5562600"/>
          </a:xfrm>
        </p:spPr>
        <p:txBody>
          <a:bodyPr>
            <a:normAutofit fontScale="92500" lnSpcReduction="10000"/>
          </a:bodyPr>
          <a:lstStyle/>
          <a:p>
            <a:r>
              <a:rPr lang="en-US" dirty="0"/>
              <a:t>Which of the following is true about diabetes and lower extremities?</a:t>
            </a:r>
          </a:p>
          <a:p>
            <a:pPr marL="788670" lvl="1" indent="-514350">
              <a:buFont typeface="+mj-lt"/>
              <a:buAutoNum type="alphaUcPeriod"/>
            </a:pPr>
            <a:r>
              <a:rPr lang="en-US" dirty="0"/>
              <a:t>Over 30% of people with diabetes experience amputation.</a:t>
            </a:r>
          </a:p>
          <a:p>
            <a:pPr marL="788670" lvl="1" indent="-514350">
              <a:buFont typeface="+mj-lt"/>
              <a:buAutoNum type="alphaUcPeriod"/>
            </a:pPr>
            <a:r>
              <a:rPr lang="en-US" dirty="0"/>
              <a:t>Over 50% of amputations could have been avoided.</a:t>
            </a:r>
          </a:p>
          <a:p>
            <a:pPr marL="788670" lvl="1" indent="-514350">
              <a:buFont typeface="+mj-lt"/>
              <a:buAutoNum type="alphaUcPeriod"/>
            </a:pPr>
            <a:r>
              <a:rPr lang="en-US" dirty="0"/>
              <a:t>Most amputations happen before the age of 70</a:t>
            </a:r>
          </a:p>
          <a:p>
            <a:pPr marL="788670" lvl="1" indent="-514350">
              <a:buFont typeface="+mj-lt"/>
              <a:buAutoNum type="alphaUcPeriod"/>
            </a:pPr>
            <a:r>
              <a:rPr lang="en-US" dirty="0"/>
              <a:t>The rate of amputations continues to decrease.</a:t>
            </a:r>
          </a:p>
        </p:txBody>
      </p:sp>
      <p:pic>
        <p:nvPicPr>
          <p:cNvPr id="4" name="Picture 3"/>
          <p:cNvPicPr>
            <a:picLocks noChangeAspect="1"/>
          </p:cNvPicPr>
          <p:nvPr/>
        </p:nvPicPr>
        <p:blipFill>
          <a:blip r:embed="rId2"/>
          <a:stretch>
            <a:fillRect/>
          </a:stretch>
        </p:blipFill>
        <p:spPr>
          <a:xfrm>
            <a:off x="6381750" y="1295400"/>
            <a:ext cx="2305050" cy="1981200"/>
          </a:xfrm>
          <a:prstGeom prst="rect">
            <a:avLst/>
          </a:prstGeom>
        </p:spPr>
      </p:pic>
      <p:sp>
        <p:nvSpPr>
          <p:cNvPr id="5" name="Oval 4"/>
          <p:cNvSpPr/>
          <p:nvPr/>
        </p:nvSpPr>
        <p:spPr>
          <a:xfrm>
            <a:off x="762000" y="3429000"/>
            <a:ext cx="5334000" cy="12954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88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1892-1E57-4D4A-9DA2-864CE3A9D18E}"/>
              </a:ext>
            </a:extLst>
          </p:cNvPr>
          <p:cNvSpPr>
            <a:spLocks noGrp="1"/>
          </p:cNvSpPr>
          <p:nvPr>
            <p:ph type="title"/>
          </p:nvPr>
        </p:nvSpPr>
        <p:spPr>
          <a:xfrm>
            <a:off x="457200" y="228600"/>
            <a:ext cx="8229600" cy="914400"/>
          </a:xfrm>
        </p:spPr>
        <p:txBody>
          <a:bodyPr anchor="b">
            <a:normAutofit/>
          </a:bodyPr>
          <a:lstStyle/>
          <a:p>
            <a:r>
              <a:rPr lang="en-US" dirty="0"/>
              <a:t>Foot Care Standards - ADA</a:t>
            </a:r>
          </a:p>
        </p:txBody>
      </p:sp>
      <p:sp>
        <p:nvSpPr>
          <p:cNvPr id="3" name="Content Placeholder 2">
            <a:extLst>
              <a:ext uri="{FF2B5EF4-FFF2-40B4-BE49-F238E27FC236}">
                <a16:creationId xmlns:a16="http://schemas.microsoft.com/office/drawing/2014/main" id="{A4B32818-661B-47F8-B057-450729B212D2}"/>
              </a:ext>
            </a:extLst>
          </p:cNvPr>
          <p:cNvSpPr>
            <a:spLocks noGrp="1"/>
          </p:cNvSpPr>
          <p:nvPr>
            <p:ph sz="quarter" idx="1"/>
          </p:nvPr>
        </p:nvSpPr>
        <p:spPr>
          <a:xfrm>
            <a:off x="457200" y="1219200"/>
            <a:ext cx="4041648" cy="5715000"/>
          </a:xfrm>
        </p:spPr>
        <p:txBody>
          <a:bodyPr>
            <a:normAutofit fontScale="92500" lnSpcReduction="10000"/>
          </a:bodyPr>
          <a:lstStyle/>
          <a:p>
            <a:pPr>
              <a:lnSpc>
                <a:spcPct val="110000"/>
              </a:lnSpc>
            </a:pPr>
            <a:r>
              <a:rPr lang="en-US" sz="2000" dirty="0"/>
              <a:t>Perform a comprehensive foot evaluation at least </a:t>
            </a:r>
            <a:r>
              <a:rPr lang="en-US" sz="2000" dirty="0">
                <a:solidFill>
                  <a:srgbClr val="0070C0"/>
                </a:solidFill>
              </a:rPr>
              <a:t>annually</a:t>
            </a:r>
            <a:r>
              <a:rPr lang="en-US" sz="2000" dirty="0"/>
              <a:t> to identify risk factors for ulcers and amputations.</a:t>
            </a:r>
          </a:p>
          <a:p>
            <a:pPr>
              <a:lnSpc>
                <a:spcPct val="110000"/>
              </a:lnSpc>
            </a:pPr>
            <a:endParaRPr lang="en-US" sz="2000" dirty="0"/>
          </a:p>
          <a:p>
            <a:pPr>
              <a:lnSpc>
                <a:spcPct val="110000"/>
              </a:lnSpc>
            </a:pPr>
            <a:r>
              <a:rPr lang="en-US" sz="2000" dirty="0"/>
              <a:t>Provide general preventive foot self-care education to </a:t>
            </a:r>
            <a:r>
              <a:rPr lang="en-US" sz="2000" dirty="0">
                <a:solidFill>
                  <a:srgbClr val="0070C0"/>
                </a:solidFill>
              </a:rPr>
              <a:t>all people </a:t>
            </a:r>
            <a:r>
              <a:rPr lang="en-US" sz="2000" dirty="0"/>
              <a:t>living with diabetes.  </a:t>
            </a:r>
            <a:br>
              <a:rPr lang="en-US" sz="2000" dirty="0"/>
            </a:br>
            <a:endParaRPr lang="en-US" sz="2000" dirty="0"/>
          </a:p>
          <a:p>
            <a:pPr>
              <a:lnSpc>
                <a:spcPct val="110000"/>
              </a:lnSpc>
            </a:pPr>
            <a:r>
              <a:rPr lang="en-US" sz="2000" dirty="0"/>
              <a:t>Sensory loss or prior ulceration or amputation?</a:t>
            </a:r>
          </a:p>
          <a:p>
            <a:pPr lvl="1">
              <a:lnSpc>
                <a:spcPct val="110000"/>
              </a:lnSpc>
            </a:pPr>
            <a:r>
              <a:rPr lang="en-US" sz="1900" dirty="0"/>
              <a:t>inspect feet at </a:t>
            </a:r>
            <a:r>
              <a:rPr lang="en-US" sz="1900" dirty="0">
                <a:solidFill>
                  <a:srgbClr val="0070C0"/>
                </a:solidFill>
              </a:rPr>
              <a:t>every visit.  </a:t>
            </a:r>
          </a:p>
          <a:p>
            <a:pPr marL="0" indent="0">
              <a:lnSpc>
                <a:spcPct val="110000"/>
              </a:lnSpc>
              <a:buNone/>
            </a:pPr>
            <a:endParaRPr lang="en-US" sz="2000" dirty="0"/>
          </a:p>
          <a:p>
            <a:pPr>
              <a:lnSpc>
                <a:spcPct val="110000"/>
              </a:lnSpc>
            </a:pPr>
            <a:r>
              <a:rPr lang="en-US" sz="2000" dirty="0">
                <a:solidFill>
                  <a:srgbClr val="0070C0"/>
                </a:solidFill>
              </a:rPr>
              <a:t>High-risk</a:t>
            </a:r>
            <a:r>
              <a:rPr lang="en-US" sz="2000" dirty="0"/>
              <a:t> may need </a:t>
            </a:r>
            <a:r>
              <a:rPr lang="en-US" sz="2100" dirty="0"/>
              <a:t>specialized therapeutic footwear: </a:t>
            </a:r>
          </a:p>
          <a:p>
            <a:pPr lvl="1">
              <a:lnSpc>
                <a:spcPct val="110000"/>
              </a:lnSpc>
            </a:pPr>
            <a:r>
              <a:rPr lang="en-US" sz="1500" dirty="0"/>
              <a:t>If severe neuropathy, foot deformities, ulcers, callous formation, poor peripheral circulation, or history of amputation.  </a:t>
            </a:r>
          </a:p>
        </p:txBody>
      </p:sp>
      <p:pic>
        <p:nvPicPr>
          <p:cNvPr id="6" name="Picture 5" descr="Old vintage structure">
            <a:extLst>
              <a:ext uri="{FF2B5EF4-FFF2-40B4-BE49-F238E27FC236}">
                <a16:creationId xmlns:a16="http://schemas.microsoft.com/office/drawing/2014/main" id="{4FC23552-122F-4994-880E-38EEBD3247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 r="45181" b="-3"/>
          <a:stretch/>
        </p:blipFill>
        <p:spPr>
          <a:xfrm>
            <a:off x="4632198" y="1216152"/>
            <a:ext cx="4041648" cy="4937760"/>
          </a:xfrm>
          <a:prstGeom prst="rect">
            <a:avLst/>
          </a:prstGeom>
          <a:noFill/>
        </p:spPr>
      </p:pic>
    </p:spTree>
    <p:extLst>
      <p:ext uri="{BB962C8B-B14F-4D97-AF65-F5344CB8AC3E}">
        <p14:creationId xmlns:p14="http://schemas.microsoft.com/office/powerpoint/2010/main" val="329137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99BC-3E2B-4202-B151-CDDB63BBD2DB}"/>
              </a:ext>
            </a:extLst>
          </p:cNvPr>
          <p:cNvSpPr>
            <a:spLocks noGrp="1"/>
          </p:cNvSpPr>
          <p:nvPr>
            <p:ph type="title"/>
          </p:nvPr>
        </p:nvSpPr>
        <p:spPr/>
        <p:txBody>
          <a:bodyPr/>
          <a:lstStyle/>
          <a:p>
            <a:r>
              <a:rPr lang="en-US" dirty="0"/>
              <a:t>High Risk of Ulcers Amputation</a:t>
            </a:r>
          </a:p>
        </p:txBody>
      </p:sp>
      <p:graphicFrame>
        <p:nvGraphicFramePr>
          <p:cNvPr id="7" name="Content Placeholder 2">
            <a:extLst>
              <a:ext uri="{FF2B5EF4-FFF2-40B4-BE49-F238E27FC236}">
                <a16:creationId xmlns:a16="http://schemas.microsoft.com/office/drawing/2014/main" id="{77E58003-4403-A066-AA1A-887A9D2AB95E}"/>
              </a:ext>
            </a:extLst>
          </p:cNvPr>
          <p:cNvGraphicFramePr>
            <a:graphicFrameLocks noGrp="1"/>
          </p:cNvGraphicFramePr>
          <p:nvPr>
            <p:ph sz="quarter" idx="1"/>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F0BA9F33-45B0-4952-8E51-DCE825E5CA13}"/>
              </a:ext>
            </a:extLst>
          </p:cNvPr>
          <p:cNvSpPr>
            <a:spLocks noGrp="1"/>
          </p:cNvSpPr>
          <p:nvPr>
            <p:ph sz="quarter" idx="2"/>
          </p:nvPr>
        </p:nvSpPr>
        <p:spPr>
          <a:xfrm>
            <a:off x="4632198" y="1216152"/>
            <a:ext cx="3094482" cy="4937760"/>
          </a:xfrm>
        </p:spPr>
        <p:txBody>
          <a:bodyPr>
            <a:normAutofit fontScale="77500" lnSpcReduction="20000"/>
          </a:bodyPr>
          <a:lstStyle/>
          <a:p>
            <a:pPr>
              <a:buFont typeface="Arial" panose="020B0604020202020204" pitchFamily="34" charset="0"/>
              <a:buChar char="•"/>
            </a:pPr>
            <a:r>
              <a:rPr lang="en-US" dirty="0"/>
              <a:t>Peripheral Arterial Disease</a:t>
            </a:r>
          </a:p>
          <a:p>
            <a:pPr>
              <a:buFont typeface="Arial" panose="020B0604020202020204" pitchFamily="34" charset="0"/>
              <a:buChar char="•"/>
            </a:pPr>
            <a:r>
              <a:rPr lang="en-US" dirty="0"/>
              <a:t>History of foot ulcer</a:t>
            </a:r>
          </a:p>
          <a:p>
            <a:pPr>
              <a:buFont typeface="Arial" panose="020B0604020202020204" pitchFamily="34" charset="0"/>
              <a:buChar char="•"/>
            </a:pPr>
            <a:r>
              <a:rPr lang="en-US" dirty="0"/>
              <a:t>Amputation</a:t>
            </a:r>
          </a:p>
          <a:p>
            <a:pPr>
              <a:buFont typeface="Arial" panose="020B0604020202020204" pitchFamily="34" charset="0"/>
              <a:buChar char="•"/>
            </a:pPr>
            <a:r>
              <a:rPr lang="en-US" dirty="0"/>
              <a:t>Visual impairment</a:t>
            </a:r>
          </a:p>
          <a:p>
            <a:pPr>
              <a:buFont typeface="Arial" panose="020B0604020202020204" pitchFamily="34" charset="0"/>
              <a:buChar char="•"/>
            </a:pPr>
            <a:r>
              <a:rPr lang="en-US" dirty="0"/>
              <a:t>Chronic kidney disease (especially if on dialysis)</a:t>
            </a:r>
          </a:p>
          <a:p>
            <a:endParaRPr lang="en-US" dirty="0"/>
          </a:p>
        </p:txBody>
      </p:sp>
      <p:pic>
        <p:nvPicPr>
          <p:cNvPr id="5" name="Picture 4">
            <a:extLst>
              <a:ext uri="{FF2B5EF4-FFF2-40B4-BE49-F238E27FC236}">
                <a16:creationId xmlns:a16="http://schemas.microsoft.com/office/drawing/2014/main" id="{E77075E3-56D1-4971-AFBF-7361A49F07FE}"/>
              </a:ext>
            </a:extLst>
          </p:cNvPr>
          <p:cNvPicPr>
            <a:picLocks noChangeAspect="1"/>
          </p:cNvPicPr>
          <p:nvPr/>
        </p:nvPicPr>
        <p:blipFill>
          <a:blip r:embed="rId7"/>
          <a:stretch>
            <a:fillRect/>
          </a:stretch>
        </p:blipFill>
        <p:spPr>
          <a:xfrm>
            <a:off x="7379970" y="1216152"/>
            <a:ext cx="1325880" cy="2209800"/>
          </a:xfrm>
          <a:prstGeom prst="rect">
            <a:avLst/>
          </a:prstGeom>
        </p:spPr>
      </p:pic>
    </p:spTree>
    <p:extLst>
      <p:ext uri="{BB962C8B-B14F-4D97-AF65-F5344CB8AC3E}">
        <p14:creationId xmlns:p14="http://schemas.microsoft.com/office/powerpoint/2010/main" val="277633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dirty="0"/>
              <a:t>ADA </a:t>
            </a:r>
            <a:r>
              <a:rPr lang="en-US" dirty="0" err="1"/>
              <a:t>Stds</a:t>
            </a:r>
            <a:r>
              <a:rPr lang="en-US" dirty="0"/>
              <a:t> – Exam components</a:t>
            </a:r>
          </a:p>
        </p:txBody>
      </p:sp>
      <p:sp>
        <p:nvSpPr>
          <p:cNvPr id="3" name="Content Placeholder 2"/>
          <p:cNvSpPr>
            <a:spLocks noGrp="1"/>
          </p:cNvSpPr>
          <p:nvPr>
            <p:ph sz="quarter" idx="1"/>
          </p:nvPr>
        </p:nvSpPr>
        <p:spPr>
          <a:xfrm>
            <a:off x="457200" y="1219200"/>
            <a:ext cx="4876800" cy="5105400"/>
          </a:xfrm>
        </p:spPr>
        <p:txBody>
          <a:bodyPr>
            <a:normAutofit fontScale="70000" lnSpcReduction="20000"/>
          </a:bodyPr>
          <a:lstStyle/>
          <a:p>
            <a:pPr>
              <a:lnSpc>
                <a:spcPct val="110000"/>
              </a:lnSpc>
            </a:pPr>
            <a:r>
              <a:rPr lang="en-US" dirty="0"/>
              <a:t>Inspection of the skin </a:t>
            </a:r>
          </a:p>
          <a:p>
            <a:pPr>
              <a:lnSpc>
                <a:spcPct val="110000"/>
              </a:lnSpc>
            </a:pPr>
            <a:r>
              <a:rPr lang="en-US" dirty="0"/>
              <a:t>Assessment of foot deformities</a:t>
            </a:r>
          </a:p>
          <a:p>
            <a:pPr>
              <a:lnSpc>
                <a:spcPct val="110000"/>
              </a:lnSpc>
            </a:pPr>
            <a:r>
              <a:rPr lang="en-US" dirty="0"/>
              <a:t>Neurological assessment (10-g monofilament testing with at least one other assessment: pinprick, temperature, vibration), and </a:t>
            </a:r>
          </a:p>
          <a:p>
            <a:pPr>
              <a:lnSpc>
                <a:spcPct val="110000"/>
              </a:lnSpc>
            </a:pPr>
            <a:r>
              <a:rPr lang="en-US" dirty="0"/>
              <a:t>Vascular assessment including pulses in the legs and feet. </a:t>
            </a:r>
          </a:p>
        </p:txBody>
      </p:sp>
      <p:pic>
        <p:nvPicPr>
          <p:cNvPr id="8" name="Picture 7" descr="Woman with eyeglasses">
            <a:extLst>
              <a:ext uri="{FF2B5EF4-FFF2-40B4-BE49-F238E27FC236}">
                <a16:creationId xmlns:a16="http://schemas.microsoft.com/office/drawing/2014/main" id="{9C70973A-3AA2-4F70-AE86-8EB6F9EDBD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341" r="28022" b="-3"/>
          <a:stretch/>
        </p:blipFill>
        <p:spPr>
          <a:xfrm>
            <a:off x="5739908" y="1216152"/>
            <a:ext cx="2933937" cy="3584448"/>
          </a:xfrm>
          <a:prstGeom prst="rect">
            <a:avLst/>
          </a:prstGeom>
          <a:noFill/>
        </p:spPr>
      </p:pic>
    </p:spTree>
    <p:extLst>
      <p:ext uri="{BB962C8B-B14F-4D97-AF65-F5344CB8AC3E}">
        <p14:creationId xmlns:p14="http://schemas.microsoft.com/office/powerpoint/2010/main" val="167194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4000" dirty="0"/>
              <a:t>Lift the Sheets and Look at the Feet</a:t>
            </a:r>
          </a:p>
        </p:txBody>
      </p:sp>
      <p:pic>
        <p:nvPicPr>
          <p:cNvPr id="4" name="Picture 3"/>
          <p:cNvPicPr>
            <a:picLocks noChangeAspect="1"/>
          </p:cNvPicPr>
          <p:nvPr/>
        </p:nvPicPr>
        <p:blipFill>
          <a:blip r:embed="rId3"/>
          <a:stretch>
            <a:fillRect/>
          </a:stretch>
        </p:blipFill>
        <p:spPr>
          <a:xfrm>
            <a:off x="5715000" y="1961804"/>
            <a:ext cx="3157925" cy="2188202"/>
          </a:xfrm>
          <a:prstGeom prst="rect">
            <a:avLst/>
          </a:prstGeom>
        </p:spPr>
      </p:pic>
      <p:sp>
        <p:nvSpPr>
          <p:cNvPr id="10" name="TextBox 9">
            <a:extLst>
              <a:ext uri="{FF2B5EF4-FFF2-40B4-BE49-F238E27FC236}">
                <a16:creationId xmlns:a16="http://schemas.microsoft.com/office/drawing/2014/main" id="{8BE2C827-5407-45EE-A3AE-479776A688D8}"/>
              </a:ext>
            </a:extLst>
          </p:cNvPr>
          <p:cNvSpPr txBox="1"/>
          <p:nvPr/>
        </p:nvSpPr>
        <p:spPr>
          <a:xfrm>
            <a:off x="2899894" y="5638800"/>
            <a:ext cx="4110506" cy="1477328"/>
          </a:xfrm>
          <a:prstGeom prst="rect">
            <a:avLst/>
          </a:prstGeom>
          <a:noFill/>
        </p:spPr>
        <p:txBody>
          <a:bodyPr wrap="square">
            <a:spAutoFit/>
          </a:bodyPr>
          <a:lstStyle/>
          <a:p>
            <a:r>
              <a:rPr lang="en-US" sz="1800" b="0" i="1" dirty="0">
                <a:solidFill>
                  <a:srgbClr val="555555"/>
                </a:solidFill>
                <a:effectLst/>
                <a:latin typeface="Open Sans"/>
              </a:rPr>
              <a:t>By Alton Johnson Jr., DPM, CWSP </a:t>
            </a:r>
            <a:r>
              <a:rPr lang="en-US" sz="1800" dirty="0">
                <a:hlinkClick r:id="rId4"/>
              </a:rPr>
              <a:t>https://www.woundsource.com/blog/amputation-crisis-african-american-patients</a:t>
            </a:r>
            <a:endParaRPr lang="en-US" sz="1800" dirty="0"/>
          </a:p>
          <a:p>
            <a:br>
              <a:rPr lang="en-US" sz="1800" b="0" i="1" dirty="0">
                <a:solidFill>
                  <a:srgbClr val="555555"/>
                </a:solidFill>
                <a:effectLst/>
                <a:latin typeface="Open Sans"/>
              </a:rPr>
            </a:br>
            <a:endParaRPr lang="en-US" sz="1800" dirty="0"/>
          </a:p>
        </p:txBody>
      </p:sp>
      <p:pic>
        <p:nvPicPr>
          <p:cNvPr id="7" name="Picture 6">
            <a:extLst>
              <a:ext uri="{FF2B5EF4-FFF2-40B4-BE49-F238E27FC236}">
                <a16:creationId xmlns:a16="http://schemas.microsoft.com/office/drawing/2014/main" id="{6403B403-584F-43DD-9F96-A89253508890}"/>
              </a:ext>
            </a:extLst>
          </p:cNvPr>
          <p:cNvPicPr>
            <a:picLocks noChangeAspect="1"/>
          </p:cNvPicPr>
          <p:nvPr/>
        </p:nvPicPr>
        <p:blipFill>
          <a:blip r:embed="rId5"/>
          <a:stretch>
            <a:fillRect/>
          </a:stretch>
        </p:blipFill>
        <p:spPr>
          <a:xfrm rot="16200000">
            <a:off x="-254098" y="2618423"/>
            <a:ext cx="3657600" cy="2352675"/>
          </a:xfrm>
          <a:prstGeom prst="rect">
            <a:avLst/>
          </a:prstGeom>
        </p:spPr>
      </p:pic>
      <p:pic>
        <p:nvPicPr>
          <p:cNvPr id="11" name="Picture 10" descr="A close-up of a baby's feet&#10;&#10;Description automatically generated with low confidence">
            <a:extLst>
              <a:ext uri="{FF2B5EF4-FFF2-40B4-BE49-F238E27FC236}">
                <a16:creationId xmlns:a16="http://schemas.microsoft.com/office/drawing/2014/main" id="{A8B34DE7-DDE7-4C38-8F66-CA8D3F7A9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450337" y="2411362"/>
            <a:ext cx="3596457" cy="2697342"/>
          </a:xfrm>
          <a:prstGeom prst="rect">
            <a:avLst/>
          </a:prstGeom>
        </p:spPr>
      </p:pic>
    </p:spTree>
    <p:custDataLst>
      <p:tags r:id="rId1"/>
    </p:custDataLst>
    <p:extLst>
      <p:ext uri="{BB962C8B-B14F-4D97-AF65-F5344CB8AC3E}">
        <p14:creationId xmlns:p14="http://schemas.microsoft.com/office/powerpoint/2010/main" val="288894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normAutofit/>
          </a:bodyPr>
          <a:lstStyle/>
          <a:p>
            <a:r>
              <a:rPr lang="en-US" sz="3600" dirty="0"/>
              <a:t>12 Steps to Evaluate Lower Extremity Risk  </a:t>
            </a:r>
          </a:p>
        </p:txBody>
      </p:sp>
      <p:pic>
        <p:nvPicPr>
          <p:cNvPr id="103426" name="Picture 2" descr="C:\Users\bev\AppData\Local\Microsoft\Windows\Temporary Internet Files\Content.IE5\23EY3B9I\MP90043055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5739" y="1371600"/>
            <a:ext cx="3846261" cy="5244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AA64C7-8EDC-57D6-7C6C-19690F27D784}"/>
              </a:ext>
            </a:extLst>
          </p:cNvPr>
          <p:cNvSpPr txBox="1"/>
          <p:nvPr/>
        </p:nvSpPr>
        <p:spPr>
          <a:xfrm>
            <a:off x="4952999" y="1676400"/>
            <a:ext cx="3465261" cy="3416320"/>
          </a:xfrm>
          <a:prstGeom prst="rect">
            <a:avLst/>
          </a:prstGeom>
          <a:noFill/>
        </p:spPr>
        <p:txBody>
          <a:bodyPr wrap="square" rtlCol="0">
            <a:spAutoFit/>
          </a:bodyPr>
          <a:lstStyle/>
          <a:p>
            <a:r>
              <a:rPr lang="en-US" sz="5400" b="1" dirty="0">
                <a:solidFill>
                  <a:srgbClr val="7030A0"/>
                </a:solidFill>
                <a:latin typeface="Berlin Sans FB Demi" panose="020E0802020502020306" pitchFamily="34" charset="0"/>
                <a:ea typeface="Gadugi" panose="020B0502040204020203" pitchFamily="34" charset="0"/>
                <a:cs typeface="Dreaming Outloud Script Pro" panose="020B0604020202020204" pitchFamily="66" charset="0"/>
              </a:rPr>
              <a:t>Lift the Sheets and Look at the </a:t>
            </a:r>
            <a:r>
              <a:rPr lang="en-US" sz="5400" b="1" dirty="0" err="1">
                <a:solidFill>
                  <a:srgbClr val="7030A0"/>
                </a:solidFill>
                <a:latin typeface="Berlin Sans FB Demi" panose="020E0802020502020306" pitchFamily="34" charset="0"/>
                <a:ea typeface="Gadugi" panose="020B0502040204020203" pitchFamily="34" charset="0"/>
                <a:cs typeface="Dreaming Outloud Script Pro" panose="020B0604020202020204" pitchFamily="66" charset="0"/>
              </a:rPr>
              <a:t>Feets</a:t>
            </a:r>
            <a:endParaRPr lang="en-US" sz="5400" b="1" dirty="0">
              <a:solidFill>
                <a:srgbClr val="7030A0"/>
              </a:solidFill>
              <a:latin typeface="Berlin Sans FB Demi" panose="020E0802020502020306" pitchFamily="34" charset="0"/>
              <a:ea typeface="Gadugi" panose="020B0502040204020203" pitchFamily="34" charset="0"/>
              <a:cs typeface="Dreaming Outloud Script Pro" panose="020B0604020202020204" pitchFamily="66" charset="0"/>
            </a:endParaRPr>
          </a:p>
        </p:txBody>
      </p:sp>
    </p:spTree>
    <p:custDataLst>
      <p:tags r:id="rId1"/>
    </p:custDataLst>
    <p:extLst>
      <p:ext uri="{BB962C8B-B14F-4D97-AF65-F5344CB8AC3E}">
        <p14:creationId xmlns:p14="http://schemas.microsoft.com/office/powerpoint/2010/main" val="311380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 1 and 2</a:t>
            </a:r>
          </a:p>
        </p:txBody>
      </p:sp>
      <p:sp>
        <p:nvSpPr>
          <p:cNvPr id="6" name="Content Placeholder 5"/>
          <p:cNvSpPr>
            <a:spLocks noGrp="1"/>
          </p:cNvSpPr>
          <p:nvPr>
            <p:ph sz="quarter" idx="1"/>
          </p:nvPr>
        </p:nvSpPr>
        <p:spPr>
          <a:xfrm>
            <a:off x="457200" y="1219200"/>
            <a:ext cx="4343400" cy="4937760"/>
          </a:xfrm>
        </p:spPr>
        <p:txBody>
          <a:bodyPr>
            <a:normAutofit/>
          </a:body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Question 1: Is there a history of foot ulcers?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Question 2: Is there a foot ulcer now?</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History of a foot ulcer increases the risk of developing another foot ulcer and increases the potential of future amputation.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 person with a past or present foot ulcer is considered permanently in Risk Category 3.</a:t>
            </a:r>
          </a:p>
          <a:p>
            <a:endParaRPr lang="en-US" dirty="0"/>
          </a:p>
        </p:txBody>
      </p:sp>
      <p:pic>
        <p:nvPicPr>
          <p:cNvPr id="8" name="Picture 7">
            <a:extLst>
              <a:ext uri="{FF2B5EF4-FFF2-40B4-BE49-F238E27FC236}">
                <a16:creationId xmlns:a16="http://schemas.microsoft.com/office/drawing/2014/main" id="{1A3C1922-B355-4B95-2E6D-0694539C871B}"/>
              </a:ext>
            </a:extLst>
          </p:cNvPr>
          <p:cNvPicPr>
            <a:picLocks noChangeAspect="1"/>
          </p:cNvPicPr>
          <p:nvPr/>
        </p:nvPicPr>
        <p:blipFill>
          <a:blip r:embed="rId2"/>
          <a:stretch>
            <a:fillRect/>
          </a:stretch>
        </p:blipFill>
        <p:spPr>
          <a:xfrm>
            <a:off x="5638800" y="1225296"/>
            <a:ext cx="2616543" cy="5029200"/>
          </a:xfrm>
          <a:prstGeom prst="rect">
            <a:avLst/>
          </a:prstGeom>
        </p:spPr>
      </p:pic>
      <p:pic>
        <p:nvPicPr>
          <p:cNvPr id="2" name="Picture 1">
            <a:extLst>
              <a:ext uri="{FF2B5EF4-FFF2-40B4-BE49-F238E27FC236}">
                <a16:creationId xmlns:a16="http://schemas.microsoft.com/office/drawing/2014/main" id="{31B779AE-C829-AA3E-B1B9-E9B08FAD6CEA}"/>
              </a:ext>
            </a:extLst>
          </p:cNvPr>
          <p:cNvPicPr>
            <a:picLocks noChangeAspect="1"/>
          </p:cNvPicPr>
          <p:nvPr/>
        </p:nvPicPr>
        <p:blipFill>
          <a:blip r:embed="rId3"/>
          <a:stretch>
            <a:fillRect/>
          </a:stretch>
        </p:blipFill>
        <p:spPr>
          <a:xfrm>
            <a:off x="676648" y="1209230"/>
            <a:ext cx="7171952" cy="5378964"/>
          </a:xfrm>
          <a:prstGeom prst="rect">
            <a:avLst/>
          </a:prstGeom>
        </p:spPr>
      </p:pic>
    </p:spTree>
    <p:extLst>
      <p:ext uri="{BB962C8B-B14F-4D97-AF65-F5344CB8AC3E}">
        <p14:creationId xmlns:p14="http://schemas.microsoft.com/office/powerpoint/2010/main" val="42810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F37C4B-BA97-FFA9-25F5-487D92D2DFF8}"/>
              </a:ext>
            </a:extLst>
          </p:cNvPr>
          <p:cNvSpPr>
            <a:spLocks noGrp="1"/>
          </p:cNvSpPr>
          <p:nvPr>
            <p:ph type="title"/>
          </p:nvPr>
        </p:nvSpPr>
        <p:spPr/>
        <p:txBody>
          <a:bodyPr/>
          <a:lstStyle/>
          <a:p>
            <a:r>
              <a:rPr lang="en-US" dirty="0"/>
              <a:t>Question 3 – Deformity?</a:t>
            </a:r>
          </a:p>
        </p:txBody>
      </p:sp>
      <p:sp>
        <p:nvSpPr>
          <p:cNvPr id="3" name="Content Placeholder 2">
            <a:extLst>
              <a:ext uri="{FF2B5EF4-FFF2-40B4-BE49-F238E27FC236}">
                <a16:creationId xmlns:a16="http://schemas.microsoft.com/office/drawing/2014/main" id="{FE802C15-BD3E-7425-2A50-38161D1FA777}"/>
              </a:ext>
            </a:extLst>
          </p:cNvPr>
          <p:cNvSpPr>
            <a:spLocks noGrp="1"/>
          </p:cNvSpPr>
          <p:nvPr>
            <p:ph sz="quarter" idx="1"/>
          </p:nvPr>
        </p:nvSpPr>
        <p:spPr>
          <a:xfrm>
            <a:off x="457200" y="1219200"/>
            <a:ext cx="4267200" cy="4937760"/>
          </a:xfrm>
        </p:spPr>
        <p:txBody>
          <a:bodyPr>
            <a:normAutofit lnSpcReduction="10000"/>
          </a:bodyPr>
          <a:lstStyle/>
          <a:p>
            <a:pPr marL="0" marR="0" indent="0">
              <a:lnSpc>
                <a:spcPct val="107000"/>
              </a:lnSpc>
              <a:spcBef>
                <a:spcPts val="0"/>
              </a:spcBef>
              <a:spcAft>
                <a:spcPts val="800"/>
              </a:spcAft>
              <a:buNone/>
            </a:pPr>
            <a:r>
              <a:rPr lang="en-US" sz="2600" b="1" dirty="0">
                <a:effectLst/>
                <a:latin typeface="Calibri" panose="020F0502020204030204" pitchFamily="34" charset="0"/>
                <a:ea typeface="Calibri" panose="020F0502020204030204" pitchFamily="34" charset="0"/>
                <a:cs typeface="Times New Roman" panose="02020603050405020304" pitchFamily="18" charset="0"/>
              </a:rPr>
              <a:t>Question 3: Is there toe deformity?</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600" b="1" dirty="0">
                <a:effectLst/>
                <a:latin typeface="Calibri" panose="020F0502020204030204" pitchFamily="34" charset="0"/>
                <a:ea typeface="Calibri" panose="020F0502020204030204" pitchFamily="34" charset="0"/>
                <a:cs typeface="Times New Roman" panose="02020603050405020304" pitchFamily="18" charset="0"/>
              </a:rPr>
              <a:t>Question 4: Is there an abnormal shape of the foot?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Look for prominent bony areas, </a:t>
            </a:r>
          </a:p>
          <a:p>
            <a:pPr>
              <a:lnSpc>
                <a:spcPct val="107000"/>
              </a:lnSpc>
              <a:spcBef>
                <a:spcPts val="0"/>
              </a:spcBef>
              <a:spcAft>
                <a:spcPts val="800"/>
              </a:spcAft>
            </a:pPr>
            <a:r>
              <a:rPr lang="en-US" sz="2400" dirty="0">
                <a:ea typeface="Calibri" panose="020F0502020204030204" pitchFamily="34" charset="0"/>
                <a:cs typeface="Times New Roman" panose="02020603050405020304" pitchFamily="18" charset="0"/>
              </a:rPr>
              <a:t>P</a:t>
            </a:r>
            <a:r>
              <a:rPr lang="en-US" sz="2400" dirty="0">
                <a:effectLst/>
                <a:latin typeface="Calibri" panose="020F0502020204030204" pitchFamily="34" charset="0"/>
                <a:ea typeface="Calibri" panose="020F0502020204030204" pitchFamily="34" charset="0"/>
                <a:cs typeface="Times New Roman" panose="02020603050405020304" pitchFamily="18" charset="0"/>
              </a:rPr>
              <a:t>artial or complete amputations of the foot or toes</a:t>
            </a:r>
          </a:p>
          <a:p>
            <a:pPr>
              <a:lnSpc>
                <a:spcPct val="107000"/>
              </a:lnSpc>
              <a:spcBef>
                <a:spcPts val="0"/>
              </a:spcBef>
              <a:spcAft>
                <a:spcPts val="800"/>
              </a:spcAft>
            </a:pPr>
            <a:r>
              <a:rPr lang="en-US" sz="2400" dirty="0">
                <a:ea typeface="Calibri" panose="020F0502020204030204" pitchFamily="34" charset="0"/>
                <a:cs typeface="Times New Roman" panose="02020603050405020304" pitchFamily="18" charset="0"/>
              </a:rPr>
              <a:t>C</a:t>
            </a:r>
            <a:r>
              <a:rPr lang="en-US" sz="2400" dirty="0">
                <a:effectLst/>
                <a:latin typeface="Calibri" panose="020F0502020204030204" pitchFamily="34" charset="0"/>
                <a:ea typeface="Calibri" panose="020F0502020204030204" pitchFamily="34" charset="0"/>
                <a:cs typeface="Times New Roman" panose="02020603050405020304" pitchFamily="18" charset="0"/>
              </a:rPr>
              <a:t>lawed or hammer toes</a:t>
            </a:r>
          </a:p>
          <a:p>
            <a:pPr>
              <a:lnSpc>
                <a:spcPct val="107000"/>
              </a:lnSpc>
              <a:spcBef>
                <a:spcPts val="0"/>
              </a:spcBef>
              <a:spcAft>
                <a:spcPts val="800"/>
              </a:spcAft>
            </a:pPr>
            <a:r>
              <a:rPr lang="en-US" sz="2400" dirty="0">
                <a:ea typeface="Calibri" panose="020F0502020204030204" pitchFamily="34" charset="0"/>
                <a:cs typeface="Times New Roman" panose="02020603050405020304" pitchFamily="18" charset="0"/>
              </a:rPr>
              <a:t>B</a:t>
            </a:r>
            <a:r>
              <a:rPr lang="en-US" sz="2400" dirty="0">
                <a:effectLst/>
                <a:latin typeface="Calibri" panose="020F0502020204030204" pitchFamily="34" charset="0"/>
                <a:ea typeface="Calibri" panose="020F0502020204030204" pitchFamily="34" charset="0"/>
                <a:cs typeface="Times New Roman" panose="02020603050405020304" pitchFamily="18" charset="0"/>
              </a:rPr>
              <a:t>unions, or "Charcot Foot".  </a:t>
            </a:r>
          </a:p>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pic>
        <p:nvPicPr>
          <p:cNvPr id="6" name="Content Placeholder 5">
            <a:extLst>
              <a:ext uri="{FF2B5EF4-FFF2-40B4-BE49-F238E27FC236}">
                <a16:creationId xmlns:a16="http://schemas.microsoft.com/office/drawing/2014/main" id="{910E4313-35B7-626E-D506-6EC07ADFAB01}"/>
              </a:ext>
            </a:extLst>
          </p:cNvPr>
          <p:cNvPicPr>
            <a:picLocks noGrp="1" noChangeAspect="1"/>
          </p:cNvPicPr>
          <p:nvPr>
            <p:ph sz="quarter" idx="2"/>
          </p:nvPr>
        </p:nvPicPr>
        <p:blipFill>
          <a:blip r:embed="rId3"/>
          <a:stretch>
            <a:fillRect/>
          </a:stretch>
        </p:blipFill>
        <p:spPr>
          <a:xfrm>
            <a:off x="4947139" y="1219200"/>
            <a:ext cx="3548180" cy="2377646"/>
          </a:xfrm>
          <a:prstGeom prst="rect">
            <a:avLst/>
          </a:prstGeom>
        </p:spPr>
      </p:pic>
      <p:pic>
        <p:nvPicPr>
          <p:cNvPr id="7" name="Picture 3">
            <a:extLst>
              <a:ext uri="{FF2B5EF4-FFF2-40B4-BE49-F238E27FC236}">
                <a16:creationId xmlns:a16="http://schemas.microsoft.com/office/drawing/2014/main" id="{0B2F512C-7239-551A-8AFD-E98C4B8E363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970585" y="3928666"/>
            <a:ext cx="3676453"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6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7113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F37C4B-BA97-FFA9-25F5-487D92D2DFF8}"/>
              </a:ext>
            </a:extLst>
          </p:cNvPr>
          <p:cNvSpPr>
            <a:spLocks noGrp="1"/>
          </p:cNvSpPr>
          <p:nvPr>
            <p:ph type="title"/>
          </p:nvPr>
        </p:nvSpPr>
        <p:spPr/>
        <p:txBody>
          <a:bodyPr/>
          <a:lstStyle/>
          <a:p>
            <a:r>
              <a:rPr lang="en-US" dirty="0"/>
              <a:t>Question 3 and 4 – Charcot Foot</a:t>
            </a:r>
          </a:p>
        </p:txBody>
      </p:sp>
      <p:sp>
        <p:nvSpPr>
          <p:cNvPr id="3" name="Content Placeholder 2">
            <a:extLst>
              <a:ext uri="{FF2B5EF4-FFF2-40B4-BE49-F238E27FC236}">
                <a16:creationId xmlns:a16="http://schemas.microsoft.com/office/drawing/2014/main" id="{FE802C15-BD3E-7425-2A50-38161D1FA777}"/>
              </a:ext>
            </a:extLst>
          </p:cNvPr>
          <p:cNvSpPr>
            <a:spLocks noGrp="1"/>
          </p:cNvSpPr>
          <p:nvPr>
            <p:ph sz="quarter" idx="1"/>
          </p:nvPr>
        </p:nvSpPr>
        <p:spPr>
          <a:xfrm>
            <a:off x="457200" y="1219200"/>
            <a:ext cx="4495800" cy="5410200"/>
          </a:xfrm>
        </p:spPr>
        <p:txBody>
          <a:bodyPr>
            <a:normAutofit/>
          </a:bodyPr>
          <a:lstStyle/>
          <a:p>
            <a:pPr marL="0" marR="0" indent="0">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Question 3: Is there toe deformity?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Question 4: Is there an abnormal shape of the foot?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 Charcot Foot is a neuropathic foot that may present with:</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swelling, </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increased temperature, </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little or no pain. </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Advanced cases show progressive signs of deformity into what is referred to as a "rocker bottom" or "boat-shaped" foot. </a:t>
            </a:r>
          </a:p>
          <a:p>
            <a:pP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person with a Charcot Foot is permanently in Risk Category 3.</a:t>
            </a:r>
          </a:p>
          <a:p>
            <a:endParaRPr lang="en-US" dirty="0"/>
          </a:p>
        </p:txBody>
      </p:sp>
      <p:pic>
        <p:nvPicPr>
          <p:cNvPr id="8" name="Picture 7">
            <a:extLst>
              <a:ext uri="{FF2B5EF4-FFF2-40B4-BE49-F238E27FC236}">
                <a16:creationId xmlns:a16="http://schemas.microsoft.com/office/drawing/2014/main" id="{2460926F-2446-7B73-E837-280A88256F8F}"/>
              </a:ext>
            </a:extLst>
          </p:cNvPr>
          <p:cNvPicPr>
            <a:picLocks noChangeAspect="1"/>
          </p:cNvPicPr>
          <p:nvPr/>
        </p:nvPicPr>
        <p:blipFill>
          <a:blip r:embed="rId3"/>
          <a:stretch>
            <a:fillRect/>
          </a:stretch>
        </p:blipFill>
        <p:spPr>
          <a:xfrm>
            <a:off x="6096000" y="3642360"/>
            <a:ext cx="2133600" cy="2900580"/>
          </a:xfrm>
          <a:prstGeom prst="rect">
            <a:avLst/>
          </a:prstGeom>
        </p:spPr>
      </p:pic>
      <p:pic>
        <p:nvPicPr>
          <p:cNvPr id="9" name="Picture 24" descr="Figure 1b">
            <a:extLst>
              <a:ext uri="{FF2B5EF4-FFF2-40B4-BE49-F238E27FC236}">
                <a16:creationId xmlns:a16="http://schemas.microsoft.com/office/drawing/2014/main" id="{D07DE039-51FC-F0A2-F914-FFF863D92C62}"/>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a:xfrm>
            <a:off x="5105400" y="1219200"/>
            <a:ext cx="3394527" cy="22402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24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6269-C604-3F16-3354-CF1FE2B49949}"/>
              </a:ext>
            </a:extLst>
          </p:cNvPr>
          <p:cNvSpPr>
            <a:spLocks noGrp="1"/>
          </p:cNvSpPr>
          <p:nvPr>
            <p:ph type="title"/>
          </p:nvPr>
        </p:nvSpPr>
        <p:spPr>
          <a:xfrm>
            <a:off x="457200" y="228600"/>
            <a:ext cx="8433524" cy="914400"/>
          </a:xfrm>
        </p:spPr>
        <p:txBody>
          <a:bodyPr/>
          <a:lstStyle/>
          <a:p>
            <a:r>
              <a:rPr lang="en-US" dirty="0"/>
              <a:t>Q5 - Toenails</a:t>
            </a:r>
          </a:p>
        </p:txBody>
      </p:sp>
      <p:sp>
        <p:nvSpPr>
          <p:cNvPr id="3" name="Content Placeholder 2">
            <a:extLst>
              <a:ext uri="{FF2B5EF4-FFF2-40B4-BE49-F238E27FC236}">
                <a16:creationId xmlns:a16="http://schemas.microsoft.com/office/drawing/2014/main" id="{6E092DA5-7CFA-4D11-D78D-44E80CE3F03E}"/>
              </a:ext>
            </a:extLst>
          </p:cNvPr>
          <p:cNvSpPr>
            <a:spLocks noGrp="1"/>
          </p:cNvSpPr>
          <p:nvPr>
            <p:ph sz="quarter" idx="1"/>
          </p:nvPr>
        </p:nvSpPr>
        <p:spPr>
          <a:xfrm>
            <a:off x="457200" y="1219199"/>
            <a:ext cx="4041648" cy="5181599"/>
          </a:xfrm>
        </p:spPr>
        <p:txBody>
          <a:bodyPr>
            <a:normAutofit/>
          </a:bodyPr>
          <a:lstStyle/>
          <a:p>
            <a:pPr marL="0" marR="0" indent="0">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Question 5: Are the toenails thick or ingrown?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Identify Mycotic, significantly hypertrophic, or ingrown nails.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Ask how they are cutting their nails and identify problem areas.  </a:t>
            </a:r>
          </a:p>
          <a:p>
            <a:pPr marL="0" marR="0" indent="0" algn="ctr">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Consider Podiatry Referral and Treatment</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Content Placeholder 4" descr="toenail_fungus">
            <a:extLst>
              <a:ext uri="{FF2B5EF4-FFF2-40B4-BE49-F238E27FC236}">
                <a16:creationId xmlns:a16="http://schemas.microsoft.com/office/drawing/2014/main" id="{F43F3147-B915-522D-DD5A-F9CEE7D8E3EB}"/>
              </a:ext>
            </a:extLst>
          </p:cNvPr>
          <p:cNvPicPr>
            <a:picLocks noGrp="1" noChangeAspect="1" noChangeArrowheads="1"/>
          </p:cNvPicPr>
          <p:nvPr>
            <p:ph sz="quarter" idx="2"/>
            <p:custDataLst>
              <p:tags r:id="rId1"/>
            </p:custDataLst>
          </p:nvPr>
        </p:nvPicPr>
        <p:blipFill>
          <a:blip r:embed="rId3">
            <a:extLst>
              <a:ext uri="{28A0092B-C50C-407E-A947-70E740481C1C}">
                <a14:useLocalDpi xmlns:a14="http://schemas.microsoft.com/office/drawing/2010/main" val="0"/>
              </a:ext>
            </a:extLst>
          </a:blip>
          <a:srcRect/>
          <a:stretch>
            <a:fillRect/>
          </a:stretch>
        </p:blipFill>
        <p:spPr>
          <a:xfrm>
            <a:off x="5791200" y="3848099"/>
            <a:ext cx="2603500" cy="2552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7DB7C6A8-334A-7F31-1946-47D812B67188}"/>
              </a:ext>
            </a:extLst>
          </p:cNvPr>
          <p:cNvPicPr>
            <a:picLocks noChangeAspect="1"/>
          </p:cNvPicPr>
          <p:nvPr/>
        </p:nvPicPr>
        <p:blipFill>
          <a:blip r:embed="rId4"/>
          <a:stretch>
            <a:fillRect/>
          </a:stretch>
        </p:blipFill>
        <p:spPr>
          <a:xfrm>
            <a:off x="5068445" y="1219200"/>
            <a:ext cx="3683952" cy="2552699"/>
          </a:xfrm>
          <a:prstGeom prst="rect">
            <a:avLst/>
          </a:prstGeom>
        </p:spPr>
      </p:pic>
      <p:pic>
        <p:nvPicPr>
          <p:cNvPr id="7" name="Picture 6" descr="A close-up of a person's foot&#10;&#10;Description automatically generated with medium confidence">
            <a:extLst>
              <a:ext uri="{FF2B5EF4-FFF2-40B4-BE49-F238E27FC236}">
                <a16:creationId xmlns:a16="http://schemas.microsoft.com/office/drawing/2014/main" id="{701E9838-4ECC-146E-31A0-060BA9B7DB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4245578" y="1879301"/>
            <a:ext cx="5280805" cy="3960604"/>
          </a:xfrm>
          <a:prstGeom prst="rect">
            <a:avLst/>
          </a:prstGeom>
        </p:spPr>
      </p:pic>
    </p:spTree>
    <p:extLst>
      <p:ext uri="{BB962C8B-B14F-4D97-AF65-F5344CB8AC3E}">
        <p14:creationId xmlns:p14="http://schemas.microsoft.com/office/powerpoint/2010/main" val="164062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6269-C604-3F16-3354-CF1FE2B49949}"/>
              </a:ext>
            </a:extLst>
          </p:cNvPr>
          <p:cNvSpPr>
            <a:spLocks noGrp="1"/>
          </p:cNvSpPr>
          <p:nvPr>
            <p:ph type="title"/>
          </p:nvPr>
        </p:nvSpPr>
        <p:spPr/>
        <p:txBody>
          <a:bodyPr/>
          <a:lstStyle/>
          <a:p>
            <a:r>
              <a:rPr lang="en-US" dirty="0"/>
              <a:t>Q6: Callus Buildup</a:t>
            </a:r>
          </a:p>
        </p:txBody>
      </p:sp>
      <p:sp>
        <p:nvSpPr>
          <p:cNvPr id="3" name="Content Placeholder 2">
            <a:extLst>
              <a:ext uri="{FF2B5EF4-FFF2-40B4-BE49-F238E27FC236}">
                <a16:creationId xmlns:a16="http://schemas.microsoft.com/office/drawing/2014/main" id="{6E092DA5-7CFA-4D11-D78D-44E80CE3F03E}"/>
              </a:ext>
            </a:extLst>
          </p:cNvPr>
          <p:cNvSpPr>
            <a:spLocks noGrp="1"/>
          </p:cNvSpPr>
          <p:nvPr>
            <p:ph sz="quarter" idx="1"/>
          </p:nvPr>
        </p:nvSpPr>
        <p:spPr/>
        <p:txBody>
          <a:bodyPr>
            <a:normAutofit/>
          </a:bodyPr>
          <a:lstStyle/>
          <a:p>
            <a:pPr marL="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Question 6: Is there callus buildup?</a:t>
            </a: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Identify focal and/or heavy callous.</a:t>
            </a: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Determine cause and provide coaching.  </a:t>
            </a:r>
          </a:p>
          <a:p>
            <a:endParaRPr lang="en-US" dirty="0"/>
          </a:p>
        </p:txBody>
      </p:sp>
      <p:pic>
        <p:nvPicPr>
          <p:cNvPr id="5" name="Content Placeholder 4">
            <a:extLst>
              <a:ext uri="{FF2B5EF4-FFF2-40B4-BE49-F238E27FC236}">
                <a16:creationId xmlns:a16="http://schemas.microsoft.com/office/drawing/2014/main" id="{B393C40E-7885-9ED0-9AA0-CEBF569A989A}"/>
              </a:ext>
            </a:extLst>
          </p:cNvPr>
          <p:cNvPicPr>
            <a:picLocks noGrp="1" noChangeAspect="1"/>
          </p:cNvPicPr>
          <p:nvPr>
            <p:ph sz="quarter" idx="2"/>
          </p:nvPr>
        </p:nvPicPr>
        <p:blipFill>
          <a:blip r:embed="rId2"/>
          <a:stretch>
            <a:fillRect/>
          </a:stretch>
        </p:blipFill>
        <p:spPr>
          <a:xfrm>
            <a:off x="4704950" y="1219200"/>
            <a:ext cx="3946682" cy="1600200"/>
          </a:xfrm>
          <a:prstGeom prst="rect">
            <a:avLst/>
          </a:prstGeom>
        </p:spPr>
      </p:pic>
      <p:pic>
        <p:nvPicPr>
          <p:cNvPr id="6" name="Picture 2" descr="Image result for calluses">
            <a:extLst>
              <a:ext uri="{FF2B5EF4-FFF2-40B4-BE49-F238E27FC236}">
                <a16:creationId xmlns:a16="http://schemas.microsoft.com/office/drawing/2014/main" id="{CEBFE7D0-A118-4025-F183-18DED3E8F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70018"/>
            <a:ext cx="6881813" cy="24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C8274A-6375-6864-5DFF-A52A2D3F6A3C}"/>
              </a:ext>
            </a:extLst>
          </p:cNvPr>
          <p:cNvSpPr txBox="1"/>
          <p:nvPr/>
        </p:nvSpPr>
        <p:spPr>
          <a:xfrm>
            <a:off x="4396338" y="2903250"/>
            <a:ext cx="4255294" cy="1569660"/>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Assess if the person is self-treating calluses (with a razor or other tools) and encourage them to see a foot specialist to prevent complications.</a:t>
            </a:r>
          </a:p>
          <a:p>
            <a:endParaRPr lang="en-US" dirty="0"/>
          </a:p>
        </p:txBody>
      </p:sp>
    </p:spTree>
    <p:extLst>
      <p:ext uri="{BB962C8B-B14F-4D97-AF65-F5344CB8AC3E}">
        <p14:creationId xmlns:p14="http://schemas.microsoft.com/office/powerpoint/2010/main" val="60499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457200" y="1219200"/>
            <a:ext cx="5680553" cy="5105400"/>
          </a:xfrm>
        </p:spPr>
        <p:txBody>
          <a:bodyPr>
            <a:normAutofit fontScale="85000" lnSpcReduction="20000"/>
          </a:bodyPr>
          <a:lstStyle/>
          <a:p>
            <a:pPr marL="0" indent="0">
              <a:buNone/>
            </a:pPr>
            <a:r>
              <a:rPr lang="en-US" dirty="0"/>
              <a:t>JR has dry skin cracks in the back of their heel.  What is the best action?</a:t>
            </a:r>
          </a:p>
          <a:p>
            <a:pPr marL="514350" indent="-514350">
              <a:buFont typeface="+mj-lt"/>
              <a:buAutoNum type="alphaUcPeriod"/>
            </a:pPr>
            <a:r>
              <a:rPr lang="en-US" dirty="0"/>
              <a:t>Gently scrape the dead skin with a razor</a:t>
            </a:r>
          </a:p>
          <a:p>
            <a:pPr marL="514350" indent="-514350">
              <a:buFont typeface="+mj-lt"/>
              <a:buAutoNum type="alphaUcPeriod"/>
            </a:pPr>
            <a:r>
              <a:rPr lang="en-US" dirty="0"/>
              <a:t>Apply petroleum jelly or other lotion nightly to affected area.</a:t>
            </a:r>
          </a:p>
          <a:p>
            <a:pPr marL="514350" indent="-514350">
              <a:buFont typeface="+mj-lt"/>
              <a:buAutoNum type="alphaUcPeriod"/>
            </a:pPr>
            <a:r>
              <a:rPr lang="en-US" dirty="0"/>
              <a:t>Walk barefoot to promote healing</a:t>
            </a:r>
          </a:p>
          <a:p>
            <a:pPr marL="514350" indent="-514350">
              <a:buFont typeface="+mj-lt"/>
              <a:buAutoNum type="alphaUcPeriod"/>
            </a:pPr>
            <a:r>
              <a:rPr lang="en-US" dirty="0"/>
              <a:t>Wear white cotton socks </a:t>
            </a:r>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50975"/>
            <a:ext cx="23050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630476" y="3124200"/>
            <a:ext cx="5334000" cy="12954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5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B857B3-C490-1E59-25AF-52827A33B2EF}"/>
              </a:ext>
            </a:extLst>
          </p:cNvPr>
          <p:cNvSpPr>
            <a:spLocks noGrp="1"/>
          </p:cNvSpPr>
          <p:nvPr>
            <p:ph type="title"/>
          </p:nvPr>
        </p:nvSpPr>
        <p:spPr/>
        <p:txBody>
          <a:bodyPr/>
          <a:lstStyle/>
          <a:p>
            <a:r>
              <a:rPr lang="en-US" dirty="0"/>
              <a:t>Q7:  Assess for Swelling</a:t>
            </a:r>
          </a:p>
        </p:txBody>
      </p:sp>
      <p:sp>
        <p:nvSpPr>
          <p:cNvPr id="5" name="Content Placeholder 4">
            <a:extLst>
              <a:ext uri="{FF2B5EF4-FFF2-40B4-BE49-F238E27FC236}">
                <a16:creationId xmlns:a16="http://schemas.microsoft.com/office/drawing/2014/main" id="{A1227965-A831-7E77-6A7D-BFDBE3653AE1}"/>
              </a:ext>
            </a:extLst>
          </p:cNvPr>
          <p:cNvSpPr>
            <a:spLocks noGrp="1"/>
          </p:cNvSpPr>
          <p:nvPr>
            <p:ph sz="quarter" idx="1"/>
          </p:nvPr>
        </p:nvSpPr>
        <p:spPr/>
        <p:txBody>
          <a:bodyPr>
            <a:normAutofit/>
          </a:bodyPr>
          <a:lstStyle/>
          <a:p>
            <a:pPr marL="0" marR="0" indent="0">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Question 7: Is there swelling? </a:t>
            </a:r>
            <a:br>
              <a:rPr lang="en-US" sz="2400" b="1"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effectLst/>
                <a:latin typeface="Calibri" panose="020F0502020204030204" pitchFamily="34" charset="0"/>
                <a:ea typeface="Calibri" panose="020F0502020204030204" pitchFamily="34" charset="0"/>
                <a:cs typeface="Times New Roman" panose="02020603050405020304" pitchFamily="18" charset="0"/>
              </a:rPr>
              <a:t>Swelling may stem from a variety of causes such as a Charcot fracture, infection, or “venous stasis”. </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Assess for potential causes and encourage the person to elevate extremities and receive treatment.</a:t>
            </a:r>
          </a:p>
          <a:p>
            <a:endParaRPr lang="en-US" dirty="0"/>
          </a:p>
        </p:txBody>
      </p:sp>
      <p:pic>
        <p:nvPicPr>
          <p:cNvPr id="7" name="Picture 4" descr="img00553">
            <a:extLst>
              <a:ext uri="{FF2B5EF4-FFF2-40B4-BE49-F238E27FC236}">
                <a16:creationId xmlns:a16="http://schemas.microsoft.com/office/drawing/2014/main" id="{397540CB-9E2A-17AA-57E3-565598259749}"/>
              </a:ext>
            </a:extLst>
          </p:cNvPr>
          <p:cNvPicPr>
            <a:picLocks noGrp="1" noChangeAspect="1" noChangeArrowheads="1"/>
          </p:cNvPicPr>
          <p:nvPr>
            <p:ph sz="quarter" idx="2"/>
            <p:custDataLst>
              <p:tags r:id="rId1"/>
            </p:custDataLst>
          </p:nvPr>
        </p:nvPicPr>
        <p:blipFill>
          <a:blip r:embed="rId4">
            <a:extLst>
              <a:ext uri="{28A0092B-C50C-407E-A947-70E740481C1C}">
                <a14:useLocalDpi xmlns:a14="http://schemas.microsoft.com/office/drawing/2010/main" val="0"/>
              </a:ext>
            </a:extLst>
          </a:blip>
          <a:srcRect/>
          <a:stretch>
            <a:fillRect/>
          </a:stretch>
        </p:blipFill>
        <p:spPr>
          <a:xfrm>
            <a:off x="4267200" y="4129087"/>
            <a:ext cx="1846660" cy="2462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descr="img00427">
            <a:extLst>
              <a:ext uri="{FF2B5EF4-FFF2-40B4-BE49-F238E27FC236}">
                <a16:creationId xmlns:a16="http://schemas.microsoft.com/office/drawing/2014/main" id="{7EEFE3C5-BFCC-0B30-4CBA-6CEAAE50A0CE}"/>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6207345" y="4152900"/>
            <a:ext cx="2137508" cy="243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18B05559-E755-74A0-81C6-35F15D443BF3}"/>
              </a:ext>
            </a:extLst>
          </p:cNvPr>
          <p:cNvPicPr>
            <a:picLocks noChangeAspect="1"/>
          </p:cNvPicPr>
          <p:nvPr/>
        </p:nvPicPr>
        <p:blipFill>
          <a:blip r:embed="rId6"/>
          <a:stretch>
            <a:fillRect/>
          </a:stretch>
        </p:blipFill>
        <p:spPr>
          <a:xfrm>
            <a:off x="6207345" y="1219200"/>
            <a:ext cx="2137508" cy="2848492"/>
          </a:xfrm>
          <a:prstGeom prst="rect">
            <a:avLst/>
          </a:prstGeom>
        </p:spPr>
      </p:pic>
    </p:spTree>
    <p:extLst>
      <p:ext uri="{BB962C8B-B14F-4D97-AF65-F5344CB8AC3E}">
        <p14:creationId xmlns:p14="http://schemas.microsoft.com/office/powerpoint/2010/main" val="133082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B857B3-C490-1E59-25AF-52827A33B2EF}"/>
              </a:ext>
            </a:extLst>
          </p:cNvPr>
          <p:cNvSpPr>
            <a:spLocks noGrp="1"/>
          </p:cNvSpPr>
          <p:nvPr>
            <p:ph type="title"/>
          </p:nvPr>
        </p:nvSpPr>
        <p:spPr/>
        <p:txBody>
          <a:bodyPr/>
          <a:lstStyle/>
          <a:p>
            <a:r>
              <a:rPr lang="en-US" dirty="0"/>
              <a:t>8- Check for Elevated Skin Temp</a:t>
            </a:r>
          </a:p>
        </p:txBody>
      </p:sp>
      <p:sp>
        <p:nvSpPr>
          <p:cNvPr id="5" name="Content Placeholder 4">
            <a:extLst>
              <a:ext uri="{FF2B5EF4-FFF2-40B4-BE49-F238E27FC236}">
                <a16:creationId xmlns:a16="http://schemas.microsoft.com/office/drawing/2014/main" id="{A1227965-A831-7E77-6A7D-BFDBE3653AE1}"/>
              </a:ext>
            </a:extLst>
          </p:cNvPr>
          <p:cNvSpPr>
            <a:spLocks noGrp="1"/>
          </p:cNvSpPr>
          <p:nvPr>
            <p:ph sz="quarter" idx="1"/>
          </p:nvPr>
        </p:nvSpPr>
        <p:spPr>
          <a:xfrm>
            <a:off x="391237" y="1295400"/>
            <a:ext cx="4041648" cy="4937760"/>
          </a:xfrm>
        </p:spPr>
        <p:txBody>
          <a:bodyPr>
            <a:normAutofit/>
          </a:bodyPr>
          <a:lstStyle/>
          <a:p>
            <a:pPr marL="0" marR="0" indent="0">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Question 8: Is there elevated skin temperature? </a:t>
            </a:r>
          </a:p>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Elevated, localized skin temperature can indicate </a:t>
            </a: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excessive mechanical stress,</a:t>
            </a: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bone fracture</a:t>
            </a: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or infection and requires further evaluation. </a:t>
            </a:r>
          </a:p>
          <a:p>
            <a:endParaRPr lang="en-US" dirty="0"/>
          </a:p>
        </p:txBody>
      </p:sp>
      <p:pic>
        <p:nvPicPr>
          <p:cNvPr id="7172" name="Picture 4" descr="African American woman’s feet with pink nail polish">
            <a:extLst>
              <a:ext uri="{FF2B5EF4-FFF2-40B4-BE49-F238E27FC236}">
                <a16:creationId xmlns:a16="http://schemas.microsoft.com/office/drawing/2014/main" id="{CA4C97A7-9E45-FE42-FB3F-4D3B048AF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152" y="1240766"/>
            <a:ext cx="4114800" cy="3447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5DA07C-0655-BDFD-A614-8B44BEC57617}"/>
              </a:ext>
            </a:extLst>
          </p:cNvPr>
          <p:cNvSpPr txBox="1"/>
          <p:nvPr/>
        </p:nvSpPr>
        <p:spPr>
          <a:xfrm>
            <a:off x="4645152" y="4688054"/>
            <a:ext cx="4264152" cy="2116605"/>
          </a:xfrm>
          <a:prstGeom prst="rect">
            <a:avLst/>
          </a:prstGeom>
          <a:noFill/>
        </p:spPr>
        <p:txBody>
          <a:bodyPr wrap="square" rtlCol="0">
            <a:spAutoFit/>
          </a:bodyPr>
          <a:lstStyle/>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A temperature elevation of greater than 2 degrees centigrade or a noticeable difference by touch when compared with the contralateral foot is considered clinically significant and requires follow-up</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7950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A39D66-6D9B-751A-FE8B-BB38EB9F07B0}"/>
              </a:ext>
            </a:extLst>
          </p:cNvPr>
          <p:cNvSpPr>
            <a:spLocks noGrp="1"/>
          </p:cNvSpPr>
          <p:nvPr>
            <p:ph type="title"/>
          </p:nvPr>
        </p:nvSpPr>
        <p:spPr/>
        <p:txBody>
          <a:bodyPr anchor="b">
            <a:normAutofit/>
          </a:bodyPr>
          <a:lstStyle/>
          <a:p>
            <a:r>
              <a:rPr lang="en-US" dirty="0"/>
              <a:t>Q9 – Muscle Weakness</a:t>
            </a:r>
          </a:p>
        </p:txBody>
      </p:sp>
      <p:pic>
        <p:nvPicPr>
          <p:cNvPr id="9" name="Picture 3">
            <a:extLst>
              <a:ext uri="{FF2B5EF4-FFF2-40B4-BE49-F238E27FC236}">
                <a16:creationId xmlns:a16="http://schemas.microsoft.com/office/drawing/2014/main" id="{EEB1A891-D6B4-8016-FB38-66F8C946FBC2}"/>
              </a:ext>
            </a:extLst>
          </p:cNvPr>
          <p:cNvPicPr>
            <a:picLocks noGrp="1" noChangeAspect="1" noChangeArrowheads="1"/>
          </p:cNvPicPr>
          <p:nvPr>
            <p:ph sz="quarter" idx="1"/>
            <p:custDataLst>
              <p:tags r:id="rId1"/>
            </p:custDataLst>
          </p:nvPr>
        </p:nvPicPr>
        <p:blipFill rotWithShape="1">
          <a:blip r:embed="rId4"/>
          <a:stretch/>
        </p:blipFill>
        <p:spPr bwMode="auto">
          <a:xfrm>
            <a:off x="573413" y="3598069"/>
            <a:ext cx="4041775" cy="3031331"/>
          </a:xfrm>
          <a:prstGeom prst="rect">
            <a:avLst/>
          </a:pr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pic>
      <p:sp>
        <p:nvSpPr>
          <p:cNvPr id="5" name="Content Placeholder 4">
            <a:extLst>
              <a:ext uri="{FF2B5EF4-FFF2-40B4-BE49-F238E27FC236}">
                <a16:creationId xmlns:a16="http://schemas.microsoft.com/office/drawing/2014/main" id="{59474327-DC4D-5EB4-D060-54D9E7465C17}"/>
              </a:ext>
            </a:extLst>
          </p:cNvPr>
          <p:cNvSpPr>
            <a:spLocks noGrp="1"/>
          </p:cNvSpPr>
          <p:nvPr>
            <p:ph sz="quarter" idx="2"/>
          </p:nvPr>
        </p:nvSpPr>
        <p:spPr>
          <a:xfrm>
            <a:off x="573413" y="1219200"/>
            <a:ext cx="4041648" cy="4937760"/>
          </a:xfrm>
        </p:spPr>
        <p:txBody>
          <a:bodyPr>
            <a:normAutofit/>
          </a:bodyPr>
          <a:lstStyle/>
          <a:p>
            <a:pPr marL="0" marR="0" indent="0">
              <a:lnSpc>
                <a:spcPct val="90000"/>
              </a:lnSpc>
              <a:spcBef>
                <a:spcPts val="0"/>
              </a:spcBef>
              <a:spcAft>
                <a:spcPts val="800"/>
              </a:spcAft>
              <a:buNone/>
            </a:pPr>
            <a:r>
              <a:rPr lang="en-US" sz="2400" b="1" dirty="0">
                <a:effectLst/>
              </a:rPr>
              <a:t>Question 9: Is there muscle weakness? </a:t>
            </a:r>
          </a:p>
          <a:p>
            <a:pPr marL="0" marR="0" indent="0">
              <a:lnSpc>
                <a:spcPct val="90000"/>
              </a:lnSpc>
              <a:spcBef>
                <a:spcPts val="0"/>
              </a:spcBef>
              <a:spcAft>
                <a:spcPts val="800"/>
              </a:spcAft>
              <a:buNone/>
            </a:pPr>
            <a:r>
              <a:rPr lang="en-US" sz="2000" dirty="0">
                <a:effectLst/>
              </a:rPr>
              <a:t>A manual muscle test of foot and great toe dorsi and plantar flexion. Weakness or inflexibility is associated with diabetes neuropathy and increases the risk of injury.</a:t>
            </a:r>
          </a:p>
          <a:p>
            <a:pPr>
              <a:lnSpc>
                <a:spcPct val="90000"/>
              </a:lnSpc>
            </a:pPr>
            <a:endParaRPr lang="en-US" sz="1500" dirty="0"/>
          </a:p>
        </p:txBody>
      </p:sp>
      <p:pic>
        <p:nvPicPr>
          <p:cNvPr id="10" name="Picture 2">
            <a:extLst>
              <a:ext uri="{FF2B5EF4-FFF2-40B4-BE49-F238E27FC236}">
                <a16:creationId xmlns:a16="http://schemas.microsoft.com/office/drawing/2014/main" id="{8FDB9800-10CB-2E5F-614E-DFEC36A74517}"/>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715000" y="1341773"/>
            <a:ext cx="2686051" cy="3581400"/>
          </a:xfrm>
          <a:prstGeom prst="rect">
            <a:avLst/>
          </a:prstGeom>
          <a:noFill/>
          <a:ln>
            <a:noFill/>
          </a:ln>
          <a:effectLst>
            <a:prstShdw prst="shdw17" dist="17961" dir="2700000">
              <a:srgbClr val="007A7A"/>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0AB0E63C-9281-3256-78E6-4C52C016B9D7}"/>
              </a:ext>
            </a:extLst>
          </p:cNvPr>
          <p:cNvSpPr txBox="1"/>
          <p:nvPr/>
        </p:nvSpPr>
        <p:spPr>
          <a:xfrm>
            <a:off x="5870575" y="4923173"/>
            <a:ext cx="2444354" cy="46166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Prayer Sign</a:t>
            </a:r>
          </a:p>
        </p:txBody>
      </p:sp>
    </p:spTree>
    <p:extLst>
      <p:ext uri="{BB962C8B-B14F-4D97-AF65-F5344CB8AC3E}">
        <p14:creationId xmlns:p14="http://schemas.microsoft.com/office/powerpoint/2010/main" val="33204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A39D66-6D9B-751A-FE8B-BB38EB9F07B0}"/>
              </a:ext>
            </a:extLst>
          </p:cNvPr>
          <p:cNvSpPr>
            <a:spLocks noGrp="1"/>
          </p:cNvSpPr>
          <p:nvPr>
            <p:ph type="title"/>
          </p:nvPr>
        </p:nvSpPr>
        <p:spPr/>
        <p:txBody>
          <a:bodyPr/>
          <a:lstStyle/>
          <a:p>
            <a:r>
              <a:rPr lang="en-US" dirty="0"/>
              <a:t>Q10 - See Bottom of Feet?</a:t>
            </a:r>
          </a:p>
        </p:txBody>
      </p:sp>
      <p:sp>
        <p:nvSpPr>
          <p:cNvPr id="5" name="Content Placeholder 4">
            <a:extLst>
              <a:ext uri="{FF2B5EF4-FFF2-40B4-BE49-F238E27FC236}">
                <a16:creationId xmlns:a16="http://schemas.microsoft.com/office/drawing/2014/main" id="{59474327-DC4D-5EB4-D060-54D9E7465C17}"/>
              </a:ext>
            </a:extLst>
          </p:cNvPr>
          <p:cNvSpPr>
            <a:spLocks noGrp="1"/>
          </p:cNvSpPr>
          <p:nvPr>
            <p:ph sz="quarter" idx="1"/>
          </p:nvPr>
        </p:nvSpPr>
        <p:spPr/>
        <p:txBody>
          <a:bodyPr>
            <a:normAutofit/>
          </a:bodyPr>
          <a:lstStyle/>
          <a:p>
            <a:pPr marL="0" marR="0" indent="0">
              <a:lnSpc>
                <a:spcPct val="107000"/>
              </a:lnSpc>
              <a:spcBef>
                <a:spcPts val="0"/>
              </a:spcBef>
              <a:spcAft>
                <a:spcPts val="80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Question 10: Can the person see the bottom of his/her feet?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Extra weight and/or lack of flexibility can make it difficult for people to visually assess their feet.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Self-inspection and foot care are also difficult. </a:t>
            </a:r>
          </a:p>
          <a:p>
            <a:endParaRPr lang="en-US" dirty="0"/>
          </a:p>
        </p:txBody>
      </p:sp>
      <p:pic>
        <p:nvPicPr>
          <p:cNvPr id="7" name="Picture 2" descr="Diabetes and Foot Problems | NIDDK">
            <a:extLst>
              <a:ext uri="{FF2B5EF4-FFF2-40B4-BE49-F238E27FC236}">
                <a16:creationId xmlns:a16="http://schemas.microsoft.com/office/drawing/2014/main" id="{D48BDC9D-30E5-5B1C-E1FD-AE39CEA94A8A}"/>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772188" y="1298575"/>
            <a:ext cx="3938058" cy="2130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6CF51E-C5AB-A9ED-B56C-5A2A178EE0D4}"/>
              </a:ext>
            </a:extLst>
          </p:cNvPr>
          <p:cNvPicPr>
            <a:picLocks noChangeAspect="1"/>
          </p:cNvPicPr>
          <p:nvPr/>
        </p:nvPicPr>
        <p:blipFill>
          <a:blip r:embed="rId3"/>
          <a:stretch>
            <a:fillRect/>
          </a:stretch>
        </p:blipFill>
        <p:spPr>
          <a:xfrm>
            <a:off x="4832955" y="3810000"/>
            <a:ext cx="3850798" cy="2057400"/>
          </a:xfrm>
          <a:prstGeom prst="rect">
            <a:avLst/>
          </a:prstGeom>
        </p:spPr>
      </p:pic>
    </p:spTree>
    <p:extLst>
      <p:ext uri="{BB962C8B-B14F-4D97-AF65-F5344CB8AC3E}">
        <p14:creationId xmlns:p14="http://schemas.microsoft.com/office/powerpoint/2010/main" val="106277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3294C92-84FB-1326-C2E2-5F544EFA2745}"/>
              </a:ext>
            </a:extLst>
          </p:cNvPr>
          <p:cNvSpPr>
            <a:spLocks noGrp="1"/>
          </p:cNvSpPr>
          <p:nvPr>
            <p:ph type="title"/>
          </p:nvPr>
        </p:nvSpPr>
        <p:spPr>
          <a:xfrm>
            <a:off x="228600" y="225425"/>
            <a:ext cx="8610600" cy="993775"/>
          </a:xfrm>
        </p:spPr>
        <p:txBody>
          <a:bodyPr/>
          <a:lstStyle/>
          <a:p>
            <a:r>
              <a:rPr lang="en-US" dirty="0"/>
              <a:t>Q11 &amp; 12 – How do the Shoes Fit?</a:t>
            </a:r>
          </a:p>
        </p:txBody>
      </p:sp>
      <p:sp>
        <p:nvSpPr>
          <p:cNvPr id="6" name="Content Placeholder 5">
            <a:extLst>
              <a:ext uri="{FF2B5EF4-FFF2-40B4-BE49-F238E27FC236}">
                <a16:creationId xmlns:a16="http://schemas.microsoft.com/office/drawing/2014/main" id="{F0A08FF1-D485-D427-381B-3A485D61C15B}"/>
              </a:ext>
            </a:extLst>
          </p:cNvPr>
          <p:cNvSpPr>
            <a:spLocks noGrp="1"/>
          </p:cNvSpPr>
          <p:nvPr>
            <p:ph type="body" sz="half" idx="1"/>
          </p:nvPr>
        </p:nvSpPr>
        <p:spPr>
          <a:xfrm>
            <a:off x="357554" y="1295401"/>
            <a:ext cx="5662246" cy="5562600"/>
          </a:xfrm>
        </p:spPr>
        <p:txBody>
          <a:bodyPr>
            <a:normAutofit/>
          </a:bodyPr>
          <a:lstStyle/>
          <a:p>
            <a:pPr marL="0" marR="0" indent="0">
              <a:lnSpc>
                <a:spcPct val="90000"/>
              </a:lnSpc>
              <a:spcBef>
                <a:spcPts val="0"/>
              </a:spcBef>
              <a:spcAft>
                <a:spcPts val="800"/>
              </a:spcAft>
              <a:buNone/>
            </a:pPr>
            <a:r>
              <a:rPr lang="en-US" sz="2400" b="1" dirty="0">
                <a:effectLst/>
              </a:rPr>
              <a:t>Question 11: Are they wearing improperly fitted shoes? </a:t>
            </a:r>
          </a:p>
          <a:p>
            <a:pPr marL="0" marR="0">
              <a:lnSpc>
                <a:spcPct val="90000"/>
              </a:lnSpc>
              <a:spcBef>
                <a:spcPts val="0"/>
              </a:spcBef>
              <a:spcAft>
                <a:spcPts val="800"/>
              </a:spcAft>
            </a:pPr>
            <a:r>
              <a:rPr lang="en-US" sz="2400" dirty="0"/>
              <a:t>Can </a:t>
            </a:r>
            <a:r>
              <a:rPr lang="en-US" sz="2400" dirty="0">
                <a:effectLst/>
              </a:rPr>
              <a:t>create foot pressures that lead to further complications. </a:t>
            </a:r>
          </a:p>
          <a:p>
            <a:pPr marL="0" marR="0">
              <a:lnSpc>
                <a:spcPct val="90000"/>
              </a:lnSpc>
              <a:spcBef>
                <a:spcPts val="0"/>
              </a:spcBef>
              <a:spcAft>
                <a:spcPts val="800"/>
              </a:spcAft>
            </a:pPr>
            <a:r>
              <a:rPr lang="en-US" sz="2400" dirty="0">
                <a:effectLst/>
              </a:rPr>
              <a:t>Sensory loss often results in wearing shoes that are too short and/or narrow resulting in ischemic ulcers on the medial or lateral metatarsal heads or the toes of a foot with claw toe deformity. </a:t>
            </a:r>
            <a:endParaRPr lang="en-US" sz="2400" dirty="0"/>
          </a:p>
          <a:p>
            <a:pPr marL="0" marR="0">
              <a:lnSpc>
                <a:spcPct val="90000"/>
              </a:lnSpc>
              <a:spcBef>
                <a:spcPts val="0"/>
              </a:spcBef>
              <a:spcAft>
                <a:spcPts val="800"/>
              </a:spcAft>
            </a:pPr>
            <a:r>
              <a:rPr lang="en-US" sz="2400" dirty="0">
                <a:effectLst/>
              </a:rPr>
              <a:t>Properly sized added depth shoes with soft custom molded insoles are usually indicated for those with loss of sensation and deformity to prevent ulceration. </a:t>
            </a:r>
          </a:p>
          <a:p>
            <a:pPr marL="0" marR="0">
              <a:lnSpc>
                <a:spcPct val="90000"/>
              </a:lnSpc>
              <a:spcBef>
                <a:spcPts val="0"/>
              </a:spcBef>
              <a:spcAft>
                <a:spcPts val="800"/>
              </a:spcAft>
            </a:pPr>
            <a:r>
              <a:rPr lang="en-US" sz="2400" b="1" dirty="0">
                <a:effectLst/>
              </a:rPr>
              <a:t>Question 12: Is the footwear appropriate for their category? </a:t>
            </a:r>
            <a:endParaRPr lang="en-US" sz="2400" dirty="0">
              <a:effectLst/>
            </a:endParaRPr>
          </a:p>
          <a:p>
            <a:pPr>
              <a:lnSpc>
                <a:spcPct val="90000"/>
              </a:lnSpc>
            </a:pPr>
            <a:endParaRPr lang="en-US" sz="1500" dirty="0"/>
          </a:p>
        </p:txBody>
      </p:sp>
      <p:pic>
        <p:nvPicPr>
          <p:cNvPr id="5" name="Picture 4" descr="Four pairs of sneakers in different sizes">
            <a:extLst>
              <a:ext uri="{FF2B5EF4-FFF2-40B4-BE49-F238E27FC236}">
                <a16:creationId xmlns:a16="http://schemas.microsoft.com/office/drawing/2014/main" id="{ADD42D09-5E5B-6560-EA95-1F2B4860B0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415220" y="2198563"/>
            <a:ext cx="4045790" cy="2696663"/>
          </a:xfrm>
          <a:prstGeom prst="rect">
            <a:avLst/>
          </a:prstGeom>
        </p:spPr>
      </p:pic>
    </p:spTree>
    <p:extLst>
      <p:ext uri="{BB962C8B-B14F-4D97-AF65-F5344CB8AC3E}">
        <p14:creationId xmlns:p14="http://schemas.microsoft.com/office/powerpoint/2010/main" val="143336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#4</a:t>
            </a:r>
          </a:p>
        </p:txBody>
      </p:sp>
      <p:sp>
        <p:nvSpPr>
          <p:cNvPr id="6" name="Content Placeholder 5"/>
          <p:cNvSpPr>
            <a:spLocks noGrp="1"/>
          </p:cNvSpPr>
          <p:nvPr>
            <p:ph sz="quarter" idx="1"/>
          </p:nvPr>
        </p:nvSpPr>
        <p:spPr/>
        <p:txBody>
          <a:bodyPr/>
          <a:lstStyle/>
          <a:p>
            <a:r>
              <a:rPr lang="en-US" dirty="0"/>
              <a:t>What is the most common cause of ulcers?</a:t>
            </a:r>
          </a:p>
          <a:p>
            <a:pPr marL="514350" indent="-514350">
              <a:buFont typeface="+mj-lt"/>
              <a:buAutoNum type="alphaUcPeriod"/>
            </a:pPr>
            <a:r>
              <a:rPr lang="en-US" dirty="0"/>
              <a:t>Dr. Scholl’s corn pads</a:t>
            </a:r>
          </a:p>
          <a:p>
            <a:pPr marL="514350" indent="-514350">
              <a:buFont typeface="+mj-lt"/>
              <a:buAutoNum type="alphaUcPeriod"/>
            </a:pPr>
            <a:r>
              <a:rPr lang="en-US" dirty="0"/>
              <a:t>Minor trauma</a:t>
            </a:r>
          </a:p>
          <a:p>
            <a:pPr marL="514350" indent="-514350">
              <a:buFont typeface="+mj-lt"/>
              <a:buAutoNum type="alphaUcPeriod"/>
            </a:pPr>
            <a:r>
              <a:rPr lang="en-US" dirty="0"/>
              <a:t>Trimming calluses</a:t>
            </a:r>
          </a:p>
          <a:p>
            <a:pPr marL="514350" indent="-514350">
              <a:buFont typeface="+mj-lt"/>
              <a:buAutoNum type="alphaUcPeriod"/>
            </a:pPr>
            <a:r>
              <a:rPr lang="en-US" dirty="0"/>
              <a:t>Burns from hot water</a:t>
            </a:r>
          </a:p>
          <a:p>
            <a:pPr marL="514350" indent="-514350">
              <a:buFont typeface="+mj-lt"/>
              <a:buAutoNum type="alphaUcPeriod"/>
            </a:pPr>
            <a:endParaRPr lang="en-US" dirty="0"/>
          </a:p>
        </p:txBody>
      </p:sp>
      <p:pic>
        <p:nvPicPr>
          <p:cNvPr id="7" name="Picture 6"/>
          <p:cNvPicPr>
            <a:picLocks noChangeAspect="1"/>
          </p:cNvPicPr>
          <p:nvPr/>
        </p:nvPicPr>
        <p:blipFill>
          <a:blip r:embed="rId2"/>
          <a:stretch>
            <a:fillRect/>
          </a:stretch>
        </p:blipFill>
        <p:spPr>
          <a:xfrm>
            <a:off x="5867400" y="2133600"/>
            <a:ext cx="2305050" cy="1981200"/>
          </a:xfrm>
          <a:prstGeom prst="rect">
            <a:avLst/>
          </a:prstGeom>
        </p:spPr>
      </p:pic>
      <p:sp>
        <p:nvSpPr>
          <p:cNvPr id="8" name="Oval 7"/>
          <p:cNvSpPr/>
          <p:nvPr/>
        </p:nvSpPr>
        <p:spPr>
          <a:xfrm>
            <a:off x="228600" y="2476500"/>
            <a:ext cx="5334000" cy="6477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1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29954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a:bodyPr>
          <a:lstStyle/>
          <a:p>
            <a:r>
              <a:rPr lang="en-US" sz="4800" dirty="0"/>
              <a:t>Common Causes of Ulcers</a:t>
            </a:r>
          </a:p>
        </p:txBody>
      </p:sp>
      <p:sp>
        <p:nvSpPr>
          <p:cNvPr id="204803" name="Rectangle 3"/>
          <p:cNvSpPr>
            <a:spLocks noGrp="1" noChangeArrowheads="1"/>
          </p:cNvSpPr>
          <p:nvPr>
            <p:ph type="body" idx="1"/>
          </p:nvPr>
        </p:nvSpPr>
        <p:spPr>
          <a:xfrm>
            <a:off x="457200" y="1371600"/>
            <a:ext cx="6096000" cy="4876800"/>
          </a:xfrm>
        </p:spPr>
        <p:txBody>
          <a:bodyPr>
            <a:normAutofit fontScale="92500"/>
          </a:bodyPr>
          <a:lstStyle/>
          <a:p>
            <a:pPr>
              <a:defRPr/>
            </a:pPr>
            <a:r>
              <a:rPr lang="en-US" sz="4000" dirty="0"/>
              <a:t>Tight shoe and minor trauma</a:t>
            </a:r>
          </a:p>
          <a:p>
            <a:pPr>
              <a:defRPr/>
            </a:pPr>
            <a:r>
              <a:rPr lang="en-US" sz="3900" dirty="0"/>
              <a:t>Neuropathy and peripheral vascular disease</a:t>
            </a:r>
          </a:p>
          <a:p>
            <a:pPr marL="822960" lvl="1">
              <a:spcBef>
                <a:spcPts val="1200"/>
              </a:spcBef>
              <a:defRPr/>
            </a:pPr>
            <a:r>
              <a:rPr lang="en-US" sz="3000" dirty="0"/>
              <a:t>Autonomic: blood pooling, swelling</a:t>
            </a:r>
          </a:p>
          <a:p>
            <a:pPr marL="822960" lvl="1">
              <a:spcBef>
                <a:spcPts val="1200"/>
              </a:spcBef>
              <a:defRPr/>
            </a:pPr>
            <a:r>
              <a:rPr lang="en-US" sz="3000" dirty="0"/>
              <a:t>Motor: atrophic musculature, deformity, joint stiffness</a:t>
            </a:r>
          </a:p>
          <a:p>
            <a:pPr marL="822960" lvl="1">
              <a:spcBef>
                <a:spcPts val="1200"/>
              </a:spcBef>
              <a:defRPr/>
            </a:pPr>
            <a:r>
              <a:rPr lang="en-US" sz="3000" dirty="0"/>
              <a:t>Resulting increased plantar pressure, trauma</a:t>
            </a:r>
          </a:p>
          <a:p>
            <a:pPr>
              <a:defRPr/>
            </a:pPr>
            <a:endParaRPr lang="en-US" dirty="0"/>
          </a:p>
        </p:txBody>
      </p:sp>
      <p:pic>
        <p:nvPicPr>
          <p:cNvPr id="1024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3716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8585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01771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61770"/>
            <a:ext cx="8229600" cy="881230"/>
          </a:xfrm>
        </p:spPr>
        <p:txBody>
          <a:bodyPr>
            <a:noAutofit/>
          </a:bodyPr>
          <a:lstStyle/>
          <a:p>
            <a:r>
              <a:rPr lang="en-US" sz="3500" dirty="0"/>
              <a:t>Risk Factors for Peripheral Arterial Disease</a:t>
            </a:r>
          </a:p>
        </p:txBody>
      </p:sp>
      <p:sp>
        <p:nvSpPr>
          <p:cNvPr id="175107" name="Rectangle 3"/>
          <p:cNvSpPr>
            <a:spLocks noGrp="1" noChangeArrowheads="1"/>
          </p:cNvSpPr>
          <p:nvPr>
            <p:ph type="body" idx="1"/>
          </p:nvPr>
        </p:nvSpPr>
        <p:spPr>
          <a:xfrm>
            <a:off x="457200" y="1393166"/>
            <a:ext cx="4953000" cy="5312434"/>
          </a:xfrm>
        </p:spPr>
        <p:txBody>
          <a:bodyPr>
            <a:normAutofit fontScale="47500" lnSpcReduction="20000"/>
          </a:bodyPr>
          <a:lstStyle/>
          <a:p>
            <a:pPr marL="0" marR="0">
              <a:lnSpc>
                <a:spcPct val="107000"/>
              </a:lnSpc>
              <a:spcBef>
                <a:spcPts val="0"/>
              </a:spcBef>
              <a:spcAft>
                <a:spcPts val="800"/>
              </a:spcAft>
            </a:pPr>
            <a:r>
              <a:rPr lang="en-US" sz="4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Risk factors include:</a:t>
            </a:r>
          </a:p>
          <a:p>
            <a:pPr marL="0" marR="0">
              <a:lnSpc>
                <a:spcPct val="107000"/>
              </a:lnSpc>
              <a:spcBef>
                <a:spcPts val="0"/>
              </a:spcBef>
              <a:spcAft>
                <a:spcPts val="800"/>
              </a:spcAft>
            </a:pPr>
            <a:r>
              <a:rPr lang="en-US" sz="4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diabetes </a:t>
            </a:r>
          </a:p>
          <a:p>
            <a:pPr marL="0" marR="0">
              <a:lnSpc>
                <a:spcPct val="107000"/>
              </a:lnSpc>
              <a:spcBef>
                <a:spcPts val="0"/>
              </a:spcBef>
              <a:spcAft>
                <a:spcPts val="800"/>
              </a:spcAft>
            </a:pPr>
            <a:r>
              <a:rPr lang="en-US" sz="4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over the age of 60</a:t>
            </a:r>
          </a:p>
          <a:p>
            <a:pPr marL="0" marR="0">
              <a:lnSpc>
                <a:spcPct val="107000"/>
              </a:lnSpc>
              <a:spcBef>
                <a:spcPts val="0"/>
              </a:spcBef>
              <a:spcAft>
                <a:spcPts val="800"/>
              </a:spcAft>
            </a:pPr>
            <a:r>
              <a:rPr lang="en-US" sz="4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hypertension, </a:t>
            </a:r>
          </a:p>
          <a:p>
            <a:pPr marL="0" marR="0">
              <a:lnSpc>
                <a:spcPct val="107000"/>
              </a:lnSpc>
              <a:spcBef>
                <a:spcPts val="0"/>
              </a:spcBef>
              <a:spcAft>
                <a:spcPts val="800"/>
              </a:spcAft>
            </a:pPr>
            <a:r>
              <a:rPr lang="en-US" sz="4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hyperlipidemia, </a:t>
            </a:r>
          </a:p>
          <a:p>
            <a:pPr marL="0" marR="0">
              <a:lnSpc>
                <a:spcPct val="107000"/>
              </a:lnSpc>
              <a:spcBef>
                <a:spcPts val="0"/>
              </a:spcBef>
              <a:spcAft>
                <a:spcPts val="800"/>
              </a:spcAft>
            </a:pPr>
            <a:r>
              <a:rPr lang="en-US" sz="4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smoke, are at higher risk for PAD. </a:t>
            </a:r>
          </a:p>
          <a:p>
            <a:pPr marL="0" marR="0" indent="0">
              <a:lnSpc>
                <a:spcPct val="107000"/>
              </a:lnSpc>
              <a:spcBef>
                <a:spcPts val="0"/>
              </a:spcBef>
              <a:spcAft>
                <a:spcPts val="800"/>
              </a:spcAft>
              <a:buNone/>
            </a:pPr>
            <a:endParaRPr lang="en-US" sz="4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800"/>
              </a:spcAft>
              <a:buNone/>
            </a:pPr>
            <a:r>
              <a:rPr lang="en-US" sz="5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African Americans have 3-4 times increased risk of PAD</a:t>
            </a:r>
          </a:p>
          <a:p>
            <a:pPr marL="0" marR="0" indent="0">
              <a:lnSpc>
                <a:spcPct val="107000"/>
              </a:lnSpc>
              <a:spcBef>
                <a:spcPts val="0"/>
              </a:spcBef>
              <a:spcAft>
                <a:spcPts val="800"/>
              </a:spcAft>
              <a:buNone/>
            </a:pPr>
            <a:r>
              <a:rPr lang="en-US" sz="4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careful screening and appropriate intervention for these higher risk groups is imperative.</a:t>
            </a:r>
            <a:endParaRPr lang="en-US" sz="4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defRPr/>
            </a:pPr>
            <a:endParaRPr lang="en-US" sz="3600" dirty="0"/>
          </a:p>
        </p:txBody>
      </p:sp>
      <p:pic>
        <p:nvPicPr>
          <p:cNvPr id="2" name="Picture 1"/>
          <p:cNvPicPr>
            <a:picLocks noChangeAspect="1"/>
          </p:cNvPicPr>
          <p:nvPr/>
        </p:nvPicPr>
        <p:blipFill>
          <a:blip r:embed="rId4"/>
          <a:stretch>
            <a:fillRect/>
          </a:stretch>
        </p:blipFill>
        <p:spPr>
          <a:xfrm>
            <a:off x="6020895" y="5225756"/>
            <a:ext cx="2609314" cy="1603387"/>
          </a:xfrm>
          <a:prstGeom prst="rect">
            <a:avLst/>
          </a:prstGeom>
        </p:spPr>
      </p:pic>
      <p:pic>
        <p:nvPicPr>
          <p:cNvPr id="3" name="Picture 2">
            <a:extLst>
              <a:ext uri="{FF2B5EF4-FFF2-40B4-BE49-F238E27FC236}">
                <a16:creationId xmlns:a16="http://schemas.microsoft.com/office/drawing/2014/main" id="{BFD1E04C-6039-BBA6-AA32-D46D271F1F4C}"/>
              </a:ext>
            </a:extLst>
          </p:cNvPr>
          <p:cNvPicPr>
            <a:picLocks noChangeAspect="1"/>
          </p:cNvPicPr>
          <p:nvPr/>
        </p:nvPicPr>
        <p:blipFill>
          <a:blip r:embed="rId5"/>
          <a:stretch>
            <a:fillRect/>
          </a:stretch>
        </p:blipFill>
        <p:spPr>
          <a:xfrm>
            <a:off x="5382883" y="1242102"/>
            <a:ext cx="3273836" cy="4340728"/>
          </a:xfrm>
          <a:prstGeom prst="rect">
            <a:avLst/>
          </a:prstGeom>
        </p:spPr>
      </p:pic>
    </p:spTree>
    <p:custDataLst>
      <p:tags r:id="rId1"/>
    </p:custDataLst>
    <p:extLst>
      <p:ext uri="{BB962C8B-B14F-4D97-AF65-F5344CB8AC3E}">
        <p14:creationId xmlns:p14="http://schemas.microsoft.com/office/powerpoint/2010/main" val="82957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8D58-C7A3-D95D-3A41-4F94389848B6}"/>
              </a:ext>
            </a:extLst>
          </p:cNvPr>
          <p:cNvSpPr>
            <a:spLocks noGrp="1"/>
          </p:cNvSpPr>
          <p:nvPr>
            <p:ph type="title"/>
          </p:nvPr>
        </p:nvSpPr>
        <p:spPr>
          <a:xfrm>
            <a:off x="457200" y="152400"/>
            <a:ext cx="8229600" cy="1295400"/>
          </a:xfrm>
        </p:spPr>
        <p:txBody>
          <a:bodyPr>
            <a:normAutofit fontScale="90000"/>
          </a:bodyPr>
          <a:lstStyle/>
          <a:p>
            <a:r>
              <a:rPr lang="en-US" dirty="0"/>
              <a:t>Symptoms of Peripheral Arterial Disease</a:t>
            </a:r>
          </a:p>
        </p:txBody>
      </p:sp>
      <p:sp>
        <p:nvSpPr>
          <p:cNvPr id="3" name="Content Placeholder 2">
            <a:extLst>
              <a:ext uri="{FF2B5EF4-FFF2-40B4-BE49-F238E27FC236}">
                <a16:creationId xmlns:a16="http://schemas.microsoft.com/office/drawing/2014/main" id="{9616EE8D-66F6-B4FB-43FE-18BAE3C0B0C1}"/>
              </a:ext>
            </a:extLst>
          </p:cNvPr>
          <p:cNvSpPr>
            <a:spLocks noGrp="1"/>
          </p:cNvSpPr>
          <p:nvPr>
            <p:ph sz="quarter" idx="1"/>
          </p:nvPr>
        </p:nvSpPr>
        <p:spPr>
          <a:xfrm>
            <a:off x="277659" y="1447800"/>
            <a:ext cx="4876800" cy="5257800"/>
          </a:xfrm>
        </p:spPr>
        <p:txBody>
          <a:bodyPr>
            <a:normAutofit fontScale="92500" lnSpcReduction="20000"/>
          </a:bodyPr>
          <a:lstStyle/>
          <a:p>
            <a:pPr marL="0" marR="0" indent="0">
              <a:lnSpc>
                <a:spcPct val="107000"/>
              </a:lnSpc>
              <a:spcBef>
                <a:spcPts val="0"/>
              </a:spcBef>
              <a:spcAft>
                <a:spcPts val="800"/>
              </a:spcAft>
              <a:buNone/>
            </a:pPr>
            <a:r>
              <a:rPr lang="en-US"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are symptoms of PAD? </a:t>
            </a:r>
          </a:p>
          <a:p>
            <a:pPr lvl="1">
              <a:lnSpc>
                <a:spcPct val="107000"/>
              </a:lnSpc>
              <a:spcBef>
                <a:spcPts val="0"/>
              </a:spcBef>
              <a:spcAft>
                <a:spcPts val="8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classic symptom of PAD is pain in the legs with physical activity, such as walking, that gets better after rest. </a:t>
            </a:r>
          </a:p>
          <a:p>
            <a:pPr lvl="1">
              <a:lnSpc>
                <a:spcPct val="107000"/>
              </a:lnSpc>
              <a:spcBef>
                <a:spcPts val="0"/>
              </a:spcBef>
              <a:spcAft>
                <a:spcPts val="8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However, up to 4 in 10 people with PAD have no leg pain. </a:t>
            </a:r>
          </a:p>
          <a:p>
            <a:pPr lvl="1">
              <a:lnSpc>
                <a:spcPct val="107000"/>
              </a:lnSpc>
              <a:spcBef>
                <a:spcPts val="0"/>
              </a:spcBef>
              <a:spcAft>
                <a:spcPts val="8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Symptoms of pain, aches, or cramps with walking (claudication) can happen in the buttock, hip, thigh, or calf</a:t>
            </a: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386001DC-EF94-083E-B1C6-046B4C950493}"/>
              </a:ext>
            </a:extLst>
          </p:cNvPr>
          <p:cNvPicPr>
            <a:picLocks noChangeAspect="1"/>
          </p:cNvPicPr>
          <p:nvPr/>
        </p:nvPicPr>
        <p:blipFill>
          <a:blip r:embed="rId2"/>
          <a:stretch>
            <a:fillRect/>
          </a:stretch>
        </p:blipFill>
        <p:spPr>
          <a:xfrm>
            <a:off x="5145833" y="1524000"/>
            <a:ext cx="3746387" cy="4820408"/>
          </a:xfrm>
          <a:prstGeom prst="rect">
            <a:avLst/>
          </a:prstGeom>
        </p:spPr>
      </p:pic>
      <p:sp>
        <p:nvSpPr>
          <p:cNvPr id="4" name="TextBox 3">
            <a:extLst>
              <a:ext uri="{FF2B5EF4-FFF2-40B4-BE49-F238E27FC236}">
                <a16:creationId xmlns:a16="http://schemas.microsoft.com/office/drawing/2014/main" id="{31C38C92-194B-C04B-339B-FC2A787019E9}"/>
              </a:ext>
            </a:extLst>
          </p:cNvPr>
          <p:cNvSpPr txBox="1"/>
          <p:nvPr/>
        </p:nvSpPr>
        <p:spPr>
          <a:xfrm>
            <a:off x="5463308" y="6336268"/>
            <a:ext cx="3276600" cy="369332"/>
          </a:xfrm>
          <a:prstGeom prst="rect">
            <a:avLst/>
          </a:prstGeom>
          <a:noFill/>
        </p:spPr>
        <p:txBody>
          <a:bodyPr wrap="square" rtlCol="0">
            <a:spAutoFit/>
          </a:bodyPr>
          <a:lstStyle/>
          <a:p>
            <a:r>
              <a:rPr lang="en-US" sz="1800" dirty="0">
                <a:hlinkClick r:id="rId3"/>
              </a:rPr>
              <a:t>American College of Cardiology</a:t>
            </a:r>
            <a:endParaRPr lang="en-US" sz="1800" dirty="0"/>
          </a:p>
        </p:txBody>
      </p:sp>
    </p:spTree>
    <p:extLst>
      <p:ext uri="{BB962C8B-B14F-4D97-AF65-F5344CB8AC3E}">
        <p14:creationId xmlns:p14="http://schemas.microsoft.com/office/powerpoint/2010/main" val="394859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8D58-C7A3-D95D-3A41-4F94389848B6}"/>
              </a:ext>
            </a:extLst>
          </p:cNvPr>
          <p:cNvSpPr>
            <a:spLocks noGrp="1"/>
          </p:cNvSpPr>
          <p:nvPr>
            <p:ph type="title"/>
          </p:nvPr>
        </p:nvSpPr>
        <p:spPr>
          <a:xfrm>
            <a:off x="457200" y="152400"/>
            <a:ext cx="8229600" cy="1066800"/>
          </a:xfrm>
        </p:spPr>
        <p:txBody>
          <a:bodyPr>
            <a:normAutofit fontScale="90000"/>
          </a:bodyPr>
          <a:lstStyle/>
          <a:p>
            <a:r>
              <a:rPr lang="en-US" dirty="0"/>
              <a:t>Signs of Peripheral Arterial Disease</a:t>
            </a:r>
          </a:p>
        </p:txBody>
      </p:sp>
      <p:sp>
        <p:nvSpPr>
          <p:cNvPr id="3" name="Content Placeholder 2">
            <a:extLst>
              <a:ext uri="{FF2B5EF4-FFF2-40B4-BE49-F238E27FC236}">
                <a16:creationId xmlns:a16="http://schemas.microsoft.com/office/drawing/2014/main" id="{9616EE8D-66F6-B4FB-43FE-18BAE3C0B0C1}"/>
              </a:ext>
            </a:extLst>
          </p:cNvPr>
          <p:cNvSpPr>
            <a:spLocks noGrp="1"/>
          </p:cNvSpPr>
          <p:nvPr>
            <p:ph sz="quarter" idx="1"/>
          </p:nvPr>
        </p:nvSpPr>
        <p:spPr>
          <a:xfrm>
            <a:off x="457200" y="1371600"/>
            <a:ext cx="4038600" cy="5257800"/>
          </a:xfrm>
        </p:spPr>
        <p:txBody>
          <a:bodyPr>
            <a:normAutofit fontScale="85000" lnSpcReduction="20000"/>
          </a:bodyPr>
          <a:lstStyle/>
          <a:p>
            <a:pPr marL="0" marR="0" indent="0">
              <a:lnSpc>
                <a:spcPct val="107000"/>
              </a:lnSpc>
              <a:spcBef>
                <a:spcPts val="0"/>
              </a:spcBef>
              <a:spcAft>
                <a:spcPts val="800"/>
              </a:spcAft>
              <a:buNone/>
            </a:pPr>
            <a:r>
              <a:rPr lang="en-U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Physical signs </a:t>
            </a:r>
          </a:p>
          <a:p>
            <a:pPr marL="0" marR="0">
              <a:lnSpc>
                <a:spcPct val="107000"/>
              </a:lnSpc>
              <a:spcBef>
                <a:spcPts val="0"/>
              </a:spcBef>
              <a:spcAft>
                <a:spcPts val="8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include leg muscle atrophy (weakness); </a:t>
            </a:r>
          </a:p>
          <a:p>
            <a:pPr marL="0" marR="0">
              <a:lnSpc>
                <a:spcPct val="107000"/>
              </a:lnSpc>
              <a:spcBef>
                <a:spcPts val="0"/>
              </a:spcBef>
              <a:spcAft>
                <a:spcPts val="8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hair loss; smooth, shiny skin; </a:t>
            </a:r>
          </a:p>
          <a:p>
            <a:pPr marL="0" marR="0">
              <a:lnSpc>
                <a:spcPct val="107000"/>
              </a:lnSpc>
              <a:spcBef>
                <a:spcPts val="0"/>
              </a:spcBef>
              <a:spcAft>
                <a:spcPts val="8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skin that is cool to the touch, especially if accompanied by pain while walking (that is relieved by stopping walking);</a:t>
            </a:r>
          </a:p>
          <a:p>
            <a:pPr marL="0" marR="0">
              <a:lnSpc>
                <a:spcPct val="107000"/>
              </a:lnSpc>
              <a:spcBef>
                <a:spcPts val="0"/>
              </a:spcBef>
              <a:spcAft>
                <a:spcPts val="8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decreased or absent pulses in the feet; </a:t>
            </a:r>
          </a:p>
          <a:p>
            <a:pPr marL="0" marR="0">
              <a:lnSpc>
                <a:spcPct val="107000"/>
              </a:lnSpc>
              <a:spcBef>
                <a:spcPts val="0"/>
              </a:spcBef>
              <a:spcAft>
                <a:spcPts val="800"/>
              </a:spcAft>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sores or ulcers in the legs or feet that don’t heal; and cold or numb toes.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6E54CCE2-A52D-1767-6185-5E8039BFB7E5}"/>
              </a:ext>
            </a:extLst>
          </p:cNvPr>
          <p:cNvPicPr>
            <a:picLocks noChangeAspect="1"/>
          </p:cNvPicPr>
          <p:nvPr/>
        </p:nvPicPr>
        <p:blipFill>
          <a:blip r:embed="rId2"/>
          <a:stretch>
            <a:fillRect/>
          </a:stretch>
        </p:blipFill>
        <p:spPr>
          <a:xfrm>
            <a:off x="4745144" y="1347158"/>
            <a:ext cx="3828729" cy="5053642"/>
          </a:xfrm>
          <a:prstGeom prst="rect">
            <a:avLst/>
          </a:prstGeom>
        </p:spPr>
      </p:pic>
    </p:spTree>
    <p:extLst>
      <p:ext uri="{BB962C8B-B14F-4D97-AF65-F5344CB8AC3E}">
        <p14:creationId xmlns:p14="http://schemas.microsoft.com/office/powerpoint/2010/main" val="8609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2"/>
          <p:cNvSpPr>
            <a:spLocks noGrp="1" noChangeArrowheads="1"/>
          </p:cNvSpPr>
          <p:nvPr>
            <p:ph type="title"/>
          </p:nvPr>
        </p:nvSpPr>
        <p:spPr>
          <a:xfrm>
            <a:off x="381000" y="228600"/>
            <a:ext cx="8305800" cy="1143000"/>
          </a:xfrm>
        </p:spPr>
        <p:txBody>
          <a:bodyPr>
            <a:normAutofit fontScale="90000"/>
          </a:bodyPr>
          <a:lstStyle/>
          <a:p>
            <a:pPr eaLnBrk="1" hangingPunct="1">
              <a:defRPr/>
            </a:pPr>
            <a:r>
              <a:rPr lang="en-US" sz="4000" dirty="0"/>
              <a:t>Peripheral Arterial Disease </a:t>
            </a:r>
            <a:br>
              <a:rPr lang="en-US" sz="4000" dirty="0"/>
            </a:br>
            <a:r>
              <a:rPr lang="en-US" sz="4000" dirty="0"/>
              <a:t>Intermittent Claudication</a:t>
            </a:r>
          </a:p>
        </p:txBody>
      </p:sp>
      <p:sp>
        <p:nvSpPr>
          <p:cNvPr id="1724419" name="Rectangle 3"/>
          <p:cNvSpPr>
            <a:spLocks noGrp="1" noChangeArrowheads="1"/>
          </p:cNvSpPr>
          <p:nvPr>
            <p:ph type="body" idx="1"/>
          </p:nvPr>
        </p:nvSpPr>
        <p:spPr>
          <a:xfrm>
            <a:off x="381001" y="1524000"/>
            <a:ext cx="5610224" cy="4956175"/>
          </a:xfrm>
        </p:spPr>
        <p:txBody>
          <a:bodyPr>
            <a:normAutofit lnSpcReduction="10000"/>
          </a:bodyPr>
          <a:lstStyle/>
          <a:p>
            <a:pPr eaLnBrk="1" hangingPunct="1">
              <a:defRPr/>
            </a:pPr>
            <a:r>
              <a:rPr lang="en-US" dirty="0"/>
              <a:t>Physical Exam – Skin</a:t>
            </a:r>
          </a:p>
          <a:p>
            <a:pPr lvl="1" eaLnBrk="1" hangingPunct="1">
              <a:defRPr/>
            </a:pPr>
            <a:r>
              <a:rPr lang="en-US" sz="2800" dirty="0"/>
              <a:t>Pale or blue, purple</a:t>
            </a:r>
          </a:p>
          <a:p>
            <a:pPr lvl="1" eaLnBrk="1" hangingPunct="1">
              <a:defRPr/>
            </a:pPr>
            <a:r>
              <a:rPr lang="en-US" sz="2800" dirty="0"/>
              <a:t>Dependent </a:t>
            </a:r>
            <a:r>
              <a:rPr lang="en-US" sz="2800" dirty="0" err="1"/>
              <a:t>rubor</a:t>
            </a:r>
            <a:r>
              <a:rPr lang="en-US" sz="2800" dirty="0"/>
              <a:t>, blanching when elevated</a:t>
            </a:r>
          </a:p>
          <a:p>
            <a:pPr lvl="1" eaLnBrk="1" hangingPunct="1">
              <a:defRPr/>
            </a:pPr>
            <a:r>
              <a:rPr lang="en-US" sz="2800" dirty="0"/>
              <a:t>Cool to touch, loss of hair, </a:t>
            </a:r>
            <a:r>
              <a:rPr lang="en-US" sz="2800" dirty="0" err="1"/>
              <a:t>nonhealing</a:t>
            </a:r>
            <a:r>
              <a:rPr lang="en-US" sz="2800" dirty="0"/>
              <a:t> wounds, gangrenous</a:t>
            </a:r>
          </a:p>
          <a:p>
            <a:pPr lvl="1" eaLnBrk="1" hangingPunct="1">
              <a:defRPr/>
            </a:pPr>
            <a:r>
              <a:rPr lang="en-US" sz="2800" dirty="0"/>
              <a:t>Diminished pulses</a:t>
            </a:r>
          </a:p>
          <a:p>
            <a:pPr eaLnBrk="1" hangingPunct="1">
              <a:defRPr/>
            </a:pPr>
            <a:r>
              <a:rPr lang="en-US" sz="2800" dirty="0"/>
              <a:t>Treatment = Protect feet</a:t>
            </a:r>
          </a:p>
          <a:p>
            <a:pPr lvl="1" eaLnBrk="1" hangingPunct="1">
              <a:defRPr/>
            </a:pPr>
            <a:r>
              <a:rPr lang="en-US" sz="2800" dirty="0"/>
              <a:t>Avoid constriction, increase walking, stop smoking, get ABI, medications and/or surgery</a:t>
            </a:r>
          </a:p>
          <a:p>
            <a:pPr lvl="1" eaLnBrk="1" hangingPunct="1">
              <a:defRPr/>
            </a:pPr>
            <a:endParaRPr lang="en-US" sz="3200" dirty="0"/>
          </a:p>
          <a:p>
            <a:pPr lvl="1" eaLnBrk="1" hangingPunct="1">
              <a:buFont typeface="Wingdings" pitchFamily="2" charset="2"/>
              <a:buNone/>
              <a:defRPr/>
            </a:pPr>
            <a:endParaRPr lang="en-US" sz="3200" dirty="0"/>
          </a:p>
        </p:txBody>
      </p:sp>
      <p:pic>
        <p:nvPicPr>
          <p:cNvPr id="2" name="Picture 1"/>
          <p:cNvPicPr>
            <a:picLocks noChangeAspect="1"/>
          </p:cNvPicPr>
          <p:nvPr/>
        </p:nvPicPr>
        <p:blipFill>
          <a:blip r:embed="rId4"/>
          <a:stretch>
            <a:fillRect/>
          </a:stretch>
        </p:blipFill>
        <p:spPr>
          <a:xfrm>
            <a:off x="5991225" y="1509132"/>
            <a:ext cx="2695575" cy="4067175"/>
          </a:xfrm>
          <a:prstGeom prst="rect">
            <a:avLst/>
          </a:prstGeom>
        </p:spPr>
      </p:pic>
    </p:spTree>
    <p:custDataLst>
      <p:tags r:id="rId1"/>
    </p:custDataLst>
    <p:extLst>
      <p:ext uri="{BB962C8B-B14F-4D97-AF65-F5344CB8AC3E}">
        <p14:creationId xmlns:p14="http://schemas.microsoft.com/office/powerpoint/2010/main" val="11022031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170935"/>
            <a:ext cx="8229601" cy="1027237"/>
          </a:xfrm>
        </p:spPr>
        <p:txBody>
          <a:bodyPr/>
          <a:lstStyle/>
          <a:p>
            <a:r>
              <a:rPr lang="en-US" dirty="0"/>
              <a:t>Vascular Status Assessment</a:t>
            </a:r>
          </a:p>
        </p:txBody>
      </p:sp>
      <p:sp>
        <p:nvSpPr>
          <p:cNvPr id="290819" name="Rectangle 3"/>
          <p:cNvSpPr>
            <a:spLocks noGrp="1" noChangeArrowheads="1"/>
          </p:cNvSpPr>
          <p:nvPr>
            <p:ph type="body" sz="half" idx="1"/>
          </p:nvPr>
        </p:nvSpPr>
        <p:spPr>
          <a:xfrm>
            <a:off x="863771" y="2362200"/>
            <a:ext cx="3673218" cy="2286000"/>
          </a:xfrm>
        </p:spPr>
        <p:txBody>
          <a:bodyPr/>
          <a:lstStyle/>
          <a:p>
            <a:pPr>
              <a:defRPr/>
            </a:pPr>
            <a:r>
              <a:rPr lang="en-US" sz="2800" dirty="0"/>
              <a:t>Posterior </a:t>
            </a:r>
            <a:r>
              <a:rPr lang="en-US" sz="2800" dirty="0" err="1"/>
              <a:t>tibial</a:t>
            </a:r>
            <a:r>
              <a:rPr lang="en-US" sz="2800" dirty="0"/>
              <a:t> pulse</a:t>
            </a:r>
          </a:p>
          <a:p>
            <a:pPr>
              <a:defRPr/>
            </a:pPr>
            <a:r>
              <a:rPr lang="en-US" sz="2800" dirty="0"/>
              <a:t>Dorsalis </a:t>
            </a:r>
            <a:r>
              <a:rPr lang="en-US" sz="2800" dirty="0" err="1"/>
              <a:t>pedis</a:t>
            </a:r>
            <a:r>
              <a:rPr lang="en-US" sz="2800" dirty="0"/>
              <a:t> pulse</a:t>
            </a:r>
          </a:p>
          <a:p>
            <a:pPr>
              <a:defRPr/>
            </a:pPr>
            <a:r>
              <a:rPr lang="en-US" sz="2800" dirty="0"/>
              <a:t>Temperature</a:t>
            </a:r>
          </a:p>
          <a:p>
            <a:pPr>
              <a:defRPr/>
            </a:pPr>
            <a:r>
              <a:rPr lang="en-US" sz="2800" dirty="0"/>
              <a:t>Appearance</a:t>
            </a:r>
          </a:p>
          <a:p>
            <a:pPr>
              <a:defRPr/>
            </a:pPr>
            <a:endParaRPr lang="en-US" sz="2800" dirty="0"/>
          </a:p>
        </p:txBody>
      </p:sp>
      <p:graphicFrame>
        <p:nvGraphicFramePr>
          <p:cNvPr id="99332" name="Object 4"/>
          <p:cNvGraphicFramePr>
            <a:graphicFrameLocks noGrp="1" noChangeAspect="1"/>
          </p:cNvGraphicFramePr>
          <p:nvPr>
            <p:ph sz="half" idx="2"/>
          </p:nvPr>
        </p:nvGraphicFramePr>
        <p:xfrm>
          <a:off x="4740018" y="1524000"/>
          <a:ext cx="3429000" cy="4244113"/>
        </p:xfrm>
        <a:graphic>
          <a:graphicData uri="http://schemas.openxmlformats.org/presentationml/2006/ole">
            <mc:AlternateContent xmlns:mc="http://schemas.openxmlformats.org/markup-compatibility/2006">
              <mc:Choice xmlns:v="urn:schemas-microsoft-com:vml" Requires="v">
                <p:oleObj name="Photo Editor Photo" r:id="rId4" imgW="5485714" imgH="6857143" progId="MSPhotoEd.3">
                  <p:embed/>
                </p:oleObj>
              </mc:Choice>
              <mc:Fallback>
                <p:oleObj name="Photo Editor Photo" r:id="rId4" imgW="5485714" imgH="6857143" progId="MSPhotoEd.3">
                  <p:embed/>
                  <p:pic>
                    <p:nvPicPr>
                      <p:cNvPr id="9933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018" y="1524000"/>
                        <a:ext cx="3429000" cy="4244113"/>
                      </a:xfrm>
                      <a:prstGeom prst="rect">
                        <a:avLst/>
                      </a:prstGeom>
                      <a:noFill/>
                      <a:ln>
                        <a:noFill/>
                      </a:ln>
                    </p:spPr>
                  </p:pic>
                </p:oleObj>
              </mc:Fallback>
            </mc:AlternateContent>
          </a:graphicData>
        </a:graphic>
      </p:graphicFrame>
    </p:spTree>
    <p:custDataLst>
      <p:tags r:id="rId1"/>
    </p:custDataLst>
    <p:extLst>
      <p:ext uri="{BB962C8B-B14F-4D97-AF65-F5344CB8AC3E}">
        <p14:creationId xmlns:p14="http://schemas.microsoft.com/office/powerpoint/2010/main" val="6370046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Dorsalis Pedis Pulse</a:t>
            </a:r>
          </a:p>
        </p:txBody>
      </p:sp>
      <p:pic>
        <p:nvPicPr>
          <p:cNvPr id="100355" name="Picture 3" descr="extremities-normal-dp"/>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1371600" y="1219200"/>
            <a:ext cx="6515629"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62738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a:t>Taking the Dorsalis Pedis Pulse</a:t>
            </a:r>
          </a:p>
        </p:txBody>
      </p:sp>
      <p:pic>
        <p:nvPicPr>
          <p:cNvPr id="101379" name="Picture 3" descr="extremities-normal-dp2"/>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1219200" y="1295400"/>
            <a:ext cx="6450012" cy="47522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86141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t>Posterior Tibial Pulse</a:t>
            </a:r>
          </a:p>
        </p:txBody>
      </p:sp>
      <p:pic>
        <p:nvPicPr>
          <p:cNvPr id="102403" name="Picture 3" descr="extremities-normal-pt2"/>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1159052" y="1295400"/>
            <a:ext cx="6619051"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4057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55363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t>Taking the Posterior Tibial Pulse</a:t>
            </a:r>
          </a:p>
        </p:txBody>
      </p:sp>
      <p:pic>
        <p:nvPicPr>
          <p:cNvPr id="103427" name="Picture 3" descr="extremities-normal-pt"/>
          <p:cNvPicPr>
            <a:picLocks noGrp="1" noChangeAspect="1" noChangeArrowheads="1"/>
          </p:cNvPicPr>
          <p:nvPr>
            <p:ph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1219200" y="1219200"/>
            <a:ext cx="6515629"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29217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80D3-ABA2-40B6-9ACA-34DDBFFFA2F9}"/>
              </a:ext>
            </a:extLst>
          </p:cNvPr>
          <p:cNvSpPr>
            <a:spLocks noGrp="1"/>
          </p:cNvSpPr>
          <p:nvPr>
            <p:ph type="title"/>
          </p:nvPr>
        </p:nvSpPr>
        <p:spPr>
          <a:xfrm>
            <a:off x="457200" y="152400"/>
            <a:ext cx="8229600" cy="1066800"/>
          </a:xfrm>
        </p:spPr>
        <p:txBody>
          <a:bodyPr>
            <a:normAutofit fontScale="90000"/>
          </a:bodyPr>
          <a:lstStyle/>
          <a:p>
            <a:r>
              <a:rPr lang="en-US" dirty="0"/>
              <a:t>Refer. Include Multi-Disciplinary Team</a:t>
            </a:r>
          </a:p>
        </p:txBody>
      </p:sp>
      <p:sp>
        <p:nvSpPr>
          <p:cNvPr id="3" name="Content Placeholder 2">
            <a:extLst>
              <a:ext uri="{FF2B5EF4-FFF2-40B4-BE49-F238E27FC236}">
                <a16:creationId xmlns:a16="http://schemas.microsoft.com/office/drawing/2014/main" id="{1413B8DA-D42C-4B09-AD77-FA149E2026EC}"/>
              </a:ext>
            </a:extLst>
          </p:cNvPr>
          <p:cNvSpPr>
            <a:spLocks noGrp="1"/>
          </p:cNvSpPr>
          <p:nvPr>
            <p:ph sz="quarter" idx="1"/>
          </p:nvPr>
        </p:nvSpPr>
        <p:spPr>
          <a:xfrm>
            <a:off x="457200" y="1219200"/>
            <a:ext cx="8229600" cy="5638800"/>
          </a:xfrm>
        </p:spPr>
        <p:txBody>
          <a:bodyPr>
            <a:normAutofit fontScale="77500" lnSpcReduction="20000"/>
          </a:bodyPr>
          <a:lstStyle/>
          <a:p>
            <a:r>
              <a:rPr lang="en-US" b="1" i="0" dirty="0">
                <a:solidFill>
                  <a:srgbClr val="000000"/>
                </a:solidFill>
                <a:effectLst/>
                <a:cs typeface="Calibri" panose="020F0502020204030204" pitchFamily="34" charset="0"/>
              </a:rPr>
              <a:t>If claudication or decreased/absent pedal pulses </a:t>
            </a:r>
          </a:p>
          <a:p>
            <a:pPr lvl="1"/>
            <a:r>
              <a:rPr lang="en-US" b="0" i="0" dirty="0">
                <a:solidFill>
                  <a:srgbClr val="000000"/>
                </a:solidFill>
                <a:effectLst/>
                <a:latin typeface="Open Sans"/>
              </a:rPr>
              <a:t>refer for ankle-brachial index and for further vascular assessment </a:t>
            </a:r>
          </a:p>
          <a:p>
            <a:r>
              <a:rPr lang="en-US" sz="3300" b="1" i="0" dirty="0">
                <a:solidFill>
                  <a:srgbClr val="000000"/>
                </a:solidFill>
                <a:effectLst/>
                <a:cs typeface="Calibri" panose="020F0502020204030204" pitchFamily="34" charset="0"/>
              </a:rPr>
              <a:t>Foot ulcers and high-risk feet</a:t>
            </a:r>
          </a:p>
          <a:p>
            <a:pPr lvl="1">
              <a:lnSpc>
                <a:spcPct val="110000"/>
              </a:lnSpc>
            </a:pPr>
            <a:r>
              <a:rPr lang="en-US" b="0" i="0" dirty="0">
                <a:solidFill>
                  <a:srgbClr val="000000"/>
                </a:solidFill>
                <a:effectLst/>
                <a:latin typeface="Open Sans"/>
              </a:rPr>
              <a:t>Refer to multidisciplinary team(e.g., dialysis, Charcot foot, prior ulcers or amputation</a:t>
            </a:r>
          </a:p>
          <a:p>
            <a:r>
              <a:rPr lang="en-US" sz="3300" b="1" dirty="0"/>
              <a:t>Foot care specialists recommended:</a:t>
            </a:r>
          </a:p>
          <a:p>
            <a:pPr lvl="1"/>
            <a:r>
              <a:rPr lang="en-US" dirty="0">
                <a:solidFill>
                  <a:srgbClr val="000000"/>
                </a:solidFill>
                <a:latin typeface="Open Sans"/>
              </a:rPr>
              <a:t>t</a:t>
            </a:r>
            <a:r>
              <a:rPr lang="en-US" b="0" i="0" dirty="0">
                <a:solidFill>
                  <a:srgbClr val="000000"/>
                </a:solidFill>
                <a:effectLst/>
                <a:latin typeface="Open Sans"/>
              </a:rPr>
              <a:t>hose who smoke</a:t>
            </a:r>
          </a:p>
          <a:p>
            <a:pPr lvl="1"/>
            <a:r>
              <a:rPr lang="en-US" b="0" i="0" dirty="0">
                <a:solidFill>
                  <a:srgbClr val="000000"/>
                </a:solidFill>
                <a:effectLst/>
                <a:latin typeface="Open Sans"/>
              </a:rPr>
              <a:t>histories of prior lower-extremity complications</a:t>
            </a:r>
          </a:p>
          <a:p>
            <a:pPr lvl="1"/>
            <a:r>
              <a:rPr lang="en-US" b="0" i="0" dirty="0">
                <a:solidFill>
                  <a:srgbClr val="000000"/>
                </a:solidFill>
                <a:effectLst/>
                <a:latin typeface="Open Sans"/>
              </a:rPr>
              <a:t>loss of protective sensation</a:t>
            </a:r>
          </a:p>
          <a:p>
            <a:pPr lvl="1"/>
            <a:r>
              <a:rPr lang="en-US" b="0" i="0" dirty="0">
                <a:solidFill>
                  <a:srgbClr val="000000"/>
                </a:solidFill>
                <a:effectLst/>
                <a:latin typeface="Open Sans"/>
              </a:rPr>
              <a:t>structural abnormalities</a:t>
            </a:r>
          </a:p>
          <a:p>
            <a:pPr lvl="1">
              <a:lnSpc>
                <a:spcPct val="110000"/>
              </a:lnSpc>
            </a:pPr>
            <a:r>
              <a:rPr lang="en-US" b="0" i="0" dirty="0">
                <a:solidFill>
                  <a:srgbClr val="000000"/>
                </a:solidFill>
                <a:effectLst/>
                <a:latin typeface="Open Sans"/>
              </a:rPr>
              <a:t>peripheral arterial disease </a:t>
            </a:r>
          </a:p>
          <a:p>
            <a:pPr>
              <a:lnSpc>
                <a:spcPct val="110000"/>
              </a:lnSpc>
            </a:pPr>
            <a:r>
              <a:rPr lang="en-US" b="1" dirty="0">
                <a:solidFill>
                  <a:srgbClr val="000000"/>
                </a:solidFill>
                <a:cs typeface="Calibri" panose="020F0502020204030204" pitchFamily="34" charset="0"/>
              </a:rPr>
              <a:t>O</a:t>
            </a:r>
            <a:r>
              <a:rPr lang="en-US" b="1" i="0" dirty="0">
                <a:solidFill>
                  <a:srgbClr val="000000"/>
                </a:solidFill>
                <a:effectLst/>
                <a:cs typeface="Calibri" panose="020F0502020204030204" pitchFamily="34" charset="0"/>
              </a:rPr>
              <a:t>ngoing preventive care lifelong surveillance.</a:t>
            </a:r>
            <a:endParaRPr lang="en-US" b="1" dirty="0">
              <a:cs typeface="Calibri" panose="020F0502020204030204" pitchFamily="34" charset="0"/>
            </a:endParaRPr>
          </a:p>
        </p:txBody>
      </p:sp>
    </p:spTree>
    <p:extLst>
      <p:ext uri="{BB962C8B-B14F-4D97-AF65-F5344CB8AC3E}">
        <p14:creationId xmlns:p14="http://schemas.microsoft.com/office/powerpoint/2010/main" val="418951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ADA </a:t>
            </a:r>
            <a:r>
              <a:rPr lang="en-US" sz="4000" dirty="0" err="1"/>
              <a:t>Stds</a:t>
            </a:r>
            <a:r>
              <a:rPr lang="en-US" sz="4000" dirty="0"/>
              <a:t> – Poor Circulation / High risk</a:t>
            </a:r>
          </a:p>
        </p:txBody>
      </p:sp>
      <p:sp>
        <p:nvSpPr>
          <p:cNvPr id="3" name="Content Placeholder 2"/>
          <p:cNvSpPr>
            <a:spLocks noGrp="1"/>
          </p:cNvSpPr>
          <p:nvPr>
            <p:ph sz="quarter" idx="1"/>
          </p:nvPr>
        </p:nvSpPr>
        <p:spPr>
          <a:xfrm>
            <a:off x="381000" y="1524000"/>
            <a:ext cx="5638800" cy="4937760"/>
          </a:xfrm>
        </p:spPr>
        <p:txBody>
          <a:bodyPr>
            <a:normAutofit fontScale="70000" lnSpcReduction="20000"/>
          </a:bodyPr>
          <a:lstStyle/>
          <a:p>
            <a:pPr>
              <a:lnSpc>
                <a:spcPct val="120000"/>
              </a:lnSpc>
            </a:pPr>
            <a:r>
              <a:rPr lang="en-US" dirty="0"/>
              <a:t>If have symptoms of claudication or decreased or absent pedal pulses:</a:t>
            </a:r>
          </a:p>
          <a:p>
            <a:pPr lvl="1">
              <a:lnSpc>
                <a:spcPct val="120000"/>
              </a:lnSpc>
            </a:pPr>
            <a:r>
              <a:rPr lang="en-US" dirty="0"/>
              <a:t>refer for ankle-brachial index and for further vascular assessment as appropriate </a:t>
            </a:r>
          </a:p>
          <a:p>
            <a:pPr>
              <a:lnSpc>
                <a:spcPct val="120000"/>
              </a:lnSpc>
            </a:pPr>
            <a:r>
              <a:rPr lang="en-US" dirty="0"/>
              <a:t>A multidisciplinary approach is recommended for individuals with foot ulcers and high-risk feet </a:t>
            </a:r>
          </a:p>
          <a:p>
            <a:pPr>
              <a:lnSpc>
                <a:spcPct val="120000"/>
              </a:lnSpc>
            </a:pPr>
            <a:r>
              <a:rPr lang="en-US" dirty="0"/>
              <a:t>Use of specialized foot wear recommended</a:t>
            </a:r>
          </a:p>
        </p:txBody>
      </p:sp>
      <p:pic>
        <p:nvPicPr>
          <p:cNvPr id="4" name="Picture 3">
            <a:extLst>
              <a:ext uri="{FF2B5EF4-FFF2-40B4-BE49-F238E27FC236}">
                <a16:creationId xmlns:a16="http://schemas.microsoft.com/office/drawing/2014/main" id="{90EBCB15-E392-4C23-A86A-F22F8E47E924}"/>
              </a:ext>
            </a:extLst>
          </p:cNvPr>
          <p:cNvPicPr>
            <a:picLocks noChangeAspect="1"/>
          </p:cNvPicPr>
          <p:nvPr/>
        </p:nvPicPr>
        <p:blipFill>
          <a:blip r:embed="rId2"/>
          <a:stretch>
            <a:fillRect/>
          </a:stretch>
        </p:blipFill>
        <p:spPr>
          <a:xfrm>
            <a:off x="6248400" y="1752600"/>
            <a:ext cx="2558716" cy="3038475"/>
          </a:xfrm>
          <a:prstGeom prst="rect">
            <a:avLst/>
          </a:prstGeom>
        </p:spPr>
      </p:pic>
    </p:spTree>
    <p:extLst>
      <p:ext uri="{BB962C8B-B14F-4D97-AF65-F5344CB8AC3E}">
        <p14:creationId xmlns:p14="http://schemas.microsoft.com/office/powerpoint/2010/main" val="357710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1644" y="288925"/>
            <a:ext cx="8240712" cy="708025"/>
          </a:xfrm>
        </p:spPr>
        <p:txBody>
          <a:bodyPr/>
          <a:lstStyle/>
          <a:p>
            <a:r>
              <a:rPr lang="en-US" sz="3200" dirty="0"/>
              <a:t>Using the ABI: An Example</a:t>
            </a:r>
          </a:p>
        </p:txBody>
      </p:sp>
      <p:sp>
        <p:nvSpPr>
          <p:cNvPr id="107523" name="Text Box 3"/>
          <p:cNvSpPr txBox="1">
            <a:spLocks noChangeArrowheads="1"/>
          </p:cNvSpPr>
          <p:nvPr/>
        </p:nvSpPr>
        <p:spPr bwMode="auto">
          <a:xfrm>
            <a:off x="426243" y="6135689"/>
            <a:ext cx="82915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tabLst>
                <a:tab pos="60325" algn="l"/>
              </a:tabLst>
              <a:defRPr sz="2400">
                <a:solidFill>
                  <a:schemeClr val="tx1"/>
                </a:solidFill>
                <a:latin typeface="Times New Roman" pitchFamily="18" charset="0"/>
              </a:defRPr>
            </a:lvl1pPr>
            <a:lvl2pPr marL="742950" indent="-285750" eaLnBrk="0" hangingPunct="0">
              <a:tabLst>
                <a:tab pos="60325" algn="l"/>
              </a:tabLst>
              <a:defRPr sz="2400">
                <a:solidFill>
                  <a:schemeClr val="tx1"/>
                </a:solidFill>
                <a:latin typeface="Times New Roman" pitchFamily="18" charset="0"/>
              </a:defRPr>
            </a:lvl2pPr>
            <a:lvl3pPr marL="1143000" indent="-228600" eaLnBrk="0" hangingPunct="0">
              <a:tabLst>
                <a:tab pos="60325" algn="l"/>
              </a:tabLst>
              <a:defRPr sz="2400">
                <a:solidFill>
                  <a:schemeClr val="tx1"/>
                </a:solidFill>
                <a:latin typeface="Times New Roman" pitchFamily="18" charset="0"/>
              </a:defRPr>
            </a:lvl3pPr>
            <a:lvl4pPr marL="1600200" indent="-228600" eaLnBrk="0" hangingPunct="0">
              <a:tabLst>
                <a:tab pos="60325" algn="l"/>
              </a:tabLst>
              <a:defRPr sz="2400">
                <a:solidFill>
                  <a:schemeClr val="tx1"/>
                </a:solidFill>
                <a:latin typeface="Times New Roman" pitchFamily="18" charset="0"/>
              </a:defRPr>
            </a:lvl4pPr>
            <a:lvl5pPr marL="2057400" indent="-228600" eaLnBrk="0" hangingPunct="0">
              <a:tabLst>
                <a:tab pos="60325"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60325"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60325"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60325"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60325" algn="l"/>
              </a:tabLst>
              <a:defRPr sz="2400">
                <a:solidFill>
                  <a:schemeClr val="tx1"/>
                </a:solidFill>
                <a:latin typeface="Times New Roman" pitchFamily="18" charset="0"/>
              </a:defRPr>
            </a:lvl9pPr>
          </a:lstStyle>
          <a:p>
            <a:pPr algn="r" eaLnBrk="1" hangingPunct="1">
              <a:spcAft>
                <a:spcPct val="25000"/>
              </a:spcAft>
            </a:pPr>
            <a:r>
              <a:rPr lang="en-US" sz="1400" b="1" dirty="0">
                <a:latin typeface="Arial" charset="0"/>
              </a:rPr>
              <a:t>ABI=ankle-brachial index; DP=dorsalis </a:t>
            </a:r>
            <a:r>
              <a:rPr lang="en-US" sz="1400" b="1" dirty="0" err="1">
                <a:latin typeface="Arial" charset="0"/>
              </a:rPr>
              <a:t>pedis</a:t>
            </a:r>
            <a:r>
              <a:rPr lang="en-US" sz="1400" b="1" dirty="0">
                <a:latin typeface="Arial" charset="0"/>
              </a:rPr>
              <a:t>;</a:t>
            </a:r>
            <a:r>
              <a:rPr lang="en-US" sz="1400" b="1" i="1" dirty="0">
                <a:latin typeface="Arial" charset="0"/>
              </a:rPr>
              <a:t> </a:t>
            </a:r>
            <a:r>
              <a:rPr lang="en-US" sz="1400" b="1" dirty="0">
                <a:latin typeface="Arial" charset="0"/>
              </a:rPr>
              <a:t>PT=posterior </a:t>
            </a:r>
            <a:r>
              <a:rPr lang="en-US" sz="1400" b="1" dirty="0" err="1">
                <a:latin typeface="Arial" charset="0"/>
              </a:rPr>
              <a:t>tibial</a:t>
            </a:r>
            <a:r>
              <a:rPr lang="en-US" sz="1400" b="1" dirty="0">
                <a:latin typeface="Arial" charset="0"/>
              </a:rPr>
              <a:t>; SBP=systolic blood pressure</a:t>
            </a:r>
            <a:r>
              <a:rPr lang="en-US" sz="1400" b="1" dirty="0">
                <a:solidFill>
                  <a:schemeClr val="bg1"/>
                </a:solidFill>
                <a:latin typeface="Arial" charset="0"/>
              </a:rPr>
              <a:t>.</a:t>
            </a:r>
          </a:p>
        </p:txBody>
      </p:sp>
      <p:pic>
        <p:nvPicPr>
          <p:cNvPr id="107524" name="Picture 4" descr="MAnDiagram"/>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l="-658" b="6172"/>
          <a:stretch>
            <a:fillRect/>
          </a:stretch>
        </p:blipFill>
        <p:spPr bwMode="auto">
          <a:xfrm>
            <a:off x="1886079" y="1409700"/>
            <a:ext cx="2538737"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25" name="Group 5"/>
          <p:cNvGrpSpPr>
            <a:grpSpLocks/>
          </p:cNvGrpSpPr>
          <p:nvPr>
            <p:custDataLst>
              <p:tags r:id="rId3"/>
            </p:custDataLst>
          </p:nvPr>
        </p:nvGrpSpPr>
        <p:grpSpPr bwMode="auto">
          <a:xfrm>
            <a:off x="500063" y="1393825"/>
            <a:ext cx="8296275" cy="4581526"/>
            <a:chOff x="315" y="878"/>
            <a:chExt cx="5226" cy="2886"/>
          </a:xfrm>
        </p:grpSpPr>
        <p:sp>
          <p:nvSpPr>
            <p:cNvPr id="107527" name="Text Box 6"/>
            <p:cNvSpPr txBox="1">
              <a:spLocks noChangeArrowheads="1"/>
            </p:cNvSpPr>
            <p:nvPr/>
          </p:nvSpPr>
          <p:spPr bwMode="auto">
            <a:xfrm>
              <a:off x="317" y="880"/>
              <a:ext cx="954" cy="446"/>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u="sng" dirty="0">
                  <a:latin typeface="Calibri" panose="020F0502020204030204" pitchFamily="34" charset="0"/>
                  <a:cs typeface="Calibri" panose="020F0502020204030204" pitchFamily="34" charset="0"/>
                </a:rPr>
                <a:t>Right ABI</a:t>
              </a:r>
            </a:p>
            <a:p>
              <a:pPr eaLnBrk="1" hangingPunct="1"/>
              <a:r>
                <a:rPr lang="en-US" sz="2000" dirty="0">
                  <a:latin typeface="Calibri" panose="020F0502020204030204" pitchFamily="34" charset="0"/>
                  <a:cs typeface="Calibri" panose="020F0502020204030204" pitchFamily="34" charset="0"/>
                </a:rPr>
                <a:t>80/160=0.50</a:t>
              </a:r>
            </a:p>
          </p:txBody>
        </p:sp>
        <p:sp>
          <p:nvSpPr>
            <p:cNvPr id="107528" name="Text Box 7"/>
            <p:cNvSpPr txBox="1">
              <a:spLocks noChangeArrowheads="1"/>
            </p:cNvSpPr>
            <p:nvPr/>
          </p:nvSpPr>
          <p:spPr bwMode="auto">
            <a:xfrm>
              <a:off x="2664" y="1771"/>
              <a:ext cx="1061" cy="408"/>
            </a:xfrm>
            <a:prstGeom prst="rect">
              <a:avLst/>
            </a:prstGeom>
            <a:solidFill>
              <a:srgbClr val="CC6600"/>
            </a:solidFill>
            <a:ln w="38100">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5000"/>
                </a:lnSpc>
              </a:pPr>
              <a:r>
                <a:rPr lang="en-US" sz="2000" dirty="0">
                  <a:solidFill>
                    <a:srgbClr val="FFFF00"/>
                  </a:solidFill>
                  <a:latin typeface="Franklin Gothic Demi" pitchFamily="34" charset="0"/>
                </a:rPr>
                <a:t>Brachial SBP</a:t>
              </a:r>
            </a:p>
            <a:p>
              <a:pPr eaLnBrk="1" hangingPunct="1">
                <a:lnSpc>
                  <a:spcPct val="85000"/>
                </a:lnSpc>
              </a:pPr>
              <a:r>
                <a:rPr lang="en-US" sz="2000" dirty="0">
                  <a:solidFill>
                    <a:schemeClr val="bg1"/>
                  </a:solidFill>
                  <a:latin typeface="Franklin Gothic Demi" pitchFamily="34" charset="0"/>
                </a:rPr>
                <a:t>160 mm Hg</a:t>
              </a:r>
            </a:p>
          </p:txBody>
        </p:sp>
        <p:grpSp>
          <p:nvGrpSpPr>
            <p:cNvPr id="107529" name="Group 8"/>
            <p:cNvGrpSpPr>
              <a:grpSpLocks/>
            </p:cNvGrpSpPr>
            <p:nvPr/>
          </p:nvGrpSpPr>
          <p:grpSpPr bwMode="auto">
            <a:xfrm>
              <a:off x="2356" y="3322"/>
              <a:ext cx="1534" cy="442"/>
              <a:chOff x="2356" y="3269"/>
              <a:chExt cx="1534" cy="442"/>
            </a:xfrm>
          </p:grpSpPr>
          <p:sp>
            <p:nvSpPr>
              <p:cNvPr id="107538" name="Text Box 9"/>
              <p:cNvSpPr txBox="1">
                <a:spLocks noChangeArrowheads="1"/>
              </p:cNvSpPr>
              <p:nvPr/>
            </p:nvSpPr>
            <p:spPr bwMode="auto">
              <a:xfrm>
                <a:off x="2356" y="3269"/>
                <a:ext cx="1304" cy="166"/>
              </a:xfrm>
              <a:prstGeom prst="rect">
                <a:avLst/>
              </a:prstGeom>
              <a:solidFill>
                <a:srgbClr val="CC6600"/>
              </a:solidFill>
              <a:ln w="38100">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5000"/>
                  </a:lnSpc>
                </a:pPr>
                <a:r>
                  <a:rPr lang="en-US" sz="2000" dirty="0">
                    <a:solidFill>
                      <a:schemeClr val="bg1"/>
                    </a:solidFill>
                    <a:latin typeface="Calibri" panose="020F0502020204030204" pitchFamily="34" charset="0"/>
                    <a:cs typeface="Calibri" panose="020F0502020204030204" pitchFamily="34" charset="0"/>
                  </a:rPr>
                  <a:t>PT SBP 120 mm Hg</a:t>
                </a:r>
              </a:p>
            </p:txBody>
          </p:sp>
          <p:sp>
            <p:nvSpPr>
              <p:cNvPr id="107539" name="Text Box 10"/>
              <p:cNvSpPr txBox="1">
                <a:spLocks noChangeArrowheads="1"/>
              </p:cNvSpPr>
              <p:nvPr/>
            </p:nvSpPr>
            <p:spPr bwMode="auto">
              <a:xfrm>
                <a:off x="2356" y="3545"/>
                <a:ext cx="153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5000"/>
                  </a:lnSpc>
                </a:pPr>
                <a:r>
                  <a:rPr lang="en-US" sz="2000" dirty="0">
                    <a:latin typeface="Calibri" panose="020F0502020204030204" pitchFamily="34" charset="0"/>
                    <a:cs typeface="Calibri" panose="020F0502020204030204" pitchFamily="34" charset="0"/>
                  </a:rPr>
                  <a:t>DP SBP 80 mm Hg</a:t>
                </a:r>
              </a:p>
            </p:txBody>
          </p:sp>
        </p:grpSp>
        <p:sp>
          <p:nvSpPr>
            <p:cNvPr id="107530" name="Text Box 11"/>
            <p:cNvSpPr txBox="1">
              <a:spLocks noChangeArrowheads="1"/>
            </p:cNvSpPr>
            <p:nvPr/>
          </p:nvSpPr>
          <p:spPr bwMode="auto">
            <a:xfrm>
              <a:off x="315" y="1767"/>
              <a:ext cx="924" cy="389"/>
            </a:xfrm>
            <a:prstGeom prst="rect">
              <a:avLst/>
            </a:prstGeom>
            <a:noFill/>
            <a:ln>
              <a:noFill/>
            </a:ln>
            <a:effectLst/>
            <a:extLst>
              <a:ext uri="{909E8E84-426E-40DD-AFC4-6F175D3DCCD1}">
                <a14:hiddenFill xmlns:a14="http://schemas.microsoft.com/office/drawing/2010/main">
                  <a:solidFill>
                    <a:srgbClr val="003300"/>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5000"/>
                </a:lnSpc>
              </a:pPr>
              <a:r>
                <a:rPr lang="en-US" sz="2000" dirty="0">
                  <a:latin typeface="Calibri" panose="020F0502020204030204" pitchFamily="34" charset="0"/>
                  <a:cs typeface="Calibri" panose="020F0502020204030204" pitchFamily="34" charset="0"/>
                </a:rPr>
                <a:t>Brachial SBP</a:t>
              </a:r>
            </a:p>
            <a:p>
              <a:pPr eaLnBrk="1" hangingPunct="1">
                <a:lnSpc>
                  <a:spcPct val="85000"/>
                </a:lnSpc>
              </a:pPr>
              <a:r>
                <a:rPr lang="en-US" sz="2000" dirty="0">
                  <a:latin typeface="Calibri" panose="020F0502020204030204" pitchFamily="34" charset="0"/>
                  <a:cs typeface="Calibri" panose="020F0502020204030204" pitchFamily="34" charset="0"/>
                </a:rPr>
                <a:t>150 mm Hg</a:t>
              </a:r>
            </a:p>
          </p:txBody>
        </p:sp>
        <p:grpSp>
          <p:nvGrpSpPr>
            <p:cNvPr id="107531" name="Group 12"/>
            <p:cNvGrpSpPr>
              <a:grpSpLocks/>
            </p:cNvGrpSpPr>
            <p:nvPr/>
          </p:nvGrpSpPr>
          <p:grpSpPr bwMode="auto">
            <a:xfrm>
              <a:off x="315" y="3351"/>
              <a:ext cx="1461" cy="360"/>
              <a:chOff x="315" y="3310"/>
              <a:chExt cx="1461" cy="360"/>
            </a:xfrm>
          </p:grpSpPr>
          <p:sp>
            <p:nvSpPr>
              <p:cNvPr id="107536" name="Text Box 13"/>
              <p:cNvSpPr txBox="1">
                <a:spLocks noChangeArrowheads="1"/>
              </p:cNvSpPr>
              <p:nvPr/>
            </p:nvSpPr>
            <p:spPr bwMode="auto">
              <a:xfrm>
                <a:off x="315" y="3310"/>
                <a:ext cx="1461"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5000"/>
                  </a:lnSpc>
                </a:pPr>
                <a:r>
                  <a:rPr lang="en-US" sz="2000" dirty="0">
                    <a:latin typeface="Calibri" panose="020F0502020204030204" pitchFamily="34" charset="0"/>
                    <a:cs typeface="Calibri" panose="020F0502020204030204" pitchFamily="34" charset="0"/>
                  </a:rPr>
                  <a:t>PT SBP 40 mm Hg</a:t>
                </a:r>
              </a:p>
            </p:txBody>
          </p:sp>
          <p:sp>
            <p:nvSpPr>
              <p:cNvPr id="107537" name="Text Box 14"/>
              <p:cNvSpPr txBox="1">
                <a:spLocks noChangeArrowheads="1"/>
              </p:cNvSpPr>
              <p:nvPr/>
            </p:nvSpPr>
            <p:spPr bwMode="auto">
              <a:xfrm>
                <a:off x="315" y="3504"/>
                <a:ext cx="1183" cy="166"/>
              </a:xfrm>
              <a:prstGeom prst="rect">
                <a:avLst/>
              </a:prstGeom>
              <a:solidFill>
                <a:srgbClr val="CC6600"/>
              </a:solidFill>
              <a:ln w="38100">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5000"/>
                  </a:lnSpc>
                </a:pPr>
                <a:r>
                  <a:rPr lang="en-US" sz="2000" dirty="0">
                    <a:solidFill>
                      <a:schemeClr val="bg1"/>
                    </a:solidFill>
                    <a:latin typeface="Calibri" panose="020F0502020204030204" pitchFamily="34" charset="0"/>
                    <a:cs typeface="Calibri" panose="020F0502020204030204" pitchFamily="34" charset="0"/>
                  </a:rPr>
                  <a:t>DP SBP 80 mm Hg</a:t>
                </a:r>
              </a:p>
            </p:txBody>
          </p:sp>
        </p:grpSp>
        <p:sp>
          <p:nvSpPr>
            <p:cNvPr id="107532" name="Text Box 15"/>
            <p:cNvSpPr txBox="1">
              <a:spLocks noChangeArrowheads="1"/>
            </p:cNvSpPr>
            <p:nvPr/>
          </p:nvSpPr>
          <p:spPr bwMode="auto">
            <a:xfrm>
              <a:off x="2664" y="878"/>
              <a:ext cx="1036" cy="446"/>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u="sng" dirty="0">
                  <a:latin typeface="Calibri" panose="020F0502020204030204" pitchFamily="34" charset="0"/>
                  <a:cs typeface="Calibri" panose="020F0502020204030204" pitchFamily="34" charset="0"/>
                </a:rPr>
                <a:t>Left ABI</a:t>
              </a:r>
            </a:p>
            <a:p>
              <a:pPr eaLnBrk="1" hangingPunct="1"/>
              <a:r>
                <a:rPr lang="en-US" sz="2000" dirty="0">
                  <a:latin typeface="Calibri" panose="020F0502020204030204" pitchFamily="34" charset="0"/>
                  <a:cs typeface="Calibri" panose="020F0502020204030204" pitchFamily="34" charset="0"/>
                </a:rPr>
                <a:t>120/160=0.75</a:t>
              </a:r>
            </a:p>
          </p:txBody>
        </p:sp>
        <p:sp>
          <p:nvSpPr>
            <p:cNvPr id="107533" name="Text Box 16"/>
            <p:cNvSpPr txBox="1">
              <a:spLocks noChangeArrowheads="1"/>
            </p:cNvSpPr>
            <p:nvPr/>
          </p:nvSpPr>
          <p:spPr bwMode="auto">
            <a:xfrm>
              <a:off x="4108" y="1752"/>
              <a:ext cx="121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000" dirty="0">
                  <a:latin typeface="Calibri" panose="020F0502020204030204" pitchFamily="34" charset="0"/>
                  <a:cs typeface="Calibri" panose="020F0502020204030204" pitchFamily="34" charset="0"/>
                </a:rPr>
                <a:t>Highest brachial Systolic BP</a:t>
              </a:r>
            </a:p>
          </p:txBody>
        </p:sp>
        <p:sp>
          <p:nvSpPr>
            <p:cNvPr id="107534" name="Text Box 17"/>
            <p:cNvSpPr txBox="1">
              <a:spLocks noChangeArrowheads="1"/>
            </p:cNvSpPr>
            <p:nvPr/>
          </p:nvSpPr>
          <p:spPr bwMode="auto">
            <a:xfrm>
              <a:off x="4108" y="3328"/>
              <a:ext cx="121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000" dirty="0">
                  <a:latin typeface="Calibri" panose="020F0502020204030204" pitchFamily="34" charset="0"/>
                  <a:cs typeface="Calibri" panose="020F0502020204030204" pitchFamily="34" charset="0"/>
                </a:rPr>
                <a:t>Highest of PT or DP Systolic BP</a:t>
              </a:r>
            </a:p>
          </p:txBody>
        </p:sp>
        <p:sp>
          <p:nvSpPr>
            <p:cNvPr id="107535" name="Text Box 18"/>
            <p:cNvSpPr txBox="1">
              <a:spLocks noChangeArrowheads="1"/>
            </p:cNvSpPr>
            <p:nvPr/>
          </p:nvSpPr>
          <p:spPr bwMode="auto">
            <a:xfrm>
              <a:off x="4108" y="888"/>
              <a:ext cx="1433"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000" dirty="0">
                  <a:latin typeface="Calibri" panose="020F0502020204030204" pitchFamily="34" charset="0"/>
                  <a:cs typeface="Calibri" panose="020F0502020204030204" pitchFamily="34" charset="0"/>
                </a:rPr>
                <a:t>ABI</a:t>
              </a:r>
            </a:p>
            <a:p>
              <a:pPr eaLnBrk="1" hangingPunct="1">
                <a:lnSpc>
                  <a:spcPct val="95000"/>
                </a:lnSpc>
              </a:pPr>
              <a:r>
                <a:rPr lang="en-US" sz="2000" dirty="0">
                  <a:latin typeface="Calibri" panose="020F0502020204030204" pitchFamily="34" charset="0"/>
                  <a:cs typeface="Calibri" panose="020F0502020204030204" pitchFamily="34" charset="0"/>
                </a:rPr>
                <a:t>(Normal &gt;0.99)</a:t>
              </a:r>
            </a:p>
          </p:txBody>
        </p:sp>
      </p:grpSp>
    </p:spTree>
    <p:custDataLst>
      <p:tags r:id="rId1"/>
    </p:custDataLst>
    <p:extLst>
      <p:ext uri="{BB962C8B-B14F-4D97-AF65-F5344CB8AC3E}">
        <p14:creationId xmlns:p14="http://schemas.microsoft.com/office/powerpoint/2010/main" val="341928705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228600"/>
            <a:ext cx="8229600" cy="939800"/>
          </a:xfrm>
        </p:spPr>
        <p:txBody>
          <a:bodyPr>
            <a:noAutofit/>
          </a:bodyPr>
          <a:lstStyle/>
          <a:p>
            <a:r>
              <a:rPr lang="en-US" sz="4000" dirty="0"/>
              <a:t>Interpreting the Ankle-Brachial Index</a:t>
            </a:r>
          </a:p>
        </p:txBody>
      </p:sp>
      <p:sp>
        <p:nvSpPr>
          <p:cNvPr id="108547" name="Rectangle 3"/>
          <p:cNvSpPr>
            <a:spLocks noChangeArrowheads="1"/>
          </p:cNvSpPr>
          <p:nvPr/>
        </p:nvSpPr>
        <p:spPr bwMode="auto">
          <a:xfrm>
            <a:off x="2895600" y="6307185"/>
            <a:ext cx="5670550" cy="21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90000"/>
              </a:lnSpc>
              <a:spcBef>
                <a:spcPct val="35000"/>
              </a:spcBef>
              <a:buClr>
                <a:schemeClr val="tx2"/>
              </a:buClr>
            </a:pPr>
            <a:r>
              <a:rPr lang="en-US" sz="900" dirty="0">
                <a:solidFill>
                  <a:schemeClr val="bg1"/>
                </a:solidFill>
                <a:latin typeface="Arial" charset="0"/>
              </a:rPr>
              <a:t>Adapted </a:t>
            </a:r>
            <a:r>
              <a:rPr lang="en-US" sz="900" dirty="0">
                <a:latin typeface="Arial" charset="0"/>
              </a:rPr>
              <a:t>from </a:t>
            </a:r>
            <a:r>
              <a:rPr lang="da-DK" sz="900" dirty="0">
                <a:latin typeface="Arial" charset="0"/>
              </a:rPr>
              <a:t>Hirsch AT, et al. </a:t>
            </a:r>
            <a:r>
              <a:rPr lang="en-US" sz="900" i="1" dirty="0">
                <a:latin typeface="Arial" charset="0"/>
              </a:rPr>
              <a:t>J Am </a:t>
            </a:r>
            <a:r>
              <a:rPr lang="en-US" sz="900" i="1" dirty="0" err="1">
                <a:latin typeface="Arial" charset="0"/>
              </a:rPr>
              <a:t>Coll</a:t>
            </a:r>
            <a:r>
              <a:rPr lang="en-US" sz="900" i="1" dirty="0">
                <a:latin typeface="Arial" charset="0"/>
              </a:rPr>
              <a:t> </a:t>
            </a:r>
            <a:r>
              <a:rPr lang="en-US" sz="900" i="1" dirty="0" err="1">
                <a:latin typeface="Arial" charset="0"/>
              </a:rPr>
              <a:t>Cardiol</a:t>
            </a:r>
            <a:r>
              <a:rPr lang="en-US" sz="900" dirty="0">
                <a:latin typeface="Arial" charset="0"/>
              </a:rPr>
              <a:t>. 2006;47:e1-e192. Figure 6.</a:t>
            </a:r>
          </a:p>
        </p:txBody>
      </p:sp>
      <p:graphicFrame>
        <p:nvGraphicFramePr>
          <p:cNvPr id="133162" name="Group 42"/>
          <p:cNvGraphicFramePr>
            <a:graphicFrameLocks noGrp="1"/>
          </p:cNvGraphicFramePr>
          <p:nvPr/>
        </p:nvGraphicFramePr>
        <p:xfrm>
          <a:off x="685800" y="838200"/>
          <a:ext cx="6951664" cy="5468985"/>
        </p:xfrm>
        <a:graphic>
          <a:graphicData uri="http://schemas.openxmlformats.org/drawingml/2006/table">
            <a:tbl>
              <a:tblPr/>
              <a:tblGrid>
                <a:gridCol w="1896214">
                  <a:extLst>
                    <a:ext uri="{9D8B030D-6E8A-4147-A177-3AD203B41FA5}">
                      <a16:colId xmlns:a16="http://schemas.microsoft.com/office/drawing/2014/main" val="20000"/>
                    </a:ext>
                  </a:extLst>
                </a:gridCol>
                <a:gridCol w="710450">
                  <a:extLst>
                    <a:ext uri="{9D8B030D-6E8A-4147-A177-3AD203B41FA5}">
                      <a16:colId xmlns:a16="http://schemas.microsoft.com/office/drawing/2014/main" val="20001"/>
                    </a:ext>
                  </a:extLst>
                </a:gridCol>
                <a:gridCol w="4345000">
                  <a:extLst>
                    <a:ext uri="{9D8B030D-6E8A-4147-A177-3AD203B41FA5}">
                      <a16:colId xmlns:a16="http://schemas.microsoft.com/office/drawing/2014/main" val="20002"/>
                    </a:ext>
                  </a:extLst>
                </a:gridCol>
              </a:tblGrid>
              <a:tr h="1283971">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ABI</a:t>
                      </a:r>
                    </a:p>
                  </a:txBody>
                  <a:tcPr anchor="b" horzOverflow="overflow">
                    <a:lnL cap="flat">
                      <a:noFill/>
                    </a:lnL>
                    <a:lnR>
                      <a:noFill/>
                    </a:lnR>
                    <a:lnT cap="fla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3200" b="1" i="0" u="sng"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anchor="b" horzOverflow="overflow">
                    <a:lnL>
                      <a:noFill/>
                    </a:lnL>
                    <a:lnR>
                      <a:noFill/>
                    </a:lnR>
                    <a:lnT cap="fla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1" i="0" u="sng" strike="noStrike" cap="none" normalizeH="0" baseline="0" dirty="0">
                          <a:ln>
                            <a:noFill/>
                          </a:ln>
                          <a:solidFill>
                            <a:schemeClr val="tx1"/>
                          </a:solidFill>
                          <a:effectLst/>
                          <a:latin typeface="Calibri" panose="020F0502020204030204" pitchFamily="34" charset="0"/>
                          <a:cs typeface="Calibri" panose="020F0502020204030204" pitchFamily="34" charset="0"/>
                        </a:rPr>
                        <a:t>Interpretation</a:t>
                      </a:r>
                    </a:p>
                  </a:txBody>
                  <a:tcPr anchor="b" horzOverflow="overflow">
                    <a:lnL>
                      <a:noFill/>
                    </a:lnL>
                    <a:lnR cap="flat">
                      <a:noFill/>
                    </a:lnR>
                    <a:lnT cap="flat">
                      <a:noFill/>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3216">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1.00–1.29</a:t>
                      </a:r>
                    </a:p>
                  </a:txBody>
                  <a:tcPr horzOverflow="overflow">
                    <a:lnL cap="flat">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Normal</a:t>
                      </a:r>
                    </a:p>
                  </a:txBody>
                  <a:tcPr horzOverflow="overflow">
                    <a:lnL>
                      <a:noFill/>
                    </a:lnL>
                    <a:lnR cap="flat">
                      <a:noFill/>
                    </a:lnR>
                    <a:lnT w="12700" cap="flat" cmpd="sng" algn="ctr">
                      <a:solidFill>
                        <a:schemeClr val="bg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704760">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rPr>
                        <a:t>0.91–0.99</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Borderline</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03216">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rPr>
                        <a:t>0.41–0.90</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Mild-to-moderate disease</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704760">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sym typeface="Symbol" pitchFamily="18" charset="2"/>
                        </a:rPr>
                        <a:t>≤</a:t>
                      </a:r>
                      <a:r>
                        <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rPr>
                        <a:t>0.40</a:t>
                      </a:r>
                    </a:p>
                  </a:txBody>
                  <a:tcPr horzOverflow="overflow">
                    <a:lnL cap="flat">
                      <a:noFill/>
                    </a:lnL>
                    <a:lnR>
                      <a:noFill/>
                    </a:lnR>
                    <a:lnT>
                      <a:noFill/>
                    </a:lnT>
                    <a:lnB w="12700" cap="flat" cmpd="sng" algn="ctr">
                      <a:solidFill>
                        <a:schemeClr val="bg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a:noFill/>
                    </a:lnR>
                    <a:lnT>
                      <a:noFill/>
                    </a:lnT>
                    <a:lnB w="12700" cap="flat" cmpd="sng" algn="ctr">
                      <a:solidFill>
                        <a:schemeClr val="bg1"/>
                      </a:solidFill>
                      <a:prstDash val="dash"/>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Severe disease</a:t>
                      </a:r>
                    </a:p>
                  </a:txBody>
                  <a:tcPr horzOverflow="overflow">
                    <a:lnL>
                      <a:noFill/>
                    </a:lnL>
                    <a:lnR cap="flat">
                      <a:noFill/>
                    </a:lnR>
                    <a:lnT>
                      <a:noFill/>
                    </a:lnT>
                    <a:lnB w="12700" cap="flat" cmpd="sng" algn="ctr">
                      <a:solidFill>
                        <a:schemeClr val="bg1"/>
                      </a:solidFill>
                      <a:prstDash val="dash"/>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478">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rPr>
                        <a:t>≥1.30</a:t>
                      </a:r>
                    </a:p>
                  </a:txBody>
                  <a:tcPr horzOverflow="overflow">
                    <a:lnL cap="flat">
                      <a:noFill/>
                    </a:lnL>
                    <a:lnR>
                      <a:noFill/>
                    </a:lnR>
                    <a:lnT w="12700" cap="flat" cmpd="sng" algn="ctr">
                      <a:solidFill>
                        <a:schemeClr val="bg1"/>
                      </a:solidFill>
                      <a:prstDash val="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endParaRPr kumimoji="0" lang="en-US" sz="32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bg1"/>
                      </a:solidFill>
                      <a:prstDash val="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32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Noncompressible</a:t>
                      </a:r>
                      <a:endParaRPr kumimoji="0" 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bg1"/>
                      </a:solidFill>
                      <a:prstDash val="dash"/>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832354900"/>
      </p:ext>
    </p:extLst>
  </p:cSld>
  <p:clrMapOvr>
    <a:masterClrMapping/>
  </p:clrMapOvr>
  <p:transition>
    <p:wipe dir="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22761"/>
            <a:ext cx="8281792" cy="1020240"/>
          </a:xfrm>
        </p:spPr>
        <p:txBody>
          <a:bodyPr>
            <a:normAutofit fontScale="90000"/>
          </a:bodyPr>
          <a:lstStyle/>
          <a:p>
            <a:r>
              <a:rPr lang="en-US" sz="4800" dirty="0"/>
              <a:t>Loss of Protective Sensation (LOPS)</a:t>
            </a:r>
            <a:endParaRPr lang="en-US" dirty="0"/>
          </a:p>
        </p:txBody>
      </p:sp>
      <p:sp>
        <p:nvSpPr>
          <p:cNvPr id="278531" name="Rectangle 3"/>
          <p:cNvSpPr>
            <a:spLocks noGrp="1" noChangeArrowheads="1"/>
          </p:cNvSpPr>
          <p:nvPr>
            <p:ph type="body" sz="half" idx="1"/>
          </p:nvPr>
        </p:nvSpPr>
        <p:spPr>
          <a:xfrm>
            <a:off x="533400" y="1240630"/>
            <a:ext cx="3695700" cy="4702969"/>
          </a:xfrm>
        </p:spPr>
        <p:txBody>
          <a:bodyPr>
            <a:normAutofit fontScale="70000" lnSpcReduction="20000"/>
          </a:bodyPr>
          <a:lstStyle/>
          <a:p>
            <a:pPr marL="0" indent="0">
              <a:buNone/>
              <a:defRPr/>
            </a:pPr>
            <a:r>
              <a:rPr lang="en-US" sz="5100" b="1" dirty="0"/>
              <a:t>“I didn’t notice”</a:t>
            </a:r>
          </a:p>
          <a:p>
            <a:pPr marL="0" indent="0">
              <a:buNone/>
              <a:defRPr/>
            </a:pPr>
            <a:endParaRPr lang="en-US" sz="5100" b="1" dirty="0"/>
          </a:p>
          <a:p>
            <a:pPr>
              <a:defRPr/>
            </a:pPr>
            <a:r>
              <a:rPr lang="en-US" sz="5100" dirty="0"/>
              <a:t>Needle in foot</a:t>
            </a:r>
          </a:p>
          <a:p>
            <a:pPr>
              <a:defRPr/>
            </a:pPr>
            <a:r>
              <a:rPr lang="en-US" sz="5100" dirty="0"/>
              <a:t>Pebble in shoe</a:t>
            </a:r>
          </a:p>
          <a:p>
            <a:pPr>
              <a:defRPr/>
            </a:pPr>
            <a:r>
              <a:rPr lang="en-US" sz="5100" dirty="0"/>
              <a:t>Stepped on a nail</a:t>
            </a:r>
          </a:p>
          <a:p>
            <a:pPr>
              <a:defRPr/>
            </a:pPr>
            <a:r>
              <a:rPr lang="en-US" sz="5100" dirty="0"/>
              <a:t>Cut too deep</a:t>
            </a:r>
          </a:p>
          <a:p>
            <a:pPr>
              <a:defRPr/>
            </a:pPr>
            <a:r>
              <a:rPr lang="en-US" sz="5100" dirty="0"/>
              <a:t>Shoes were rubbing</a:t>
            </a:r>
          </a:p>
          <a:p>
            <a:pPr>
              <a:defRPr/>
            </a:pPr>
            <a:r>
              <a:rPr lang="en-US" sz="5100" dirty="0"/>
              <a:t>Others?</a:t>
            </a:r>
          </a:p>
          <a:p>
            <a:pPr>
              <a:defRPr/>
            </a:pPr>
            <a:endParaRPr lang="en-US" sz="2800" dirty="0"/>
          </a:p>
        </p:txBody>
      </p:sp>
      <p:pic>
        <p:nvPicPr>
          <p:cNvPr id="278532" name="CARE2096.WAV">
            <a:hlinkClick r:id="" action="ppaction://media"/>
          </p:cNvPr>
          <p:cNvPicPr>
            <a:picLocks noGrp="1" noChangeAspect="1" noChangeArrowheads="1"/>
          </p:cNvPicPr>
          <p:nvPr>
            <p:ph sz="half" idx="2"/>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a:xfrm>
            <a:off x="6610350" y="3886200"/>
            <a:ext cx="304800" cy="304800"/>
          </a:xfrm>
          <a:noFill/>
          <a:extLst>
            <a:ext uri="{909E8E84-426E-40DD-AFC4-6F175D3DCCD1}">
              <a14:hiddenFill xmlns:a14="http://schemas.microsoft.com/office/drawing/2010/main">
                <a:solidFill>
                  <a:srgbClr val="FFFFFF"/>
                </a:solidFill>
              </a14:hiddenFill>
            </a:ext>
          </a:extLst>
        </p:spPr>
      </p:pic>
      <p:pic>
        <p:nvPicPr>
          <p:cNvPr id="64517" name="Picture 6" descr="C:\Users\Beverly\AppData\Local\Microsoft\Windows\Temporary Internet Files\Content.IE5\8BFCTWV8\MP900442430[1].jpg"/>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4895850" y="2057400"/>
            <a:ext cx="37338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80699394"/>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78532"/>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25278" y="152400"/>
            <a:ext cx="8261522" cy="990600"/>
          </a:xfrm>
        </p:spPr>
        <p:txBody>
          <a:bodyPr/>
          <a:lstStyle/>
          <a:p>
            <a:r>
              <a:rPr lang="en-US" dirty="0"/>
              <a:t>Loss of Protective Sensation </a:t>
            </a:r>
          </a:p>
        </p:txBody>
      </p:sp>
      <p:sp>
        <p:nvSpPr>
          <p:cNvPr id="270339" name="Rectangle 3"/>
          <p:cNvSpPr>
            <a:spLocks noGrp="1" noChangeArrowheads="1"/>
          </p:cNvSpPr>
          <p:nvPr>
            <p:ph type="body" idx="1"/>
          </p:nvPr>
        </p:nvSpPr>
        <p:spPr>
          <a:xfrm>
            <a:off x="425278" y="1431324"/>
            <a:ext cx="4984922" cy="5426676"/>
          </a:xfrm>
        </p:spPr>
        <p:txBody>
          <a:bodyPr>
            <a:normAutofit/>
          </a:bodyPr>
          <a:lstStyle/>
          <a:p>
            <a:pPr>
              <a:defRPr/>
            </a:pPr>
            <a:r>
              <a:rPr lang="en-US" dirty="0"/>
              <a:t>Monofilament Testing </a:t>
            </a:r>
            <a:endParaRPr lang="en-US" sz="2800" dirty="0"/>
          </a:p>
          <a:p>
            <a:pPr lvl="1">
              <a:defRPr/>
            </a:pPr>
            <a:r>
              <a:rPr lang="en-US" sz="2800" dirty="0"/>
              <a:t>5.07 touched to plantar </a:t>
            </a:r>
          </a:p>
          <a:p>
            <a:pPr marL="457200" lvl="1" indent="0">
              <a:buFont typeface="Wingdings" pitchFamily="2" charset="2"/>
              <a:buNone/>
              <a:defRPr/>
            </a:pPr>
            <a:r>
              <a:rPr lang="en-US" sz="2800" dirty="0"/>
              <a:t>surface and top of foot</a:t>
            </a:r>
          </a:p>
          <a:p>
            <a:pPr lvl="1">
              <a:defRPr/>
            </a:pPr>
            <a:r>
              <a:rPr lang="en-US" sz="2800" dirty="0"/>
              <a:t>C shape delivers 10 </a:t>
            </a:r>
            <a:r>
              <a:rPr lang="en-US" sz="2800" dirty="0" err="1"/>
              <a:t>gms</a:t>
            </a:r>
            <a:r>
              <a:rPr lang="en-US" sz="2800" dirty="0"/>
              <a:t> pressure</a:t>
            </a:r>
          </a:p>
          <a:p>
            <a:pPr lvl="1">
              <a:defRPr/>
            </a:pPr>
            <a:r>
              <a:rPr lang="en-US" sz="2800" dirty="0"/>
              <a:t>Test four sites</a:t>
            </a:r>
          </a:p>
          <a:p>
            <a:pPr lvl="2">
              <a:defRPr/>
            </a:pPr>
            <a:r>
              <a:rPr lang="en-US" sz="3200" dirty="0"/>
              <a:t>Plantar surfaces of </a:t>
            </a:r>
          </a:p>
          <a:p>
            <a:pPr lvl="3">
              <a:defRPr/>
            </a:pPr>
            <a:r>
              <a:rPr lang="en-US" sz="2800" dirty="0"/>
              <a:t>Each great toe</a:t>
            </a:r>
          </a:p>
          <a:p>
            <a:pPr lvl="3">
              <a:defRPr/>
            </a:pPr>
            <a:r>
              <a:rPr lang="en-US" sz="2800" dirty="0"/>
              <a:t>1</a:t>
            </a:r>
            <a:r>
              <a:rPr lang="en-US" sz="2800" baseline="30000" dirty="0"/>
              <a:t>st</a:t>
            </a:r>
            <a:r>
              <a:rPr lang="en-US" sz="2800" dirty="0"/>
              <a:t>, 3</a:t>
            </a:r>
            <a:r>
              <a:rPr lang="en-US" sz="2800" baseline="30000" dirty="0"/>
              <a:t>rd</a:t>
            </a:r>
            <a:r>
              <a:rPr lang="en-US" sz="2800" dirty="0"/>
              <a:t> and 5</a:t>
            </a:r>
            <a:r>
              <a:rPr lang="en-US" sz="2800" baseline="30000" dirty="0"/>
              <a:t>th</a:t>
            </a:r>
            <a:r>
              <a:rPr lang="en-US" sz="2800" dirty="0"/>
              <a:t> metatarsal head</a:t>
            </a:r>
          </a:p>
          <a:p>
            <a:pPr lvl="3">
              <a:buFontTx/>
              <a:buNone/>
              <a:defRPr/>
            </a:pPr>
            <a:endParaRPr lang="en-US" sz="2400" dirty="0"/>
          </a:p>
          <a:p>
            <a:pPr>
              <a:buFont typeface="Wingdings" pitchFamily="2" charset="2"/>
              <a:buNone/>
              <a:defRPr/>
            </a:pPr>
            <a:endParaRPr lang="en-US" sz="2800" dirty="0"/>
          </a:p>
          <a:p>
            <a:pPr>
              <a:defRPr/>
            </a:pPr>
            <a:endParaRPr lang="en-US" dirty="0"/>
          </a:p>
        </p:txBody>
      </p:sp>
      <p:pic>
        <p:nvPicPr>
          <p:cNvPr id="86020" name="Picture 4"/>
          <p:cNvPicPr>
            <a:picLocks noChangeAspect="1" noChangeArrowheads="1"/>
          </p:cNvPicPr>
          <p:nvPr>
            <p:custDataLst>
              <p:tags r:id="rId2"/>
            </p:custDataLst>
          </p:nvPr>
        </p:nvPicPr>
        <p:blipFill>
          <a:blip r:embed="rId5"/>
          <a:srcRect/>
          <a:stretch>
            <a:fillRect/>
          </a:stretch>
        </p:blipFill>
        <p:spPr bwMode="auto">
          <a:xfrm>
            <a:off x="5943600" y="1905000"/>
            <a:ext cx="2309813" cy="3124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5156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5613" y="273050"/>
            <a:ext cx="8226425" cy="1231900"/>
          </a:xfrm>
        </p:spPr>
        <p:txBody>
          <a:bodyPr>
            <a:normAutofit fontScale="90000"/>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455613" y="1504950"/>
            <a:ext cx="59436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 letter&#10;&#10;Description automatically generated">
            <a:extLst>
              <a:ext uri="{FF2B5EF4-FFF2-40B4-BE49-F238E27FC236}">
                <a16:creationId xmlns:a16="http://schemas.microsoft.com/office/drawing/2014/main" id="{586668B6-9152-BE73-B02C-2A0E11DEB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222" y="1609878"/>
            <a:ext cx="1720816" cy="2567689"/>
          </a:xfrm>
          <a:prstGeom prst="rect">
            <a:avLst/>
          </a:prstGeom>
        </p:spPr>
      </p:pic>
      <p:pic>
        <p:nvPicPr>
          <p:cNvPr id="6" name="Content Placeholder 7" descr="Text, whiteboard&#10;&#10;Description automatically generated">
            <a:extLst>
              <a:ext uri="{FF2B5EF4-FFF2-40B4-BE49-F238E27FC236}">
                <a16:creationId xmlns:a16="http://schemas.microsoft.com/office/drawing/2014/main" id="{395FBF8A-95D5-2FF0-E946-87E185CAF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1222" y="4213510"/>
            <a:ext cx="1720817" cy="2510565"/>
          </a:xfrm>
          <a:prstGeom prst="rect">
            <a:avLst/>
          </a:prstGeom>
        </p:spPr>
      </p:pic>
    </p:spTree>
    <p:custDataLst>
      <p:tags r:id="rId1"/>
    </p:custDataLst>
    <p:extLst>
      <p:ext uri="{BB962C8B-B14F-4D97-AF65-F5344CB8AC3E}">
        <p14:creationId xmlns:p14="http://schemas.microsoft.com/office/powerpoint/2010/main" val="115172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A2CB-2815-7C79-9EC0-955C029352B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92B35624-116C-9E45-39D1-20A19ABF1A8D}"/>
              </a:ext>
            </a:extLst>
          </p:cNvPr>
          <p:cNvPicPr>
            <a:picLocks noChangeAspect="1"/>
          </p:cNvPicPr>
          <p:nvPr/>
        </p:nvPicPr>
        <p:blipFill>
          <a:blip r:embed="rId2"/>
          <a:stretch>
            <a:fillRect/>
          </a:stretch>
        </p:blipFill>
        <p:spPr>
          <a:xfrm>
            <a:off x="381000" y="47557"/>
            <a:ext cx="5334000" cy="6776647"/>
          </a:xfrm>
          <a:prstGeom prst="rect">
            <a:avLst/>
          </a:prstGeom>
        </p:spPr>
      </p:pic>
    </p:spTree>
    <p:extLst>
      <p:ext uri="{BB962C8B-B14F-4D97-AF65-F5344CB8AC3E}">
        <p14:creationId xmlns:p14="http://schemas.microsoft.com/office/powerpoint/2010/main" val="127764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D8C9-33FC-F529-0628-E77E027B7578}"/>
              </a:ext>
            </a:extLst>
          </p:cNvPr>
          <p:cNvSpPr>
            <a:spLocks noGrp="1"/>
          </p:cNvSpPr>
          <p:nvPr>
            <p:ph type="title"/>
          </p:nvPr>
        </p:nvSpPr>
        <p:spPr>
          <a:xfrm>
            <a:off x="457200" y="228600"/>
            <a:ext cx="8229600" cy="914400"/>
          </a:xfrm>
        </p:spPr>
        <p:txBody>
          <a:bodyPr anchor="b">
            <a:normAutofit/>
          </a:bodyPr>
          <a:lstStyle/>
          <a:p>
            <a:r>
              <a:rPr lang="en-US" dirty="0"/>
              <a:t>Determine Risk Category</a:t>
            </a:r>
          </a:p>
        </p:txBody>
      </p:sp>
      <p:sp>
        <p:nvSpPr>
          <p:cNvPr id="3" name="Content Placeholder 2">
            <a:extLst>
              <a:ext uri="{FF2B5EF4-FFF2-40B4-BE49-F238E27FC236}">
                <a16:creationId xmlns:a16="http://schemas.microsoft.com/office/drawing/2014/main" id="{8C855221-CA92-3C8B-637E-D57D2A9F8D02}"/>
              </a:ext>
            </a:extLst>
          </p:cNvPr>
          <p:cNvSpPr>
            <a:spLocks noGrp="1"/>
          </p:cNvSpPr>
          <p:nvPr>
            <p:ph sz="quarter" idx="1"/>
          </p:nvPr>
        </p:nvSpPr>
        <p:spPr>
          <a:xfrm>
            <a:off x="457200" y="1219200"/>
            <a:ext cx="5029200" cy="5257800"/>
          </a:xfrm>
        </p:spPr>
        <p:txBody>
          <a:bodyPr>
            <a:normAutofit fontScale="92500" lnSpcReduction="10000"/>
          </a:bodyPr>
          <a:lstStyle/>
          <a:p>
            <a:pPr marL="0" marR="0" indent="0">
              <a:lnSpc>
                <a:spcPct val="110000"/>
              </a:lnSpc>
              <a:spcBef>
                <a:spcPts val="0"/>
              </a:spcBef>
              <a:spcAft>
                <a:spcPts val="800"/>
              </a:spcAft>
              <a:buNone/>
            </a:pPr>
            <a:r>
              <a:rPr lang="en-US" sz="1800" b="1" dirty="0">
                <a:effectLst/>
              </a:rPr>
              <a:t>Step 3: Report Risk Category and Needed Follow-Up</a:t>
            </a:r>
            <a:endParaRPr lang="en-US" sz="1800" dirty="0">
              <a:effectLst/>
            </a:endParaRPr>
          </a:p>
          <a:p>
            <a:pPr marL="0" marR="0">
              <a:lnSpc>
                <a:spcPct val="110000"/>
              </a:lnSpc>
              <a:spcBef>
                <a:spcPts val="0"/>
              </a:spcBef>
              <a:spcAft>
                <a:spcPts val="800"/>
              </a:spcAft>
            </a:pPr>
            <a:r>
              <a:rPr lang="en-US" sz="1800" dirty="0">
                <a:effectLst/>
              </a:rPr>
              <a:t>The higher the Risk Category, the higher the risk there is of recurrent foot ulceration, progressive deformity, and ultimately, amputation of the foot. </a:t>
            </a:r>
          </a:p>
          <a:p>
            <a:pPr marL="0" marR="0" indent="0">
              <a:lnSpc>
                <a:spcPct val="110000"/>
              </a:lnSpc>
              <a:spcBef>
                <a:spcPts val="0"/>
              </a:spcBef>
              <a:spcAft>
                <a:spcPts val="800"/>
              </a:spcAft>
              <a:buNone/>
            </a:pPr>
            <a:endParaRPr lang="en-US" sz="1800" b="1" dirty="0"/>
          </a:p>
          <a:p>
            <a:pPr marL="0" marR="0" indent="0">
              <a:lnSpc>
                <a:spcPct val="110000"/>
              </a:lnSpc>
              <a:spcBef>
                <a:spcPts val="0"/>
              </a:spcBef>
              <a:spcAft>
                <a:spcPts val="800"/>
              </a:spcAft>
              <a:buNone/>
            </a:pPr>
            <a:r>
              <a:rPr lang="en-US" sz="1800" b="1" dirty="0">
                <a:effectLst/>
              </a:rPr>
              <a:t>Risk Category Description - Categories for the Foot</a:t>
            </a:r>
            <a:endParaRPr lang="en-US" sz="1800" dirty="0">
              <a:effectLst/>
            </a:endParaRPr>
          </a:p>
          <a:p>
            <a:pPr marL="0" marR="0">
              <a:lnSpc>
                <a:spcPct val="110000"/>
              </a:lnSpc>
              <a:spcBef>
                <a:spcPts val="0"/>
              </a:spcBef>
              <a:spcAft>
                <a:spcPts val="800"/>
              </a:spcAft>
            </a:pPr>
            <a:r>
              <a:rPr lang="en-US" sz="1800" dirty="0">
                <a:effectLst/>
              </a:rPr>
              <a:t>0 - Diabetes, but no loss of protective sensation in feet or periphera</a:t>
            </a:r>
            <a:r>
              <a:rPr lang="en-US" sz="1800" dirty="0"/>
              <a:t>l arterial disease.</a:t>
            </a:r>
            <a:endParaRPr lang="en-US" sz="1800" dirty="0">
              <a:effectLst/>
            </a:endParaRPr>
          </a:p>
          <a:p>
            <a:pPr marL="0" marR="0">
              <a:lnSpc>
                <a:spcPct val="110000"/>
              </a:lnSpc>
              <a:spcBef>
                <a:spcPts val="0"/>
              </a:spcBef>
              <a:spcAft>
                <a:spcPts val="800"/>
              </a:spcAft>
            </a:pPr>
            <a:r>
              <a:rPr lang="en-US" sz="1800" dirty="0">
                <a:effectLst/>
              </a:rPr>
              <a:t>1 - Diabetes, loss of protective sensation in feet (doesn’t feel 5.07 monofilament in one or more locations) plus deformity</a:t>
            </a:r>
          </a:p>
          <a:p>
            <a:pPr marL="0" marR="0">
              <a:lnSpc>
                <a:spcPct val="110000"/>
              </a:lnSpc>
              <a:spcBef>
                <a:spcPts val="0"/>
              </a:spcBef>
              <a:spcAft>
                <a:spcPts val="800"/>
              </a:spcAft>
            </a:pPr>
            <a:r>
              <a:rPr lang="en-US" sz="1800" dirty="0">
                <a:effectLst/>
              </a:rPr>
              <a:t>2 - Diabetes, loss of protective sensation in feet with high pressure (callous/deformity), or poor circulation (PAD)</a:t>
            </a:r>
          </a:p>
          <a:p>
            <a:pPr marL="0" marR="0">
              <a:lnSpc>
                <a:spcPct val="110000"/>
              </a:lnSpc>
              <a:spcBef>
                <a:spcPts val="0"/>
              </a:spcBef>
              <a:spcAft>
                <a:spcPts val="800"/>
              </a:spcAft>
            </a:pPr>
            <a:r>
              <a:rPr lang="en-US" sz="1800" dirty="0">
                <a:effectLst/>
              </a:rPr>
              <a:t>3 - Diabetes, history of plantar ulceration, amputation or neuropathic fracture.</a:t>
            </a:r>
          </a:p>
          <a:p>
            <a:pPr>
              <a:lnSpc>
                <a:spcPct val="90000"/>
              </a:lnSpc>
            </a:pPr>
            <a:endParaRPr lang="en-US" sz="1500" dirty="0"/>
          </a:p>
        </p:txBody>
      </p:sp>
      <p:pic>
        <p:nvPicPr>
          <p:cNvPr id="5" name="Picture 4" descr="Doctor writing on tablet with pen">
            <a:extLst>
              <a:ext uri="{FF2B5EF4-FFF2-40B4-BE49-F238E27FC236}">
                <a16:creationId xmlns:a16="http://schemas.microsoft.com/office/drawing/2014/main" id="{C78ADBF5-C78F-7930-0E6D-B55AA5DA4E54}"/>
              </a:ext>
            </a:extLst>
          </p:cNvPr>
          <p:cNvPicPr>
            <a:picLocks noChangeAspect="1"/>
          </p:cNvPicPr>
          <p:nvPr/>
        </p:nvPicPr>
        <p:blipFill rotWithShape="1">
          <a:blip r:embed="rId2">
            <a:extLst>
              <a:ext uri="{28A0092B-C50C-407E-A947-70E740481C1C}">
                <a14:useLocalDpi xmlns:a14="http://schemas.microsoft.com/office/drawing/2010/main" val="0"/>
              </a:ext>
            </a:extLst>
          </a:blip>
          <a:srcRect l="52639" r="14825"/>
          <a:stretch/>
        </p:blipFill>
        <p:spPr>
          <a:xfrm>
            <a:off x="5615166" y="1216152"/>
            <a:ext cx="3058679" cy="3736848"/>
          </a:xfrm>
          <a:prstGeom prst="rect">
            <a:avLst/>
          </a:prstGeom>
          <a:noFill/>
        </p:spPr>
      </p:pic>
    </p:spTree>
    <p:extLst>
      <p:ext uri="{BB962C8B-B14F-4D97-AF65-F5344CB8AC3E}">
        <p14:creationId xmlns:p14="http://schemas.microsoft.com/office/powerpoint/2010/main" val="313545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a:t>
            </a:r>
          </a:p>
        </p:txBody>
      </p:sp>
      <p:sp>
        <p:nvSpPr>
          <p:cNvPr id="1724419" name="Rectangle 1027"/>
          <p:cNvSpPr>
            <a:spLocks noGrp="1" noChangeArrowheads="1"/>
          </p:cNvSpPr>
          <p:nvPr>
            <p:ph type="body" idx="1"/>
          </p:nvPr>
        </p:nvSpPr>
        <p:spPr/>
        <p:txBody>
          <a:bodyPr>
            <a:normAutofit/>
          </a:bodyPr>
          <a:lstStyle/>
          <a:p>
            <a:pPr eaLnBrk="1" hangingPunct="1">
              <a:lnSpc>
                <a:spcPct val="90000"/>
              </a:lnSpc>
              <a:defRPr/>
            </a:pPr>
            <a:r>
              <a:rPr lang="en-US" sz="4800" dirty="0">
                <a:solidFill>
                  <a:srgbClr val="C00000"/>
                </a:solidFill>
              </a:rPr>
              <a:t>A</a:t>
            </a:r>
            <a:r>
              <a:rPr lang="en-US" sz="4000" dirty="0"/>
              <a:t>1c less than 7% (</a:t>
            </a:r>
            <a:r>
              <a:rPr lang="en-US" sz="4000" dirty="0" err="1"/>
              <a:t>avg</a:t>
            </a:r>
            <a:r>
              <a:rPr lang="en-US" sz="4000" dirty="0"/>
              <a:t> 3 month BG)</a:t>
            </a:r>
          </a:p>
          <a:p>
            <a:pPr lvl="1" eaLnBrk="1" hangingPunct="1">
              <a:lnSpc>
                <a:spcPct val="90000"/>
              </a:lnSpc>
              <a:defRPr/>
            </a:pPr>
            <a:r>
              <a:rPr lang="en-US" sz="3200" dirty="0"/>
              <a:t>Pre-meal BG 80-130</a:t>
            </a:r>
          </a:p>
          <a:p>
            <a:pPr lvl="1" eaLnBrk="1" hangingPunct="1">
              <a:lnSpc>
                <a:spcPct val="90000"/>
              </a:lnSpc>
              <a:defRPr/>
            </a:pPr>
            <a:r>
              <a:rPr lang="en-US" sz="3200" dirty="0"/>
              <a:t>Post meal BG &lt;180</a:t>
            </a:r>
          </a:p>
          <a:p>
            <a:pPr eaLnBrk="1" hangingPunct="1">
              <a:lnSpc>
                <a:spcPct val="90000"/>
              </a:lnSpc>
              <a:defRPr/>
            </a:pPr>
            <a:r>
              <a:rPr lang="en-US" sz="4800" dirty="0">
                <a:solidFill>
                  <a:srgbClr val="C00000"/>
                </a:solidFill>
              </a:rPr>
              <a:t>B</a:t>
            </a:r>
            <a:r>
              <a:rPr lang="en-US" sz="4000" dirty="0"/>
              <a:t>lood Pressure &lt; 140/90</a:t>
            </a:r>
          </a:p>
          <a:p>
            <a:pPr lvl="1">
              <a:lnSpc>
                <a:spcPct val="120000"/>
              </a:lnSpc>
            </a:pPr>
            <a:r>
              <a:rPr lang="en-US" sz="3500" dirty="0">
                <a:solidFill>
                  <a:srgbClr val="C00000"/>
                </a:solidFill>
              </a:rPr>
              <a:t>B</a:t>
            </a:r>
            <a:r>
              <a:rPr lang="en-US" sz="3500" dirty="0"/>
              <a:t>P target &lt;130/80</a:t>
            </a:r>
          </a:p>
          <a:p>
            <a:pPr lvl="2">
              <a:lnSpc>
                <a:spcPct val="120000"/>
              </a:lnSpc>
            </a:pPr>
            <a:r>
              <a:rPr lang="en-US" b="1" dirty="0"/>
              <a:t>With CVD or if</a:t>
            </a:r>
            <a:r>
              <a:rPr lang="en-US" sz="2800" b="1" dirty="0"/>
              <a:t> 10 year CVD Risk &gt; 15%  </a:t>
            </a:r>
            <a:endParaRPr lang="en-US" sz="4000" dirty="0"/>
          </a:p>
          <a:p>
            <a:pPr eaLnBrk="1" hangingPunct="1">
              <a:lnSpc>
                <a:spcPct val="90000"/>
              </a:lnSpc>
              <a:defRPr/>
            </a:pPr>
            <a:r>
              <a:rPr lang="en-US" sz="4800" dirty="0">
                <a:solidFill>
                  <a:srgbClr val="C00000"/>
                </a:solidFill>
              </a:rPr>
              <a:t>C</a:t>
            </a:r>
            <a:r>
              <a:rPr lang="en-US" sz="4000" dirty="0"/>
              <a:t>holesterol </a:t>
            </a:r>
          </a:p>
          <a:p>
            <a:pPr lvl="1" eaLnBrk="1" hangingPunct="1">
              <a:lnSpc>
                <a:spcPct val="90000"/>
              </a:lnSpc>
              <a:defRPr/>
            </a:pPr>
            <a:r>
              <a:rPr lang="en-US" sz="3200" dirty="0"/>
              <a:t> Statin therapy</a:t>
            </a:r>
          </a:p>
          <a:p>
            <a:pPr marL="0" indent="0" eaLnBrk="1" hangingPunct="1">
              <a:lnSpc>
                <a:spcPct val="90000"/>
              </a:lnSpc>
              <a:buNone/>
              <a:defRPr/>
            </a:pPr>
            <a:endParaRPr lang="en-US" i="1" dirty="0">
              <a:solidFill>
                <a:schemeClr val="accent1">
                  <a:lumMod val="40000"/>
                  <a:lumOff val="60000"/>
                </a:schemeClr>
              </a:solidFill>
            </a:endParaRPr>
          </a:p>
        </p:txBody>
      </p:sp>
      <p:pic>
        <p:nvPicPr>
          <p:cNvPr id="2" name="Picture 1">
            <a:extLst>
              <a:ext uri="{FF2B5EF4-FFF2-40B4-BE49-F238E27FC236}">
                <a16:creationId xmlns:a16="http://schemas.microsoft.com/office/drawing/2014/main" id="{FC379672-0BFD-776A-EF4B-85E89A626FBC}"/>
              </a:ext>
            </a:extLst>
          </p:cNvPr>
          <p:cNvPicPr>
            <a:picLocks noChangeAspect="1"/>
          </p:cNvPicPr>
          <p:nvPr/>
        </p:nvPicPr>
        <p:blipFill>
          <a:blip r:embed="rId4"/>
          <a:stretch>
            <a:fillRect/>
          </a:stretch>
        </p:blipFill>
        <p:spPr>
          <a:xfrm>
            <a:off x="5862418" y="4953000"/>
            <a:ext cx="2938681" cy="1786054"/>
          </a:xfrm>
          <a:prstGeom prst="rect">
            <a:avLst/>
          </a:prstGeom>
        </p:spPr>
      </p:pic>
    </p:spTree>
    <p:custDataLst>
      <p:tags r:id="rId1"/>
    </p:custDataLst>
    <p:extLst>
      <p:ext uri="{BB962C8B-B14F-4D97-AF65-F5344CB8AC3E}">
        <p14:creationId xmlns:p14="http://schemas.microsoft.com/office/powerpoint/2010/main" val="192887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808F-0147-C34C-08E9-F969F8A87595}"/>
              </a:ext>
            </a:extLst>
          </p:cNvPr>
          <p:cNvSpPr>
            <a:spLocks noGrp="1"/>
          </p:cNvSpPr>
          <p:nvPr>
            <p:ph type="title"/>
          </p:nvPr>
        </p:nvSpPr>
        <p:spPr/>
        <p:txBody>
          <a:bodyPr/>
          <a:lstStyle/>
          <a:p>
            <a:r>
              <a:rPr lang="en-US" dirty="0"/>
              <a:t>Action Based On Risk</a:t>
            </a:r>
          </a:p>
        </p:txBody>
      </p:sp>
      <p:sp>
        <p:nvSpPr>
          <p:cNvPr id="3" name="Content Placeholder 2">
            <a:extLst>
              <a:ext uri="{FF2B5EF4-FFF2-40B4-BE49-F238E27FC236}">
                <a16:creationId xmlns:a16="http://schemas.microsoft.com/office/drawing/2014/main" id="{0E0EDA16-FA7F-9423-67E8-65655AE33D5D}"/>
              </a:ext>
            </a:extLst>
          </p:cNvPr>
          <p:cNvSpPr>
            <a:spLocks noGrp="1"/>
          </p:cNvSpPr>
          <p:nvPr>
            <p:ph sz="quarter" idx="1"/>
          </p:nvPr>
        </p:nvSpPr>
        <p:spPr>
          <a:xfrm>
            <a:off x="457200" y="1219200"/>
            <a:ext cx="8229600" cy="5334000"/>
          </a:xfrm>
        </p:spPr>
        <p:txBody>
          <a:bodyPr>
            <a:normAutofit lnSpcReduction="10000"/>
          </a:bodyPr>
          <a:lstStyle/>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0 </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Provide Education emphasizing disease control, and proper shoe fit/design.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Follow-up yearly for foot screen. Follow as needed for skin/callus/nail care or orthotics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a:t>
            </a:r>
            <a:r>
              <a:rPr lang="en-US" sz="1800" dirty="0">
                <a:effectLst/>
                <a:latin typeface="Calibri" panose="020F0502020204030204" pitchFamily="34" charset="0"/>
                <a:ea typeface="Calibri" panose="020F0502020204030204" pitchFamily="34" charset="0"/>
                <a:cs typeface="Times New Roman" panose="02020603050405020304" pitchFamily="18" charset="0"/>
              </a:rPr>
              <a:t> - Education emphasizing diabetes management, proper shoe fit/design, daily self-inspection, skin/nail care, and early reporting of foot injuries. Proper fitting/design footwear with soft inserts/soles.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Routine follow-up 3 – 6 months for foot/shoe examination &amp; nail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a:t>
            </a:r>
            <a:r>
              <a:rPr lang="en-US" sz="1800" dirty="0">
                <a:effectLst/>
                <a:latin typeface="Calibri" panose="020F0502020204030204" pitchFamily="34" charset="0"/>
                <a:ea typeface="Calibri" panose="020F0502020204030204" pitchFamily="34" charset="0"/>
                <a:cs typeface="Times New Roman" panose="02020603050405020304" pitchFamily="18" charset="0"/>
              </a:rPr>
              <a:t>- Education emphasizing diabetes management, proper shoe fit/design, self-inspection, skin/nail/callus care, and early reporting of foot injuries. Depth-inlay footwear, molded/modified orthotics; modified shoes as needed.</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Routine follow-up 1 – 3 months for foot/activity/footwear evaluation and callus/nail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a:t>
            </a:r>
            <a:r>
              <a:rPr lang="en-US" sz="1800" dirty="0">
                <a:effectLst/>
                <a:latin typeface="Calibri" panose="020F0502020204030204" pitchFamily="34" charset="0"/>
                <a:ea typeface="Calibri" panose="020F0502020204030204" pitchFamily="34" charset="0"/>
                <a:cs typeface="Times New Roman" panose="02020603050405020304" pitchFamily="18" charset="0"/>
              </a:rPr>
              <a:t>- Education emphasizing diabetes management, proper fitting footwear, self-inspection, skin/nail/callus care, and early reporting of foot injuries. Depth-inlay footwear, molded/modified orthoses; modified/custom footwear, ankle-foot orthoses as needed.</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Routine follow-up 1 – 12 weeks for foot/activity/footwear evaluation and callus/nail care. Diabetic Foot Clinic visit frequency may vary based on individual needs.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9194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 </a:t>
            </a:r>
            <a:r>
              <a:rPr lang="en-US" sz="6000" dirty="0"/>
              <a:t>No DE-FEET</a:t>
            </a:r>
            <a:endParaRPr lang="en-US" dirty="0"/>
          </a:p>
        </p:txBody>
      </p:sp>
      <p:sp>
        <p:nvSpPr>
          <p:cNvPr id="3" name="Content Placeholder 2"/>
          <p:cNvSpPr>
            <a:spLocks noGrp="1"/>
          </p:cNvSpPr>
          <p:nvPr>
            <p:ph sz="quarter" idx="1"/>
          </p:nvPr>
        </p:nvSpPr>
        <p:spPr>
          <a:xfrm>
            <a:off x="457200" y="1219200"/>
            <a:ext cx="5486162" cy="5638800"/>
          </a:xfrm>
        </p:spPr>
        <p:txBody>
          <a:bodyPr>
            <a:normAutofit/>
          </a:bodyPr>
          <a:lstStyle/>
          <a:p>
            <a:r>
              <a:rPr lang="en-US" dirty="0"/>
              <a:t> </a:t>
            </a:r>
          </a:p>
          <a:p>
            <a:pPr marL="0" indent="0">
              <a:buNone/>
            </a:pPr>
            <a:endParaRPr lang="en-US" dirty="0"/>
          </a:p>
        </p:txBody>
      </p:sp>
      <p:pic>
        <p:nvPicPr>
          <p:cNvPr id="6" name="Picture 5" descr="Person tying shoes">
            <a:extLst>
              <a:ext uri="{FF2B5EF4-FFF2-40B4-BE49-F238E27FC236}">
                <a16:creationId xmlns:a16="http://schemas.microsoft.com/office/drawing/2014/main" id="{F97E6627-EC95-4D2A-BD72-D315898E2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272" y="1219200"/>
            <a:ext cx="8229599" cy="5343753"/>
          </a:xfrm>
          <a:prstGeom prst="rect">
            <a:avLst/>
          </a:prstGeom>
        </p:spPr>
      </p:pic>
    </p:spTree>
    <p:custDataLst>
      <p:tags r:id="rId1"/>
    </p:custDataLst>
    <p:extLst>
      <p:ext uri="{BB962C8B-B14F-4D97-AF65-F5344CB8AC3E}">
        <p14:creationId xmlns:p14="http://schemas.microsoft.com/office/powerpoint/2010/main" val="341341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4F97-8665-F7F9-5148-C3BB5C6AACFC}"/>
              </a:ext>
            </a:extLst>
          </p:cNvPr>
          <p:cNvSpPr>
            <a:spLocks noGrp="1"/>
          </p:cNvSpPr>
          <p:nvPr>
            <p:ph type="title"/>
          </p:nvPr>
        </p:nvSpPr>
        <p:spPr/>
        <p:txBody>
          <a:bodyPr/>
          <a:lstStyle/>
          <a:p>
            <a:r>
              <a:rPr lang="en-US" dirty="0"/>
              <a:t>Check Feet Daily</a:t>
            </a:r>
          </a:p>
        </p:txBody>
      </p:sp>
      <p:pic>
        <p:nvPicPr>
          <p:cNvPr id="2050" name="Picture 2" descr="Diabetes: Inspecting Your Feet | Spectrum Health Lakeland">
            <a:extLst>
              <a:ext uri="{FF2B5EF4-FFF2-40B4-BE49-F238E27FC236}">
                <a16:creationId xmlns:a16="http://schemas.microsoft.com/office/drawing/2014/main" id="{0AA2A9BD-4DF5-25BA-8A1E-922C4ACDA061}"/>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562600" y="1378929"/>
            <a:ext cx="2524818" cy="3794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650ADD-3E28-26F8-3663-2CD65CBB9A4D}"/>
              </a:ext>
            </a:extLst>
          </p:cNvPr>
          <p:cNvSpPr txBox="1"/>
          <p:nvPr/>
        </p:nvSpPr>
        <p:spPr>
          <a:xfrm>
            <a:off x="304800" y="1150169"/>
            <a:ext cx="4572000" cy="5588902"/>
          </a:xfrm>
          <a:prstGeom prst="rect">
            <a:avLst/>
          </a:prstGeom>
          <a:noFill/>
        </p:spPr>
        <p:txBody>
          <a:bodyPr wrap="square">
            <a:spAutoFit/>
          </a:bodyPr>
          <a:lstStyle/>
          <a:p>
            <a:pPr marL="342900" marR="0" lvl="0" indent="-342900">
              <a:lnSpc>
                <a:spcPct val="115000"/>
              </a:lnSpc>
              <a:spcBef>
                <a:spcPts val="0"/>
              </a:spcBef>
              <a:spcAft>
                <a:spcPts val="0"/>
              </a:spcAft>
              <a:buClr>
                <a:srgbClr val="5D3783"/>
              </a:buClr>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Check and wash your feet daily.  If you have trouble bending, use a mirror to see the bottom of your feet. Make sure to dry well and check in between toes.</a:t>
            </a:r>
          </a:p>
          <a:p>
            <a:pPr marL="342900" marR="0" lvl="0" indent="-342900">
              <a:lnSpc>
                <a:spcPct val="115000"/>
              </a:lnSpc>
              <a:spcBef>
                <a:spcPts val="0"/>
              </a:spcBef>
              <a:spcAft>
                <a:spcPts val="0"/>
              </a:spcAft>
              <a:buClr>
                <a:srgbClr val="5D3783"/>
              </a:buClr>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Let your provider know right away if you discover any sores, red areas, calluses, drainage, or unusual foot odor.</a:t>
            </a:r>
          </a:p>
          <a:p>
            <a:pPr marL="342900" marR="0" lvl="0" indent="-342900">
              <a:lnSpc>
                <a:spcPct val="115000"/>
              </a:lnSpc>
              <a:spcBef>
                <a:spcPts val="0"/>
              </a:spcBef>
              <a:spcAft>
                <a:spcPts val="0"/>
              </a:spcAft>
              <a:buClr>
                <a:srgbClr val="5D3783"/>
              </a:buClr>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Prevent dry skin and cracks by applying lotion or petroleum jelly to the top and bottom of your feet a few times a week.</a:t>
            </a:r>
          </a:p>
        </p:txBody>
      </p:sp>
    </p:spTree>
    <p:extLst>
      <p:ext uri="{BB962C8B-B14F-4D97-AF65-F5344CB8AC3E}">
        <p14:creationId xmlns:p14="http://schemas.microsoft.com/office/powerpoint/2010/main" val="33719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6A84468-E7A7-F7C2-D960-1521F16DE414}"/>
              </a:ext>
            </a:extLst>
          </p:cNvPr>
          <p:cNvSpPr>
            <a:spLocks noGrp="1"/>
          </p:cNvSpPr>
          <p:nvPr>
            <p:ph type="title"/>
          </p:nvPr>
        </p:nvSpPr>
        <p:spPr/>
        <p:txBody>
          <a:bodyPr/>
          <a:lstStyle/>
          <a:p>
            <a:r>
              <a:rPr lang="en-US" dirty="0"/>
              <a:t>Lotions – Apply to Top and Bottom</a:t>
            </a:r>
          </a:p>
        </p:txBody>
      </p:sp>
      <p:pic>
        <p:nvPicPr>
          <p:cNvPr id="16" name="Content Placeholder 15">
            <a:extLst>
              <a:ext uri="{FF2B5EF4-FFF2-40B4-BE49-F238E27FC236}">
                <a16:creationId xmlns:a16="http://schemas.microsoft.com/office/drawing/2014/main" id="{F853D727-C6A0-0409-FAA5-09043BD86F10}"/>
              </a:ext>
            </a:extLst>
          </p:cNvPr>
          <p:cNvPicPr>
            <a:picLocks noGrp="1" noChangeAspect="1"/>
          </p:cNvPicPr>
          <p:nvPr>
            <p:ph sz="quarter" idx="1"/>
          </p:nvPr>
        </p:nvPicPr>
        <p:blipFill>
          <a:blip r:embed="rId2"/>
          <a:stretch>
            <a:fillRect/>
          </a:stretch>
        </p:blipFill>
        <p:spPr>
          <a:xfrm>
            <a:off x="457200" y="1251365"/>
            <a:ext cx="4041775" cy="4872794"/>
          </a:xfrm>
        </p:spPr>
      </p:pic>
      <p:pic>
        <p:nvPicPr>
          <p:cNvPr id="1026" name="Picture 2" descr="View Udderly Smooth Hand Cream and">
            <a:extLst>
              <a:ext uri="{FF2B5EF4-FFF2-40B4-BE49-F238E27FC236}">
                <a16:creationId xmlns:a16="http://schemas.microsoft.com/office/drawing/2014/main" id="{FEE511E6-FB08-B0A2-F79E-8BE5DF003CAA}"/>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4632325" y="1663700"/>
            <a:ext cx="4041775" cy="404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20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C107-5BBE-073D-7906-9C40953A7DD4}"/>
              </a:ext>
            </a:extLst>
          </p:cNvPr>
          <p:cNvSpPr>
            <a:spLocks noGrp="1"/>
          </p:cNvSpPr>
          <p:nvPr>
            <p:ph type="title"/>
          </p:nvPr>
        </p:nvSpPr>
        <p:spPr>
          <a:xfrm>
            <a:off x="457200" y="228600"/>
            <a:ext cx="8229600" cy="914400"/>
          </a:xfrm>
        </p:spPr>
        <p:txBody>
          <a:bodyPr anchor="b">
            <a:normAutofit/>
          </a:bodyPr>
          <a:lstStyle/>
          <a:p>
            <a:r>
              <a:rPr lang="en-US" dirty="0"/>
              <a:t>Education Points – Wear Shoes</a:t>
            </a:r>
          </a:p>
        </p:txBody>
      </p:sp>
      <p:sp>
        <p:nvSpPr>
          <p:cNvPr id="3" name="Content Placeholder 2">
            <a:extLst>
              <a:ext uri="{FF2B5EF4-FFF2-40B4-BE49-F238E27FC236}">
                <a16:creationId xmlns:a16="http://schemas.microsoft.com/office/drawing/2014/main" id="{CCDF161C-9EB0-F37A-98A4-FF6C7A4E7E90}"/>
              </a:ext>
            </a:extLst>
          </p:cNvPr>
          <p:cNvSpPr>
            <a:spLocks noGrp="1"/>
          </p:cNvSpPr>
          <p:nvPr>
            <p:ph sz="quarter" idx="1"/>
          </p:nvPr>
        </p:nvSpPr>
        <p:spPr>
          <a:xfrm>
            <a:off x="457200" y="1219200"/>
            <a:ext cx="4041648" cy="4937760"/>
          </a:xfrm>
        </p:spPr>
        <p:txBody>
          <a:bodyPr>
            <a:normAutofit/>
          </a:bodyPr>
          <a:lstStyle/>
          <a:p>
            <a:pPr marL="342900" marR="0" lvl="0" indent="-342900">
              <a:lnSpc>
                <a:spcPct val="90000"/>
              </a:lnSpc>
              <a:spcBef>
                <a:spcPts val="0"/>
              </a:spcBef>
              <a:spcAft>
                <a:spcPts val="0"/>
              </a:spcAft>
              <a:buClr>
                <a:srgbClr val="5D3783"/>
              </a:buClr>
              <a:buFont typeface="Wingdings" panose="05000000000000000000" pitchFamily="2" charset="2"/>
              <a:buChar char=""/>
            </a:pPr>
            <a:r>
              <a:rPr lang="en-US" sz="2200">
                <a:effectLst/>
              </a:rPr>
              <a:t>Avoid going barefoot, even inside, to avoid accidental injury.</a:t>
            </a:r>
          </a:p>
          <a:p>
            <a:pPr marL="342900" marR="0" lvl="0" indent="-342900">
              <a:lnSpc>
                <a:spcPct val="90000"/>
              </a:lnSpc>
              <a:spcBef>
                <a:spcPts val="0"/>
              </a:spcBef>
              <a:spcAft>
                <a:spcPts val="0"/>
              </a:spcAft>
              <a:buClr>
                <a:srgbClr val="5D3783"/>
              </a:buClr>
              <a:buFont typeface="Wingdings" panose="05000000000000000000" pitchFamily="2" charset="2"/>
              <a:buChar char=""/>
            </a:pPr>
            <a:r>
              <a:rPr lang="en-US" sz="2200">
                <a:effectLst/>
              </a:rPr>
              <a:t>Buy new shoes at the end of the day when feet are most swollen.</a:t>
            </a:r>
          </a:p>
          <a:p>
            <a:pPr marL="342900" marR="0" lvl="0" indent="-342900">
              <a:lnSpc>
                <a:spcPct val="90000"/>
              </a:lnSpc>
              <a:spcBef>
                <a:spcPts val="0"/>
              </a:spcBef>
              <a:spcAft>
                <a:spcPts val="0"/>
              </a:spcAft>
              <a:buClr>
                <a:srgbClr val="5D3783"/>
              </a:buClr>
              <a:buFont typeface="Wingdings" panose="05000000000000000000" pitchFamily="2" charset="2"/>
              <a:buChar char=""/>
            </a:pPr>
            <a:r>
              <a:rPr lang="en-US" sz="2200">
                <a:effectLst/>
              </a:rPr>
              <a:t>Break in new shoes gradually by wearing them for a few hours each day (1 hour the first day, 2 hours the second day, etc.). </a:t>
            </a:r>
          </a:p>
          <a:p>
            <a:pPr marL="342900" marR="0" lvl="0" indent="-342900">
              <a:lnSpc>
                <a:spcPct val="90000"/>
              </a:lnSpc>
              <a:spcBef>
                <a:spcPts val="0"/>
              </a:spcBef>
              <a:spcAft>
                <a:spcPts val="0"/>
              </a:spcAft>
              <a:buClr>
                <a:srgbClr val="5D3783"/>
              </a:buClr>
              <a:buFont typeface="Wingdings" panose="05000000000000000000" pitchFamily="2" charset="2"/>
              <a:buChar char=""/>
            </a:pPr>
            <a:r>
              <a:rPr lang="en-US" sz="2200">
                <a:effectLst/>
              </a:rPr>
              <a:t>Inspect shoes for rough spots, torn linings, or other objects which could injure your feet. Make sure there is enough room to wiggle your toes.</a:t>
            </a:r>
          </a:p>
          <a:p>
            <a:pPr>
              <a:lnSpc>
                <a:spcPct val="90000"/>
              </a:lnSpc>
            </a:pPr>
            <a:endParaRPr lang="en-US" sz="2200"/>
          </a:p>
        </p:txBody>
      </p:sp>
      <p:pic>
        <p:nvPicPr>
          <p:cNvPr id="6" name="Picture 5" descr="Feet of  child in yellow rubber boots jumping in puddle">
            <a:extLst>
              <a:ext uri="{FF2B5EF4-FFF2-40B4-BE49-F238E27FC236}">
                <a16:creationId xmlns:a16="http://schemas.microsoft.com/office/drawing/2014/main" id="{C0982F81-D25D-F390-9E77-06CD661460D3}"/>
              </a:ext>
            </a:extLst>
          </p:cNvPr>
          <p:cNvPicPr>
            <a:picLocks noChangeAspect="1"/>
          </p:cNvPicPr>
          <p:nvPr/>
        </p:nvPicPr>
        <p:blipFill rotWithShape="1">
          <a:blip r:embed="rId2">
            <a:extLst>
              <a:ext uri="{28A0092B-C50C-407E-A947-70E740481C1C}">
                <a14:useLocalDpi xmlns:a14="http://schemas.microsoft.com/office/drawing/2010/main" val="0"/>
              </a:ext>
            </a:extLst>
          </a:blip>
          <a:srcRect l="44050" r="15025" b="1"/>
          <a:stretch/>
        </p:blipFill>
        <p:spPr>
          <a:xfrm>
            <a:off x="4632198" y="1216152"/>
            <a:ext cx="4041648" cy="4937760"/>
          </a:xfrm>
          <a:prstGeom prst="rect">
            <a:avLst/>
          </a:prstGeom>
          <a:noFill/>
        </p:spPr>
      </p:pic>
    </p:spTree>
    <p:extLst>
      <p:ext uri="{BB962C8B-B14F-4D97-AF65-F5344CB8AC3E}">
        <p14:creationId xmlns:p14="http://schemas.microsoft.com/office/powerpoint/2010/main" val="354781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22138-CE8C-4AE7-A3DE-70F6BAE5A99A}"/>
              </a:ext>
            </a:extLst>
          </p:cNvPr>
          <p:cNvSpPr>
            <a:spLocks noGrp="1"/>
          </p:cNvSpPr>
          <p:nvPr>
            <p:ph type="title"/>
          </p:nvPr>
        </p:nvSpPr>
        <p:spPr/>
        <p:txBody>
          <a:bodyPr/>
          <a:lstStyle/>
          <a:p>
            <a:r>
              <a:rPr lang="en-US" dirty="0"/>
              <a:t>ADA Standards - Shoes</a:t>
            </a:r>
          </a:p>
        </p:txBody>
      </p:sp>
      <p:sp>
        <p:nvSpPr>
          <p:cNvPr id="3" name="Content Placeholder 2">
            <a:extLst>
              <a:ext uri="{FF2B5EF4-FFF2-40B4-BE49-F238E27FC236}">
                <a16:creationId xmlns:a16="http://schemas.microsoft.com/office/drawing/2014/main" id="{DBE51B55-E0E1-4AC0-A55C-997EF81B9756}"/>
              </a:ext>
            </a:extLst>
          </p:cNvPr>
          <p:cNvSpPr>
            <a:spLocks noGrp="1"/>
          </p:cNvSpPr>
          <p:nvPr>
            <p:ph sz="quarter" idx="1"/>
          </p:nvPr>
        </p:nvSpPr>
        <p:spPr>
          <a:xfrm>
            <a:off x="457200" y="1219200"/>
            <a:ext cx="5638800" cy="5410200"/>
          </a:xfrm>
        </p:spPr>
        <p:txBody>
          <a:bodyPr>
            <a:normAutofit fontScale="77500" lnSpcReduction="20000"/>
          </a:bodyPr>
          <a:lstStyle/>
          <a:p>
            <a:r>
              <a:rPr lang="en-US" dirty="0"/>
              <a:t>Broad and square toe box</a:t>
            </a:r>
          </a:p>
          <a:p>
            <a:r>
              <a:rPr lang="en-US" dirty="0"/>
              <a:t>Laces with 3-4 eyes per side or Velcro straps</a:t>
            </a:r>
          </a:p>
          <a:p>
            <a:r>
              <a:rPr lang="en-US" dirty="0"/>
              <a:t>Padded tongue</a:t>
            </a:r>
          </a:p>
          <a:p>
            <a:r>
              <a:rPr lang="en-US" dirty="0"/>
              <a:t>Quality lightweight materials</a:t>
            </a:r>
          </a:p>
          <a:p>
            <a:r>
              <a:rPr lang="en-US" dirty="0"/>
              <a:t>Sufficient depth to accommodate a cushioned insole</a:t>
            </a:r>
          </a:p>
          <a:p>
            <a:r>
              <a:rPr lang="en-US" dirty="0"/>
              <a:t>Custom shoes as needed</a:t>
            </a:r>
          </a:p>
          <a:p>
            <a:r>
              <a:rPr lang="en-US" dirty="0"/>
              <a:t>Medicare approves 1 pair of custom shoes and 3 inserts yearly.</a:t>
            </a:r>
          </a:p>
        </p:txBody>
      </p:sp>
      <p:pic>
        <p:nvPicPr>
          <p:cNvPr id="4" name="Picture 3">
            <a:extLst>
              <a:ext uri="{FF2B5EF4-FFF2-40B4-BE49-F238E27FC236}">
                <a16:creationId xmlns:a16="http://schemas.microsoft.com/office/drawing/2014/main" id="{585C7357-3B2B-4CC3-B122-F49E18B34298}"/>
              </a:ext>
            </a:extLst>
          </p:cNvPr>
          <p:cNvPicPr>
            <a:picLocks noChangeAspect="1"/>
          </p:cNvPicPr>
          <p:nvPr/>
        </p:nvPicPr>
        <p:blipFill>
          <a:blip r:embed="rId2"/>
          <a:stretch>
            <a:fillRect/>
          </a:stretch>
        </p:blipFill>
        <p:spPr>
          <a:xfrm>
            <a:off x="6096000" y="1143000"/>
            <a:ext cx="2590800" cy="2971800"/>
          </a:xfrm>
          <a:prstGeom prst="rect">
            <a:avLst/>
          </a:prstGeom>
        </p:spPr>
      </p:pic>
      <p:pic>
        <p:nvPicPr>
          <p:cNvPr id="5" name="Picture 4">
            <a:extLst>
              <a:ext uri="{FF2B5EF4-FFF2-40B4-BE49-F238E27FC236}">
                <a16:creationId xmlns:a16="http://schemas.microsoft.com/office/drawing/2014/main" id="{79E66F16-9B75-4D7B-9314-61B8DD9C2942}"/>
              </a:ext>
            </a:extLst>
          </p:cNvPr>
          <p:cNvPicPr>
            <a:picLocks noChangeAspect="1"/>
          </p:cNvPicPr>
          <p:nvPr/>
        </p:nvPicPr>
        <p:blipFill>
          <a:blip r:embed="rId3"/>
          <a:stretch>
            <a:fillRect/>
          </a:stretch>
        </p:blipFill>
        <p:spPr>
          <a:xfrm>
            <a:off x="5867400" y="4371975"/>
            <a:ext cx="2552700" cy="2486025"/>
          </a:xfrm>
          <a:prstGeom prst="rect">
            <a:avLst/>
          </a:prstGeom>
        </p:spPr>
      </p:pic>
      <p:sp>
        <p:nvSpPr>
          <p:cNvPr id="6" name="TextBox 5">
            <a:extLst>
              <a:ext uri="{FF2B5EF4-FFF2-40B4-BE49-F238E27FC236}">
                <a16:creationId xmlns:a16="http://schemas.microsoft.com/office/drawing/2014/main" id="{6B7CC4E5-419C-4BE3-B36F-12436629E2A4}"/>
              </a:ext>
            </a:extLst>
          </p:cNvPr>
          <p:cNvSpPr txBox="1"/>
          <p:nvPr/>
        </p:nvSpPr>
        <p:spPr>
          <a:xfrm>
            <a:off x="6139542" y="4130176"/>
            <a:ext cx="2699657" cy="45720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Dr. Comfort 6 Wide</a:t>
            </a:r>
          </a:p>
        </p:txBody>
      </p:sp>
    </p:spTree>
    <p:extLst>
      <p:ext uri="{BB962C8B-B14F-4D97-AF65-F5344CB8AC3E}">
        <p14:creationId xmlns:p14="http://schemas.microsoft.com/office/powerpoint/2010/main" val="425813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4AE9E8-1B3B-1BC5-E82F-E25070C7C1AE}"/>
              </a:ext>
            </a:extLst>
          </p:cNvPr>
          <p:cNvSpPr>
            <a:spLocks noGrp="1"/>
          </p:cNvSpPr>
          <p:nvPr>
            <p:ph type="title"/>
          </p:nvPr>
        </p:nvSpPr>
        <p:spPr/>
        <p:txBody>
          <a:bodyPr>
            <a:normAutofit fontScale="90000"/>
          </a:bodyPr>
          <a:lstStyle/>
          <a:p>
            <a:r>
              <a:rPr lang="en-US" dirty="0"/>
              <a:t>Make Sure There is Enough Room</a:t>
            </a:r>
          </a:p>
        </p:txBody>
      </p:sp>
      <p:pic>
        <p:nvPicPr>
          <p:cNvPr id="8" name="Content Placeholder 7">
            <a:extLst>
              <a:ext uri="{FF2B5EF4-FFF2-40B4-BE49-F238E27FC236}">
                <a16:creationId xmlns:a16="http://schemas.microsoft.com/office/drawing/2014/main" id="{5FE00C5D-60A7-9A06-F040-5DC58C738708}"/>
              </a:ext>
            </a:extLst>
          </p:cNvPr>
          <p:cNvPicPr>
            <a:picLocks noGrp="1" noChangeAspect="1"/>
          </p:cNvPicPr>
          <p:nvPr>
            <p:ph sz="quarter" idx="1"/>
          </p:nvPr>
        </p:nvPicPr>
        <p:blipFill>
          <a:blip r:embed="rId2"/>
          <a:stretch>
            <a:fillRect/>
          </a:stretch>
        </p:blipFill>
        <p:spPr>
          <a:xfrm>
            <a:off x="1375916" y="1272838"/>
            <a:ext cx="6392167" cy="4829849"/>
          </a:xfrm>
        </p:spPr>
      </p:pic>
    </p:spTree>
    <p:extLst>
      <p:ext uri="{BB962C8B-B14F-4D97-AF65-F5344CB8AC3E}">
        <p14:creationId xmlns:p14="http://schemas.microsoft.com/office/powerpoint/2010/main" val="95312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normAutofit fontScale="92500" lnSpcReduction="10000"/>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51456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C107-5BBE-073D-7906-9C40953A7DD4}"/>
              </a:ext>
            </a:extLst>
          </p:cNvPr>
          <p:cNvSpPr>
            <a:spLocks noGrp="1"/>
          </p:cNvSpPr>
          <p:nvPr>
            <p:ph type="title"/>
          </p:nvPr>
        </p:nvSpPr>
        <p:spPr>
          <a:xfrm>
            <a:off x="457200" y="228600"/>
            <a:ext cx="8229600" cy="914400"/>
          </a:xfrm>
        </p:spPr>
        <p:txBody>
          <a:bodyPr anchor="b">
            <a:normAutofit/>
          </a:bodyPr>
          <a:lstStyle/>
          <a:p>
            <a:r>
              <a:rPr lang="en-US" dirty="0"/>
              <a:t>Foot Care Tips – Check Temp</a:t>
            </a:r>
          </a:p>
        </p:txBody>
      </p:sp>
      <p:sp>
        <p:nvSpPr>
          <p:cNvPr id="3" name="Content Placeholder 2">
            <a:extLst>
              <a:ext uri="{FF2B5EF4-FFF2-40B4-BE49-F238E27FC236}">
                <a16:creationId xmlns:a16="http://schemas.microsoft.com/office/drawing/2014/main" id="{CCDF161C-9EB0-F37A-98A4-FF6C7A4E7E90}"/>
              </a:ext>
            </a:extLst>
          </p:cNvPr>
          <p:cNvSpPr>
            <a:spLocks noGrp="1"/>
          </p:cNvSpPr>
          <p:nvPr>
            <p:ph sz="quarter" idx="1"/>
          </p:nvPr>
        </p:nvSpPr>
        <p:spPr>
          <a:xfrm>
            <a:off x="457200" y="1219200"/>
            <a:ext cx="4041648" cy="5410200"/>
          </a:xfrm>
        </p:spPr>
        <p:txBody>
          <a:bodyPr>
            <a:normAutofit fontScale="92500" lnSpcReduction="20000"/>
          </a:bodyPr>
          <a:lstStyle/>
          <a:p>
            <a:pPr marL="342900" marR="0" lvl="0" indent="-342900">
              <a:lnSpc>
                <a:spcPct val="110000"/>
              </a:lnSpc>
              <a:spcBef>
                <a:spcPts val="0"/>
              </a:spcBef>
              <a:spcAft>
                <a:spcPts val="0"/>
              </a:spcAft>
              <a:buClr>
                <a:srgbClr val="5D3783"/>
              </a:buClr>
              <a:buFont typeface="Wingdings" panose="05000000000000000000" pitchFamily="2" charset="2"/>
              <a:buChar char=""/>
            </a:pPr>
            <a:r>
              <a:rPr lang="en-US" sz="2400" dirty="0">
                <a:effectLst/>
              </a:rPr>
              <a:t>Avoid heating pads, Jacuzzis and hot water bottles. Use sunscreen to avoid sunburn. </a:t>
            </a:r>
          </a:p>
          <a:p>
            <a:pPr marL="342900" marR="0" lvl="0" indent="-342900">
              <a:lnSpc>
                <a:spcPct val="110000"/>
              </a:lnSpc>
              <a:spcBef>
                <a:spcPts val="0"/>
              </a:spcBef>
              <a:spcAft>
                <a:spcPts val="0"/>
              </a:spcAft>
              <a:buClr>
                <a:srgbClr val="5D3783"/>
              </a:buClr>
              <a:buFont typeface="Wingdings" panose="05000000000000000000" pitchFamily="2" charset="2"/>
              <a:buChar char=""/>
            </a:pPr>
            <a:r>
              <a:rPr lang="en-US" sz="2400" dirty="0">
                <a:effectLst/>
              </a:rPr>
              <a:t>Since feet may not sense temperatures that are too hot or cold, you need to protect them. Wear warm socks or lined shoes if feet become cold.  </a:t>
            </a:r>
          </a:p>
          <a:p>
            <a:pPr marL="342900" marR="0" lvl="0" indent="-342900">
              <a:lnSpc>
                <a:spcPct val="110000"/>
              </a:lnSpc>
              <a:spcBef>
                <a:spcPts val="0"/>
              </a:spcBef>
              <a:spcAft>
                <a:spcPts val="0"/>
              </a:spcAft>
              <a:buClr>
                <a:srgbClr val="5D3783"/>
              </a:buClr>
              <a:buFont typeface="Wingdings" panose="05000000000000000000" pitchFamily="2" charset="2"/>
              <a:buChar char=""/>
            </a:pPr>
            <a:r>
              <a:rPr lang="en-US" sz="2400" dirty="0">
                <a:effectLst/>
              </a:rPr>
              <a:t>Use diabetes socks that are free of seams and not too tight around the calf. </a:t>
            </a:r>
          </a:p>
          <a:p>
            <a:pPr marL="342900" marR="0" lvl="0" indent="-342900">
              <a:lnSpc>
                <a:spcPct val="110000"/>
              </a:lnSpc>
              <a:spcBef>
                <a:spcPts val="0"/>
              </a:spcBef>
              <a:spcAft>
                <a:spcPts val="0"/>
              </a:spcAft>
              <a:buClr>
                <a:srgbClr val="5D3783"/>
              </a:buClr>
              <a:buFont typeface="Wingdings" panose="05000000000000000000" pitchFamily="2" charset="2"/>
              <a:buChar char=""/>
            </a:pPr>
            <a:r>
              <a:rPr lang="en-US" sz="2400" dirty="0">
                <a:effectLst/>
              </a:rPr>
              <a:t>No bathroom surgery (this includes trimming calluses with a razor or liquid corn and callus removers). This can lead to injury. </a:t>
            </a:r>
          </a:p>
          <a:p>
            <a:pPr marL="0" marR="0" lvl="0" indent="0">
              <a:lnSpc>
                <a:spcPct val="110000"/>
              </a:lnSpc>
              <a:spcBef>
                <a:spcPts val="0"/>
              </a:spcBef>
              <a:spcAft>
                <a:spcPts val="0"/>
              </a:spcAft>
              <a:buClr>
                <a:srgbClr val="5D3783"/>
              </a:buClr>
              <a:buNone/>
            </a:pPr>
            <a:endParaRPr lang="en-US" sz="2400" dirty="0">
              <a:effectLst/>
            </a:endParaRPr>
          </a:p>
          <a:p>
            <a:pPr>
              <a:lnSpc>
                <a:spcPct val="90000"/>
              </a:lnSpc>
            </a:pPr>
            <a:endParaRPr lang="en-US" sz="2000" dirty="0"/>
          </a:p>
        </p:txBody>
      </p:sp>
      <p:pic>
        <p:nvPicPr>
          <p:cNvPr id="5" name="Picture 4" descr="Group of people sitting around a fire">
            <a:extLst>
              <a:ext uri="{FF2B5EF4-FFF2-40B4-BE49-F238E27FC236}">
                <a16:creationId xmlns:a16="http://schemas.microsoft.com/office/drawing/2014/main" id="{4511D8A3-BDB3-8F74-C8DF-5E560603C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001" r="8361" b="-3"/>
          <a:stretch/>
        </p:blipFill>
        <p:spPr>
          <a:xfrm>
            <a:off x="5029200" y="1295400"/>
            <a:ext cx="3505200" cy="4282370"/>
          </a:xfrm>
          <a:prstGeom prst="rect">
            <a:avLst/>
          </a:prstGeom>
          <a:noFill/>
        </p:spPr>
      </p:pic>
    </p:spTree>
    <p:extLst>
      <p:ext uri="{BB962C8B-B14F-4D97-AF65-F5344CB8AC3E}">
        <p14:creationId xmlns:p14="http://schemas.microsoft.com/office/powerpoint/2010/main" val="420969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CDFB-232A-6825-4A51-A6EC5BAD0B6B}"/>
              </a:ext>
            </a:extLst>
          </p:cNvPr>
          <p:cNvSpPr>
            <a:spLocks noGrp="1"/>
          </p:cNvSpPr>
          <p:nvPr>
            <p:ph type="title"/>
          </p:nvPr>
        </p:nvSpPr>
        <p:spPr/>
        <p:txBody>
          <a:bodyPr/>
          <a:lstStyle/>
          <a:p>
            <a:r>
              <a:rPr lang="en-US" dirty="0"/>
              <a:t>Diabetes Socks</a:t>
            </a:r>
          </a:p>
        </p:txBody>
      </p:sp>
      <p:pic>
        <p:nvPicPr>
          <p:cNvPr id="2050" name="Picture 2" descr="Cotton Plus - 3-12 Pairs Diabetic Crew Circulatory Socks Health Men's  Women's Cotton 9-11 10-13 13-15 (Gray, 13-15, 3 Pack) - Walmart.com -  Walmart.com">
            <a:extLst>
              <a:ext uri="{FF2B5EF4-FFF2-40B4-BE49-F238E27FC236}">
                <a16:creationId xmlns:a16="http://schemas.microsoft.com/office/drawing/2014/main" id="{8F1D8E5B-C635-1F8C-D349-B7781431965E}"/>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4937125" cy="4937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8974B5-9936-D096-C8C8-B011A703B3D2}"/>
              </a:ext>
            </a:extLst>
          </p:cNvPr>
          <p:cNvSpPr txBox="1"/>
          <p:nvPr/>
        </p:nvSpPr>
        <p:spPr>
          <a:xfrm>
            <a:off x="6096000" y="1752600"/>
            <a:ext cx="24384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Seamless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Not too tight at calf</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Good cushion</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Cotton/poly blend</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Affordable</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306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43885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Rectangle 2"/>
          <p:cNvSpPr>
            <a:spLocks noGrp="1" noChangeArrowheads="1"/>
          </p:cNvSpPr>
          <p:nvPr>
            <p:ph type="title" sz="quarter"/>
          </p:nvPr>
        </p:nvSpPr>
        <p:spPr>
          <a:xfrm>
            <a:off x="609600" y="304801"/>
            <a:ext cx="8001000" cy="990600"/>
          </a:xfrm>
        </p:spPr>
        <p:txBody>
          <a:bodyPr/>
          <a:lstStyle/>
          <a:p>
            <a:pPr eaLnBrk="1" hangingPunct="1">
              <a:defRPr/>
            </a:pPr>
            <a:r>
              <a:rPr lang="en-US"/>
              <a:t>No Bathroom Surgery</a:t>
            </a:r>
          </a:p>
        </p:txBody>
      </p:sp>
      <p:pic>
        <p:nvPicPr>
          <p:cNvPr id="189443"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874713" y="1833563"/>
            <a:ext cx="3197225" cy="1701800"/>
          </a:xfrm>
        </p:spPr>
      </p:pic>
      <p:pic>
        <p:nvPicPr>
          <p:cNvPr id="189444" name="Picture 4" descr="Click to learn more about Corn Removers">
            <a:hlinkClick r:id="rId7"/>
          </p:cNvPr>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6477000" y="1524000"/>
            <a:ext cx="1697038" cy="2667000"/>
          </a:xfrm>
        </p:spPr>
      </p:pic>
      <p:pic>
        <p:nvPicPr>
          <p:cNvPr id="189445" name="Picture 5" descr="MCj02328560000[1]"/>
          <p:cNvPicPr>
            <a:picLocks noGrp="1" noChangeAspect="1" noChangeArrowheads="1"/>
          </p:cNvPicPr>
          <p:nvPr>
            <p:ph sz="quarter" idx="3"/>
          </p:nvPr>
        </p:nvPicPr>
        <p:blipFill>
          <a:blip r:embed="rId9" cstate="print">
            <a:extLst>
              <a:ext uri="{28A0092B-C50C-407E-A947-70E740481C1C}">
                <a14:useLocalDpi xmlns:a14="http://schemas.microsoft.com/office/drawing/2010/main" val="0"/>
              </a:ext>
            </a:extLst>
          </a:blip>
          <a:srcRect/>
          <a:stretch>
            <a:fillRect/>
          </a:stretch>
        </p:blipFill>
        <p:spPr>
          <a:xfrm rot="8129721">
            <a:off x="1662113" y="3919538"/>
            <a:ext cx="1622425" cy="2176462"/>
          </a:xfrm>
        </p:spPr>
      </p:pic>
      <p:pic>
        <p:nvPicPr>
          <p:cNvPr id="1741830" name="MPj03154670000[1].jpg">
            <a:hlinkClick r:id="" action="ppaction://media"/>
          </p:cNvPr>
          <p:cNvPicPr>
            <a:picLocks noGrp="1" noRot="1" noChangeAspect="1" noChangeArrowheads="1"/>
          </p:cNvPicPr>
          <p:nvPr>
            <p:ph sz="quarter" idx="4"/>
            <a:videoFile r:link="rId2"/>
          </p:nvPr>
        </p:nvPicPr>
        <p:blipFill>
          <a:blip r:embed="rId10">
            <a:extLst>
              <a:ext uri="{28A0092B-C50C-407E-A947-70E740481C1C}">
                <a14:useLocalDpi xmlns:a14="http://schemas.microsoft.com/office/drawing/2010/main" val="0"/>
              </a:ext>
            </a:extLst>
          </a:blip>
          <a:srcRect/>
          <a:stretch>
            <a:fillRect/>
          </a:stretch>
        </p:blipFill>
        <p:spPr>
          <a:xfrm>
            <a:off x="6169025" y="4684713"/>
            <a:ext cx="2154238" cy="1411287"/>
          </a:xfrm>
        </p:spPr>
      </p:pic>
      <p:pic>
        <p:nvPicPr>
          <p:cNvPr id="189447"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28956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Line 8"/>
          <p:cNvSpPr>
            <a:spLocks noChangeShapeType="1"/>
          </p:cNvSpPr>
          <p:nvPr/>
        </p:nvSpPr>
        <p:spPr bwMode="auto">
          <a:xfrm>
            <a:off x="685800" y="1295400"/>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449" name="Line 9"/>
          <p:cNvSpPr>
            <a:spLocks noChangeShapeType="1"/>
          </p:cNvSpPr>
          <p:nvPr/>
        </p:nvSpPr>
        <p:spPr bwMode="auto">
          <a:xfrm flipH="1">
            <a:off x="685800" y="1143000"/>
            <a:ext cx="7239000" cy="525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AutoShape 2" descr="How to Trim Toenails with Fungus: 8 Steps (with Pictures)">
            <a:extLst>
              <a:ext uri="{FF2B5EF4-FFF2-40B4-BE49-F238E27FC236}">
                <a16:creationId xmlns:a16="http://schemas.microsoft.com/office/drawing/2014/main" id="{2F2FCF62-E83C-96DD-CE6F-0854FFFD780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81528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D68A40-38F9-300D-AFC1-5FD3AA8FEAA6}"/>
              </a:ext>
            </a:extLst>
          </p:cNvPr>
          <p:cNvSpPr>
            <a:spLocks noGrp="1"/>
          </p:cNvSpPr>
          <p:nvPr>
            <p:ph type="title"/>
          </p:nvPr>
        </p:nvSpPr>
        <p:spPr/>
        <p:txBody>
          <a:bodyPr/>
          <a:lstStyle/>
          <a:p>
            <a:r>
              <a:rPr lang="en-US" dirty="0"/>
              <a:t>Get Help and Prevent Injury</a:t>
            </a:r>
          </a:p>
        </p:txBody>
      </p:sp>
      <p:sp>
        <p:nvSpPr>
          <p:cNvPr id="8" name="Content Placeholder 7">
            <a:extLst>
              <a:ext uri="{FF2B5EF4-FFF2-40B4-BE49-F238E27FC236}">
                <a16:creationId xmlns:a16="http://schemas.microsoft.com/office/drawing/2014/main" id="{6F71D0A4-2D32-36DA-3862-E967588B8327}"/>
              </a:ext>
            </a:extLst>
          </p:cNvPr>
          <p:cNvSpPr>
            <a:spLocks noGrp="1"/>
          </p:cNvSpPr>
          <p:nvPr>
            <p:ph sz="quarter" idx="1"/>
          </p:nvPr>
        </p:nvSpPr>
        <p:spPr/>
        <p:txBody>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Have a foot doctor trim your toenails if you cannot see or feel your feet, you cannot reach your feet, your toenails are thick or yellowed or your nails curve and grow into the skin.</a:t>
            </a:r>
          </a:p>
          <a:p>
            <a:endParaRPr lang="en-US" dirty="0"/>
          </a:p>
        </p:txBody>
      </p:sp>
      <p:pic>
        <p:nvPicPr>
          <p:cNvPr id="10" name="Picture 9" descr="Physiotherapist treating man">
            <a:extLst>
              <a:ext uri="{FF2B5EF4-FFF2-40B4-BE49-F238E27FC236}">
                <a16:creationId xmlns:a16="http://schemas.microsoft.com/office/drawing/2014/main" id="{0E1491D9-5644-D41D-75F4-6FE83C378E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688080"/>
            <a:ext cx="3581400" cy="2659936"/>
          </a:xfrm>
          <a:prstGeom prst="rect">
            <a:avLst/>
          </a:prstGeom>
        </p:spPr>
      </p:pic>
    </p:spTree>
    <p:extLst>
      <p:ext uri="{BB962C8B-B14F-4D97-AF65-F5344CB8AC3E}">
        <p14:creationId xmlns:p14="http://schemas.microsoft.com/office/powerpoint/2010/main" val="304743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DFFE99-676F-DA5F-9F00-8C14BE9AF561}"/>
              </a:ext>
            </a:extLst>
          </p:cNvPr>
          <p:cNvSpPr>
            <a:spLocks noGrp="1"/>
          </p:cNvSpPr>
          <p:nvPr>
            <p:ph type="title" sz="quarter"/>
          </p:nvPr>
        </p:nvSpPr>
        <p:spPr>
          <a:xfrm>
            <a:off x="533400" y="304801"/>
            <a:ext cx="8077200" cy="1066800"/>
          </a:xfrm>
        </p:spPr>
        <p:txBody>
          <a:bodyPr/>
          <a:lstStyle/>
          <a:p>
            <a:r>
              <a:rPr lang="en-US" dirty="0"/>
              <a:t>Cutting Thick Toenails</a:t>
            </a:r>
          </a:p>
        </p:txBody>
      </p:sp>
      <p:pic>
        <p:nvPicPr>
          <p:cNvPr id="15" name="Content Placeholder 14">
            <a:extLst>
              <a:ext uri="{FF2B5EF4-FFF2-40B4-BE49-F238E27FC236}">
                <a16:creationId xmlns:a16="http://schemas.microsoft.com/office/drawing/2014/main" id="{88207C49-A246-AA38-0E3C-05C18A46B794}"/>
              </a:ext>
            </a:extLst>
          </p:cNvPr>
          <p:cNvPicPr>
            <a:picLocks noGrp="1" noChangeAspect="1"/>
          </p:cNvPicPr>
          <p:nvPr>
            <p:ph sz="quarter" idx="1"/>
          </p:nvPr>
        </p:nvPicPr>
        <p:blipFill>
          <a:blip r:embed="rId2"/>
          <a:stretch>
            <a:fillRect/>
          </a:stretch>
        </p:blipFill>
        <p:spPr>
          <a:xfrm>
            <a:off x="890054" y="1408525"/>
            <a:ext cx="3179578" cy="2394498"/>
          </a:xfrm>
        </p:spPr>
      </p:pic>
      <p:pic>
        <p:nvPicPr>
          <p:cNvPr id="17" name="Content Placeholder 16">
            <a:extLst>
              <a:ext uri="{FF2B5EF4-FFF2-40B4-BE49-F238E27FC236}">
                <a16:creationId xmlns:a16="http://schemas.microsoft.com/office/drawing/2014/main" id="{4B7C65DB-7936-A9D2-5181-BDB99FCD9BA4}"/>
              </a:ext>
            </a:extLst>
          </p:cNvPr>
          <p:cNvPicPr>
            <a:picLocks noGrp="1" noChangeAspect="1"/>
          </p:cNvPicPr>
          <p:nvPr>
            <p:ph sz="quarter" idx="2"/>
          </p:nvPr>
        </p:nvPicPr>
        <p:blipFill>
          <a:blip r:embed="rId3"/>
          <a:stretch>
            <a:fillRect/>
          </a:stretch>
        </p:blipFill>
        <p:spPr>
          <a:xfrm>
            <a:off x="4688792" y="1615174"/>
            <a:ext cx="3565154" cy="1981200"/>
          </a:xfrm>
        </p:spPr>
      </p:pic>
      <p:pic>
        <p:nvPicPr>
          <p:cNvPr id="19" name="Content Placeholder 18">
            <a:extLst>
              <a:ext uri="{FF2B5EF4-FFF2-40B4-BE49-F238E27FC236}">
                <a16:creationId xmlns:a16="http://schemas.microsoft.com/office/drawing/2014/main" id="{87BFEEAF-CA71-931A-8C3E-0CE1B8B35828}"/>
              </a:ext>
            </a:extLst>
          </p:cNvPr>
          <p:cNvPicPr>
            <a:picLocks noGrp="1" noChangeAspect="1"/>
          </p:cNvPicPr>
          <p:nvPr>
            <p:ph sz="quarter" idx="3"/>
          </p:nvPr>
        </p:nvPicPr>
        <p:blipFill>
          <a:blip r:embed="rId4"/>
          <a:stretch>
            <a:fillRect/>
          </a:stretch>
        </p:blipFill>
        <p:spPr>
          <a:xfrm>
            <a:off x="911680" y="3972610"/>
            <a:ext cx="3279321" cy="2394498"/>
          </a:xfrm>
        </p:spPr>
      </p:pic>
      <p:pic>
        <p:nvPicPr>
          <p:cNvPr id="21" name="Content Placeholder 20">
            <a:extLst>
              <a:ext uri="{FF2B5EF4-FFF2-40B4-BE49-F238E27FC236}">
                <a16:creationId xmlns:a16="http://schemas.microsoft.com/office/drawing/2014/main" id="{FDACBF41-930C-88AB-12D6-EE344BB6407D}"/>
              </a:ext>
            </a:extLst>
          </p:cNvPr>
          <p:cNvPicPr>
            <a:picLocks noGrp="1" noChangeAspect="1"/>
          </p:cNvPicPr>
          <p:nvPr>
            <p:ph sz="quarter" idx="4"/>
          </p:nvPr>
        </p:nvPicPr>
        <p:blipFill>
          <a:blip r:embed="rId5"/>
          <a:stretch>
            <a:fillRect/>
          </a:stretch>
        </p:blipFill>
        <p:spPr>
          <a:xfrm>
            <a:off x="4953000" y="3765961"/>
            <a:ext cx="3422238" cy="2573750"/>
          </a:xfrm>
        </p:spPr>
      </p:pic>
      <p:sp>
        <p:nvSpPr>
          <p:cNvPr id="23" name="TextBox 22">
            <a:extLst>
              <a:ext uri="{FF2B5EF4-FFF2-40B4-BE49-F238E27FC236}">
                <a16:creationId xmlns:a16="http://schemas.microsoft.com/office/drawing/2014/main" id="{83D5A1EF-6ED5-D762-8F68-172D30B687A3}"/>
              </a:ext>
            </a:extLst>
          </p:cNvPr>
          <p:cNvSpPr txBox="1"/>
          <p:nvPr/>
        </p:nvSpPr>
        <p:spPr>
          <a:xfrm>
            <a:off x="2057400" y="6364511"/>
            <a:ext cx="5970795" cy="400110"/>
          </a:xfrm>
          <a:prstGeom prst="rect">
            <a:avLst/>
          </a:prstGeom>
          <a:noFill/>
        </p:spPr>
        <p:txBody>
          <a:bodyPr wrap="square">
            <a:spAutoFit/>
          </a:bodyPr>
          <a:lstStyle/>
          <a:p>
            <a:r>
              <a:rPr lang="en-US" sz="2000" dirty="0"/>
              <a:t>https://www.wikihow.com/Trim-Toenails-with-Fungus</a:t>
            </a:r>
          </a:p>
        </p:txBody>
      </p:sp>
    </p:spTree>
    <p:extLst>
      <p:ext uri="{BB962C8B-B14F-4D97-AF65-F5344CB8AC3E}">
        <p14:creationId xmlns:p14="http://schemas.microsoft.com/office/powerpoint/2010/main" val="15712323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DB189C-1B39-A358-F77E-D5C28F627FA5}"/>
              </a:ext>
            </a:extLst>
          </p:cNvPr>
          <p:cNvSpPr>
            <a:spLocks noGrp="1"/>
          </p:cNvSpPr>
          <p:nvPr>
            <p:ph type="title"/>
          </p:nvPr>
        </p:nvSpPr>
        <p:spPr/>
        <p:txBody>
          <a:bodyPr/>
          <a:lstStyle/>
          <a:p>
            <a:r>
              <a:rPr lang="en-US" dirty="0"/>
              <a:t>Tinea Pedis / Toenail Fungus</a:t>
            </a:r>
          </a:p>
        </p:txBody>
      </p:sp>
      <p:sp>
        <p:nvSpPr>
          <p:cNvPr id="8" name="Content Placeholder 7">
            <a:extLst>
              <a:ext uri="{FF2B5EF4-FFF2-40B4-BE49-F238E27FC236}">
                <a16:creationId xmlns:a16="http://schemas.microsoft.com/office/drawing/2014/main" id="{C9467F67-62F0-2219-AB6C-7BC4E3BE202E}"/>
              </a:ext>
            </a:extLst>
          </p:cNvPr>
          <p:cNvSpPr>
            <a:spLocks noGrp="1"/>
          </p:cNvSpPr>
          <p:nvPr>
            <p:ph sz="quarter" idx="1"/>
          </p:nvPr>
        </p:nvSpPr>
        <p:spPr>
          <a:xfrm>
            <a:off x="457200" y="1219200"/>
            <a:ext cx="4267200" cy="4937760"/>
          </a:xfrm>
        </p:spPr>
        <p:txBody>
          <a:bodyPr>
            <a:normAutofit/>
          </a:bodyPr>
          <a:lstStyle/>
          <a:p>
            <a:r>
              <a:rPr lang="en-US" sz="2800" dirty="0">
                <a:solidFill>
                  <a:srgbClr val="202124"/>
                </a:solidFill>
                <a:cs typeface="Calibri" panose="020F0502020204030204" pitchFamily="34" charset="0"/>
              </a:rPr>
              <a:t>F</a:t>
            </a:r>
            <a:r>
              <a:rPr lang="en-US" sz="2800" i="0" dirty="0">
                <a:solidFill>
                  <a:srgbClr val="202124"/>
                </a:solidFill>
                <a:effectLst/>
                <a:cs typeface="Calibri" panose="020F0502020204030204" pitchFamily="34" charset="0"/>
              </a:rPr>
              <a:t>ungus that infects the areas between toes and skin of feet is called athlete's foot (tinea pedis).</a:t>
            </a:r>
          </a:p>
          <a:p>
            <a:r>
              <a:rPr lang="en-US" sz="2800" i="0" dirty="0">
                <a:solidFill>
                  <a:srgbClr val="202124"/>
                </a:solidFill>
                <a:effectLst/>
                <a:cs typeface="Calibri" panose="020F0502020204030204" pitchFamily="34" charset="0"/>
              </a:rPr>
              <a:t>Onychomycosis, also called tinea </a:t>
            </a:r>
            <a:r>
              <a:rPr lang="en-US" sz="2800" i="0" dirty="0" err="1">
                <a:solidFill>
                  <a:srgbClr val="202124"/>
                </a:solidFill>
                <a:effectLst/>
                <a:cs typeface="Calibri" panose="020F0502020204030204" pitchFamily="34" charset="0"/>
              </a:rPr>
              <a:t>unguium</a:t>
            </a:r>
            <a:r>
              <a:rPr lang="en-US" sz="2800" i="0" dirty="0">
                <a:solidFill>
                  <a:srgbClr val="202124"/>
                </a:solidFill>
                <a:effectLst/>
                <a:cs typeface="Calibri" panose="020F0502020204030204" pitchFamily="34" charset="0"/>
              </a:rPr>
              <a:t>, is a fungal infection that affects either the fingernails or toenails.</a:t>
            </a:r>
          </a:p>
          <a:p>
            <a:pPr lvl="1"/>
            <a:r>
              <a:rPr lang="en-US" sz="2200" dirty="0">
                <a:solidFill>
                  <a:srgbClr val="202124"/>
                </a:solidFill>
                <a:cs typeface="Calibri" panose="020F0502020204030204" pitchFamily="34" charset="0"/>
              </a:rPr>
              <a:t>Often subungual</a:t>
            </a:r>
          </a:p>
          <a:p>
            <a:pPr marL="274320" lvl="1" indent="0">
              <a:buNone/>
            </a:pPr>
            <a:endParaRPr lang="en-US" sz="2200" dirty="0">
              <a:cs typeface="Calibri" panose="020F0502020204030204" pitchFamily="34" charset="0"/>
            </a:endParaRPr>
          </a:p>
        </p:txBody>
      </p:sp>
      <p:pic>
        <p:nvPicPr>
          <p:cNvPr id="1026" name="Picture 2" descr="How You Can Stop Foot and Toenail Fungus In Its Tracks – Cleveland Clinic">
            <a:extLst>
              <a:ext uri="{FF2B5EF4-FFF2-40B4-BE49-F238E27FC236}">
                <a16:creationId xmlns:a16="http://schemas.microsoft.com/office/drawing/2014/main" id="{ABE4225E-D5C1-9226-7293-8F603F98F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319812"/>
            <a:ext cx="3397576" cy="22371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F6FE1D-0DE0-CC05-569C-3BD2B8F16879}"/>
              </a:ext>
            </a:extLst>
          </p:cNvPr>
          <p:cNvSpPr txBox="1"/>
          <p:nvPr/>
        </p:nvSpPr>
        <p:spPr>
          <a:xfrm>
            <a:off x="4957273" y="3556985"/>
            <a:ext cx="3397576" cy="193899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For skin fungus, try an antifungal cream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 toenail fungus, </a:t>
            </a:r>
          </a:p>
          <a:p>
            <a:r>
              <a:rPr lang="en-US" dirty="0">
                <a:solidFill>
                  <a:srgbClr val="343536"/>
                </a:solidFill>
                <a:latin typeface="Calibri" panose="020F0502020204030204" pitchFamily="34" charset="0"/>
                <a:cs typeface="Calibri" panose="020F0502020204030204" pitchFamily="34" charset="0"/>
              </a:rPr>
              <a:t>t</a:t>
            </a:r>
            <a:r>
              <a:rPr lang="en-US" b="0" i="0" dirty="0">
                <a:solidFill>
                  <a:srgbClr val="343536"/>
                </a:solidFill>
                <a:effectLst/>
                <a:latin typeface="Calibri" panose="020F0502020204030204" pitchFamily="34" charset="0"/>
                <a:cs typeface="Calibri" panose="020F0502020204030204" pitchFamily="34" charset="0"/>
              </a:rPr>
              <a:t>opical or oral antifungals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493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35EF-B6EA-4E02-BF88-EB1EABF70E5C}"/>
              </a:ext>
            </a:extLst>
          </p:cNvPr>
          <p:cNvSpPr>
            <a:spLocks noGrp="1"/>
          </p:cNvSpPr>
          <p:nvPr>
            <p:ph type="title"/>
          </p:nvPr>
        </p:nvSpPr>
        <p:spPr/>
        <p:txBody>
          <a:bodyPr/>
          <a:lstStyle/>
          <a:p>
            <a:r>
              <a:rPr lang="en-US" dirty="0"/>
              <a:t>ADA </a:t>
            </a:r>
            <a:r>
              <a:rPr lang="en-US" dirty="0" err="1"/>
              <a:t>Stds</a:t>
            </a:r>
            <a:r>
              <a:rPr lang="en-US" dirty="0"/>
              <a:t> – Education is Critical</a:t>
            </a:r>
          </a:p>
        </p:txBody>
      </p:sp>
      <p:sp>
        <p:nvSpPr>
          <p:cNvPr id="3" name="Content Placeholder 2">
            <a:extLst>
              <a:ext uri="{FF2B5EF4-FFF2-40B4-BE49-F238E27FC236}">
                <a16:creationId xmlns:a16="http://schemas.microsoft.com/office/drawing/2014/main" id="{419AA98B-4EBD-4E70-B895-BC13076013FF}"/>
              </a:ext>
            </a:extLst>
          </p:cNvPr>
          <p:cNvSpPr>
            <a:spLocks noGrp="1"/>
          </p:cNvSpPr>
          <p:nvPr>
            <p:ph sz="quarter" idx="1"/>
          </p:nvPr>
        </p:nvSpPr>
        <p:spPr>
          <a:xfrm>
            <a:off x="457200" y="1219200"/>
            <a:ext cx="5029200" cy="4937760"/>
          </a:xfrm>
        </p:spPr>
        <p:txBody>
          <a:bodyPr>
            <a:normAutofit fontScale="92500" lnSpcReduction="10000"/>
          </a:bodyPr>
          <a:lstStyle/>
          <a:p>
            <a:r>
              <a:rPr lang="en-US" dirty="0"/>
              <a:t>Based on risk assessment, review:</a:t>
            </a:r>
          </a:p>
          <a:p>
            <a:pPr lvl="1"/>
            <a:r>
              <a:rPr lang="en-US" sz="2800" dirty="0"/>
              <a:t>Foot care, including nail and skin care</a:t>
            </a:r>
          </a:p>
          <a:p>
            <a:pPr lvl="1"/>
            <a:r>
              <a:rPr lang="en-US" sz="2800" dirty="0"/>
              <a:t>Daily foot monitoring</a:t>
            </a:r>
          </a:p>
          <a:p>
            <a:pPr lvl="1"/>
            <a:r>
              <a:rPr lang="en-US" sz="2800" dirty="0"/>
              <a:t>If have LOPS, how to evaluate feet status</a:t>
            </a:r>
          </a:p>
          <a:p>
            <a:pPr lvl="1"/>
            <a:r>
              <a:rPr lang="en-US" sz="2800" dirty="0"/>
              <a:t>Footwear and home behaviors</a:t>
            </a:r>
          </a:p>
          <a:p>
            <a:pPr lvl="1"/>
            <a:r>
              <a:rPr lang="en-US" sz="2800" dirty="0"/>
              <a:t>Identify resources if have trouble with cognition or physical constraints</a:t>
            </a:r>
          </a:p>
          <a:p>
            <a:pPr lvl="1"/>
            <a:endParaRPr lang="en-US" dirty="0"/>
          </a:p>
        </p:txBody>
      </p:sp>
      <p:pic>
        <p:nvPicPr>
          <p:cNvPr id="4" name="Picture 3">
            <a:extLst>
              <a:ext uri="{FF2B5EF4-FFF2-40B4-BE49-F238E27FC236}">
                <a16:creationId xmlns:a16="http://schemas.microsoft.com/office/drawing/2014/main" id="{21DFBD4D-2E77-4F26-B832-85628CFCEB78}"/>
              </a:ext>
            </a:extLst>
          </p:cNvPr>
          <p:cNvPicPr>
            <a:picLocks noChangeAspect="1"/>
          </p:cNvPicPr>
          <p:nvPr/>
        </p:nvPicPr>
        <p:blipFill>
          <a:blip r:embed="rId2"/>
          <a:stretch>
            <a:fillRect/>
          </a:stretch>
        </p:blipFill>
        <p:spPr>
          <a:xfrm>
            <a:off x="6248400" y="1447800"/>
            <a:ext cx="2410341" cy="321564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6C411936-E6F5-4D07-B207-960439B9702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57800" y="1447800"/>
            <a:ext cx="3703839" cy="3215640"/>
          </a:xfrm>
          <a:prstGeom prst="rect">
            <a:avLst/>
          </a:prstGeom>
        </p:spPr>
      </p:pic>
    </p:spTree>
    <p:extLst>
      <p:ext uri="{BB962C8B-B14F-4D97-AF65-F5344CB8AC3E}">
        <p14:creationId xmlns:p14="http://schemas.microsoft.com/office/powerpoint/2010/main" val="245094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457200" y="1219200"/>
            <a:ext cx="5791200" cy="4937760"/>
          </a:xfrm>
        </p:spPr>
        <p:txBody>
          <a:bodyPr>
            <a:normAutofit fontScale="85000" lnSpcReduction="20000"/>
          </a:bodyPr>
          <a:lstStyle/>
          <a:p>
            <a:r>
              <a:rPr lang="en-US" b="1" dirty="0"/>
              <a:t>“If there is ANY foot problems, take off your shoes and socks and show your feet!"</a:t>
            </a:r>
            <a:endParaRPr lang="en-US" dirty="0"/>
          </a:p>
          <a:p>
            <a:r>
              <a:rPr lang="en-US" dirty="0"/>
              <a:t>Complete foot exam annually</a:t>
            </a:r>
          </a:p>
          <a:p>
            <a:r>
              <a:rPr lang="en-US" dirty="0"/>
              <a:t>More frequent checks on those at high risk</a:t>
            </a:r>
          </a:p>
          <a:p>
            <a:r>
              <a:rPr lang="en-US" dirty="0"/>
              <a:t>Keep close eye if loss of protective sensation, foot deformities, or a history of foot ulcers  </a:t>
            </a:r>
          </a:p>
        </p:txBody>
      </p:sp>
      <p:pic>
        <p:nvPicPr>
          <p:cNvPr id="4" name="Picture 3"/>
          <p:cNvPicPr>
            <a:picLocks noChangeAspect="1"/>
          </p:cNvPicPr>
          <p:nvPr/>
        </p:nvPicPr>
        <p:blipFill>
          <a:blip r:embed="rId3"/>
          <a:stretch>
            <a:fillRect/>
          </a:stretch>
        </p:blipFill>
        <p:spPr>
          <a:xfrm>
            <a:off x="6096000" y="1219200"/>
            <a:ext cx="2487350" cy="2362200"/>
          </a:xfrm>
          <a:prstGeom prst="rect">
            <a:avLst/>
          </a:prstGeom>
        </p:spPr>
      </p:pic>
    </p:spTree>
    <p:custDataLst>
      <p:tags r:id="rId1"/>
    </p:custDataLst>
    <p:extLst>
      <p:ext uri="{BB962C8B-B14F-4D97-AF65-F5344CB8AC3E}">
        <p14:creationId xmlns:p14="http://schemas.microsoft.com/office/powerpoint/2010/main" val="35173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506" name="Rectangle 2"/>
          <p:cNvSpPr>
            <a:spLocks noGrp="1" noChangeArrowheads="1"/>
          </p:cNvSpPr>
          <p:nvPr>
            <p:ph type="title"/>
          </p:nvPr>
        </p:nvSpPr>
        <p:spPr/>
        <p:txBody>
          <a:bodyPr>
            <a:normAutofit/>
          </a:bodyPr>
          <a:lstStyle/>
          <a:p>
            <a:pPr eaLnBrk="1" hangingPunct="1">
              <a:defRPr/>
            </a:pPr>
            <a:r>
              <a:rPr lang="en-US"/>
              <a:t>You Can Make A Difference</a:t>
            </a:r>
          </a:p>
        </p:txBody>
      </p:sp>
      <p:sp>
        <p:nvSpPr>
          <p:cNvPr id="1813507" name="Rectangle 3"/>
          <p:cNvSpPr>
            <a:spLocks noGrp="1" noChangeArrowheads="1"/>
          </p:cNvSpPr>
          <p:nvPr>
            <p:ph type="body" idx="1"/>
          </p:nvPr>
        </p:nvSpPr>
        <p:spPr>
          <a:xfrm>
            <a:off x="455613" y="1371600"/>
            <a:ext cx="8226425" cy="4724400"/>
          </a:xfrm>
        </p:spPr>
        <p:txBody>
          <a:bodyPr>
            <a:normAutofit lnSpcReduction="10000"/>
          </a:bodyPr>
          <a:lstStyle/>
          <a:p>
            <a:pPr eaLnBrk="1" hangingPunct="1">
              <a:defRPr/>
            </a:pPr>
            <a:r>
              <a:rPr lang="en-US" dirty="0"/>
              <a:t>Assess</a:t>
            </a:r>
          </a:p>
          <a:p>
            <a:pPr lvl="1" eaLnBrk="1" hangingPunct="1">
              <a:defRPr/>
            </a:pPr>
            <a:r>
              <a:rPr lang="en-US" dirty="0"/>
              <a:t>Nail condition, nail care, in between the toes</a:t>
            </a:r>
          </a:p>
          <a:p>
            <a:pPr lvl="1" eaLnBrk="1" hangingPunct="1">
              <a:defRPr/>
            </a:pPr>
            <a:r>
              <a:rPr lang="en-US" dirty="0"/>
              <a:t>Who trims your nails</a:t>
            </a:r>
          </a:p>
          <a:p>
            <a:pPr lvl="1" eaLnBrk="1" hangingPunct="1">
              <a:defRPr/>
            </a:pPr>
            <a:r>
              <a:rPr lang="en-US" dirty="0"/>
              <a:t>Have you ever cut your self?</a:t>
            </a:r>
          </a:p>
          <a:p>
            <a:pPr lvl="1" eaLnBrk="1" hangingPunct="1">
              <a:defRPr/>
            </a:pPr>
            <a:r>
              <a:rPr lang="en-US" dirty="0"/>
              <a:t>Shoes – type and how often</a:t>
            </a:r>
          </a:p>
          <a:p>
            <a:pPr lvl="1" eaLnBrk="1" hangingPunct="1">
              <a:defRPr/>
            </a:pPr>
            <a:r>
              <a:rPr lang="en-US" dirty="0"/>
              <a:t>Socks</a:t>
            </a:r>
          </a:p>
          <a:p>
            <a:pPr lvl="1" eaLnBrk="1" hangingPunct="1">
              <a:defRPr/>
            </a:pPr>
            <a:r>
              <a:rPr lang="en-US" dirty="0"/>
              <a:t>Skin/skin care and vascular health</a:t>
            </a:r>
          </a:p>
          <a:p>
            <a:pPr lvl="1" eaLnBrk="1" hangingPunct="1">
              <a:defRPr/>
            </a:pPr>
            <a:r>
              <a:rPr lang="en-US" dirty="0"/>
              <a:t>Ability to inspect</a:t>
            </a:r>
          </a:p>
          <a:p>
            <a:pPr lvl="1" eaLnBrk="1" hangingPunct="1">
              <a:defRPr/>
            </a:pPr>
            <a:r>
              <a:rPr lang="en-US" dirty="0"/>
              <a:t>Loss of protective sensation</a:t>
            </a:r>
          </a:p>
        </p:txBody>
      </p:sp>
      <p:pic>
        <p:nvPicPr>
          <p:cNvPr id="3" name="Picture 2"/>
          <p:cNvPicPr>
            <a:picLocks noChangeAspect="1"/>
          </p:cNvPicPr>
          <p:nvPr/>
        </p:nvPicPr>
        <p:blipFill>
          <a:blip r:embed="rId4"/>
          <a:stretch>
            <a:fillRect/>
          </a:stretch>
        </p:blipFill>
        <p:spPr>
          <a:xfrm>
            <a:off x="5715000" y="3429000"/>
            <a:ext cx="2744964" cy="2362200"/>
          </a:xfrm>
          <a:prstGeom prst="rect">
            <a:avLst/>
          </a:prstGeom>
        </p:spPr>
      </p:pic>
    </p:spTree>
    <p:custDataLst>
      <p:tags r:id="rId1"/>
    </p:custDataLst>
    <p:extLst>
      <p:ext uri="{BB962C8B-B14F-4D97-AF65-F5344CB8AC3E}">
        <p14:creationId xmlns:p14="http://schemas.microsoft.com/office/powerpoint/2010/main" val="411726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89A4E6-D60E-8C7C-543E-2475959252F5}"/>
              </a:ext>
            </a:extLst>
          </p:cNvPr>
          <p:cNvSpPr>
            <a:spLocks noGrp="1"/>
          </p:cNvSpPr>
          <p:nvPr>
            <p:ph type="title"/>
          </p:nvPr>
        </p:nvSpPr>
        <p:spPr>
          <a:xfrm>
            <a:off x="304800" y="228601"/>
            <a:ext cx="8229600" cy="1371600"/>
          </a:xfrm>
        </p:spPr>
        <p:txBody>
          <a:bodyPr>
            <a:normAutofit fontScale="90000"/>
          </a:bodyPr>
          <a:lstStyle/>
          <a:p>
            <a:pPr algn="ctr"/>
            <a:r>
              <a:rPr lang="en-US" dirty="0"/>
              <a:t>FREE NO </a:t>
            </a:r>
            <a:r>
              <a:rPr lang="en-US" dirty="0" err="1"/>
              <a:t>DeFEET</a:t>
            </a:r>
            <a:r>
              <a:rPr lang="en-US" dirty="0"/>
              <a:t> Webinar – Invite your Friends and Colleagues</a:t>
            </a:r>
          </a:p>
        </p:txBody>
      </p:sp>
      <p:sp>
        <p:nvSpPr>
          <p:cNvPr id="6" name="Content Placeholder 5">
            <a:extLst>
              <a:ext uri="{FF2B5EF4-FFF2-40B4-BE49-F238E27FC236}">
                <a16:creationId xmlns:a16="http://schemas.microsoft.com/office/drawing/2014/main" id="{8F650206-7FFC-9E53-578B-E65551532A90}"/>
              </a:ext>
            </a:extLst>
          </p:cNvPr>
          <p:cNvSpPr>
            <a:spLocks noGrp="1"/>
          </p:cNvSpPr>
          <p:nvPr>
            <p:ph sz="quarter" idx="1"/>
          </p:nvPr>
        </p:nvSpPr>
        <p:spPr>
          <a:xfrm>
            <a:off x="990600" y="2362200"/>
            <a:ext cx="7696200" cy="3794760"/>
          </a:xfrm>
        </p:spPr>
        <p:txBody>
          <a:bodyPr/>
          <a:lstStyle/>
          <a:p>
            <a:endParaRPr lang="en-US" dirty="0"/>
          </a:p>
        </p:txBody>
      </p:sp>
      <p:pic>
        <p:nvPicPr>
          <p:cNvPr id="8" name="Picture 7">
            <a:extLst>
              <a:ext uri="{FF2B5EF4-FFF2-40B4-BE49-F238E27FC236}">
                <a16:creationId xmlns:a16="http://schemas.microsoft.com/office/drawing/2014/main" id="{C4512177-3C2D-23B2-16C8-CC4C38AF8FE6}"/>
              </a:ext>
            </a:extLst>
          </p:cNvPr>
          <p:cNvPicPr>
            <a:picLocks noChangeAspect="1"/>
          </p:cNvPicPr>
          <p:nvPr/>
        </p:nvPicPr>
        <p:blipFill>
          <a:blip r:embed="rId2"/>
          <a:stretch>
            <a:fillRect/>
          </a:stretch>
        </p:blipFill>
        <p:spPr>
          <a:xfrm>
            <a:off x="838200" y="1600200"/>
            <a:ext cx="6743700" cy="4917149"/>
          </a:xfrm>
          <a:prstGeom prst="rect">
            <a:avLst/>
          </a:prstGeom>
        </p:spPr>
      </p:pic>
      <p:sp>
        <p:nvSpPr>
          <p:cNvPr id="9" name="TextBox 8">
            <a:extLst>
              <a:ext uri="{FF2B5EF4-FFF2-40B4-BE49-F238E27FC236}">
                <a16:creationId xmlns:a16="http://schemas.microsoft.com/office/drawing/2014/main" id="{B6054ECC-CF36-C0C1-7B79-7E7411359716}"/>
              </a:ext>
            </a:extLst>
          </p:cNvPr>
          <p:cNvSpPr txBox="1"/>
          <p:nvPr/>
        </p:nvSpPr>
        <p:spPr>
          <a:xfrm>
            <a:off x="3009900" y="2819400"/>
            <a:ext cx="3124200" cy="461665"/>
          </a:xfrm>
          <a:prstGeom prst="rect">
            <a:avLst/>
          </a:prstGeom>
          <a:noFill/>
        </p:spPr>
        <p:txBody>
          <a:bodyPr wrap="square" rtlCol="0">
            <a:spAutoFit/>
          </a:bodyPr>
          <a:lstStyle/>
          <a:p>
            <a:r>
              <a:rPr lang="en-US" sz="2400" dirty="0">
                <a:solidFill>
                  <a:schemeClr val="bg1"/>
                </a:solidFill>
              </a:rPr>
              <a:t>www.DiabetesEd.net</a:t>
            </a:r>
          </a:p>
        </p:txBody>
      </p:sp>
    </p:spTree>
    <p:extLst>
      <p:ext uri="{BB962C8B-B14F-4D97-AF65-F5344CB8AC3E}">
        <p14:creationId xmlns:p14="http://schemas.microsoft.com/office/powerpoint/2010/main" val="14918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228600"/>
            <a:ext cx="8305800" cy="914400"/>
          </a:xfrm>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733800" y="1172910"/>
            <a:ext cx="4665133" cy="2362200"/>
          </a:xfrm>
        </p:spPr>
        <p:txBody>
          <a:bodyPr>
            <a:normAutofit fontScale="92500" lnSpcReduction="10000"/>
          </a:bodyPr>
          <a:lstStyle/>
          <a:p>
            <a:r>
              <a:rPr lang="fr-FR" dirty="0"/>
              <a:t>Questions?</a:t>
            </a:r>
          </a:p>
          <a:p>
            <a:r>
              <a:rPr lang="fr-FR" dirty="0"/>
              <a:t>info@diabetesed.net</a:t>
            </a:r>
          </a:p>
          <a:p>
            <a:r>
              <a:rPr lang="fr-FR" dirty="0">
                <a:hlinkClick r:id="rId4"/>
              </a:rPr>
              <a:t>www.DiabetesEd.net</a:t>
            </a:r>
            <a:endParaRPr lang="fr-FR" dirty="0"/>
          </a:p>
          <a:p>
            <a:r>
              <a:rPr lang="fr-FR" dirty="0"/>
              <a:t>530/ 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600200"/>
            <a:ext cx="2681908" cy="402286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6166" y="3886200"/>
            <a:ext cx="3200400" cy="1020371"/>
          </a:xfrm>
          <a:prstGeom prst="rect">
            <a:avLst/>
          </a:prstGeom>
        </p:spPr>
      </p:pic>
    </p:spTree>
    <p:custDataLst>
      <p:tags r:id="rId1"/>
    </p:custDataLst>
    <p:extLst>
      <p:ext uri="{BB962C8B-B14F-4D97-AF65-F5344CB8AC3E}">
        <p14:creationId xmlns:p14="http://schemas.microsoft.com/office/powerpoint/2010/main" val="279594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92FE-E8DC-40D0-99C4-0AFD2BC6CE95}"/>
              </a:ext>
            </a:extLst>
          </p:cNvPr>
          <p:cNvSpPr>
            <a:spLocks noGrp="1"/>
          </p:cNvSpPr>
          <p:nvPr>
            <p:ph type="title"/>
          </p:nvPr>
        </p:nvSpPr>
        <p:spPr>
          <a:xfrm>
            <a:off x="457200" y="228600"/>
            <a:ext cx="8229600" cy="914400"/>
          </a:xfrm>
        </p:spPr>
        <p:txBody>
          <a:bodyPr anchor="b">
            <a:normAutofit fontScale="90000"/>
          </a:bodyPr>
          <a:lstStyle/>
          <a:p>
            <a:r>
              <a:rPr lang="en-US" dirty="0"/>
              <a:t>Coach Bev has no Conflict of Interest</a:t>
            </a:r>
          </a:p>
        </p:txBody>
      </p:sp>
      <p:sp>
        <p:nvSpPr>
          <p:cNvPr id="3" name="Content Placeholder 2">
            <a:extLst>
              <a:ext uri="{FF2B5EF4-FFF2-40B4-BE49-F238E27FC236}">
                <a16:creationId xmlns:a16="http://schemas.microsoft.com/office/drawing/2014/main" id="{80BDA078-D840-442E-B1B5-EFC91A6BC2A1}"/>
              </a:ext>
            </a:extLst>
          </p:cNvPr>
          <p:cNvSpPr>
            <a:spLocks noGrp="1"/>
          </p:cNvSpPr>
          <p:nvPr>
            <p:ph sz="quarter" idx="1"/>
          </p:nvPr>
        </p:nvSpPr>
        <p:spPr>
          <a:xfrm>
            <a:off x="457200" y="1219200"/>
            <a:ext cx="4419600" cy="4937760"/>
          </a:xfrm>
        </p:spPr>
        <p:txBody>
          <a:bodyPr>
            <a:normAutofit/>
          </a:bodyPr>
          <a:lstStyle/>
          <a:p>
            <a:pPr>
              <a:lnSpc>
                <a:spcPct val="90000"/>
              </a:lnSpc>
            </a:pPr>
            <a:r>
              <a:rPr lang="en-US" sz="2800" dirty="0"/>
              <a:t>She’s not on any speaker's bureau</a:t>
            </a:r>
          </a:p>
          <a:p>
            <a:pPr>
              <a:lnSpc>
                <a:spcPct val="90000"/>
              </a:lnSpc>
            </a:pPr>
            <a:r>
              <a:rPr lang="en-US" sz="2800" dirty="0"/>
              <a:t>Does not invest or have any financial relationships with diabetes related companies.</a:t>
            </a:r>
          </a:p>
          <a:p>
            <a:pPr>
              <a:lnSpc>
                <a:spcPct val="90000"/>
              </a:lnSpc>
            </a:pPr>
            <a:r>
              <a:rPr lang="en-US" sz="2800" dirty="0"/>
              <a:t>Gathers information from reading package inserts, research and articles</a:t>
            </a:r>
          </a:p>
          <a:p>
            <a:pPr>
              <a:lnSpc>
                <a:spcPct val="90000"/>
              </a:lnSpc>
            </a:pPr>
            <a:r>
              <a:rPr lang="en-US" sz="2800" dirty="0">
                <a:solidFill>
                  <a:srgbClr val="0070C0"/>
                </a:solidFill>
              </a:rPr>
              <a:t>The ADA Standards of Medical Care is main resource for course content</a:t>
            </a:r>
          </a:p>
          <a:p>
            <a:pPr>
              <a:lnSpc>
                <a:spcPct val="90000"/>
              </a:lnSpc>
            </a:pPr>
            <a:endParaRPr lang="en-US" sz="2800" dirty="0"/>
          </a:p>
        </p:txBody>
      </p:sp>
      <p:pic>
        <p:nvPicPr>
          <p:cNvPr id="2050" name="Picture 2" descr="Issue Cover">
            <a:extLst>
              <a:ext uri="{FF2B5EF4-FFF2-40B4-BE49-F238E27FC236}">
                <a16:creationId xmlns:a16="http://schemas.microsoft.com/office/drawing/2014/main" id="{670C2166-198B-40FF-8394-0C8FA6AC2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17064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3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66728502"/>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400" dirty="0"/>
              <a:t>Ambulatory Glucose Profile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normAutofit/>
          </a:bodyPr>
          <a:lstStyle/>
          <a:p>
            <a:r>
              <a:rPr lang="en-US" dirty="0"/>
              <a:t>Standardized report with visual cues for those on CGM devices</a:t>
            </a:r>
          </a:p>
          <a:p>
            <a:r>
              <a:rPr lang="en-US" dirty="0"/>
              <a:t>Evaluate Time in Range (TIR)</a:t>
            </a:r>
          </a:p>
          <a:p>
            <a:pPr lvl="1"/>
            <a:r>
              <a:rPr lang="en-US" dirty="0"/>
              <a:t>Target 70-180 mg/dL</a:t>
            </a:r>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2"/>
          <a:stretch>
            <a:fillRect/>
          </a:stretch>
        </p:blipFill>
        <p:spPr>
          <a:xfrm>
            <a:off x="388656" y="2514600"/>
            <a:ext cx="8280782" cy="4019550"/>
          </a:xfrm>
          <a:prstGeom prst="rect">
            <a:avLst/>
          </a:prstGeom>
        </p:spPr>
      </p:pic>
    </p:spTree>
    <p:extLst>
      <p:ext uri="{BB962C8B-B14F-4D97-AF65-F5344CB8AC3E}">
        <p14:creationId xmlns:p14="http://schemas.microsoft.com/office/powerpoint/2010/main" val="11467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electronics, monitor, display&#10;&#10;Description automatically generated">
            <a:extLst>
              <a:ext uri="{FF2B5EF4-FFF2-40B4-BE49-F238E27FC236}">
                <a16:creationId xmlns:a16="http://schemas.microsoft.com/office/drawing/2014/main" id="{4B7E02A6-E11A-25C2-3D5C-2B24B8616B1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196008" y="2247317"/>
            <a:ext cx="5431444" cy="3865349"/>
          </a:xfrm>
        </p:spPr>
      </p:pic>
      <p:sp>
        <p:nvSpPr>
          <p:cNvPr id="2" name="Title 1"/>
          <p:cNvSpPr>
            <a:spLocks noGrp="1"/>
          </p:cNvSpPr>
          <p:nvPr>
            <p:ph type="title"/>
          </p:nvPr>
        </p:nvSpPr>
        <p:spPr>
          <a:xfrm>
            <a:off x="298034" y="293142"/>
            <a:ext cx="8617366" cy="1954175"/>
          </a:xfrm>
        </p:spPr>
        <p:txBody>
          <a:bodyPr>
            <a:normAutofit fontScale="90000"/>
          </a:bodyPr>
          <a:lstStyle/>
          <a:p>
            <a:r>
              <a:rPr lang="en-GB" dirty="0"/>
              <a:t>NEW! ADA &amp; European Association for the Study of Diabetes (EASD) Consensus Management of </a:t>
            </a:r>
            <a:r>
              <a:rPr lang="en-GB" dirty="0" err="1"/>
              <a:t>Hyperglycemia</a:t>
            </a:r>
            <a:r>
              <a:rPr lang="en-GB" dirty="0"/>
              <a:t> in Type 2</a:t>
            </a:r>
          </a:p>
        </p:txBody>
      </p:sp>
      <p:pic>
        <p:nvPicPr>
          <p:cNvPr id="11" name="Picture 10" descr="Text&#10;&#10;Description automatically generated">
            <a:extLst>
              <a:ext uri="{FF2B5EF4-FFF2-40B4-BE49-F238E27FC236}">
                <a16:creationId xmlns:a16="http://schemas.microsoft.com/office/drawing/2014/main" id="{DB96B5AF-D17B-174E-8F68-C9DF03C7A8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2062881"/>
            <a:ext cx="6963461" cy="4642308"/>
          </a:xfrm>
          <a:prstGeom prst="rect">
            <a:avLst/>
          </a:prstGeom>
        </p:spPr>
      </p:pic>
      <p:sp>
        <p:nvSpPr>
          <p:cNvPr id="4" name="TextBox 3">
            <a:extLst>
              <a:ext uri="{FF2B5EF4-FFF2-40B4-BE49-F238E27FC236}">
                <a16:creationId xmlns:a16="http://schemas.microsoft.com/office/drawing/2014/main" id="{7AA61D23-628D-7DF9-DD79-BACCDA8EB03A}"/>
              </a:ext>
            </a:extLst>
          </p:cNvPr>
          <p:cNvSpPr txBox="1"/>
          <p:nvPr/>
        </p:nvSpPr>
        <p:spPr>
          <a:xfrm>
            <a:off x="2007910" y="6302584"/>
            <a:ext cx="6248400" cy="380873"/>
          </a:xfrm>
          <a:prstGeom prst="rect">
            <a:avLst/>
          </a:prstGeom>
          <a:noFill/>
        </p:spPr>
        <p:txBody>
          <a:bodyPr wrap="square" rtlCol="0">
            <a:spAutoFit/>
          </a:bodyPr>
          <a:lstStyle/>
          <a:p>
            <a:pPr algn="ctr">
              <a:spcAft>
                <a:spcPts val="450"/>
              </a:spcAft>
            </a:pPr>
            <a:r>
              <a:rPr lang="en-US" sz="675" spc="-38" dirty="0">
                <a:latin typeface="Calibri" panose="020F0502020204030204" pitchFamily="34" charset="0"/>
              </a:rPr>
              <a:t>Davies MJ, Aroda VR, Collins BS, Gabbay RA, Green J, Maruthur NM, Rosas SE, Del Prato S, Mathieu C, Mingrone G, Rossing P, </a:t>
            </a:r>
            <a:r>
              <a:rPr lang="en-US" sz="675" spc="-38" dirty="0" err="1">
                <a:latin typeface="Calibri" panose="020F0502020204030204" pitchFamily="34" charset="0"/>
              </a:rPr>
              <a:t>Tankova</a:t>
            </a:r>
            <a:r>
              <a:rPr lang="en-US" sz="675" spc="-38" dirty="0">
                <a:latin typeface="Calibri" panose="020F0502020204030204" pitchFamily="34" charset="0"/>
              </a:rPr>
              <a:t> T, Tsapas A, Buse JB</a:t>
            </a:r>
            <a:br>
              <a:rPr lang="en-US" sz="675" spc="-38" dirty="0">
                <a:latin typeface="Calibri" panose="020F0502020204030204" pitchFamily="34" charset="0"/>
              </a:rPr>
            </a:br>
            <a:r>
              <a:rPr lang="en-US" sz="675" i="1" spc="-38" dirty="0">
                <a:latin typeface="Calibri" panose="020F0502020204030204" pitchFamily="34" charset="0"/>
              </a:rPr>
              <a:t>Diabetes Care </a:t>
            </a:r>
            <a:r>
              <a:rPr lang="en-US" sz="675" spc="-38" dirty="0">
                <a:latin typeface="Calibri" panose="020F0502020204030204" pitchFamily="34" charset="0"/>
              </a:rPr>
              <a:t>2022; https://doi.org/10.2337/dci22-0034. </a:t>
            </a:r>
            <a:r>
              <a:rPr lang="en-US" sz="675" i="1" spc="-38" dirty="0">
                <a:latin typeface="Calibri" panose="020F0502020204030204" pitchFamily="34" charset="0"/>
              </a:rPr>
              <a:t>Diabetologia </a:t>
            </a:r>
            <a:r>
              <a:rPr lang="en-US" sz="675" spc="-38" dirty="0">
                <a:latin typeface="Calibri" panose="020F0502020204030204" pitchFamily="34" charset="0"/>
              </a:rPr>
              <a:t>2022; https://doi.org/10.1007/s00125-022-05787-2</a:t>
            </a:r>
            <a:r>
              <a:rPr lang="en-US" sz="1200" spc="-38" dirty="0">
                <a:latin typeface="Calibri" panose="020F0502020204030204" pitchFamily="34" charset="0"/>
              </a:rPr>
              <a:t>.</a:t>
            </a:r>
            <a:endParaRPr lang="en-US" sz="1200" i="1" spc="-38" dirty="0"/>
          </a:p>
        </p:txBody>
      </p:sp>
      <p:sp>
        <p:nvSpPr>
          <p:cNvPr id="3" name="TextBox 2">
            <a:extLst>
              <a:ext uri="{FF2B5EF4-FFF2-40B4-BE49-F238E27FC236}">
                <a16:creationId xmlns:a16="http://schemas.microsoft.com/office/drawing/2014/main" id="{55C8C9CF-6ED6-46B7-5787-4222B32C9E73}"/>
              </a:ext>
            </a:extLst>
          </p:cNvPr>
          <p:cNvSpPr txBox="1"/>
          <p:nvPr/>
        </p:nvSpPr>
        <p:spPr>
          <a:xfrm>
            <a:off x="594642" y="6213419"/>
            <a:ext cx="1234158" cy="300082"/>
          </a:xfrm>
          <a:prstGeom prst="rect">
            <a:avLst/>
          </a:prstGeom>
          <a:noFill/>
        </p:spPr>
        <p:txBody>
          <a:bodyPr wrap="square" rtlCol="0">
            <a:spAutoFit/>
          </a:bodyPr>
          <a:lstStyle/>
          <a:p>
            <a:r>
              <a:rPr lang="en-US" sz="1350" dirty="0"/>
              <a:t>Sept 23, 2022</a:t>
            </a:r>
          </a:p>
        </p:txBody>
      </p:sp>
    </p:spTree>
    <p:extLst>
      <p:ext uri="{BB962C8B-B14F-4D97-AF65-F5344CB8AC3E}">
        <p14:creationId xmlns:p14="http://schemas.microsoft.com/office/powerpoint/2010/main" val="18243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618D-8321-A749-9267-BAD9EC0C1571}"/>
              </a:ext>
            </a:extLst>
          </p:cNvPr>
          <p:cNvSpPr>
            <a:spLocks noGrp="1"/>
          </p:cNvSpPr>
          <p:nvPr>
            <p:ph type="title"/>
          </p:nvPr>
        </p:nvSpPr>
        <p:spPr>
          <a:xfrm>
            <a:off x="419098" y="228600"/>
            <a:ext cx="8308974" cy="2281767"/>
          </a:xfrm>
        </p:spPr>
        <p:txBody>
          <a:bodyPr>
            <a:normAutofit fontScale="90000"/>
          </a:bodyPr>
          <a:lstStyle/>
          <a:p>
            <a:r>
              <a:rPr lang="en-GB" dirty="0"/>
              <a:t>ADA &amp; European Association for the Study of Diabetes (EASD) Consensus Management of </a:t>
            </a:r>
            <a:r>
              <a:rPr lang="en-GB" dirty="0" err="1"/>
              <a:t>Hyperglycemia</a:t>
            </a:r>
            <a:r>
              <a:rPr lang="en-GB" dirty="0"/>
              <a:t> Type 2</a:t>
            </a:r>
            <a:endParaRPr lang="en-US" dirty="0"/>
          </a:p>
        </p:txBody>
      </p:sp>
      <p:pic>
        <p:nvPicPr>
          <p:cNvPr id="5" name="Picture 4" descr="Text&#10;&#10;Description automatically generated">
            <a:extLst>
              <a:ext uri="{FF2B5EF4-FFF2-40B4-BE49-F238E27FC236}">
                <a16:creationId xmlns:a16="http://schemas.microsoft.com/office/drawing/2014/main" id="{C65E65EB-3B9E-68A6-E8D9-5FE2B8D9FE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2024258"/>
            <a:ext cx="3999883" cy="2666589"/>
          </a:xfrm>
          <a:prstGeom prst="rect">
            <a:avLst/>
          </a:prstGeom>
        </p:spPr>
      </p:pic>
      <p:sp>
        <p:nvSpPr>
          <p:cNvPr id="6" name="TextBox 5">
            <a:extLst>
              <a:ext uri="{FF2B5EF4-FFF2-40B4-BE49-F238E27FC236}">
                <a16:creationId xmlns:a16="http://schemas.microsoft.com/office/drawing/2014/main" id="{E877C5BB-B51F-6511-6EDE-3713364CCEC4}"/>
              </a:ext>
            </a:extLst>
          </p:cNvPr>
          <p:cNvSpPr txBox="1"/>
          <p:nvPr/>
        </p:nvSpPr>
        <p:spPr>
          <a:xfrm>
            <a:off x="304800" y="4793734"/>
            <a:ext cx="8308974" cy="1692771"/>
          </a:xfrm>
          <a:prstGeom prst="rect">
            <a:avLst/>
          </a:prstGeom>
          <a:noFill/>
        </p:spPr>
        <p:txBody>
          <a:bodyPr wrap="square" rtlCol="0">
            <a:spAutoFit/>
          </a:bodyPr>
          <a:lstStyle/>
          <a:p>
            <a:pPr algn="ctr">
              <a:spcAft>
                <a:spcPts val="450"/>
              </a:spcAft>
            </a:pPr>
            <a:r>
              <a:rPr lang="en-US" sz="2000" spc="-38" dirty="0">
                <a:latin typeface="Calibri" panose="020F0502020204030204" pitchFamily="34" charset="0"/>
              </a:rPr>
              <a:t>Davies MJ, Aroda VR, Collins BS, Gabbay RA, Green J, Maruthur NM, Rosas SE, Del Prato S, Mathieu C, Mingrone G, Rossing P, </a:t>
            </a:r>
            <a:r>
              <a:rPr lang="en-US" sz="2000" spc="-38" dirty="0" err="1">
                <a:latin typeface="Calibri" panose="020F0502020204030204" pitchFamily="34" charset="0"/>
              </a:rPr>
              <a:t>Tankova</a:t>
            </a:r>
            <a:r>
              <a:rPr lang="en-US" sz="2000" spc="-38" dirty="0">
                <a:latin typeface="Calibri" panose="020F0502020204030204" pitchFamily="34" charset="0"/>
              </a:rPr>
              <a:t> T, Tsapas A, Buse JB</a:t>
            </a:r>
            <a:br>
              <a:rPr lang="en-US" sz="2000" spc="-38" dirty="0">
                <a:latin typeface="Calibri" panose="020F0502020204030204" pitchFamily="34" charset="0"/>
              </a:rPr>
            </a:br>
            <a:r>
              <a:rPr lang="en-US" sz="2000" i="1" spc="-38" dirty="0">
                <a:latin typeface="Calibri" panose="020F0502020204030204" pitchFamily="34" charset="0"/>
              </a:rPr>
              <a:t>Diabetes Care </a:t>
            </a:r>
            <a:r>
              <a:rPr lang="en-US" sz="2000" spc="-38" dirty="0">
                <a:latin typeface="Calibri" panose="020F0502020204030204" pitchFamily="34" charset="0"/>
              </a:rPr>
              <a:t>2022; https://doi.org/10.2337/dci22-0034. </a:t>
            </a:r>
            <a:r>
              <a:rPr lang="en-US" sz="2000" i="1" spc="-38" dirty="0">
                <a:latin typeface="Calibri" panose="020F0502020204030204" pitchFamily="34" charset="0"/>
              </a:rPr>
              <a:t>Diabetologia </a:t>
            </a:r>
            <a:r>
              <a:rPr lang="en-US" sz="2000" spc="-38" dirty="0">
                <a:latin typeface="Calibri" panose="020F0502020204030204" pitchFamily="34" charset="0"/>
              </a:rPr>
              <a:t>2022; https://doi.org/10.1007/s00125-022-05787-2</a:t>
            </a:r>
            <a:r>
              <a:rPr lang="en-US" sz="4400" spc="-38" dirty="0">
                <a:latin typeface="Calibri" panose="020F0502020204030204" pitchFamily="34" charset="0"/>
              </a:rPr>
              <a:t>.</a:t>
            </a:r>
            <a:endParaRPr lang="en-US" sz="4400" i="1" spc="-38" dirty="0"/>
          </a:p>
        </p:txBody>
      </p:sp>
      <p:pic>
        <p:nvPicPr>
          <p:cNvPr id="7" name="Content Placeholder 6">
            <a:extLst>
              <a:ext uri="{FF2B5EF4-FFF2-40B4-BE49-F238E27FC236}">
                <a16:creationId xmlns:a16="http://schemas.microsoft.com/office/drawing/2014/main" id="{639EDD3E-8A12-A451-D7AE-A6B5889E19BF}"/>
              </a:ext>
            </a:extLst>
          </p:cNvPr>
          <p:cNvPicPr>
            <a:picLocks noGrp="1" noChangeAspect="1"/>
          </p:cNvPicPr>
          <p:nvPr>
            <p:ph idx="1"/>
          </p:nvPr>
        </p:nvPicPr>
        <p:blipFill>
          <a:blip r:embed="rId3"/>
          <a:stretch>
            <a:fillRect/>
          </a:stretch>
        </p:blipFill>
        <p:spPr>
          <a:xfrm>
            <a:off x="2452384" y="2768199"/>
            <a:ext cx="6275688" cy="1524816"/>
          </a:xfrm>
          <a:custGeom>
            <a:avLst/>
            <a:gdLst>
              <a:gd name="connsiteX0" fmla="*/ 0 w 6275688"/>
              <a:gd name="connsiteY0" fmla="*/ 0 h 1524816"/>
              <a:gd name="connsiteX1" fmla="*/ 633274 w 6275688"/>
              <a:gd name="connsiteY1" fmla="*/ 0 h 1524816"/>
              <a:gd name="connsiteX2" fmla="*/ 1141034 w 6275688"/>
              <a:gd name="connsiteY2" fmla="*/ 0 h 1524816"/>
              <a:gd name="connsiteX3" fmla="*/ 1837065 w 6275688"/>
              <a:gd name="connsiteY3" fmla="*/ 0 h 1524816"/>
              <a:gd name="connsiteX4" fmla="*/ 2344825 w 6275688"/>
              <a:gd name="connsiteY4" fmla="*/ 0 h 1524816"/>
              <a:gd name="connsiteX5" fmla="*/ 2978099 w 6275688"/>
              <a:gd name="connsiteY5" fmla="*/ 0 h 1524816"/>
              <a:gd name="connsiteX6" fmla="*/ 3485859 w 6275688"/>
              <a:gd name="connsiteY6" fmla="*/ 0 h 1524816"/>
              <a:gd name="connsiteX7" fmla="*/ 3868106 w 6275688"/>
              <a:gd name="connsiteY7" fmla="*/ 0 h 1524816"/>
              <a:gd name="connsiteX8" fmla="*/ 4313109 w 6275688"/>
              <a:gd name="connsiteY8" fmla="*/ 0 h 1524816"/>
              <a:gd name="connsiteX9" fmla="*/ 4695356 w 6275688"/>
              <a:gd name="connsiteY9" fmla="*/ 0 h 1524816"/>
              <a:gd name="connsiteX10" fmla="*/ 5140359 w 6275688"/>
              <a:gd name="connsiteY10" fmla="*/ 0 h 1524816"/>
              <a:gd name="connsiteX11" fmla="*/ 5585362 w 6275688"/>
              <a:gd name="connsiteY11" fmla="*/ 0 h 1524816"/>
              <a:gd name="connsiteX12" fmla="*/ 6275688 w 6275688"/>
              <a:gd name="connsiteY12" fmla="*/ 0 h 1524816"/>
              <a:gd name="connsiteX13" fmla="*/ 6275688 w 6275688"/>
              <a:gd name="connsiteY13" fmla="*/ 477776 h 1524816"/>
              <a:gd name="connsiteX14" fmla="*/ 6275688 w 6275688"/>
              <a:gd name="connsiteY14" fmla="*/ 940303 h 1524816"/>
              <a:gd name="connsiteX15" fmla="*/ 6275688 w 6275688"/>
              <a:gd name="connsiteY15" fmla="*/ 1524816 h 1524816"/>
              <a:gd name="connsiteX16" fmla="*/ 5579657 w 6275688"/>
              <a:gd name="connsiteY16" fmla="*/ 1524816 h 1524816"/>
              <a:gd name="connsiteX17" fmla="*/ 4883626 w 6275688"/>
              <a:gd name="connsiteY17" fmla="*/ 1524816 h 1524816"/>
              <a:gd name="connsiteX18" fmla="*/ 4375866 w 6275688"/>
              <a:gd name="connsiteY18" fmla="*/ 1524816 h 1524816"/>
              <a:gd name="connsiteX19" fmla="*/ 3930863 w 6275688"/>
              <a:gd name="connsiteY19" fmla="*/ 1524816 h 1524816"/>
              <a:gd name="connsiteX20" fmla="*/ 3297589 w 6275688"/>
              <a:gd name="connsiteY20" fmla="*/ 1524816 h 1524816"/>
              <a:gd name="connsiteX21" fmla="*/ 2915342 w 6275688"/>
              <a:gd name="connsiteY21" fmla="*/ 1524816 h 1524816"/>
              <a:gd name="connsiteX22" fmla="*/ 2282068 w 6275688"/>
              <a:gd name="connsiteY22" fmla="*/ 1524816 h 1524816"/>
              <a:gd name="connsiteX23" fmla="*/ 1711551 w 6275688"/>
              <a:gd name="connsiteY23" fmla="*/ 1524816 h 1524816"/>
              <a:gd name="connsiteX24" fmla="*/ 1015520 w 6275688"/>
              <a:gd name="connsiteY24" fmla="*/ 1524816 h 1524816"/>
              <a:gd name="connsiteX25" fmla="*/ 0 w 6275688"/>
              <a:gd name="connsiteY25" fmla="*/ 1524816 h 1524816"/>
              <a:gd name="connsiteX26" fmla="*/ 0 w 6275688"/>
              <a:gd name="connsiteY26" fmla="*/ 1031792 h 1524816"/>
              <a:gd name="connsiteX27" fmla="*/ 0 w 6275688"/>
              <a:gd name="connsiteY27" fmla="*/ 554016 h 1524816"/>
              <a:gd name="connsiteX28" fmla="*/ 0 w 6275688"/>
              <a:gd name="connsiteY28" fmla="*/ 0 h 152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75688" h="1524816" fill="none" extrusionOk="0">
                <a:moveTo>
                  <a:pt x="0" y="0"/>
                </a:moveTo>
                <a:cubicBezTo>
                  <a:pt x="168305" y="-58423"/>
                  <a:pt x="465964" y="3515"/>
                  <a:pt x="633274" y="0"/>
                </a:cubicBezTo>
                <a:cubicBezTo>
                  <a:pt x="800584" y="-3515"/>
                  <a:pt x="910879" y="19742"/>
                  <a:pt x="1141034" y="0"/>
                </a:cubicBezTo>
                <a:cubicBezTo>
                  <a:pt x="1371189" y="-19742"/>
                  <a:pt x="1571145" y="17798"/>
                  <a:pt x="1837065" y="0"/>
                </a:cubicBezTo>
                <a:cubicBezTo>
                  <a:pt x="2102985" y="-17798"/>
                  <a:pt x="2195657" y="59720"/>
                  <a:pt x="2344825" y="0"/>
                </a:cubicBezTo>
                <a:cubicBezTo>
                  <a:pt x="2493993" y="-59720"/>
                  <a:pt x="2800008" y="8167"/>
                  <a:pt x="2978099" y="0"/>
                </a:cubicBezTo>
                <a:cubicBezTo>
                  <a:pt x="3156190" y="-8167"/>
                  <a:pt x="3292908" y="54013"/>
                  <a:pt x="3485859" y="0"/>
                </a:cubicBezTo>
                <a:cubicBezTo>
                  <a:pt x="3678810" y="-54013"/>
                  <a:pt x="3748342" y="2537"/>
                  <a:pt x="3868106" y="0"/>
                </a:cubicBezTo>
                <a:cubicBezTo>
                  <a:pt x="3987870" y="-2537"/>
                  <a:pt x="4149235" y="7812"/>
                  <a:pt x="4313109" y="0"/>
                </a:cubicBezTo>
                <a:cubicBezTo>
                  <a:pt x="4476983" y="-7812"/>
                  <a:pt x="4522742" y="41711"/>
                  <a:pt x="4695356" y="0"/>
                </a:cubicBezTo>
                <a:cubicBezTo>
                  <a:pt x="4867970" y="-41711"/>
                  <a:pt x="4957983" y="39152"/>
                  <a:pt x="5140359" y="0"/>
                </a:cubicBezTo>
                <a:cubicBezTo>
                  <a:pt x="5322735" y="-39152"/>
                  <a:pt x="5449577" y="51568"/>
                  <a:pt x="5585362" y="0"/>
                </a:cubicBezTo>
                <a:cubicBezTo>
                  <a:pt x="5721147" y="-51568"/>
                  <a:pt x="5949570" y="79144"/>
                  <a:pt x="6275688" y="0"/>
                </a:cubicBezTo>
                <a:cubicBezTo>
                  <a:pt x="6322303" y="129774"/>
                  <a:pt x="6238953" y="310559"/>
                  <a:pt x="6275688" y="477776"/>
                </a:cubicBezTo>
                <a:cubicBezTo>
                  <a:pt x="6312423" y="644993"/>
                  <a:pt x="6256372" y="840467"/>
                  <a:pt x="6275688" y="940303"/>
                </a:cubicBezTo>
                <a:cubicBezTo>
                  <a:pt x="6295004" y="1040139"/>
                  <a:pt x="6257060" y="1256550"/>
                  <a:pt x="6275688" y="1524816"/>
                </a:cubicBezTo>
                <a:cubicBezTo>
                  <a:pt x="5929268" y="1560604"/>
                  <a:pt x="5796383" y="1482107"/>
                  <a:pt x="5579657" y="1524816"/>
                </a:cubicBezTo>
                <a:cubicBezTo>
                  <a:pt x="5362931" y="1567525"/>
                  <a:pt x="5146214" y="1508755"/>
                  <a:pt x="4883626" y="1524816"/>
                </a:cubicBezTo>
                <a:cubicBezTo>
                  <a:pt x="4621038" y="1540877"/>
                  <a:pt x="4576881" y="1518173"/>
                  <a:pt x="4375866" y="1524816"/>
                </a:cubicBezTo>
                <a:cubicBezTo>
                  <a:pt x="4174851" y="1531459"/>
                  <a:pt x="4069812" y="1510438"/>
                  <a:pt x="3930863" y="1524816"/>
                </a:cubicBezTo>
                <a:cubicBezTo>
                  <a:pt x="3791914" y="1539194"/>
                  <a:pt x="3590308" y="1462339"/>
                  <a:pt x="3297589" y="1524816"/>
                </a:cubicBezTo>
                <a:cubicBezTo>
                  <a:pt x="3004870" y="1587293"/>
                  <a:pt x="3034706" y="1511440"/>
                  <a:pt x="2915342" y="1524816"/>
                </a:cubicBezTo>
                <a:cubicBezTo>
                  <a:pt x="2795978" y="1538192"/>
                  <a:pt x="2544855" y="1485403"/>
                  <a:pt x="2282068" y="1524816"/>
                </a:cubicBezTo>
                <a:cubicBezTo>
                  <a:pt x="2019281" y="1564229"/>
                  <a:pt x="1887499" y="1498423"/>
                  <a:pt x="1711551" y="1524816"/>
                </a:cubicBezTo>
                <a:cubicBezTo>
                  <a:pt x="1535603" y="1551209"/>
                  <a:pt x="1192336" y="1479061"/>
                  <a:pt x="1015520" y="1524816"/>
                </a:cubicBezTo>
                <a:cubicBezTo>
                  <a:pt x="838704" y="1570571"/>
                  <a:pt x="390025" y="1452621"/>
                  <a:pt x="0" y="1524816"/>
                </a:cubicBezTo>
                <a:cubicBezTo>
                  <a:pt x="-42956" y="1303753"/>
                  <a:pt x="57215" y="1192143"/>
                  <a:pt x="0" y="1031792"/>
                </a:cubicBezTo>
                <a:cubicBezTo>
                  <a:pt x="-57215" y="871441"/>
                  <a:pt x="34223" y="704210"/>
                  <a:pt x="0" y="554016"/>
                </a:cubicBezTo>
                <a:cubicBezTo>
                  <a:pt x="-34223" y="403822"/>
                  <a:pt x="60724" y="258223"/>
                  <a:pt x="0" y="0"/>
                </a:cubicBezTo>
                <a:close/>
              </a:path>
              <a:path w="6275688" h="1524816" stroke="0" extrusionOk="0">
                <a:moveTo>
                  <a:pt x="0" y="0"/>
                </a:moveTo>
                <a:cubicBezTo>
                  <a:pt x="180011" y="-41311"/>
                  <a:pt x="375925" y="68435"/>
                  <a:pt x="570517" y="0"/>
                </a:cubicBezTo>
                <a:cubicBezTo>
                  <a:pt x="765109" y="-68435"/>
                  <a:pt x="831552" y="60610"/>
                  <a:pt x="1078277" y="0"/>
                </a:cubicBezTo>
                <a:cubicBezTo>
                  <a:pt x="1325002" y="-60610"/>
                  <a:pt x="1348664" y="41802"/>
                  <a:pt x="1460524" y="0"/>
                </a:cubicBezTo>
                <a:cubicBezTo>
                  <a:pt x="1572384" y="-41802"/>
                  <a:pt x="1945136" y="31503"/>
                  <a:pt x="2093798" y="0"/>
                </a:cubicBezTo>
                <a:cubicBezTo>
                  <a:pt x="2242460" y="-31503"/>
                  <a:pt x="2542241" y="31092"/>
                  <a:pt x="2789829" y="0"/>
                </a:cubicBezTo>
                <a:cubicBezTo>
                  <a:pt x="3037417" y="-31092"/>
                  <a:pt x="3230191" y="52694"/>
                  <a:pt x="3360346" y="0"/>
                </a:cubicBezTo>
                <a:cubicBezTo>
                  <a:pt x="3490501" y="-52694"/>
                  <a:pt x="3678978" y="31826"/>
                  <a:pt x="3868106" y="0"/>
                </a:cubicBezTo>
                <a:cubicBezTo>
                  <a:pt x="4057234" y="-31826"/>
                  <a:pt x="4105815" y="24052"/>
                  <a:pt x="4250352" y="0"/>
                </a:cubicBezTo>
                <a:cubicBezTo>
                  <a:pt x="4394889" y="-24052"/>
                  <a:pt x="4532263" y="58259"/>
                  <a:pt x="4758113" y="0"/>
                </a:cubicBezTo>
                <a:cubicBezTo>
                  <a:pt x="4983963" y="-58259"/>
                  <a:pt x="5117164" y="18606"/>
                  <a:pt x="5391387" y="0"/>
                </a:cubicBezTo>
                <a:cubicBezTo>
                  <a:pt x="5665610" y="-18606"/>
                  <a:pt x="5999223" y="13172"/>
                  <a:pt x="6275688" y="0"/>
                </a:cubicBezTo>
                <a:cubicBezTo>
                  <a:pt x="6314726" y="190251"/>
                  <a:pt x="6237644" y="340900"/>
                  <a:pt x="6275688" y="462528"/>
                </a:cubicBezTo>
                <a:cubicBezTo>
                  <a:pt x="6313732" y="584156"/>
                  <a:pt x="6263307" y="736042"/>
                  <a:pt x="6275688" y="986048"/>
                </a:cubicBezTo>
                <a:cubicBezTo>
                  <a:pt x="6288069" y="1236054"/>
                  <a:pt x="6272794" y="1386334"/>
                  <a:pt x="6275688" y="1524816"/>
                </a:cubicBezTo>
                <a:cubicBezTo>
                  <a:pt x="6029109" y="1598781"/>
                  <a:pt x="5813229" y="1499566"/>
                  <a:pt x="5642414" y="1524816"/>
                </a:cubicBezTo>
                <a:cubicBezTo>
                  <a:pt x="5471599" y="1550066"/>
                  <a:pt x="5399807" y="1498379"/>
                  <a:pt x="5260168" y="1524816"/>
                </a:cubicBezTo>
                <a:cubicBezTo>
                  <a:pt x="5120529" y="1551253"/>
                  <a:pt x="4807534" y="1464265"/>
                  <a:pt x="4626894" y="1524816"/>
                </a:cubicBezTo>
                <a:cubicBezTo>
                  <a:pt x="4446254" y="1585367"/>
                  <a:pt x="4185527" y="1475764"/>
                  <a:pt x="3993620" y="1524816"/>
                </a:cubicBezTo>
                <a:cubicBezTo>
                  <a:pt x="3801713" y="1573868"/>
                  <a:pt x="3504203" y="1478290"/>
                  <a:pt x="3360346" y="1524816"/>
                </a:cubicBezTo>
                <a:cubicBezTo>
                  <a:pt x="3216489" y="1571342"/>
                  <a:pt x="2961893" y="1482123"/>
                  <a:pt x="2789829" y="1524816"/>
                </a:cubicBezTo>
                <a:cubicBezTo>
                  <a:pt x="2617765" y="1567509"/>
                  <a:pt x="2496148" y="1465164"/>
                  <a:pt x="2282068" y="1524816"/>
                </a:cubicBezTo>
                <a:cubicBezTo>
                  <a:pt x="2067988" y="1584468"/>
                  <a:pt x="1845271" y="1492902"/>
                  <a:pt x="1711551" y="1524816"/>
                </a:cubicBezTo>
                <a:cubicBezTo>
                  <a:pt x="1577831" y="1556730"/>
                  <a:pt x="1417219" y="1480658"/>
                  <a:pt x="1141034" y="1524816"/>
                </a:cubicBezTo>
                <a:cubicBezTo>
                  <a:pt x="864849" y="1568974"/>
                  <a:pt x="737660" y="1489104"/>
                  <a:pt x="633274" y="1524816"/>
                </a:cubicBezTo>
                <a:cubicBezTo>
                  <a:pt x="528888" y="1560528"/>
                  <a:pt x="258251" y="1466995"/>
                  <a:pt x="0" y="1524816"/>
                </a:cubicBezTo>
                <a:cubicBezTo>
                  <a:pt x="-25927" y="1351033"/>
                  <a:pt x="59779" y="1105570"/>
                  <a:pt x="0" y="986048"/>
                </a:cubicBezTo>
                <a:cubicBezTo>
                  <a:pt x="-59779" y="866526"/>
                  <a:pt x="30757" y="696866"/>
                  <a:pt x="0" y="493024"/>
                </a:cubicBezTo>
                <a:cubicBezTo>
                  <a:pt x="-30757" y="289182"/>
                  <a:pt x="3539" y="184033"/>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329300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B53C2933-B101-2010-613D-FCA5251DFA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pic>
        <p:nvPicPr>
          <p:cNvPr id="21" name="Picture 20">
            <a:extLst>
              <a:ext uri="{FF2B5EF4-FFF2-40B4-BE49-F238E27FC236}">
                <a16:creationId xmlns:a16="http://schemas.microsoft.com/office/drawing/2014/main" id="{D78BD7A9-7A46-9EE7-3C96-3E6F95B50C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857250"/>
            <a:ext cx="9144000" cy="5143500"/>
          </a:xfrm>
          <a:prstGeom prst="rect">
            <a:avLst/>
          </a:prstGeom>
        </p:spPr>
      </p:pic>
      <p:pic>
        <p:nvPicPr>
          <p:cNvPr id="23" name="Picture 22">
            <a:extLst>
              <a:ext uri="{FF2B5EF4-FFF2-40B4-BE49-F238E27FC236}">
                <a16:creationId xmlns:a16="http://schemas.microsoft.com/office/drawing/2014/main" id="{50EDCD74-4556-F16B-F5A9-C82E7B07508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857250"/>
            <a:ext cx="9144000" cy="5143500"/>
          </a:xfrm>
          <a:prstGeom prst="rect">
            <a:avLst/>
          </a:prstGeom>
        </p:spPr>
      </p:pic>
      <p:pic>
        <p:nvPicPr>
          <p:cNvPr id="19" name="Picture 18">
            <a:extLst>
              <a:ext uri="{FF2B5EF4-FFF2-40B4-BE49-F238E27FC236}">
                <a16:creationId xmlns:a16="http://schemas.microsoft.com/office/drawing/2014/main" id="{D05EA8D1-0B1D-FC71-91F1-ACB356D2D15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857250"/>
            <a:ext cx="9144000" cy="5143500"/>
          </a:xfrm>
          <a:prstGeom prst="rect">
            <a:avLst/>
          </a:prstGeom>
        </p:spPr>
      </p:pic>
      <p:pic>
        <p:nvPicPr>
          <p:cNvPr id="17" name="Picture 16">
            <a:extLst>
              <a:ext uri="{FF2B5EF4-FFF2-40B4-BE49-F238E27FC236}">
                <a16:creationId xmlns:a16="http://schemas.microsoft.com/office/drawing/2014/main" id="{6E6ABC02-DE60-7122-4C01-D72EDA9F590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0" y="857250"/>
            <a:ext cx="9144000" cy="5143500"/>
          </a:xfrm>
          <a:prstGeom prst="rect">
            <a:avLst/>
          </a:prstGeom>
        </p:spPr>
      </p:pic>
      <p:sp>
        <p:nvSpPr>
          <p:cNvPr id="4" name="TextBox 3">
            <a:extLst>
              <a:ext uri="{FF2B5EF4-FFF2-40B4-BE49-F238E27FC236}">
                <a16:creationId xmlns:a16="http://schemas.microsoft.com/office/drawing/2014/main" id="{BF087457-3C83-E0F3-F132-2C791725020F}"/>
              </a:ext>
            </a:extLst>
          </p:cNvPr>
          <p:cNvSpPr txBox="1"/>
          <p:nvPr/>
        </p:nvSpPr>
        <p:spPr>
          <a:xfrm>
            <a:off x="1657350" y="5553692"/>
            <a:ext cx="4991935" cy="380873"/>
          </a:xfrm>
          <a:prstGeom prst="rect">
            <a:avLst/>
          </a:prstGeom>
          <a:noFill/>
        </p:spPr>
        <p:txBody>
          <a:bodyPr wrap="square" rtlCol="0">
            <a:spAutoFit/>
          </a:bodyPr>
          <a:lstStyle/>
          <a:p>
            <a:pPr algn="ctr">
              <a:spcAft>
                <a:spcPts val="450"/>
              </a:spcAft>
            </a:pPr>
            <a:r>
              <a:rPr lang="en-US" sz="675" spc="-38" dirty="0">
                <a:latin typeface="Calibri" panose="020F0502020204030204" pitchFamily="34" charset="0"/>
              </a:rPr>
              <a:t>Davies MJ, Aroda VR, Collins BS, Gabbay RA, Green J, Maruthur NM, Rosas SE, Del Prato S, Mathieu C, Mingrone G, Rossing P, </a:t>
            </a:r>
            <a:r>
              <a:rPr lang="en-US" sz="675" spc="-38" dirty="0" err="1">
                <a:latin typeface="Calibri" panose="020F0502020204030204" pitchFamily="34" charset="0"/>
              </a:rPr>
              <a:t>Tankova</a:t>
            </a:r>
            <a:r>
              <a:rPr lang="en-US" sz="675" spc="-38" dirty="0">
                <a:latin typeface="Calibri" panose="020F0502020204030204" pitchFamily="34" charset="0"/>
              </a:rPr>
              <a:t> T, Tsapas A, Buse JB</a:t>
            </a:r>
            <a:br>
              <a:rPr lang="en-US" sz="675" spc="-38" dirty="0">
                <a:latin typeface="Calibri" panose="020F0502020204030204" pitchFamily="34" charset="0"/>
              </a:rPr>
            </a:br>
            <a:r>
              <a:rPr lang="en-US" sz="675" i="1" spc="-38" dirty="0">
                <a:latin typeface="Calibri" panose="020F0502020204030204" pitchFamily="34" charset="0"/>
              </a:rPr>
              <a:t>Diabetes Care </a:t>
            </a:r>
            <a:r>
              <a:rPr lang="en-US" sz="675" spc="-38" dirty="0">
                <a:latin typeface="Calibri" panose="020F0502020204030204" pitchFamily="34" charset="0"/>
              </a:rPr>
              <a:t>2022; https://doi.org/10.2337/dci22-0034. </a:t>
            </a:r>
            <a:r>
              <a:rPr lang="en-US" sz="675" i="1" spc="-38" dirty="0">
                <a:latin typeface="Calibri" panose="020F0502020204030204" pitchFamily="34" charset="0"/>
              </a:rPr>
              <a:t>Diabetologia </a:t>
            </a:r>
            <a:r>
              <a:rPr lang="en-US" sz="675" spc="-38" dirty="0">
                <a:latin typeface="Calibri" panose="020F0502020204030204" pitchFamily="34" charset="0"/>
              </a:rPr>
              <a:t>2022; https://doi.org/10.1007/s00125-022-05787-2</a:t>
            </a:r>
            <a:r>
              <a:rPr lang="en-US" sz="1200" spc="-38" dirty="0">
                <a:latin typeface="Calibri" panose="020F0502020204030204" pitchFamily="34" charset="0"/>
              </a:rPr>
              <a:t>.</a:t>
            </a:r>
            <a:endParaRPr lang="en-US" sz="1200" i="1" spc="-38" dirty="0"/>
          </a:p>
        </p:txBody>
      </p:sp>
      <p:pic>
        <p:nvPicPr>
          <p:cNvPr id="2" name="Picture 1">
            <a:extLst>
              <a:ext uri="{FF2B5EF4-FFF2-40B4-BE49-F238E27FC236}">
                <a16:creationId xmlns:a16="http://schemas.microsoft.com/office/drawing/2014/main" id="{251A7596-A43F-68F0-6248-5CAB547DCA70}"/>
              </a:ext>
            </a:extLst>
          </p:cNvPr>
          <p:cNvPicPr>
            <a:picLocks noChangeAspect="1"/>
          </p:cNvPicPr>
          <p:nvPr/>
        </p:nvPicPr>
        <p:blipFill>
          <a:blip r:embed="rId8"/>
          <a:stretch>
            <a:fillRect/>
          </a:stretch>
        </p:blipFill>
        <p:spPr>
          <a:xfrm>
            <a:off x="221456" y="6260416"/>
            <a:ext cx="1762456" cy="428227"/>
          </a:xfrm>
          <a:prstGeom prst="rect">
            <a:avLst/>
          </a:prstGeom>
        </p:spPr>
      </p:pic>
      <p:pic>
        <p:nvPicPr>
          <p:cNvPr id="6" name="Picture 5">
            <a:extLst>
              <a:ext uri="{FF2B5EF4-FFF2-40B4-BE49-F238E27FC236}">
                <a16:creationId xmlns:a16="http://schemas.microsoft.com/office/drawing/2014/main" id="{F6D7901A-3AAC-DE94-6224-1BD97EF9D590}"/>
              </a:ext>
            </a:extLst>
          </p:cNvPr>
          <p:cNvPicPr>
            <a:picLocks noChangeAspect="1"/>
          </p:cNvPicPr>
          <p:nvPr/>
        </p:nvPicPr>
        <p:blipFill>
          <a:blip r:embed="rId9"/>
          <a:stretch>
            <a:fillRect/>
          </a:stretch>
        </p:blipFill>
        <p:spPr>
          <a:xfrm>
            <a:off x="76200" y="57036"/>
            <a:ext cx="9144000" cy="6743928"/>
          </a:xfrm>
          <a:prstGeom prst="rect">
            <a:avLst/>
          </a:prstGeom>
        </p:spPr>
      </p:pic>
      <p:pic>
        <p:nvPicPr>
          <p:cNvPr id="5" name="Content Placeholder 6">
            <a:extLst>
              <a:ext uri="{FF2B5EF4-FFF2-40B4-BE49-F238E27FC236}">
                <a16:creationId xmlns:a16="http://schemas.microsoft.com/office/drawing/2014/main" id="{23F26C49-E4DE-D36A-48A4-D17F7C41207B}"/>
              </a:ext>
            </a:extLst>
          </p:cNvPr>
          <p:cNvPicPr>
            <a:picLocks noChangeAspect="1"/>
          </p:cNvPicPr>
          <p:nvPr/>
        </p:nvPicPr>
        <p:blipFill>
          <a:blip r:embed="rId8"/>
          <a:stretch>
            <a:fillRect/>
          </a:stretch>
        </p:blipFill>
        <p:spPr>
          <a:xfrm>
            <a:off x="1983912" y="6329306"/>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34073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Let’s Break it Down / ADA &amp; EASD</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4495800" y="1143000"/>
            <a:ext cx="4648200" cy="54325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6">
            <a:extLst>
              <a:ext uri="{FF2B5EF4-FFF2-40B4-BE49-F238E27FC236}">
                <a16:creationId xmlns:a16="http://schemas.microsoft.com/office/drawing/2014/main" id="{2EA63FA1-E27F-FF33-5EAB-8C71497AC1BF}"/>
              </a:ext>
            </a:extLst>
          </p:cNvPr>
          <p:cNvPicPr>
            <a:picLocks noChangeAspect="1"/>
          </p:cNvPicPr>
          <p:nvPr/>
        </p:nvPicPr>
        <p:blipFill>
          <a:blip r:embed="rId3"/>
          <a:stretch>
            <a:fillRect/>
          </a:stretch>
        </p:blipFill>
        <p:spPr>
          <a:xfrm>
            <a:off x="507380" y="6345451"/>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94E6-8807-3296-BE6B-E6DD922D72C8}"/>
              </a:ext>
            </a:extLst>
          </p:cNvPr>
          <p:cNvSpPr>
            <a:spLocks noGrp="1"/>
          </p:cNvSpPr>
          <p:nvPr>
            <p:ph type="title"/>
          </p:nvPr>
        </p:nvSpPr>
        <p:spPr>
          <a:xfrm>
            <a:off x="6629400" y="262054"/>
            <a:ext cx="2209800" cy="4038600"/>
          </a:xfrm>
        </p:spPr>
        <p:txBody>
          <a:bodyPr>
            <a:normAutofit fontScale="90000"/>
          </a:bodyPr>
          <a:lstStyle/>
          <a:p>
            <a:r>
              <a:rPr lang="en-US" dirty="0"/>
              <a:t>Effective- ness Ranking of Diabetes Meds</a:t>
            </a:r>
          </a:p>
        </p:txBody>
      </p:sp>
      <p:pic>
        <p:nvPicPr>
          <p:cNvPr id="4" name="Picture 3">
            <a:extLst>
              <a:ext uri="{FF2B5EF4-FFF2-40B4-BE49-F238E27FC236}">
                <a16:creationId xmlns:a16="http://schemas.microsoft.com/office/drawing/2014/main" id="{0E905327-A287-BCFB-BD53-04A107FF9B16}"/>
              </a:ext>
            </a:extLst>
          </p:cNvPr>
          <p:cNvPicPr>
            <a:picLocks noChangeAspect="1"/>
          </p:cNvPicPr>
          <p:nvPr/>
        </p:nvPicPr>
        <p:blipFill>
          <a:blip r:embed="rId2"/>
          <a:stretch>
            <a:fillRect/>
          </a:stretch>
        </p:blipFill>
        <p:spPr>
          <a:xfrm>
            <a:off x="81776" y="55349"/>
            <a:ext cx="9067800" cy="6705600"/>
          </a:xfrm>
          <a:prstGeom prst="rect">
            <a:avLst/>
          </a:prstGeom>
        </p:spPr>
      </p:pic>
      <p:sp>
        <p:nvSpPr>
          <p:cNvPr id="7" name="Rectangle 6">
            <a:extLst>
              <a:ext uri="{FF2B5EF4-FFF2-40B4-BE49-F238E27FC236}">
                <a16:creationId xmlns:a16="http://schemas.microsoft.com/office/drawing/2014/main" id="{BB5A854F-7414-B8EE-725F-3C810EEE122A}"/>
              </a:ext>
            </a:extLst>
          </p:cNvPr>
          <p:cNvSpPr/>
          <p:nvPr/>
        </p:nvSpPr>
        <p:spPr>
          <a:xfrm>
            <a:off x="63190" y="533400"/>
            <a:ext cx="2984810" cy="5867400"/>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FB1BE19-000B-6A2F-B10D-FAB222D771BF}"/>
              </a:ext>
            </a:extLst>
          </p:cNvPr>
          <p:cNvPicPr>
            <a:picLocks noChangeAspect="1"/>
          </p:cNvPicPr>
          <p:nvPr/>
        </p:nvPicPr>
        <p:blipFill>
          <a:blip r:embed="rId3"/>
          <a:stretch>
            <a:fillRect/>
          </a:stretch>
        </p:blipFill>
        <p:spPr>
          <a:xfrm>
            <a:off x="6853072" y="4510669"/>
            <a:ext cx="1762456" cy="428227"/>
          </a:xfrm>
          <a:prstGeom prst="rect">
            <a:avLst/>
          </a:prstGeom>
        </p:spPr>
      </p:pic>
      <p:pic>
        <p:nvPicPr>
          <p:cNvPr id="3" name="Content Placeholder 6">
            <a:extLst>
              <a:ext uri="{FF2B5EF4-FFF2-40B4-BE49-F238E27FC236}">
                <a16:creationId xmlns:a16="http://schemas.microsoft.com/office/drawing/2014/main" id="{7EC2BFF0-5D8A-30AA-61C8-FA8E4340B5E3}"/>
              </a:ext>
            </a:extLst>
          </p:cNvPr>
          <p:cNvPicPr>
            <a:picLocks noChangeAspect="1"/>
          </p:cNvPicPr>
          <p:nvPr/>
        </p:nvPicPr>
        <p:blipFill>
          <a:blip r:embed="rId3"/>
          <a:stretch>
            <a:fillRect/>
          </a:stretch>
        </p:blipFill>
        <p:spPr>
          <a:xfrm>
            <a:off x="6853072" y="6193051"/>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216712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1F47B0-5791-9C9B-B0DC-FBE9C9332DBB}"/>
              </a:ext>
            </a:extLst>
          </p:cNvPr>
          <p:cNvSpPr>
            <a:spLocks noGrp="1"/>
          </p:cNvSpPr>
          <p:nvPr>
            <p:ph type="title"/>
          </p:nvPr>
        </p:nvSpPr>
        <p:spPr/>
        <p:txBody>
          <a:bodyPr/>
          <a:lstStyle/>
          <a:p>
            <a:r>
              <a:rPr lang="en-US" dirty="0"/>
              <a:t>Choice of Glucose Lowering Meds</a:t>
            </a:r>
          </a:p>
        </p:txBody>
      </p:sp>
      <p:sp>
        <p:nvSpPr>
          <p:cNvPr id="8" name="Content Placeholder 7">
            <a:extLst>
              <a:ext uri="{FF2B5EF4-FFF2-40B4-BE49-F238E27FC236}">
                <a16:creationId xmlns:a16="http://schemas.microsoft.com/office/drawing/2014/main" id="{86F2F799-0920-493F-EB3E-1468F80CB1A4}"/>
              </a:ext>
            </a:extLst>
          </p:cNvPr>
          <p:cNvSpPr>
            <a:spLocks noGrp="1"/>
          </p:cNvSpPr>
          <p:nvPr>
            <p:ph sz="quarter" idx="1"/>
          </p:nvPr>
        </p:nvSpPr>
        <p:spPr>
          <a:xfrm>
            <a:off x="563806" y="1447800"/>
            <a:ext cx="4041648" cy="4937760"/>
          </a:xfrm>
        </p:spPr>
        <p:txBody>
          <a:bodyPr>
            <a:normAutofit lnSpcReduction="10000"/>
          </a:bodyPr>
          <a:lstStyle/>
          <a:p>
            <a:r>
              <a:rPr lang="en-US" dirty="0"/>
              <a:t> Person centered</a:t>
            </a:r>
          </a:p>
          <a:p>
            <a:r>
              <a:rPr lang="en-US" dirty="0"/>
              <a:t> Co-conditions</a:t>
            </a:r>
          </a:p>
          <a:p>
            <a:r>
              <a:rPr lang="en-US" dirty="0"/>
              <a:t> Values and needs</a:t>
            </a:r>
          </a:p>
          <a:p>
            <a:r>
              <a:rPr lang="en-US" dirty="0"/>
              <a:t> Reduce risk</a:t>
            </a:r>
          </a:p>
          <a:p>
            <a:pPr lvl="1"/>
            <a:r>
              <a:rPr lang="en-US" dirty="0"/>
              <a:t>CV and renal</a:t>
            </a:r>
          </a:p>
          <a:p>
            <a:r>
              <a:rPr lang="en-US" dirty="0"/>
              <a:t> Affordable</a:t>
            </a:r>
          </a:p>
          <a:p>
            <a:r>
              <a:rPr lang="en-US" dirty="0"/>
              <a:t> Weight impact</a:t>
            </a:r>
          </a:p>
          <a:p>
            <a:endParaRPr lang="en-US" dirty="0"/>
          </a:p>
          <a:p>
            <a:endParaRPr lang="en-US" dirty="0"/>
          </a:p>
          <a:p>
            <a:endParaRPr lang="en-US" dirty="0"/>
          </a:p>
        </p:txBody>
      </p:sp>
      <p:pic>
        <p:nvPicPr>
          <p:cNvPr id="16" name="Picture 15" descr="Two women hugging">
            <a:extLst>
              <a:ext uri="{FF2B5EF4-FFF2-40B4-BE49-F238E27FC236}">
                <a16:creationId xmlns:a16="http://schemas.microsoft.com/office/drawing/2014/main" id="{411A21EB-1370-B59E-5D39-DEAA7D4AC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538457"/>
            <a:ext cx="4041648" cy="2693740"/>
          </a:xfrm>
          <a:prstGeom prst="rect">
            <a:avLst/>
          </a:prstGeom>
        </p:spPr>
      </p:pic>
    </p:spTree>
    <p:extLst>
      <p:ext uri="{BB962C8B-B14F-4D97-AF65-F5344CB8AC3E}">
        <p14:creationId xmlns:p14="http://schemas.microsoft.com/office/powerpoint/2010/main" val="326398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idx="1"/>
          </p:nvPr>
        </p:nvSpPr>
        <p:spPr>
          <a:xfrm>
            <a:off x="305228" y="106436"/>
            <a:ext cx="8610171" cy="4724327"/>
          </a:xfrm>
        </p:spPr>
        <p:txBody>
          <a:bodyPr/>
          <a:lstStyle/>
          <a:p>
            <a:pPr marL="0" indent="0" algn="ctr" eaLnBrk="1" hangingPunct="1">
              <a:buNone/>
            </a:pPr>
            <a:r>
              <a:rPr lang="en-US" altLang="en-US" sz="5225" dirty="0">
                <a:solidFill>
                  <a:schemeClr val="bg1"/>
                </a:solidFill>
              </a:rPr>
              <a:t>Metformin, Sulfonylureas &amp; DPP-IV Inhibitors</a:t>
            </a:r>
          </a:p>
        </p:txBody>
      </p:sp>
      <p:pic>
        <p:nvPicPr>
          <p:cNvPr id="7" name="Picture 6" descr="Beach beds placed on tropical beach at sunset">
            <a:extLst>
              <a:ext uri="{FF2B5EF4-FFF2-40B4-BE49-F238E27FC236}">
                <a16:creationId xmlns:a16="http://schemas.microsoft.com/office/drawing/2014/main" id="{C303CED7-45D0-A929-4D83-4B3EC74B2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905000"/>
            <a:ext cx="7086492" cy="4724328"/>
          </a:xfrm>
          <a:prstGeom prst="rect">
            <a:avLst/>
          </a:prstGeom>
        </p:spPr>
      </p:pic>
    </p:spTree>
    <p:extLst>
      <p:ext uri="{BB962C8B-B14F-4D97-AF65-F5344CB8AC3E}">
        <p14:creationId xmlns:p14="http://schemas.microsoft.com/office/powerpoint/2010/main" val="1860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1 </a:t>
            </a:r>
          </a:p>
        </p:txBody>
      </p:sp>
      <p:sp>
        <p:nvSpPr>
          <p:cNvPr id="3" name="Content Placeholder 2"/>
          <p:cNvSpPr>
            <a:spLocks noGrp="1"/>
          </p:cNvSpPr>
          <p:nvPr>
            <p:ph sz="quarter" idx="1"/>
          </p:nvPr>
        </p:nvSpPr>
        <p:spPr>
          <a:xfrm>
            <a:off x="457200" y="1219200"/>
            <a:ext cx="6858000" cy="5486400"/>
          </a:xfrm>
        </p:spPr>
        <p:txBody>
          <a:bodyPr>
            <a:normAutofit/>
          </a:bodyPr>
          <a:lstStyle/>
          <a:p>
            <a:pPr lvl="0"/>
            <a:r>
              <a:rPr lang="en-US" sz="3200" dirty="0"/>
              <a:t>KR had GDM, now has prediabetes. Started on Metformin 500mg BID. Which of the following is true?</a:t>
            </a:r>
          </a:p>
          <a:p>
            <a:pPr marL="385763" indent="-385763">
              <a:buFont typeface="+mj-lt"/>
              <a:buAutoNum type="alphaLcPeriod"/>
            </a:pPr>
            <a:r>
              <a:rPr lang="en-US" sz="3200" dirty="0"/>
              <a:t>Metformin can cause kidney problems.</a:t>
            </a:r>
          </a:p>
          <a:p>
            <a:pPr marL="385763" indent="-385763">
              <a:buFont typeface="+mj-lt"/>
              <a:buAutoNum type="alphaLcPeriod"/>
            </a:pPr>
            <a:r>
              <a:rPr lang="en-US" sz="3200" dirty="0"/>
              <a:t>If you forget to take metformin before the meal, hold the dose</a:t>
            </a:r>
          </a:p>
          <a:p>
            <a:pPr marL="385763" indent="-385763">
              <a:buFont typeface="+mj-lt"/>
              <a:buAutoNum type="alphaLcPeriod"/>
            </a:pPr>
            <a:r>
              <a:rPr lang="en-US" sz="3200" dirty="0"/>
              <a:t>Metformin may cause loose stools</a:t>
            </a:r>
          </a:p>
          <a:p>
            <a:pPr marL="385763" indent="-385763">
              <a:buFont typeface="+mj-lt"/>
              <a:buAutoNum type="alphaLcPeriod"/>
            </a:pPr>
            <a:r>
              <a:rPr lang="en-US" sz="3200" dirty="0"/>
              <a:t>Stop metformin if GFR is less than 60.</a:t>
            </a:r>
          </a:p>
          <a:p>
            <a:pPr marL="385763" indent="-385763">
              <a:buFont typeface="+mj-lt"/>
              <a:buAutoNum type="alphaLcPeriod"/>
            </a:pPr>
            <a:endParaRPr lang="en-US" sz="3200" dirty="0"/>
          </a:p>
          <a:p>
            <a:pPr marL="0" indent="0">
              <a:buNone/>
            </a:pPr>
            <a:endParaRPr lang="en-US" dirty="0"/>
          </a:p>
          <a:p>
            <a:endParaRPr lang="en-US" dirty="0"/>
          </a:p>
        </p:txBody>
      </p:sp>
      <p:sp>
        <p:nvSpPr>
          <p:cNvPr id="5" name="Oval 4">
            <a:extLst>
              <a:ext uri="{FF2B5EF4-FFF2-40B4-BE49-F238E27FC236}">
                <a16:creationId xmlns:a16="http://schemas.microsoft.com/office/drawing/2014/main" id="{E09BA8E4-18BF-4EC5-847B-8A39E105FEAC}"/>
              </a:ext>
            </a:extLst>
          </p:cNvPr>
          <p:cNvSpPr/>
          <p:nvPr/>
        </p:nvSpPr>
        <p:spPr>
          <a:xfrm>
            <a:off x="0" y="4724400"/>
            <a:ext cx="7696200"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7" name="Picture 6">
            <a:extLst>
              <a:ext uri="{FF2B5EF4-FFF2-40B4-BE49-F238E27FC236}">
                <a16:creationId xmlns:a16="http://schemas.microsoft.com/office/drawing/2014/main" id="{D5FF92E2-8BEE-0FD9-D85D-346846A8CC28}"/>
              </a:ext>
            </a:extLst>
          </p:cNvPr>
          <p:cNvPicPr>
            <a:picLocks noChangeAspect="1"/>
          </p:cNvPicPr>
          <p:nvPr/>
        </p:nvPicPr>
        <p:blipFill>
          <a:blip r:embed="rId4"/>
          <a:stretch>
            <a:fillRect/>
          </a:stretch>
        </p:blipFill>
        <p:spPr>
          <a:xfrm>
            <a:off x="7315200" y="1371600"/>
            <a:ext cx="1447800" cy="1306423"/>
          </a:xfrm>
          <a:prstGeom prst="rect">
            <a:avLst/>
          </a:prstGeom>
        </p:spPr>
      </p:pic>
    </p:spTree>
    <p:custDataLst>
      <p:tags r:id="rId1"/>
    </p:custDataLst>
    <p:extLst>
      <p:ext uri="{BB962C8B-B14F-4D97-AF65-F5344CB8AC3E}">
        <p14:creationId xmlns:p14="http://schemas.microsoft.com/office/powerpoint/2010/main" val="34647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a:t>Diabetes Overview and Glycemic Goals</a:t>
            </a:r>
          </a:p>
        </p:txBody>
      </p:sp>
      <p:sp>
        <p:nvSpPr>
          <p:cNvPr id="3" name="Content Placeholder 2"/>
          <p:cNvSpPr>
            <a:spLocks noGrp="1"/>
          </p:cNvSpPr>
          <p:nvPr>
            <p:ph type="body" sz="half" idx="1"/>
          </p:nvPr>
        </p:nvSpPr>
        <p:spPr>
          <a:xfrm>
            <a:off x="533400" y="1250950"/>
            <a:ext cx="4800600" cy="5334000"/>
          </a:xfrm>
        </p:spPr>
        <p:txBody>
          <a:bodyPr>
            <a:normAutofit/>
          </a:bodyPr>
          <a:lstStyle/>
          <a:p>
            <a:pPr marL="0" indent="0">
              <a:lnSpc>
                <a:spcPct val="110000"/>
              </a:lnSpc>
              <a:buNone/>
            </a:pPr>
            <a:r>
              <a:rPr lang="en-US" sz="3200" b="1" dirty="0"/>
              <a:t>Objectives:</a:t>
            </a:r>
          </a:p>
          <a:p>
            <a:pPr marL="0" indent="0">
              <a:lnSpc>
                <a:spcPct val="110000"/>
              </a:lnSpc>
              <a:buNone/>
            </a:pPr>
            <a:r>
              <a:rPr lang="en-US" sz="2800" dirty="0"/>
              <a:t>1. Discuss </a:t>
            </a:r>
            <a:r>
              <a:rPr lang="en-US" sz="3200" dirty="0"/>
              <a:t>current state of diabetes in the U.S.</a:t>
            </a:r>
          </a:p>
          <a:p>
            <a:pPr marL="0" indent="0">
              <a:lnSpc>
                <a:spcPct val="110000"/>
              </a:lnSpc>
              <a:buNone/>
            </a:pPr>
            <a:r>
              <a:rPr lang="en-US" sz="3200" dirty="0"/>
              <a:t>2. Describe goals of care.</a:t>
            </a:r>
          </a:p>
          <a:p>
            <a:pPr marL="0" indent="0">
              <a:lnSpc>
                <a:spcPct val="110000"/>
              </a:lnSpc>
              <a:buNone/>
            </a:pPr>
            <a:r>
              <a:rPr lang="en-US" sz="3200" dirty="0"/>
              <a:t>3. Summarize the new ADA/ EASD Management Guidelines.</a:t>
            </a:r>
          </a:p>
          <a:p>
            <a:pPr marL="0" indent="0">
              <a:lnSpc>
                <a:spcPct val="110000"/>
              </a:lnSpc>
              <a:buNone/>
            </a:pPr>
            <a:r>
              <a:rPr lang="en-US" sz="3200" dirty="0"/>
              <a:t>4. Apply new guidelines to individual case studies.</a:t>
            </a: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083" r="-1" b="-1"/>
          <a:stretch/>
        </p:blipFill>
        <p:spPr>
          <a:xfrm>
            <a:off x="5500876" y="1371600"/>
            <a:ext cx="3200400" cy="3565368"/>
          </a:xfrm>
          <a:prstGeom prst="rect">
            <a:avLst/>
          </a:prstGeom>
          <a:noFill/>
        </p:spPr>
      </p:pic>
    </p:spTree>
    <p:extLst>
      <p:ext uri="{BB962C8B-B14F-4D97-AF65-F5344CB8AC3E}">
        <p14:creationId xmlns:p14="http://schemas.microsoft.com/office/powerpoint/2010/main" val="249538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741" y="4262016"/>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37290" y="4226704"/>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92040743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for Type 2 Diabetes</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953000" y="1524000"/>
            <a:ext cx="3733800" cy="5334000"/>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a:t>
            </a:r>
            <a:r>
              <a:rPr lang="en-US" sz="2400" dirty="0">
                <a:solidFill>
                  <a:srgbClr val="0070C0"/>
                </a:solidFill>
              </a:rPr>
              <a:t>Inexpensive - 3 months for $12</a:t>
            </a:r>
          </a:p>
          <a:p>
            <a:pPr lvl="1">
              <a:buFont typeface="Arial"/>
              <a:buChar char="–"/>
              <a:defRPr/>
            </a:pPr>
            <a:r>
              <a:rPr lang="en-US" sz="2400" dirty="0">
                <a:solidFill>
                  <a:srgbClr val="0070C0"/>
                </a:solidFill>
              </a:rPr>
              <a:t>Weight neutral</a:t>
            </a:r>
          </a:p>
          <a:p>
            <a:pPr marL="205735" lvl="1" indent="0">
              <a:buNone/>
              <a:defRPr/>
            </a:pPr>
            <a:endParaRPr lang="en-US" sz="2400" dirty="0">
              <a:solidFill>
                <a:srgbClr val="0070C0"/>
              </a:solidFill>
            </a:endParaRPr>
          </a:p>
          <a:p>
            <a:pPr>
              <a:buFont typeface="Arial"/>
              <a:buChar char="•"/>
              <a:defRPr/>
            </a:pPr>
            <a:r>
              <a:rPr lang="en-US" sz="2400" dirty="0"/>
              <a:t>If ASCVD, HF or CKD or high ASCVD risk, use SGLT2i or GLP-1 RA +/- metformin </a:t>
            </a:r>
          </a:p>
          <a:p>
            <a:pPr marL="0" indent="0">
              <a:buNone/>
              <a:defRPr/>
            </a:pPr>
            <a:endParaRPr lang="en-US" dirty="0"/>
          </a:p>
        </p:txBody>
      </p:sp>
      <p:pic>
        <p:nvPicPr>
          <p:cNvPr id="4" name="Picture 3">
            <a:extLst>
              <a:ext uri="{FF2B5EF4-FFF2-40B4-BE49-F238E27FC236}">
                <a16:creationId xmlns:a16="http://schemas.microsoft.com/office/drawing/2014/main" id="{310DD8F0-8238-FDC4-D9FF-F1CC85AA54E0}"/>
              </a:ext>
            </a:extLst>
          </p:cNvPr>
          <p:cNvPicPr>
            <a:picLocks noChangeAspect="1"/>
          </p:cNvPicPr>
          <p:nvPr/>
        </p:nvPicPr>
        <p:blipFill>
          <a:blip r:embed="rId3"/>
          <a:stretch>
            <a:fillRect/>
          </a:stretch>
        </p:blipFill>
        <p:spPr>
          <a:xfrm>
            <a:off x="304800" y="1392044"/>
            <a:ext cx="4784327" cy="5153489"/>
          </a:xfrm>
          <a:prstGeom prst="rect">
            <a:avLst/>
          </a:prstGeom>
        </p:spPr>
      </p:pic>
      <p:pic>
        <p:nvPicPr>
          <p:cNvPr id="2" name="Content Placeholder 6">
            <a:extLst>
              <a:ext uri="{FF2B5EF4-FFF2-40B4-BE49-F238E27FC236}">
                <a16:creationId xmlns:a16="http://schemas.microsoft.com/office/drawing/2014/main" id="{CD2A8B5D-3AE7-83B5-0C92-A1FB585F09E4}"/>
              </a:ext>
            </a:extLst>
          </p:cNvPr>
          <p:cNvPicPr>
            <a:picLocks noChangeAspect="1"/>
          </p:cNvPicPr>
          <p:nvPr/>
        </p:nvPicPr>
        <p:blipFill>
          <a:blip r:embed="rId4"/>
          <a:stretch>
            <a:fillRect/>
          </a:stretch>
        </p:blipFill>
        <p:spPr>
          <a:xfrm>
            <a:off x="5791200" y="6337784"/>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5042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Non-Adherence (CRN)</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lnSpcReduction="10000"/>
          </a:bodyPr>
          <a:lstStyle/>
          <a:p>
            <a:r>
              <a:rPr lang="en-US" sz="3200" dirty="0"/>
              <a:t>Among people with chronic illnesses, 2/3 of those who reported not taking medications as prescribed due to CRN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lnSpcReduction="10000"/>
          </a:bodyPr>
          <a:lstStyle/>
          <a:p>
            <a:r>
              <a:rPr lang="en-US" dirty="0"/>
              <a:t>*CRN = Cost related non-adherence.</a:t>
            </a:r>
          </a:p>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0600" y="4898017"/>
            <a:ext cx="2885638" cy="1731383"/>
          </a:xfrm>
          <a:prstGeom prst="rect">
            <a:avLst/>
          </a:prstGeom>
        </p:spPr>
      </p:pic>
    </p:spTree>
    <p:extLst>
      <p:ext uri="{BB962C8B-B14F-4D97-AF65-F5344CB8AC3E}">
        <p14:creationId xmlns:p14="http://schemas.microsoft.com/office/powerpoint/2010/main" val="182522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628649" y="1219200"/>
            <a:ext cx="4078349" cy="5638800"/>
          </a:xfrm>
        </p:spPr>
        <p:txBody>
          <a:bodyPr>
            <a:normAutofit fontScale="92500" lnSpcReduction="10000"/>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solidFill>
                  <a:srgbClr val="0070C0"/>
                </a:solidFill>
              </a:rPr>
              <a:t>Work on targeted approach for specific barrier</a:t>
            </a:r>
          </a:p>
        </p:txBody>
      </p:sp>
    </p:spTree>
    <p:extLst>
      <p:ext uri="{BB962C8B-B14F-4D97-AF65-F5344CB8AC3E}">
        <p14:creationId xmlns:p14="http://schemas.microsoft.com/office/powerpoint/2010/main" val="17414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p:txBody>
          <a:bodyPr>
            <a:normAutofit/>
          </a:bodyPr>
          <a:lstStyle/>
          <a:p>
            <a:pPr eaLnBrk="1" hangingPunct="1"/>
            <a:r>
              <a:rPr lang="en-US" altLang="en-US" sz="4400" dirty="0"/>
              <a:t>Sulfonylureas</a:t>
            </a:r>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457200" y="1219200"/>
            <a:ext cx="4953000" cy="4937760"/>
          </a:xfrm>
        </p:spPr>
        <p:txBody>
          <a:bodyPr>
            <a:normAutofit fontScale="92500" lnSpcReduction="10000"/>
          </a:bodyPr>
          <a:lstStyle/>
          <a:p>
            <a:pPr eaLnBrk="1" hangingPunct="1"/>
            <a:r>
              <a:rPr lang="en-US" altLang="en-US" sz="3200" dirty="0"/>
              <a:t>Mechanism: Stimulate beta cells to release insulin</a:t>
            </a:r>
          </a:p>
          <a:p>
            <a:pPr eaLnBrk="1" hangingPunct="1"/>
            <a:r>
              <a:rPr lang="en-US" altLang="en-US" sz="3200" dirty="0"/>
              <a:t>Dosed 1-2x daily before meals</a:t>
            </a:r>
          </a:p>
          <a:p>
            <a:pPr eaLnBrk="1" hangingPunct="1"/>
            <a:r>
              <a:rPr lang="en-US" altLang="en-US" sz="3200" dirty="0"/>
              <a:t>Adverse effects</a:t>
            </a:r>
          </a:p>
          <a:p>
            <a:pPr lvl="1" eaLnBrk="1" hangingPunct="1"/>
            <a:r>
              <a:rPr lang="en-US" altLang="en-US" sz="2400" dirty="0"/>
              <a:t>Hypoglycemia, Weight gain, watch renal function</a:t>
            </a:r>
            <a:endParaRPr lang="en-US" altLang="en-US" dirty="0"/>
          </a:p>
          <a:p>
            <a:pPr eaLnBrk="1" hangingPunct="1"/>
            <a:r>
              <a:rPr lang="en-US" altLang="en-US" sz="3200" dirty="0"/>
              <a:t>Low cost, $12 for 3 months supply</a:t>
            </a:r>
          </a:p>
          <a:p>
            <a:pPr eaLnBrk="1" hangingPunct="1"/>
            <a:r>
              <a:rPr lang="en-US" altLang="en-US" sz="3200" dirty="0"/>
              <a:t>Can help with glucose toxicity, lowers 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Glipizide (Generic) Tablets, 10-mg, 100 tablets">
            <a:extLst>
              <a:ext uri="{FF2B5EF4-FFF2-40B4-BE49-F238E27FC236}">
                <a16:creationId xmlns:a16="http://schemas.microsoft.com/office/drawing/2014/main" id="{B7D6100A-AA30-036A-D590-BD971A2BF1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9383">
            <a:off x="5526220" y="1607833"/>
            <a:ext cx="2801684" cy="280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KR – Poll 2</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457200" y="1219200"/>
            <a:ext cx="8229600" cy="5486400"/>
          </a:xfrm>
        </p:spPr>
        <p:txBody>
          <a:bodyPr/>
          <a:lstStyle/>
          <a:p>
            <a:pPr marL="0" indent="0" eaLnBrk="1" hangingPunct="1">
              <a:buNone/>
            </a:pPr>
            <a:r>
              <a:rPr lang="en-US" altLang="en-US" sz="3243" dirty="0"/>
              <a:t>KR is a 47yoM with type 2 diabetes x 5 years. Complains of dizziness/shakiness 3x/week, especially after surfing. Last A1C=6.7%. Which of their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(Januvia)</a:t>
            </a:r>
          </a:p>
          <a:p>
            <a:pPr marL="360365" lvl="1" indent="0" eaLnBrk="1" hangingPunct="1">
              <a:buNone/>
            </a:pPr>
            <a:r>
              <a:rPr lang="en-US" altLang="en-US" sz="3243" dirty="0"/>
              <a:t>C. Glimepiride (Amaryl)</a:t>
            </a:r>
          </a:p>
          <a:p>
            <a:pPr marL="360365" lvl="1" indent="0" eaLnBrk="1" hangingPunct="1">
              <a:buNone/>
            </a:pPr>
            <a:r>
              <a:rPr lang="en-US" altLang="en-US" sz="3243" dirty="0"/>
              <a:t>D. Pioglitazone (Actos)</a:t>
            </a:r>
            <a:endParaRPr lang="en-US" altLang="en-US" sz="2522" dirty="0"/>
          </a:p>
        </p:txBody>
      </p:sp>
      <p:sp>
        <p:nvSpPr>
          <p:cNvPr id="5" name="Oval 4">
            <a:extLst>
              <a:ext uri="{FF2B5EF4-FFF2-40B4-BE49-F238E27FC236}">
                <a16:creationId xmlns:a16="http://schemas.microsoft.com/office/drawing/2014/main" id="{3F2553D3-0488-4DA9-9EF2-4200886C5257}"/>
              </a:ext>
            </a:extLst>
          </p:cNvPr>
          <p:cNvSpPr/>
          <p:nvPr/>
        </p:nvSpPr>
        <p:spPr>
          <a:xfrm>
            <a:off x="609600" y="4800600"/>
            <a:ext cx="46482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3" name="Picture 2" descr="Woman carrying surfboard facing the sea">
            <a:extLst>
              <a:ext uri="{FF2B5EF4-FFF2-40B4-BE49-F238E27FC236}">
                <a16:creationId xmlns:a16="http://schemas.microsoft.com/office/drawing/2014/main" id="{A2B8C90C-E093-7025-D634-05286434F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5770" y="3657600"/>
            <a:ext cx="3162300" cy="2108200"/>
          </a:xfrm>
          <a:prstGeom prst="rect">
            <a:avLst/>
          </a:prstGeom>
        </p:spPr>
      </p:pic>
    </p:spTree>
    <p:extLst>
      <p:ext uri="{BB962C8B-B14F-4D97-AF65-F5344CB8AC3E}">
        <p14:creationId xmlns:p14="http://schemas.microsoft.com/office/powerpoint/2010/main" val="5736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normAutofit/>
          </a:bodyPr>
          <a:lstStyle/>
          <a:p>
            <a:pPr eaLnBrk="1" hangingPunct="1">
              <a:defRPr/>
            </a:pPr>
            <a:r>
              <a:rPr lang="en-US" sz="4400" dirty="0"/>
              <a:t>Preventing Hypoglycemia</a:t>
            </a:r>
          </a:p>
        </p:txBody>
      </p:sp>
      <p:sp>
        <p:nvSpPr>
          <p:cNvPr id="565251" name="Rectangle 3"/>
          <p:cNvSpPr>
            <a:spLocks noGrp="1" noChangeArrowheads="1"/>
          </p:cNvSpPr>
          <p:nvPr>
            <p:ph type="body" sz="half" idx="1"/>
          </p:nvPr>
        </p:nvSpPr>
        <p:spPr>
          <a:xfrm>
            <a:off x="609600" y="1295400"/>
            <a:ext cx="3162300" cy="48768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a:t>
            </a:r>
            <a:r>
              <a:rPr lang="en-US" sz="2800" dirty="0" err="1"/>
              <a:t>hs</a:t>
            </a:r>
            <a:r>
              <a:rPr lang="en-US" sz="2800" dirty="0"/>
              <a:t>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type="body" sz="half" idx="2"/>
          </p:nvPr>
        </p:nvSpPr>
        <p:spPr>
          <a:xfrm>
            <a:off x="4876800" y="1295400"/>
            <a:ext cx="3570517" cy="4648200"/>
          </a:xfrm>
        </p:spPr>
        <p:txBody>
          <a:bodyPr>
            <a:normAutofit fontScale="77500" lnSpcReduction="20000"/>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p:txBody>
      </p:sp>
    </p:spTree>
    <p:custDataLst>
      <p:tags r:id="rId1"/>
    </p:custDataLst>
    <p:extLst>
      <p:ext uri="{BB962C8B-B14F-4D97-AF65-F5344CB8AC3E}">
        <p14:creationId xmlns:p14="http://schemas.microsoft.com/office/powerpoint/2010/main" val="113031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1156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719667"/>
            <a:ext cx="8172450" cy="1422400"/>
          </a:xfrm>
        </p:spPr>
        <p:txBody>
          <a:bodyPr>
            <a:normAutofit/>
          </a:bodyPr>
          <a:lstStyle/>
          <a:p>
            <a:pPr eaLnBrk="1" hangingPunct="1">
              <a:defRPr/>
            </a:pPr>
            <a:r>
              <a:rPr lang="en-US" sz="3556" dirty="0"/>
              <a:t>DPP-4 Inhibitors – </a:t>
            </a:r>
            <a:r>
              <a:rPr lang="en-US" sz="2844" dirty="0"/>
              <a:t>“Incretin Enhancers”</a:t>
            </a:r>
            <a:r>
              <a:rPr lang="en-US" sz="3556" dirty="0">
                <a:solidFill>
                  <a:schemeClr val="folHlink"/>
                </a:solidFill>
              </a:rPr>
              <a:t> </a:t>
            </a:r>
            <a:br>
              <a:rPr lang="en-US" sz="3556" dirty="0">
                <a:solidFill>
                  <a:schemeClr val="folHlink"/>
                </a:solidFill>
              </a:rPr>
            </a:br>
            <a:r>
              <a:rPr lang="en-US" sz="1956" dirty="0"/>
              <a:t>Januvia (sita</a:t>
            </a:r>
            <a:r>
              <a:rPr lang="en-US" sz="1956" i="1" dirty="0"/>
              <a:t>gliptin</a:t>
            </a:r>
            <a:r>
              <a:rPr lang="en-US" sz="1956" dirty="0"/>
              <a:t>)  </a:t>
            </a:r>
            <a:r>
              <a:rPr lang="en-US" sz="1956" dirty="0" err="1"/>
              <a:t>Tradjenta</a:t>
            </a:r>
            <a:r>
              <a:rPr lang="en-US" sz="1956" dirty="0"/>
              <a:t> (lina</a:t>
            </a:r>
            <a:r>
              <a:rPr lang="en-US" sz="1956" i="1" dirty="0"/>
              <a:t>gliptin</a:t>
            </a:r>
            <a:r>
              <a:rPr lang="en-US" sz="1956" dirty="0"/>
              <a:t>) </a:t>
            </a:r>
            <a:br>
              <a:rPr lang="en-US" sz="1956" dirty="0"/>
            </a:br>
            <a:r>
              <a:rPr lang="en-US" sz="1956" dirty="0" err="1"/>
              <a:t>Onglyza</a:t>
            </a:r>
            <a:r>
              <a:rPr lang="en-US" sz="1956" dirty="0"/>
              <a:t> (</a:t>
            </a:r>
            <a:r>
              <a:rPr lang="en-US" sz="1956" dirty="0" err="1"/>
              <a:t>saxa</a:t>
            </a:r>
            <a:r>
              <a:rPr lang="en-US" sz="1956" i="1" dirty="0" err="1"/>
              <a:t>gliptin</a:t>
            </a:r>
            <a:r>
              <a:rPr lang="en-US" sz="1956" dirty="0"/>
              <a:t>)  </a:t>
            </a:r>
            <a:r>
              <a:rPr lang="en-US" sz="1956" dirty="0" err="1"/>
              <a:t>Nesina</a:t>
            </a:r>
            <a:r>
              <a:rPr lang="en-US" sz="1956" dirty="0"/>
              <a:t> (</a:t>
            </a:r>
            <a:r>
              <a:rPr lang="en-US" sz="1956" dirty="0" err="1"/>
              <a:t>alo</a:t>
            </a:r>
            <a:r>
              <a:rPr lang="en-US" sz="1956" i="1" dirty="0" err="1"/>
              <a:t>gliptin</a:t>
            </a:r>
            <a:r>
              <a:rPr lang="en-US" sz="1956" dirty="0"/>
              <a:t>) </a:t>
            </a:r>
            <a:endParaRPr lang="en-US" sz="1778"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69" y="2345267"/>
            <a:ext cx="8347262" cy="3057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2634517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Hypoglycemia &amp; Next Steps</a:t>
            </a:r>
          </a:p>
        </p:txBody>
      </p:sp>
      <p:sp>
        <p:nvSpPr>
          <p:cNvPr id="2" name="Text Placeholder 1">
            <a:extLst>
              <a:ext uri="{FF2B5EF4-FFF2-40B4-BE49-F238E27FC236}">
                <a16:creationId xmlns:a16="http://schemas.microsoft.com/office/drawing/2014/main" id="{3A54194B-B814-B674-6BDA-55521E6FF816}"/>
              </a:ext>
            </a:extLst>
          </p:cNvPr>
          <p:cNvSpPr>
            <a:spLocks noGrp="1"/>
          </p:cNvSpPr>
          <p:nvPr>
            <p:ph type="body" idx="1"/>
          </p:nvPr>
        </p:nvSpPr>
        <p:spPr>
          <a:xfrm>
            <a:off x="531812" y="1447800"/>
            <a:ext cx="4040188" cy="685800"/>
          </a:xfrm>
        </p:spPr>
        <p:txBody>
          <a:bodyPr/>
          <a:lstStyle/>
          <a:p>
            <a:pPr algn="ctr"/>
            <a:r>
              <a:rPr lang="en-US" sz="2800" dirty="0">
                <a:solidFill>
                  <a:srgbClr val="00B050"/>
                </a:solidFill>
              </a:rPr>
              <a:t>Do NOT Cause Hypoglycemia</a:t>
            </a:r>
          </a:p>
        </p:txBody>
      </p:sp>
      <p:sp>
        <p:nvSpPr>
          <p:cNvPr id="3" name="Text Placeholder 2">
            <a:extLst>
              <a:ext uri="{FF2B5EF4-FFF2-40B4-BE49-F238E27FC236}">
                <a16:creationId xmlns:a16="http://schemas.microsoft.com/office/drawing/2014/main" id="{CE4A7646-E163-BAEE-3DA9-D5707BA15366}"/>
              </a:ext>
            </a:extLst>
          </p:cNvPr>
          <p:cNvSpPr>
            <a:spLocks noGrp="1"/>
          </p:cNvSpPr>
          <p:nvPr>
            <p:ph type="body" sz="half" idx="3"/>
          </p:nvPr>
        </p:nvSpPr>
        <p:spPr>
          <a:xfrm>
            <a:off x="5172308" y="1600200"/>
            <a:ext cx="4041775" cy="685800"/>
          </a:xfrm>
        </p:spPr>
        <p:txBody>
          <a:bodyPr/>
          <a:lstStyle/>
          <a:p>
            <a:r>
              <a:rPr lang="en-US" sz="3200" dirty="0">
                <a:solidFill>
                  <a:srgbClr val="C00000"/>
                </a:solidFill>
              </a:rPr>
              <a:t>Can Cause Hypoglycemia</a:t>
            </a:r>
          </a:p>
        </p:txBody>
      </p:sp>
      <p:graphicFrame>
        <p:nvGraphicFramePr>
          <p:cNvPr id="4" name="Content Placeholder 3">
            <a:extLst>
              <a:ext uri="{FF2B5EF4-FFF2-40B4-BE49-F238E27FC236}">
                <a16:creationId xmlns:a16="http://schemas.microsoft.com/office/drawing/2014/main" id="{0CB89F87-DA57-4799-92DE-223A0FFEFB4B}"/>
              </a:ext>
            </a:extLst>
          </p:cNvPr>
          <p:cNvGraphicFramePr>
            <a:graphicFrameLocks noGrp="1"/>
          </p:cNvGraphicFramePr>
          <p:nvPr>
            <p:ph sz="quarter" idx="2"/>
            <p:extLst>
              <p:ext uri="{D42A27DB-BD31-4B8C-83A1-F6EECF244321}">
                <p14:modId xmlns:p14="http://schemas.microsoft.com/office/powerpoint/2010/main" val="816036822"/>
              </p:ext>
            </p:extLst>
          </p:nvPr>
        </p:nvGraphicFramePr>
        <p:xfrm>
          <a:off x="457200" y="2133600"/>
          <a:ext cx="4038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BA15A57F-E483-CEC4-F75C-D727CD5B9C81}"/>
              </a:ext>
            </a:extLst>
          </p:cNvPr>
          <p:cNvSpPr>
            <a:spLocks noGrp="1"/>
          </p:cNvSpPr>
          <p:nvPr>
            <p:ph sz="quarter" idx="4"/>
          </p:nvPr>
        </p:nvSpPr>
        <p:spPr>
          <a:xfrm>
            <a:off x="5163015" y="2362200"/>
            <a:ext cx="3505200" cy="3580912"/>
          </a:xfrm>
        </p:spPr>
        <p:txBody>
          <a:bodyPr/>
          <a:lstStyle/>
          <a:p>
            <a:r>
              <a:rPr lang="en-US" dirty="0"/>
              <a:t>Sulfonylurea</a:t>
            </a:r>
          </a:p>
          <a:p>
            <a:r>
              <a:rPr lang="en-US" dirty="0"/>
              <a:t>Meglitinides</a:t>
            </a:r>
          </a:p>
          <a:p>
            <a:r>
              <a:rPr lang="en-US" dirty="0"/>
              <a:t>Insulin</a:t>
            </a:r>
          </a:p>
        </p:txBody>
      </p:sp>
      <p:sp>
        <p:nvSpPr>
          <p:cNvPr id="9" name="TextBox 3">
            <a:extLst>
              <a:ext uri="{FF2B5EF4-FFF2-40B4-BE49-F238E27FC236}">
                <a16:creationId xmlns:a16="http://schemas.microsoft.com/office/drawing/2014/main" id="{A11E6397-461D-4528-B6F6-32A1274E0627}"/>
              </a:ext>
            </a:extLst>
          </p:cNvPr>
          <p:cNvSpPr txBox="1">
            <a:spLocks noChangeArrowheads="1"/>
          </p:cNvSpPr>
          <p:nvPr/>
        </p:nvSpPr>
        <p:spPr bwMode="auto">
          <a:xfrm>
            <a:off x="735884" y="6218482"/>
            <a:ext cx="4428990"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Diabetes Care 2022;45(Suppl. 1):S125-S143.</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665D764B-F595-51E3-7666-A42910815A3E}"/>
              </a:ext>
            </a:extLst>
          </p:cNvPr>
          <p:cNvCxnSpPr/>
          <p:nvPr/>
        </p:nvCxnSpPr>
        <p:spPr>
          <a:xfrm>
            <a:off x="4760911" y="1295400"/>
            <a:ext cx="76202" cy="4923082"/>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6807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199" y="86139"/>
            <a:ext cx="8226425" cy="1143000"/>
          </a:xfrm>
        </p:spPr>
        <p:txBody>
          <a:bodyPr/>
          <a:lstStyle/>
          <a:p>
            <a:pPr eaLnBrk="1" hangingPunct="1"/>
            <a:r>
              <a:rPr lang="en-US" dirty="0"/>
              <a:t>Global Epidemic</a:t>
            </a:r>
          </a:p>
        </p:txBody>
      </p:sp>
      <p:sp>
        <p:nvSpPr>
          <p:cNvPr id="1366019" name="Rectangle 3"/>
          <p:cNvSpPr>
            <a:spLocks noGrp="1" noChangeArrowheads="1"/>
          </p:cNvSpPr>
          <p:nvPr>
            <p:ph idx="1"/>
          </p:nvPr>
        </p:nvSpPr>
        <p:spPr>
          <a:xfrm>
            <a:off x="2960980" y="5996303"/>
            <a:ext cx="5867400" cy="726235"/>
          </a:xfrm>
          <a:solidFill>
            <a:schemeClr val="accent3">
              <a:lumMod val="60000"/>
              <a:lumOff val="40000"/>
            </a:schemeClr>
          </a:solidFill>
        </p:spPr>
        <p:txBody>
          <a:bodyPr>
            <a:normAutofit/>
          </a:bodyPr>
          <a:lstStyle/>
          <a:p>
            <a:pPr eaLnBrk="1" hangingPunct="1"/>
            <a:r>
              <a:rPr lang="en-US" sz="2800" dirty="0"/>
              <a:t>World Diabetes Day is November 14</a:t>
            </a:r>
          </a:p>
          <a:p>
            <a:pPr marL="0" indent="0" eaLnBrk="1" hangingPunct="1">
              <a:buNone/>
            </a:pPr>
            <a:endParaRPr lang="en-US" baseline="30000" dirty="0"/>
          </a:p>
        </p:txBody>
      </p:sp>
      <p:pic>
        <p:nvPicPr>
          <p:cNvPr id="3" name="Picture 2">
            <a:extLst>
              <a:ext uri="{FF2B5EF4-FFF2-40B4-BE49-F238E27FC236}">
                <a16:creationId xmlns:a16="http://schemas.microsoft.com/office/drawing/2014/main" id="{9A0B605A-ED91-4282-A6AE-A20192487B88}"/>
              </a:ext>
            </a:extLst>
          </p:cNvPr>
          <p:cNvPicPr>
            <a:picLocks noChangeAspect="1"/>
          </p:cNvPicPr>
          <p:nvPr/>
        </p:nvPicPr>
        <p:blipFill>
          <a:blip r:embed="rId4"/>
          <a:stretch>
            <a:fillRect/>
          </a:stretch>
        </p:blipFill>
        <p:spPr>
          <a:xfrm>
            <a:off x="315620" y="1254021"/>
            <a:ext cx="2506166" cy="5105400"/>
          </a:xfrm>
          <a:prstGeom prst="rect">
            <a:avLst/>
          </a:prstGeom>
        </p:spPr>
      </p:pic>
      <p:pic>
        <p:nvPicPr>
          <p:cNvPr id="5" name="Picture 4">
            <a:extLst>
              <a:ext uri="{FF2B5EF4-FFF2-40B4-BE49-F238E27FC236}">
                <a16:creationId xmlns:a16="http://schemas.microsoft.com/office/drawing/2014/main" id="{675E9D94-6498-4C07-A444-A8080BB313FA}"/>
              </a:ext>
            </a:extLst>
          </p:cNvPr>
          <p:cNvPicPr>
            <a:picLocks noChangeAspect="1"/>
          </p:cNvPicPr>
          <p:nvPr/>
        </p:nvPicPr>
        <p:blipFill>
          <a:blip r:embed="rId5"/>
          <a:stretch>
            <a:fillRect/>
          </a:stretch>
        </p:blipFill>
        <p:spPr>
          <a:xfrm>
            <a:off x="2705868" y="1275792"/>
            <a:ext cx="6122512" cy="4003780"/>
          </a:xfrm>
          <a:prstGeom prst="rect">
            <a:avLst/>
          </a:prstGeom>
        </p:spPr>
      </p:pic>
      <p:pic>
        <p:nvPicPr>
          <p:cNvPr id="7" name="Picture 6">
            <a:extLst>
              <a:ext uri="{FF2B5EF4-FFF2-40B4-BE49-F238E27FC236}">
                <a16:creationId xmlns:a16="http://schemas.microsoft.com/office/drawing/2014/main" id="{8192690A-20BA-490D-81E4-EED3E1A778DC}"/>
              </a:ext>
            </a:extLst>
          </p:cNvPr>
          <p:cNvPicPr>
            <a:picLocks noChangeAspect="1"/>
          </p:cNvPicPr>
          <p:nvPr/>
        </p:nvPicPr>
        <p:blipFill>
          <a:blip r:embed="rId6"/>
          <a:stretch>
            <a:fillRect/>
          </a:stretch>
        </p:blipFill>
        <p:spPr>
          <a:xfrm>
            <a:off x="6589038" y="2133600"/>
            <a:ext cx="2247900" cy="800100"/>
          </a:xfrm>
          <a:prstGeom prst="rect">
            <a:avLst/>
          </a:prstGeom>
        </p:spPr>
      </p:pic>
      <p:sp>
        <p:nvSpPr>
          <p:cNvPr id="8" name="TextBox 7">
            <a:extLst>
              <a:ext uri="{FF2B5EF4-FFF2-40B4-BE49-F238E27FC236}">
                <a16:creationId xmlns:a16="http://schemas.microsoft.com/office/drawing/2014/main" id="{7C06ADA1-2890-4FBA-BB4E-49424E0FEFB6}"/>
              </a:ext>
            </a:extLst>
          </p:cNvPr>
          <p:cNvSpPr txBox="1"/>
          <p:nvPr/>
        </p:nvSpPr>
        <p:spPr>
          <a:xfrm>
            <a:off x="5831633" y="5421867"/>
            <a:ext cx="2590800" cy="369332"/>
          </a:xfrm>
          <a:prstGeom prst="rect">
            <a:avLst/>
          </a:prstGeom>
          <a:noFill/>
        </p:spPr>
        <p:txBody>
          <a:bodyPr wrap="square" rtlCol="0">
            <a:spAutoFit/>
          </a:bodyPr>
          <a:lstStyle/>
          <a:p>
            <a:r>
              <a:rPr lang="en-US" dirty="0"/>
              <a:t>www. DiabetesAtlas.org</a:t>
            </a:r>
          </a:p>
        </p:txBody>
      </p:sp>
      <p:pic>
        <p:nvPicPr>
          <p:cNvPr id="26628" name="Picture 6" descr="http://www.worlddiabetesday.org/files/images/dka.jpg">
            <a:hlinkClick r:id="rId7" tooltip="Understand diabetes and take contro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871" y="4489411"/>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5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Next Step</a:t>
            </a:r>
            <a:r>
              <a:rPr lang="en-US" altLang="en-US" dirty="0"/>
              <a:t> for KR</a:t>
            </a:r>
            <a:endParaRPr lang="en-US" altLang="en-US" sz="4800" dirty="0"/>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457200" y="1219200"/>
            <a:ext cx="8229600" cy="5005357"/>
          </a:xfrm>
        </p:spPr>
        <p:txBody>
          <a:bodyPr/>
          <a:lstStyle/>
          <a:p>
            <a:pPr marL="0" indent="0" eaLnBrk="1" hangingPunct="1">
              <a:buNone/>
            </a:pPr>
            <a:r>
              <a:rPr lang="en-US" altLang="en-US" sz="3243" dirty="0"/>
              <a:t>KR is a 47yoM with type 2 diabetes x 5 years. Complains of dizziness/shakiness 3x/week, especially after surfing. Last A1C=6.7%.  </a:t>
            </a:r>
            <a:endParaRPr lang="en-US" altLang="en-US" sz="2522" dirty="0"/>
          </a:p>
        </p:txBody>
      </p:sp>
      <p:pic>
        <p:nvPicPr>
          <p:cNvPr id="3" name="Picture 2" descr="Woman carrying surfboard facing the sea">
            <a:extLst>
              <a:ext uri="{FF2B5EF4-FFF2-40B4-BE49-F238E27FC236}">
                <a16:creationId xmlns:a16="http://schemas.microsoft.com/office/drawing/2014/main" id="{A2B8C90C-E093-7025-D634-05286434F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696187"/>
            <a:ext cx="3162300" cy="2108200"/>
          </a:xfrm>
          <a:prstGeom prst="rect">
            <a:avLst/>
          </a:prstGeom>
        </p:spPr>
      </p:pic>
      <p:sp>
        <p:nvSpPr>
          <p:cNvPr id="2" name="TextBox 1">
            <a:extLst>
              <a:ext uri="{FF2B5EF4-FFF2-40B4-BE49-F238E27FC236}">
                <a16:creationId xmlns:a16="http://schemas.microsoft.com/office/drawing/2014/main" id="{9C59769C-F38B-50EE-BF51-48A11D64E36D}"/>
              </a:ext>
            </a:extLst>
          </p:cNvPr>
          <p:cNvSpPr txBox="1"/>
          <p:nvPr/>
        </p:nvSpPr>
        <p:spPr>
          <a:xfrm>
            <a:off x="415615" y="2931348"/>
            <a:ext cx="4457700" cy="3293209"/>
          </a:xfrm>
          <a:prstGeom prst="rect">
            <a:avLst/>
          </a:prstGeom>
          <a:noFill/>
        </p:spPr>
        <p:txBody>
          <a:bodyPr wrap="square" rtlCol="0">
            <a:spAutoFit/>
          </a:bodyPr>
          <a:lstStyle/>
          <a:p>
            <a:pPr algn="ctr"/>
            <a:r>
              <a:rPr lang="en-US" sz="2400" dirty="0">
                <a:solidFill>
                  <a:srgbClr val="0070C0"/>
                </a:solidFill>
              </a:rPr>
              <a:t>Stopped KR’s glimepiride due to hypoglycemia and </a:t>
            </a:r>
            <a:r>
              <a:rPr lang="en-US" sz="2400" dirty="0" err="1">
                <a:solidFill>
                  <a:srgbClr val="0070C0"/>
                </a:solidFill>
              </a:rPr>
              <a:t>wt</a:t>
            </a:r>
            <a:r>
              <a:rPr lang="en-US" sz="2400" dirty="0">
                <a:solidFill>
                  <a:srgbClr val="0070C0"/>
                </a:solidFill>
              </a:rPr>
              <a:t> gain.  </a:t>
            </a:r>
          </a:p>
          <a:p>
            <a:pPr algn="ctr"/>
            <a:endParaRPr lang="en-US" sz="2400" dirty="0">
              <a:solidFill>
                <a:srgbClr val="0070C0"/>
              </a:solidFill>
            </a:endParaRPr>
          </a:p>
          <a:p>
            <a:pPr algn="ctr"/>
            <a:r>
              <a:rPr lang="en-US" sz="2400" dirty="0">
                <a:solidFill>
                  <a:srgbClr val="0070C0"/>
                </a:solidFill>
              </a:rPr>
              <a:t>Referred to DSME Program and RD/RDN</a:t>
            </a:r>
          </a:p>
          <a:p>
            <a:pPr algn="ctr"/>
            <a:endParaRPr lang="en-US" sz="2400" dirty="0">
              <a:solidFill>
                <a:srgbClr val="0070C0"/>
              </a:solidFill>
            </a:endParaRPr>
          </a:p>
          <a:p>
            <a:pPr algn="ctr"/>
            <a:r>
              <a:rPr lang="en-US" sz="3200" dirty="0">
                <a:solidFill>
                  <a:srgbClr val="0070C0"/>
                </a:solidFill>
              </a:rPr>
              <a:t>Had a recent “small stroke”</a:t>
            </a:r>
          </a:p>
        </p:txBody>
      </p:sp>
      <p:sp>
        <p:nvSpPr>
          <p:cNvPr id="6" name="Content Placeholder 2">
            <a:extLst>
              <a:ext uri="{FF2B5EF4-FFF2-40B4-BE49-F238E27FC236}">
                <a16:creationId xmlns:a16="http://schemas.microsoft.com/office/drawing/2014/main" id="{3438ACC0-A8C6-27D3-4023-44B340144E6A}"/>
              </a:ext>
            </a:extLst>
          </p:cNvPr>
          <p:cNvSpPr txBox="1">
            <a:spLocks noChangeArrowheads="1"/>
          </p:cNvSpPr>
          <p:nvPr/>
        </p:nvSpPr>
        <p:spPr>
          <a:xfrm>
            <a:off x="1530970" y="6096000"/>
            <a:ext cx="8229600" cy="3505200"/>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buFont typeface="Wingdings 3"/>
              <a:buNone/>
            </a:pPr>
            <a:endParaRPr lang="en-US" altLang="en-US" sz="1800" dirty="0"/>
          </a:p>
        </p:txBody>
      </p:sp>
      <p:sp>
        <p:nvSpPr>
          <p:cNvPr id="8" name="TextBox 7">
            <a:extLst>
              <a:ext uri="{FF2B5EF4-FFF2-40B4-BE49-F238E27FC236}">
                <a16:creationId xmlns:a16="http://schemas.microsoft.com/office/drawing/2014/main" id="{85EB0504-6BBE-7F9B-4BDD-128D9C04D4F8}"/>
              </a:ext>
            </a:extLst>
          </p:cNvPr>
          <p:cNvSpPr txBox="1"/>
          <p:nvPr/>
        </p:nvSpPr>
        <p:spPr>
          <a:xfrm>
            <a:off x="5012706" y="5899431"/>
            <a:ext cx="3957288" cy="707886"/>
          </a:xfrm>
          <a:prstGeom prst="rect">
            <a:avLst/>
          </a:prstGeom>
          <a:noFill/>
        </p:spPr>
        <p:txBody>
          <a:bodyPr wrap="square">
            <a:spAutoFit/>
          </a:bodyPr>
          <a:lstStyle/>
          <a:p>
            <a:pPr marL="0" indent="0" algn="ctr">
              <a:buFont typeface="Wingdings 3"/>
              <a:buNone/>
            </a:pPr>
            <a:r>
              <a:rPr lang="en-US" sz="2000" b="1" dirty="0">
                <a:solidFill>
                  <a:srgbClr val="C00000"/>
                </a:solidFill>
                <a:latin typeface="Calibri" panose="020F0502020204030204" pitchFamily="34" charset="0"/>
                <a:cs typeface="Calibri" panose="020F0502020204030204" pitchFamily="34" charset="0"/>
              </a:rPr>
              <a:t>Goal is to reduce Major Adverse Cardiovascular Events</a:t>
            </a:r>
            <a:r>
              <a:rPr lang="en-US" sz="2000" dirty="0">
                <a:solidFill>
                  <a:srgbClr val="C00000"/>
                </a:solidFill>
                <a:latin typeface="Calibri" panose="020F0502020204030204" pitchFamily="34" charset="0"/>
                <a:cs typeface="Calibri" panose="020F0502020204030204" pitchFamily="34" charset="0"/>
              </a:rPr>
              <a:t> (MACE)</a:t>
            </a:r>
            <a:endParaRPr lang="en-US" altLang="en-US" sz="1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525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Let’s Break it Down / ADA &amp; EASD</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3"/>
          <a:stretch>
            <a:fillRect/>
          </a:stretch>
        </p:blipFill>
        <p:spPr>
          <a:xfrm>
            <a:off x="18585" y="1427356"/>
            <a:ext cx="9144000" cy="5148197"/>
          </a:xfrm>
          <a:prstGeom prst="rect">
            <a:avLst/>
          </a:prstGeom>
        </p:spPr>
      </p:pic>
      <p:sp>
        <p:nvSpPr>
          <p:cNvPr id="3" name="Rectangle: Top Corners One Rounded and One Snipped 2">
            <a:extLst>
              <a:ext uri="{FF2B5EF4-FFF2-40B4-BE49-F238E27FC236}">
                <a16:creationId xmlns:a16="http://schemas.microsoft.com/office/drawing/2014/main" id="{9E7CA503-74D2-923A-BE82-5DF9332191A3}"/>
              </a:ext>
            </a:extLst>
          </p:cNvPr>
          <p:cNvSpPr/>
          <p:nvPr/>
        </p:nvSpPr>
        <p:spPr>
          <a:xfrm>
            <a:off x="18585" y="1295400"/>
            <a:ext cx="5163015" cy="5334000"/>
          </a:xfrm>
          <a:custGeom>
            <a:avLst/>
            <a:gdLst>
              <a:gd name="connsiteX0" fmla="*/ 860520 w 5163015"/>
              <a:gd name="connsiteY0" fmla="*/ 0 h 5334000"/>
              <a:gd name="connsiteX1" fmla="*/ 1399763 w 5163015"/>
              <a:gd name="connsiteY1" fmla="*/ 0 h 5334000"/>
              <a:gd name="connsiteX2" fmla="*/ 2007845 w 5163015"/>
              <a:gd name="connsiteY2" fmla="*/ 0 h 5334000"/>
              <a:gd name="connsiteX3" fmla="*/ 2615927 w 5163015"/>
              <a:gd name="connsiteY3" fmla="*/ 0 h 5334000"/>
              <a:gd name="connsiteX4" fmla="*/ 3189590 w 5163015"/>
              <a:gd name="connsiteY4" fmla="*/ 0 h 5334000"/>
              <a:gd name="connsiteX5" fmla="*/ 3694413 w 5163015"/>
              <a:gd name="connsiteY5" fmla="*/ 0 h 5334000"/>
              <a:gd name="connsiteX6" fmla="*/ 4302495 w 5163015"/>
              <a:gd name="connsiteY6" fmla="*/ 0 h 5334000"/>
              <a:gd name="connsiteX7" fmla="*/ 4606545 w 5163015"/>
              <a:gd name="connsiteY7" fmla="*/ 304050 h 5334000"/>
              <a:gd name="connsiteX8" fmla="*/ 4867570 w 5163015"/>
              <a:gd name="connsiteY8" fmla="*/ 565075 h 5334000"/>
              <a:gd name="connsiteX9" fmla="*/ 5163015 w 5163015"/>
              <a:gd name="connsiteY9" fmla="*/ 860520 h 5334000"/>
              <a:gd name="connsiteX10" fmla="*/ 5163015 w 5163015"/>
              <a:gd name="connsiteY10" fmla="*/ 1509175 h 5334000"/>
              <a:gd name="connsiteX11" fmla="*/ 5163015 w 5163015"/>
              <a:gd name="connsiteY11" fmla="*/ 2068360 h 5334000"/>
              <a:gd name="connsiteX12" fmla="*/ 5163015 w 5163015"/>
              <a:gd name="connsiteY12" fmla="*/ 2538075 h 5334000"/>
              <a:gd name="connsiteX13" fmla="*/ 5163015 w 5163015"/>
              <a:gd name="connsiteY13" fmla="*/ 3052525 h 5334000"/>
              <a:gd name="connsiteX14" fmla="*/ 5163015 w 5163015"/>
              <a:gd name="connsiteY14" fmla="*/ 3522241 h 5334000"/>
              <a:gd name="connsiteX15" fmla="*/ 5163015 w 5163015"/>
              <a:gd name="connsiteY15" fmla="*/ 3947221 h 5334000"/>
              <a:gd name="connsiteX16" fmla="*/ 5163015 w 5163015"/>
              <a:gd name="connsiteY16" fmla="*/ 4416937 h 5334000"/>
              <a:gd name="connsiteX17" fmla="*/ 5163015 w 5163015"/>
              <a:gd name="connsiteY17" fmla="*/ 5334000 h 5334000"/>
              <a:gd name="connsiteX18" fmla="*/ 4640977 w 5163015"/>
              <a:gd name="connsiteY18" fmla="*/ 5334000 h 5334000"/>
              <a:gd name="connsiteX19" fmla="*/ 3964048 w 5163015"/>
              <a:gd name="connsiteY19" fmla="*/ 5334000 h 5334000"/>
              <a:gd name="connsiteX20" fmla="*/ 3442010 w 5163015"/>
              <a:gd name="connsiteY20" fmla="*/ 5334000 h 5334000"/>
              <a:gd name="connsiteX21" fmla="*/ 2765081 w 5163015"/>
              <a:gd name="connsiteY21" fmla="*/ 5334000 h 5334000"/>
              <a:gd name="connsiteX22" fmla="*/ 2191413 w 5163015"/>
              <a:gd name="connsiteY22" fmla="*/ 5334000 h 5334000"/>
              <a:gd name="connsiteX23" fmla="*/ 1617745 w 5163015"/>
              <a:gd name="connsiteY23" fmla="*/ 5334000 h 5334000"/>
              <a:gd name="connsiteX24" fmla="*/ 1147337 w 5163015"/>
              <a:gd name="connsiteY24" fmla="*/ 5334000 h 5334000"/>
              <a:gd name="connsiteX25" fmla="*/ 676929 w 5163015"/>
              <a:gd name="connsiteY25" fmla="*/ 5334000 h 5334000"/>
              <a:gd name="connsiteX26" fmla="*/ 0 w 5163015"/>
              <a:gd name="connsiteY26" fmla="*/ 5334000 h 5334000"/>
              <a:gd name="connsiteX27" fmla="*/ 0 w 5163015"/>
              <a:gd name="connsiteY27" fmla="*/ 4774815 h 5334000"/>
              <a:gd name="connsiteX28" fmla="*/ 0 w 5163015"/>
              <a:gd name="connsiteY28" fmla="*/ 4260365 h 5334000"/>
              <a:gd name="connsiteX29" fmla="*/ 0 w 5163015"/>
              <a:gd name="connsiteY29" fmla="*/ 3745915 h 5334000"/>
              <a:gd name="connsiteX30" fmla="*/ 0 w 5163015"/>
              <a:gd name="connsiteY30" fmla="*/ 3186730 h 5334000"/>
              <a:gd name="connsiteX31" fmla="*/ 0 w 5163015"/>
              <a:gd name="connsiteY31" fmla="*/ 2717014 h 5334000"/>
              <a:gd name="connsiteX32" fmla="*/ 0 w 5163015"/>
              <a:gd name="connsiteY32" fmla="*/ 2113094 h 5334000"/>
              <a:gd name="connsiteX33" fmla="*/ 0 w 5163015"/>
              <a:gd name="connsiteY33" fmla="*/ 1553909 h 5334000"/>
              <a:gd name="connsiteX34" fmla="*/ 0 w 5163015"/>
              <a:gd name="connsiteY34" fmla="*/ 860520 h 5334000"/>
              <a:gd name="connsiteX35" fmla="*/ 860520 w 5163015"/>
              <a:gd name="connsiteY35"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3015" h="5334000" extrusionOk="0">
                <a:moveTo>
                  <a:pt x="860520" y="0"/>
                </a:moveTo>
                <a:cubicBezTo>
                  <a:pt x="1015602" y="-23853"/>
                  <a:pt x="1267268" y="31177"/>
                  <a:pt x="1399763" y="0"/>
                </a:cubicBezTo>
                <a:cubicBezTo>
                  <a:pt x="1532258" y="-31177"/>
                  <a:pt x="1815238" y="68393"/>
                  <a:pt x="2007845" y="0"/>
                </a:cubicBezTo>
                <a:cubicBezTo>
                  <a:pt x="2200452" y="-68393"/>
                  <a:pt x="2469830" y="28809"/>
                  <a:pt x="2615927" y="0"/>
                </a:cubicBezTo>
                <a:cubicBezTo>
                  <a:pt x="2762024" y="-28809"/>
                  <a:pt x="3030197" y="8719"/>
                  <a:pt x="3189590" y="0"/>
                </a:cubicBezTo>
                <a:cubicBezTo>
                  <a:pt x="3348983" y="-8719"/>
                  <a:pt x="3475350" y="21790"/>
                  <a:pt x="3694413" y="0"/>
                </a:cubicBezTo>
                <a:cubicBezTo>
                  <a:pt x="3913476" y="-21790"/>
                  <a:pt x="4039156" y="18566"/>
                  <a:pt x="4302495" y="0"/>
                </a:cubicBezTo>
                <a:cubicBezTo>
                  <a:pt x="4436200" y="130524"/>
                  <a:pt x="4531457" y="254828"/>
                  <a:pt x="4606545" y="304050"/>
                </a:cubicBezTo>
                <a:cubicBezTo>
                  <a:pt x="4681633" y="353272"/>
                  <a:pt x="4723931" y="456847"/>
                  <a:pt x="4867570" y="565075"/>
                </a:cubicBezTo>
                <a:cubicBezTo>
                  <a:pt x="5011209" y="673303"/>
                  <a:pt x="5065727" y="770941"/>
                  <a:pt x="5163015" y="860520"/>
                </a:cubicBezTo>
                <a:cubicBezTo>
                  <a:pt x="5194454" y="1018367"/>
                  <a:pt x="5097034" y="1314861"/>
                  <a:pt x="5163015" y="1509175"/>
                </a:cubicBezTo>
                <a:cubicBezTo>
                  <a:pt x="5228996" y="1703489"/>
                  <a:pt x="5115122" y="1823283"/>
                  <a:pt x="5163015" y="2068360"/>
                </a:cubicBezTo>
                <a:cubicBezTo>
                  <a:pt x="5210908" y="2313437"/>
                  <a:pt x="5149419" y="2379708"/>
                  <a:pt x="5163015" y="2538075"/>
                </a:cubicBezTo>
                <a:cubicBezTo>
                  <a:pt x="5176611" y="2696443"/>
                  <a:pt x="5121388" y="2879379"/>
                  <a:pt x="5163015" y="3052525"/>
                </a:cubicBezTo>
                <a:cubicBezTo>
                  <a:pt x="5204642" y="3225671"/>
                  <a:pt x="5133255" y="3371912"/>
                  <a:pt x="5163015" y="3522241"/>
                </a:cubicBezTo>
                <a:cubicBezTo>
                  <a:pt x="5192775" y="3672570"/>
                  <a:pt x="5150437" y="3835509"/>
                  <a:pt x="5163015" y="3947221"/>
                </a:cubicBezTo>
                <a:cubicBezTo>
                  <a:pt x="5175593" y="4058933"/>
                  <a:pt x="5138113" y="4210962"/>
                  <a:pt x="5163015" y="4416937"/>
                </a:cubicBezTo>
                <a:cubicBezTo>
                  <a:pt x="5187917" y="4622912"/>
                  <a:pt x="5159930" y="4927886"/>
                  <a:pt x="5163015" y="5334000"/>
                </a:cubicBezTo>
                <a:cubicBezTo>
                  <a:pt x="5034480" y="5335950"/>
                  <a:pt x="4747525" y="5325737"/>
                  <a:pt x="4640977" y="5334000"/>
                </a:cubicBezTo>
                <a:cubicBezTo>
                  <a:pt x="4534429" y="5342263"/>
                  <a:pt x="4205299" y="5320338"/>
                  <a:pt x="3964048" y="5334000"/>
                </a:cubicBezTo>
                <a:cubicBezTo>
                  <a:pt x="3722797" y="5347662"/>
                  <a:pt x="3568126" y="5315476"/>
                  <a:pt x="3442010" y="5334000"/>
                </a:cubicBezTo>
                <a:cubicBezTo>
                  <a:pt x="3315894" y="5352524"/>
                  <a:pt x="2920502" y="5298226"/>
                  <a:pt x="2765081" y="5334000"/>
                </a:cubicBezTo>
                <a:cubicBezTo>
                  <a:pt x="2609660" y="5369774"/>
                  <a:pt x="2309023" y="5268984"/>
                  <a:pt x="2191413" y="5334000"/>
                </a:cubicBezTo>
                <a:cubicBezTo>
                  <a:pt x="2073803" y="5399016"/>
                  <a:pt x="1850105" y="5297733"/>
                  <a:pt x="1617745" y="5334000"/>
                </a:cubicBezTo>
                <a:cubicBezTo>
                  <a:pt x="1385385" y="5370267"/>
                  <a:pt x="1251942" y="5324520"/>
                  <a:pt x="1147337" y="5334000"/>
                </a:cubicBezTo>
                <a:cubicBezTo>
                  <a:pt x="1042732" y="5343480"/>
                  <a:pt x="892437" y="5323185"/>
                  <a:pt x="676929" y="5334000"/>
                </a:cubicBezTo>
                <a:cubicBezTo>
                  <a:pt x="461421" y="5344815"/>
                  <a:pt x="301372" y="5256928"/>
                  <a:pt x="0" y="5334000"/>
                </a:cubicBezTo>
                <a:cubicBezTo>
                  <a:pt x="-4716" y="5190583"/>
                  <a:pt x="9224" y="5022188"/>
                  <a:pt x="0" y="4774815"/>
                </a:cubicBezTo>
                <a:cubicBezTo>
                  <a:pt x="-9224" y="4527443"/>
                  <a:pt x="36542" y="4411412"/>
                  <a:pt x="0" y="4260365"/>
                </a:cubicBezTo>
                <a:cubicBezTo>
                  <a:pt x="-36542" y="4109318"/>
                  <a:pt x="29447" y="3974088"/>
                  <a:pt x="0" y="3745915"/>
                </a:cubicBezTo>
                <a:cubicBezTo>
                  <a:pt x="-29447" y="3517742"/>
                  <a:pt x="11971" y="3405350"/>
                  <a:pt x="0" y="3186730"/>
                </a:cubicBezTo>
                <a:cubicBezTo>
                  <a:pt x="-11971" y="2968110"/>
                  <a:pt x="19169" y="2836776"/>
                  <a:pt x="0" y="2717014"/>
                </a:cubicBezTo>
                <a:cubicBezTo>
                  <a:pt x="-19169" y="2597252"/>
                  <a:pt x="41793" y="2396535"/>
                  <a:pt x="0" y="2113094"/>
                </a:cubicBezTo>
                <a:cubicBezTo>
                  <a:pt x="-41793" y="1829653"/>
                  <a:pt x="60836" y="1791360"/>
                  <a:pt x="0" y="1553909"/>
                </a:cubicBezTo>
                <a:cubicBezTo>
                  <a:pt x="-60836" y="1316458"/>
                  <a:pt x="60844" y="1014192"/>
                  <a:pt x="0" y="860520"/>
                </a:cubicBezTo>
                <a:cubicBezTo>
                  <a:pt x="-114004" y="345628"/>
                  <a:pt x="506141" y="8515"/>
                  <a:pt x="860520" y="0"/>
                </a:cubicBezTo>
                <a:close/>
              </a:path>
            </a:pathLst>
          </a:custGeom>
          <a:noFill/>
          <a:ln w="57150">
            <a:solidFill>
              <a:srgbClr val="B317AC"/>
            </a:solidFill>
            <a:extLst>
              <a:ext uri="{C807C97D-BFC1-408E-A445-0C87EB9F89A2}">
                <ask:lineSketchStyleProps xmlns:ask="http://schemas.microsoft.com/office/drawing/2018/sketchyshapes" sd="1708659456">
                  <a:prstGeom prst="snip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a:extLst>
              <a:ext uri="{FF2B5EF4-FFF2-40B4-BE49-F238E27FC236}">
                <a16:creationId xmlns:a16="http://schemas.microsoft.com/office/drawing/2014/main" id="{85845BEC-F8BF-9C4D-ADFA-13E1A424B74B}"/>
              </a:ext>
            </a:extLst>
          </p:cNvPr>
          <p:cNvPicPr>
            <a:picLocks noChangeAspect="1"/>
          </p:cNvPicPr>
          <p:nvPr/>
        </p:nvPicPr>
        <p:blipFill>
          <a:blip r:embed="rId4"/>
          <a:stretch>
            <a:fillRect/>
          </a:stretch>
        </p:blipFill>
        <p:spPr>
          <a:xfrm>
            <a:off x="4191000" y="6180448"/>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321145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a:xfrm>
            <a:off x="271557" y="108582"/>
            <a:ext cx="8501158" cy="1339218"/>
          </a:xfrm>
        </p:spPr>
        <p:txBody>
          <a:bodyPr>
            <a:normAutofit fontScale="90000"/>
          </a:bodyPr>
          <a:lstStyle/>
          <a:p>
            <a:r>
              <a:rPr lang="en-US" altLang="en-US" dirty="0"/>
              <a:t>Atherosclerotic Cardiovascular Risk Reduction – High Importance</a:t>
            </a:r>
          </a:p>
        </p:txBody>
      </p:sp>
      <p:pic>
        <p:nvPicPr>
          <p:cNvPr id="8" name="Content Placeholder 7">
            <a:extLst>
              <a:ext uri="{FF2B5EF4-FFF2-40B4-BE49-F238E27FC236}">
                <a16:creationId xmlns:a16="http://schemas.microsoft.com/office/drawing/2014/main" id="{AFF8153A-8F3A-DC8C-9939-1675208859F9}"/>
              </a:ext>
            </a:extLst>
          </p:cNvPr>
          <p:cNvPicPr>
            <a:picLocks noGrp="1" noChangeAspect="1"/>
          </p:cNvPicPr>
          <p:nvPr>
            <p:ph sz="quarter" idx="1"/>
          </p:nvPr>
        </p:nvPicPr>
        <p:blipFill>
          <a:blip r:embed="rId3"/>
          <a:stretch>
            <a:fillRect/>
          </a:stretch>
        </p:blipFill>
        <p:spPr>
          <a:xfrm>
            <a:off x="2057400" y="2439161"/>
            <a:ext cx="4819924" cy="4358571"/>
          </a:xfrm>
        </p:spPr>
      </p:pic>
      <p:pic>
        <p:nvPicPr>
          <p:cNvPr id="10" name="Picture 9">
            <a:extLst>
              <a:ext uri="{FF2B5EF4-FFF2-40B4-BE49-F238E27FC236}">
                <a16:creationId xmlns:a16="http://schemas.microsoft.com/office/drawing/2014/main" id="{A6AB8AC3-B6A5-F5F4-A79D-A62AD6F27F89}"/>
              </a:ext>
            </a:extLst>
          </p:cNvPr>
          <p:cNvPicPr>
            <a:picLocks noChangeAspect="1"/>
          </p:cNvPicPr>
          <p:nvPr/>
        </p:nvPicPr>
        <p:blipFill>
          <a:blip r:embed="rId4"/>
          <a:stretch>
            <a:fillRect/>
          </a:stretch>
        </p:blipFill>
        <p:spPr>
          <a:xfrm>
            <a:off x="0" y="1517875"/>
            <a:ext cx="9144000" cy="991361"/>
          </a:xfrm>
          <a:prstGeom prst="rect">
            <a:avLst/>
          </a:prstGeom>
        </p:spPr>
      </p:pic>
      <p:pic>
        <p:nvPicPr>
          <p:cNvPr id="3" name="Picture 2">
            <a:extLst>
              <a:ext uri="{FF2B5EF4-FFF2-40B4-BE49-F238E27FC236}">
                <a16:creationId xmlns:a16="http://schemas.microsoft.com/office/drawing/2014/main" id="{BE2AC656-0FEE-A5F9-1595-FA97C402C523}"/>
              </a:ext>
            </a:extLst>
          </p:cNvPr>
          <p:cNvPicPr>
            <a:picLocks noChangeAspect="1"/>
          </p:cNvPicPr>
          <p:nvPr/>
        </p:nvPicPr>
        <p:blipFill>
          <a:blip r:embed="rId5"/>
          <a:stretch>
            <a:fillRect/>
          </a:stretch>
        </p:blipFill>
        <p:spPr>
          <a:xfrm>
            <a:off x="221456" y="6260416"/>
            <a:ext cx="1762456" cy="428227"/>
          </a:xfrm>
          <a:prstGeom prst="rect">
            <a:avLst/>
          </a:prstGeom>
        </p:spPr>
      </p:pic>
    </p:spTree>
    <p:extLst>
      <p:ext uri="{BB962C8B-B14F-4D97-AF65-F5344CB8AC3E}">
        <p14:creationId xmlns:p14="http://schemas.microsoft.com/office/powerpoint/2010/main" val="35623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04800" y="304771"/>
            <a:ext cx="8382000" cy="719461"/>
          </a:xfrm>
        </p:spPr>
        <p:txBody>
          <a:bodyPr>
            <a:normAutofit fontScale="90000"/>
          </a:bodyPr>
          <a:lstStyle/>
          <a:p>
            <a:r>
              <a:rPr lang="en-GR" sz="3000" dirty="0"/>
              <a:t>Choosing </a:t>
            </a:r>
            <a:r>
              <a:rPr lang="en-GB" sz="3000" dirty="0"/>
              <a:t>glucose-lowering </a:t>
            </a:r>
            <a:r>
              <a:rPr lang="en-GR" sz="3000" dirty="0"/>
              <a:t>medication in people with CVD</a:t>
            </a:r>
          </a:p>
        </p:txBody>
      </p:sp>
      <p:sp>
        <p:nvSpPr>
          <p:cNvPr id="2" name="TextBox 1">
            <a:extLst>
              <a:ext uri="{FF2B5EF4-FFF2-40B4-BE49-F238E27FC236}">
                <a16:creationId xmlns:a16="http://schemas.microsoft.com/office/drawing/2014/main" id="{61D32369-D297-48E5-AF00-985C0C0F99D4}"/>
              </a:ext>
            </a:extLst>
          </p:cNvPr>
          <p:cNvSpPr txBox="1"/>
          <p:nvPr/>
        </p:nvSpPr>
        <p:spPr>
          <a:xfrm>
            <a:off x="560519" y="5524010"/>
            <a:ext cx="4096571" cy="338554"/>
          </a:xfrm>
          <a:prstGeom prst="rect">
            <a:avLst/>
          </a:prstGeom>
          <a:noFill/>
        </p:spPr>
        <p:txBody>
          <a:bodyPr wrap="none" rtlCol="0">
            <a:spAutoFit/>
          </a:bodyPr>
          <a:lstStyle/>
          <a:p>
            <a:pPr defTabSz="685800">
              <a:defRPr/>
            </a:pPr>
            <a:r>
              <a:rPr lang="en-US" sz="1600" dirty="0">
                <a:solidFill>
                  <a:prstClr val="black"/>
                </a:solidFill>
                <a:latin typeface="Calibri"/>
              </a:rPr>
              <a:t>ASCVD = atherosclerotic cardiovascular disease</a:t>
            </a:r>
          </a:p>
        </p:txBody>
      </p:sp>
      <p:pic>
        <p:nvPicPr>
          <p:cNvPr id="3" name="Picture 2" descr="A picture containing text&#10;&#10;Description automatically generated">
            <a:extLst>
              <a:ext uri="{FF2B5EF4-FFF2-40B4-BE49-F238E27FC236}">
                <a16:creationId xmlns:a16="http://schemas.microsoft.com/office/drawing/2014/main" id="{E827344F-6721-44EE-7BA8-054AC2CBE9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933" y="2157085"/>
            <a:ext cx="4228436" cy="3262663"/>
          </a:xfrm>
          <a:prstGeom prst="rect">
            <a:avLst/>
          </a:prstGeom>
        </p:spPr>
      </p:pic>
      <p:pic>
        <p:nvPicPr>
          <p:cNvPr id="7" name="Picture 6">
            <a:extLst>
              <a:ext uri="{FF2B5EF4-FFF2-40B4-BE49-F238E27FC236}">
                <a16:creationId xmlns:a16="http://schemas.microsoft.com/office/drawing/2014/main" id="{9A3EDCD4-99C9-8609-60AF-6354AC520AF8}"/>
              </a:ext>
            </a:extLst>
          </p:cNvPr>
          <p:cNvPicPr>
            <a:picLocks noChangeAspect="1"/>
          </p:cNvPicPr>
          <p:nvPr/>
        </p:nvPicPr>
        <p:blipFill>
          <a:blip r:embed="rId4"/>
          <a:stretch>
            <a:fillRect/>
          </a:stretch>
        </p:blipFill>
        <p:spPr>
          <a:xfrm>
            <a:off x="3252" y="1061462"/>
            <a:ext cx="9144000" cy="991361"/>
          </a:xfrm>
          <a:prstGeom prst="rect">
            <a:avLst/>
          </a:prstGeom>
        </p:spPr>
      </p:pic>
      <p:sp>
        <p:nvSpPr>
          <p:cNvPr id="8" name="TextBox 7">
            <a:extLst>
              <a:ext uri="{FF2B5EF4-FFF2-40B4-BE49-F238E27FC236}">
                <a16:creationId xmlns:a16="http://schemas.microsoft.com/office/drawing/2014/main" id="{1501EF83-3BCF-B59C-C69F-C7ADC4154C88}"/>
              </a:ext>
            </a:extLst>
          </p:cNvPr>
          <p:cNvSpPr txBox="1"/>
          <p:nvPr/>
        </p:nvSpPr>
        <p:spPr>
          <a:xfrm>
            <a:off x="4875140" y="1750779"/>
            <a:ext cx="4228437" cy="4893647"/>
          </a:xfrm>
          <a:prstGeom prst="rect">
            <a:avLst/>
          </a:prstGeom>
          <a:solidFill>
            <a:schemeClr val="bg1"/>
          </a:solidFill>
        </p:spPr>
        <p:txBody>
          <a:bodyPr wrap="square">
            <a:spAutoFit/>
          </a:bodyPr>
          <a:lstStyle/>
          <a:p>
            <a:pPr lvl="1"/>
            <a:r>
              <a:rPr lang="en-US" altLang="en-US" sz="2400" dirty="0"/>
              <a:t>Most effective meds based on Cardiovascular Outcomes Trial (CVOT)</a:t>
            </a:r>
          </a:p>
          <a:p>
            <a:pPr lvl="1"/>
            <a:endParaRPr lang="en-US" altLang="en-US" sz="2400" dirty="0"/>
          </a:p>
          <a:p>
            <a:pPr lvl="1"/>
            <a:r>
              <a:rPr lang="en-US" altLang="en-US" sz="2400" b="1" dirty="0">
                <a:solidFill>
                  <a:srgbClr val="0070C0"/>
                </a:solidFill>
              </a:rPr>
              <a:t>GLP-1 RA’s Preferred</a:t>
            </a:r>
            <a:br>
              <a:rPr lang="en-US" altLang="en-US" sz="2400" dirty="0"/>
            </a:br>
            <a:r>
              <a:rPr lang="en-US" altLang="en-US" sz="2400" dirty="0"/>
              <a:t>semaglutide (Ozempic), liraglutide (Victoza), dulaglutide (Trulicity)</a:t>
            </a:r>
          </a:p>
          <a:p>
            <a:pPr lvl="1"/>
            <a:endParaRPr lang="en-US" altLang="en-US" sz="2000" dirty="0"/>
          </a:p>
          <a:p>
            <a:pPr lvl="1"/>
            <a:r>
              <a:rPr lang="en-US" altLang="en-US" sz="2000" dirty="0"/>
              <a:t>              ~ Or~</a:t>
            </a:r>
          </a:p>
          <a:p>
            <a:pPr lvl="1"/>
            <a:r>
              <a:rPr lang="en-US" altLang="en-US" sz="2000" b="1" dirty="0">
                <a:solidFill>
                  <a:srgbClr val="0070C0"/>
                </a:solidFill>
              </a:rPr>
              <a:t>SGLT2i </a:t>
            </a:r>
            <a:br>
              <a:rPr lang="en-US" altLang="en-US" sz="2000" dirty="0"/>
            </a:br>
            <a:r>
              <a:rPr lang="en-US" altLang="en-US" sz="2000" dirty="0"/>
              <a:t>Empagliflozin (Jardiance), canagliflozin (Invokana), dapagliflozin (</a:t>
            </a:r>
            <a:r>
              <a:rPr lang="en-US" altLang="en-US" sz="2000" dirty="0" err="1"/>
              <a:t>Farxiga</a:t>
            </a:r>
            <a:r>
              <a:rPr lang="en-US" altLang="en-US" sz="2000" dirty="0"/>
              <a:t>)</a:t>
            </a:r>
          </a:p>
        </p:txBody>
      </p:sp>
      <p:pic>
        <p:nvPicPr>
          <p:cNvPr id="5" name="Picture 4">
            <a:extLst>
              <a:ext uri="{FF2B5EF4-FFF2-40B4-BE49-F238E27FC236}">
                <a16:creationId xmlns:a16="http://schemas.microsoft.com/office/drawing/2014/main" id="{20CF1742-29EE-A18C-E717-5027FA0EE8FE}"/>
              </a:ext>
            </a:extLst>
          </p:cNvPr>
          <p:cNvPicPr>
            <a:picLocks noChangeAspect="1"/>
          </p:cNvPicPr>
          <p:nvPr/>
        </p:nvPicPr>
        <p:blipFill>
          <a:blip r:embed="rId5"/>
          <a:stretch>
            <a:fillRect/>
          </a:stretch>
        </p:blipFill>
        <p:spPr>
          <a:xfrm>
            <a:off x="221456" y="6260416"/>
            <a:ext cx="1762456" cy="428227"/>
          </a:xfrm>
          <a:prstGeom prst="rect">
            <a:avLst/>
          </a:prstGeom>
        </p:spPr>
      </p:pic>
    </p:spTree>
    <p:extLst>
      <p:ext uri="{BB962C8B-B14F-4D97-AF65-F5344CB8AC3E}">
        <p14:creationId xmlns:p14="http://schemas.microsoft.com/office/powerpoint/2010/main" val="71819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990600"/>
          </a:xfrm>
        </p:spPr>
        <p:txBody>
          <a:bodyPr anchor="b">
            <a:normAutofit/>
          </a:bodyPr>
          <a:lstStyle/>
          <a:p>
            <a:pPr marL="0" indent="0" eaLnBrk="1" hangingPunct="1">
              <a:buNone/>
            </a:pPr>
            <a:r>
              <a:rPr lang="en-US" altLang="en-US" b="1"/>
              <a:t>GLP &amp; GIP Receptor Agonists</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
        <p:nvSpPr>
          <p:cNvPr id="2" name="TextBox 1">
            <a:extLst>
              <a:ext uri="{FF2B5EF4-FFF2-40B4-BE49-F238E27FC236}">
                <a16:creationId xmlns:a16="http://schemas.microsoft.com/office/drawing/2014/main" id="{A4E62F30-8679-FDBD-AF35-589872AECACF}"/>
              </a:ext>
            </a:extLst>
          </p:cNvPr>
          <p:cNvSpPr txBox="1"/>
          <p:nvPr/>
        </p:nvSpPr>
        <p:spPr>
          <a:xfrm>
            <a:off x="3810000" y="5471376"/>
            <a:ext cx="3957288" cy="707886"/>
          </a:xfrm>
          <a:prstGeom prst="rect">
            <a:avLst/>
          </a:prstGeom>
          <a:noFill/>
        </p:spPr>
        <p:txBody>
          <a:bodyPr wrap="square">
            <a:spAutoFit/>
          </a:bodyPr>
          <a:lstStyle/>
          <a:p>
            <a:pPr marL="0" indent="0" algn="ctr">
              <a:buFont typeface="Wingdings 3"/>
              <a:buNone/>
            </a:pPr>
            <a:r>
              <a:rPr lang="en-US" sz="2000" b="1" dirty="0">
                <a:solidFill>
                  <a:srgbClr val="C00000"/>
                </a:solidFill>
                <a:latin typeface="Calibri" panose="020F0502020204030204" pitchFamily="34" charset="0"/>
                <a:cs typeface="Calibri" panose="020F0502020204030204" pitchFamily="34" charset="0"/>
              </a:rPr>
              <a:t>Reduce Major Adverse Cardiovascular Events</a:t>
            </a:r>
            <a:r>
              <a:rPr lang="en-US" sz="2000" dirty="0">
                <a:solidFill>
                  <a:srgbClr val="C00000"/>
                </a:solidFill>
                <a:latin typeface="Calibri" panose="020F0502020204030204" pitchFamily="34" charset="0"/>
                <a:cs typeface="Calibri" panose="020F0502020204030204" pitchFamily="34" charset="0"/>
              </a:rPr>
              <a:t> (MACE)</a:t>
            </a:r>
            <a:endParaRPr lang="en-US" altLang="en-US" sz="1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6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311709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DB462D-4ED0-41AD-D97D-DE7FE7374CFA}"/>
              </a:ext>
            </a:extLst>
          </p:cNvPr>
          <p:cNvPicPr>
            <a:picLocks noChangeAspect="1"/>
          </p:cNvPicPr>
          <p:nvPr/>
        </p:nvPicPr>
        <p:blipFill>
          <a:blip r:embed="rId3"/>
          <a:stretch>
            <a:fillRect/>
          </a:stretch>
        </p:blipFill>
        <p:spPr>
          <a:xfrm>
            <a:off x="685800" y="1234682"/>
            <a:ext cx="7772400" cy="5477845"/>
          </a:xfrm>
          <a:prstGeom prst="rect">
            <a:avLst/>
          </a:prstGeom>
        </p:spPr>
      </p:pic>
      <p:sp>
        <p:nvSpPr>
          <p:cNvPr id="2" name="Arrow: Right 1">
            <a:extLst>
              <a:ext uri="{FF2B5EF4-FFF2-40B4-BE49-F238E27FC236}">
                <a16:creationId xmlns:a16="http://schemas.microsoft.com/office/drawing/2014/main" id="{F22A78BF-7D23-4589-950C-82CE93C18BA3}"/>
              </a:ext>
            </a:extLst>
          </p:cNvPr>
          <p:cNvSpPr/>
          <p:nvPr/>
        </p:nvSpPr>
        <p:spPr>
          <a:xfrm>
            <a:off x="23992" y="2895600"/>
            <a:ext cx="823732" cy="7550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ADE08A0A-1EA6-47DB-BE7B-11B490E07C2D}"/>
              </a:ext>
            </a:extLst>
          </p:cNvPr>
          <p:cNvSpPr>
            <a:spLocks noGrp="1" noChangeArrowheads="1"/>
          </p:cNvSpPr>
          <p:nvPr>
            <p:ph type="title"/>
          </p:nvPr>
        </p:nvSpPr>
        <p:spPr>
          <a:xfrm>
            <a:off x="457200" y="152400"/>
            <a:ext cx="8229600" cy="990599"/>
          </a:xfrm>
        </p:spPr>
        <p:txBody>
          <a:bodyPr>
            <a:normAutofit/>
          </a:bodyPr>
          <a:lstStyle/>
          <a:p>
            <a:pPr eaLnBrk="1" hangingPunct="1"/>
            <a:r>
              <a:rPr lang="en-US" altLang="en-US" sz="4800" dirty="0"/>
              <a:t>GLP-1 Receptor Agonist Devices</a:t>
            </a:r>
          </a:p>
        </p:txBody>
      </p:sp>
      <p:pic>
        <p:nvPicPr>
          <p:cNvPr id="69635" name="Content Placeholder 4" descr="See the source image">
            <a:extLst>
              <a:ext uri="{FF2B5EF4-FFF2-40B4-BE49-F238E27FC236}">
                <a16:creationId xmlns:a16="http://schemas.microsoft.com/office/drawing/2014/main" id="{F396AE87-EFFE-41CC-B0CB-4B5356083FBB}"/>
              </a:ext>
            </a:extLst>
          </p:cNvPr>
          <p:cNvPicPr>
            <a:picLocks noGrp="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208034" y="1517919"/>
            <a:ext cx="2631356" cy="990599"/>
          </a:xfrm>
        </p:spPr>
      </p:pic>
      <p:pic>
        <p:nvPicPr>
          <p:cNvPr id="69636" name="Picture 3" descr="See the source image">
            <a:extLst>
              <a:ext uri="{FF2B5EF4-FFF2-40B4-BE49-F238E27FC236}">
                <a16:creationId xmlns:a16="http://schemas.microsoft.com/office/drawing/2014/main" id="{0B5A5371-2B36-40FC-8BE9-543B56E50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10" y="1628360"/>
            <a:ext cx="2469766" cy="12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descr="See the source image">
            <a:extLst>
              <a:ext uri="{FF2B5EF4-FFF2-40B4-BE49-F238E27FC236}">
                <a16:creationId xmlns:a16="http://schemas.microsoft.com/office/drawing/2014/main" id="{2E4195C8-544B-4C4A-95CF-80E73BC48C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2699" y="4382210"/>
            <a:ext cx="2525540" cy="131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8">
            <a:extLst>
              <a:ext uri="{FF2B5EF4-FFF2-40B4-BE49-F238E27FC236}">
                <a16:creationId xmlns:a16="http://schemas.microsoft.com/office/drawing/2014/main" id="{37C44490-5E97-4DAB-9A91-7EECAF9470FD}"/>
              </a:ext>
            </a:extLst>
          </p:cNvPr>
          <p:cNvSpPr txBox="1">
            <a:spLocks noChangeArrowheads="1"/>
          </p:cNvSpPr>
          <p:nvPr/>
        </p:nvSpPr>
        <p:spPr bwMode="auto">
          <a:xfrm>
            <a:off x="254557" y="2839803"/>
            <a:ext cx="2355360" cy="109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5mcg  or 10mcg pen</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1 pen/month</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Requires Rx for needles</a:t>
            </a:r>
          </a:p>
          <a:p>
            <a:pPr defTabSz="823692" fontAlgn="base">
              <a:spcBef>
                <a:spcPct val="0"/>
              </a:spcBef>
              <a:spcAft>
                <a:spcPct val="0"/>
              </a:spcAft>
              <a:buClrTx/>
              <a:buSzTx/>
              <a:buNone/>
            </a:pPr>
            <a:endParaRPr lang="en-US" altLang="en-US" sz="1621" dirty="0">
              <a:solidFill>
                <a:prstClr val="black"/>
              </a:solidFill>
              <a:cs typeface="Arial" panose="020B0604020202020204" pitchFamily="34" charset="0"/>
            </a:endParaRPr>
          </a:p>
        </p:txBody>
      </p:sp>
      <p:sp>
        <p:nvSpPr>
          <p:cNvPr id="69639" name="TextBox 9">
            <a:extLst>
              <a:ext uri="{FF2B5EF4-FFF2-40B4-BE49-F238E27FC236}">
                <a16:creationId xmlns:a16="http://schemas.microsoft.com/office/drawing/2014/main" id="{4DBE3218-4EB4-46A0-B129-86727707739B}"/>
              </a:ext>
            </a:extLst>
          </p:cNvPr>
          <p:cNvSpPr txBox="1">
            <a:spLocks noChangeArrowheads="1"/>
          </p:cNvSpPr>
          <p:nvPr/>
        </p:nvSpPr>
        <p:spPr bwMode="auto">
          <a:xfrm>
            <a:off x="215501" y="5486400"/>
            <a:ext cx="2875912" cy="8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Contains 14 doses (20mcg)</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2 pens/month</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Requires Rx for needles</a:t>
            </a:r>
          </a:p>
        </p:txBody>
      </p:sp>
      <p:sp>
        <p:nvSpPr>
          <p:cNvPr id="69640" name="TextBox 10">
            <a:extLst>
              <a:ext uri="{FF2B5EF4-FFF2-40B4-BE49-F238E27FC236}">
                <a16:creationId xmlns:a16="http://schemas.microsoft.com/office/drawing/2014/main" id="{C86965E1-AD9C-4C31-84C2-C40BC16A8E4F}"/>
              </a:ext>
            </a:extLst>
          </p:cNvPr>
          <p:cNvSpPr txBox="1">
            <a:spLocks noChangeArrowheads="1"/>
          </p:cNvSpPr>
          <p:nvPr/>
        </p:nvSpPr>
        <p:spPr bwMode="auto">
          <a:xfrm>
            <a:off x="6578681" y="2530320"/>
            <a:ext cx="2328186" cy="133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1.2mg, 2 pens/</a:t>
            </a:r>
            <a:r>
              <a:rPr lang="en-US" altLang="en-US" sz="1621" dirty="0" err="1">
                <a:solidFill>
                  <a:prstClr val="black"/>
                </a:solidFill>
                <a:cs typeface="Arial" panose="020B0604020202020204" pitchFamily="34" charset="0"/>
              </a:rPr>
              <a:t>mo</a:t>
            </a:r>
            <a:r>
              <a:rPr lang="en-US" altLang="en-US" sz="1621" dirty="0">
                <a:solidFill>
                  <a:prstClr val="black"/>
                </a:solidFill>
                <a:cs typeface="Arial" panose="020B0604020202020204" pitchFamily="34" charset="0"/>
              </a:rPr>
              <a:t> </a:t>
            </a:r>
            <a:br>
              <a:rPr lang="en-US" altLang="en-US" sz="1621" dirty="0">
                <a:solidFill>
                  <a:prstClr val="black"/>
                </a:solidFill>
                <a:cs typeface="Arial" panose="020B0604020202020204" pitchFamily="34" charset="0"/>
              </a:rPr>
            </a:br>
            <a:r>
              <a:rPr lang="en-US" altLang="en-US" sz="1621" dirty="0">
                <a:solidFill>
                  <a:prstClr val="black"/>
                </a:solidFill>
                <a:cs typeface="Arial" panose="020B0604020202020204" pitchFamily="34" charset="0"/>
              </a:rPr>
              <a:t>  - (15 doses per pen)</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1.8mg, 3 pens/month</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 - (10 doses per pen)</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Requires Rx for needles</a:t>
            </a:r>
          </a:p>
        </p:txBody>
      </p:sp>
      <p:sp>
        <p:nvSpPr>
          <p:cNvPr id="69641" name="TextBox 11">
            <a:extLst>
              <a:ext uri="{FF2B5EF4-FFF2-40B4-BE49-F238E27FC236}">
                <a16:creationId xmlns:a16="http://schemas.microsoft.com/office/drawing/2014/main" id="{38DC4114-D086-4D5D-94A2-EEB1159D0C22}"/>
              </a:ext>
            </a:extLst>
          </p:cNvPr>
          <p:cNvSpPr txBox="1">
            <a:spLocks noChangeArrowheads="1"/>
          </p:cNvSpPr>
          <p:nvPr/>
        </p:nvSpPr>
        <p:spPr bwMode="auto">
          <a:xfrm>
            <a:off x="6392768" y="5486399"/>
            <a:ext cx="2514099" cy="8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0.75, 1.5, 3, 4.5mg  pens</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4 pens/month</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Never see needle</a:t>
            </a:r>
          </a:p>
        </p:txBody>
      </p:sp>
      <p:pic>
        <p:nvPicPr>
          <p:cNvPr id="69642" name="Picture 2" descr="See the source image">
            <a:extLst>
              <a:ext uri="{FF2B5EF4-FFF2-40B4-BE49-F238E27FC236}">
                <a16:creationId xmlns:a16="http://schemas.microsoft.com/office/drawing/2014/main" id="{60FED188-6919-4F16-B9B6-8B083D3C59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798" y="4382210"/>
            <a:ext cx="2017858" cy="112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6" descr="Image result for bcise">
            <a:extLst>
              <a:ext uri="{FF2B5EF4-FFF2-40B4-BE49-F238E27FC236}">
                <a16:creationId xmlns:a16="http://schemas.microsoft.com/office/drawing/2014/main" id="{59630F29-8E88-49B5-B6B4-7905CC536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3504" y="4133851"/>
            <a:ext cx="2797257" cy="126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66B4A55-2084-4E03-9954-1BAF6CE2AEAE}"/>
              </a:ext>
            </a:extLst>
          </p:cNvPr>
          <p:cNvSpPr txBox="1"/>
          <p:nvPr/>
        </p:nvSpPr>
        <p:spPr>
          <a:xfrm>
            <a:off x="3541983" y="5400911"/>
            <a:ext cx="2234655" cy="1357832"/>
          </a:xfrm>
          <a:prstGeom prst="rect">
            <a:avLst/>
          </a:prstGeom>
          <a:noFill/>
        </p:spPr>
        <p:txBody>
          <a:bodyPr wrap="square" lIns="82318" tIns="41160" rIns="82318" bIns="41160">
            <a:spAutoFit/>
          </a:bodyPr>
          <a:lstStyle/>
          <a:p>
            <a:pPr defTabSz="548620">
              <a:defRPr/>
            </a:pPr>
            <a:r>
              <a:rPr lang="en-US" sz="1621" dirty="0">
                <a:solidFill>
                  <a:prstClr val="black"/>
                </a:solidFill>
                <a:latin typeface="Calibri" panose="020F0502020204030204" pitchFamily="34" charset="0"/>
                <a:cs typeface="Calibri" panose="020F0502020204030204" pitchFamily="34" charset="0"/>
              </a:rPr>
              <a:t>2mg pen</a:t>
            </a:r>
          </a:p>
          <a:p>
            <a:pPr defTabSz="548620">
              <a:defRPr/>
            </a:pPr>
            <a:r>
              <a:rPr lang="en-US" sz="1621" dirty="0">
                <a:solidFill>
                  <a:prstClr val="black"/>
                </a:solidFill>
                <a:latin typeface="Calibri" panose="020F0502020204030204" pitchFamily="34" charset="0"/>
                <a:cs typeface="Calibri" panose="020F0502020204030204" pitchFamily="34" charset="0"/>
              </a:rPr>
              <a:t>4 pens/month</a:t>
            </a:r>
          </a:p>
          <a:p>
            <a:pPr defTabSz="548620">
              <a:defRPr/>
            </a:pPr>
            <a:r>
              <a:rPr lang="en-US" sz="1621" dirty="0">
                <a:solidFill>
                  <a:prstClr val="black"/>
                </a:solidFill>
                <a:latin typeface="Calibri" panose="020F0502020204030204" pitchFamily="34" charset="0"/>
                <a:cs typeface="Calibri" panose="020F0502020204030204" pitchFamily="34" charset="0"/>
              </a:rPr>
              <a:t>Shake 15 seconds</a:t>
            </a:r>
          </a:p>
          <a:p>
            <a:pPr defTabSz="548620">
              <a:defRPr/>
            </a:pPr>
            <a:r>
              <a:rPr lang="en-US" sz="1621" dirty="0">
                <a:solidFill>
                  <a:prstClr val="black"/>
                </a:solidFill>
                <a:latin typeface="Calibri" panose="020F0502020204030204" pitchFamily="34" charset="0"/>
                <a:cs typeface="Calibri" panose="020F0502020204030204" pitchFamily="34" charset="0"/>
              </a:rPr>
              <a:t>Never see needle</a:t>
            </a:r>
          </a:p>
          <a:p>
            <a:pPr defTabSz="548620">
              <a:defRPr/>
            </a:pPr>
            <a:endParaRPr lang="en-US" dirty="0">
              <a:solidFill>
                <a:prstClr val="black"/>
              </a:solidFill>
              <a:latin typeface="Gill Sans MT"/>
              <a:cs typeface="Arial" panose="020B0604020202020204" pitchFamily="34" charset="0"/>
            </a:endParaRPr>
          </a:p>
        </p:txBody>
      </p:sp>
      <p:pic>
        <p:nvPicPr>
          <p:cNvPr id="15" name="Content Placeholder 5">
            <a:extLst>
              <a:ext uri="{FF2B5EF4-FFF2-40B4-BE49-F238E27FC236}">
                <a16:creationId xmlns:a16="http://schemas.microsoft.com/office/drawing/2014/main" id="{6A462E2C-B3DA-4FFD-A6E5-38D91AAB3BB9}"/>
              </a:ext>
            </a:extLst>
          </p:cNvPr>
          <p:cNvPicPr>
            <a:picLocks noChangeAspect="1"/>
          </p:cNvPicPr>
          <p:nvPr/>
        </p:nvPicPr>
        <p:blipFill>
          <a:blip r:embed="rId8"/>
          <a:stretch>
            <a:fillRect/>
          </a:stretch>
        </p:blipFill>
        <p:spPr>
          <a:xfrm>
            <a:off x="3505153" y="1568452"/>
            <a:ext cx="2133695" cy="1234168"/>
          </a:xfrm>
          <a:prstGeom prst="rect">
            <a:avLst/>
          </a:prstGeom>
          <a:effectLst>
            <a:outerShdw blurRad="63500" sx="102000" sy="102000" algn="ctr" rotWithShape="0">
              <a:prstClr val="black">
                <a:alpha val="40000"/>
              </a:prstClr>
            </a:outerShdw>
          </a:effectLst>
        </p:spPr>
      </p:pic>
      <p:sp>
        <p:nvSpPr>
          <p:cNvPr id="69646" name="TextBox 5">
            <a:extLst>
              <a:ext uri="{FF2B5EF4-FFF2-40B4-BE49-F238E27FC236}">
                <a16:creationId xmlns:a16="http://schemas.microsoft.com/office/drawing/2014/main" id="{F9DDE065-DAE1-4A4F-A55C-389C26FAA906}"/>
              </a:ext>
            </a:extLst>
          </p:cNvPr>
          <p:cNvSpPr txBox="1">
            <a:spLocks noChangeArrowheads="1"/>
          </p:cNvSpPr>
          <p:nvPr/>
        </p:nvSpPr>
        <p:spPr bwMode="auto">
          <a:xfrm>
            <a:off x="3404193" y="2858893"/>
            <a:ext cx="2426864" cy="84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3 pen options: 0.5, 1, 2mg 1 pen/month </a:t>
            </a:r>
          </a:p>
          <a:p>
            <a:pPr defTabSz="823692" fontAlgn="base">
              <a:spcBef>
                <a:spcPct val="0"/>
              </a:spcBef>
              <a:spcAft>
                <a:spcPct val="0"/>
              </a:spcAft>
              <a:buClrTx/>
              <a:buSzTx/>
              <a:buNone/>
            </a:pPr>
            <a:r>
              <a:rPr lang="en-US" altLang="en-US" sz="1621" dirty="0">
                <a:solidFill>
                  <a:prstClr val="black"/>
                </a:solidFill>
                <a:cs typeface="Arial" panose="020B0604020202020204" pitchFamily="34" charset="0"/>
              </a:rPr>
              <a:t>Comes with needles</a:t>
            </a:r>
          </a:p>
        </p:txBody>
      </p:sp>
      <p:sp>
        <p:nvSpPr>
          <p:cNvPr id="3" name="TextBox 2">
            <a:extLst>
              <a:ext uri="{FF2B5EF4-FFF2-40B4-BE49-F238E27FC236}">
                <a16:creationId xmlns:a16="http://schemas.microsoft.com/office/drawing/2014/main" id="{697EF396-7F9F-9C3F-71C5-DF4086176211}"/>
              </a:ext>
            </a:extLst>
          </p:cNvPr>
          <p:cNvSpPr txBox="1"/>
          <p:nvPr/>
        </p:nvSpPr>
        <p:spPr>
          <a:xfrm>
            <a:off x="527796" y="1184245"/>
            <a:ext cx="1676590" cy="461665"/>
          </a:xfrm>
          <a:prstGeom prst="rect">
            <a:avLst/>
          </a:prstGeom>
          <a:noFill/>
        </p:spPr>
        <p:txBody>
          <a:bodyPr wrap="square" rtlCol="0">
            <a:spAutoFit/>
          </a:bodyPr>
          <a:lstStyle/>
          <a:p>
            <a:pPr algn="ctr"/>
            <a:r>
              <a:rPr lang="en-US" sz="2400" dirty="0" err="1"/>
              <a:t>Byetta</a:t>
            </a:r>
            <a:endParaRPr lang="en-US" sz="2400" dirty="0"/>
          </a:p>
        </p:txBody>
      </p:sp>
      <p:sp>
        <p:nvSpPr>
          <p:cNvPr id="4" name="TextBox 3">
            <a:extLst>
              <a:ext uri="{FF2B5EF4-FFF2-40B4-BE49-F238E27FC236}">
                <a16:creationId xmlns:a16="http://schemas.microsoft.com/office/drawing/2014/main" id="{C6449EAD-B5D9-E0CA-6D3D-46B72D892955}"/>
              </a:ext>
            </a:extLst>
          </p:cNvPr>
          <p:cNvSpPr txBox="1"/>
          <p:nvPr/>
        </p:nvSpPr>
        <p:spPr>
          <a:xfrm>
            <a:off x="3429358" y="1122182"/>
            <a:ext cx="1676590" cy="461665"/>
          </a:xfrm>
          <a:prstGeom prst="rect">
            <a:avLst/>
          </a:prstGeom>
          <a:noFill/>
        </p:spPr>
        <p:txBody>
          <a:bodyPr wrap="square" rtlCol="0">
            <a:spAutoFit/>
          </a:bodyPr>
          <a:lstStyle/>
          <a:p>
            <a:pPr algn="ctr"/>
            <a:r>
              <a:rPr lang="en-US" sz="2400" dirty="0"/>
              <a:t>Ozempic</a:t>
            </a:r>
          </a:p>
        </p:txBody>
      </p:sp>
      <p:sp>
        <p:nvSpPr>
          <p:cNvPr id="5" name="TextBox 4">
            <a:extLst>
              <a:ext uri="{FF2B5EF4-FFF2-40B4-BE49-F238E27FC236}">
                <a16:creationId xmlns:a16="http://schemas.microsoft.com/office/drawing/2014/main" id="{E79D826F-68DA-C5A1-72E2-115A75760B1D}"/>
              </a:ext>
            </a:extLst>
          </p:cNvPr>
          <p:cNvSpPr txBox="1"/>
          <p:nvPr/>
        </p:nvSpPr>
        <p:spPr>
          <a:xfrm>
            <a:off x="6670170" y="1200732"/>
            <a:ext cx="1676590" cy="461665"/>
          </a:xfrm>
          <a:prstGeom prst="rect">
            <a:avLst/>
          </a:prstGeom>
          <a:noFill/>
        </p:spPr>
        <p:txBody>
          <a:bodyPr wrap="square" rtlCol="0">
            <a:spAutoFit/>
          </a:bodyPr>
          <a:lstStyle/>
          <a:p>
            <a:pPr algn="ctr"/>
            <a:r>
              <a:rPr lang="en-US" sz="2400" dirty="0"/>
              <a:t>Victoza</a:t>
            </a:r>
          </a:p>
        </p:txBody>
      </p:sp>
      <p:sp>
        <p:nvSpPr>
          <p:cNvPr id="6" name="TextBox 5">
            <a:extLst>
              <a:ext uri="{FF2B5EF4-FFF2-40B4-BE49-F238E27FC236}">
                <a16:creationId xmlns:a16="http://schemas.microsoft.com/office/drawing/2014/main" id="{E34D0825-49A4-9C67-424E-0E5016ACF527}"/>
              </a:ext>
            </a:extLst>
          </p:cNvPr>
          <p:cNvSpPr txBox="1"/>
          <p:nvPr/>
        </p:nvSpPr>
        <p:spPr>
          <a:xfrm>
            <a:off x="375199" y="3933979"/>
            <a:ext cx="1676590" cy="461665"/>
          </a:xfrm>
          <a:prstGeom prst="rect">
            <a:avLst/>
          </a:prstGeom>
          <a:noFill/>
        </p:spPr>
        <p:txBody>
          <a:bodyPr wrap="square" rtlCol="0">
            <a:spAutoFit/>
          </a:bodyPr>
          <a:lstStyle/>
          <a:p>
            <a:pPr algn="ctr"/>
            <a:r>
              <a:rPr lang="en-US" sz="2400" dirty="0" err="1"/>
              <a:t>Adlyxin</a:t>
            </a:r>
            <a:endParaRPr lang="en-US" sz="2400" dirty="0"/>
          </a:p>
        </p:txBody>
      </p:sp>
      <p:sp>
        <p:nvSpPr>
          <p:cNvPr id="7" name="TextBox 6">
            <a:extLst>
              <a:ext uri="{FF2B5EF4-FFF2-40B4-BE49-F238E27FC236}">
                <a16:creationId xmlns:a16="http://schemas.microsoft.com/office/drawing/2014/main" id="{DF43FC80-6C48-D212-D093-248894078A8C}"/>
              </a:ext>
            </a:extLst>
          </p:cNvPr>
          <p:cNvSpPr txBox="1"/>
          <p:nvPr/>
        </p:nvSpPr>
        <p:spPr>
          <a:xfrm>
            <a:off x="3713838" y="3797210"/>
            <a:ext cx="1676590" cy="461665"/>
          </a:xfrm>
          <a:prstGeom prst="rect">
            <a:avLst/>
          </a:prstGeom>
          <a:noFill/>
        </p:spPr>
        <p:txBody>
          <a:bodyPr wrap="square" rtlCol="0">
            <a:spAutoFit/>
          </a:bodyPr>
          <a:lstStyle/>
          <a:p>
            <a:pPr algn="ctr"/>
            <a:r>
              <a:rPr lang="en-US" sz="2400" dirty="0" err="1"/>
              <a:t>Bydureon</a:t>
            </a:r>
            <a:endParaRPr lang="en-US" sz="2400" dirty="0"/>
          </a:p>
        </p:txBody>
      </p:sp>
      <p:sp>
        <p:nvSpPr>
          <p:cNvPr id="12" name="TextBox 11">
            <a:extLst>
              <a:ext uri="{FF2B5EF4-FFF2-40B4-BE49-F238E27FC236}">
                <a16:creationId xmlns:a16="http://schemas.microsoft.com/office/drawing/2014/main" id="{BA20082E-20C2-3D9C-F51F-A382E7A5F0F4}"/>
              </a:ext>
            </a:extLst>
          </p:cNvPr>
          <p:cNvSpPr txBox="1"/>
          <p:nvPr/>
        </p:nvSpPr>
        <p:spPr>
          <a:xfrm>
            <a:off x="6727174" y="4039245"/>
            <a:ext cx="1676590" cy="461665"/>
          </a:xfrm>
          <a:prstGeom prst="rect">
            <a:avLst/>
          </a:prstGeom>
          <a:noFill/>
        </p:spPr>
        <p:txBody>
          <a:bodyPr wrap="square" rtlCol="0">
            <a:spAutoFit/>
          </a:bodyPr>
          <a:lstStyle/>
          <a:p>
            <a:pPr algn="ctr"/>
            <a:r>
              <a:rPr lang="en-US" sz="2400" dirty="0"/>
              <a:t>Trulicity</a:t>
            </a:r>
          </a:p>
        </p:txBody>
      </p:sp>
    </p:spTree>
    <p:extLst>
      <p:ext uri="{BB962C8B-B14F-4D97-AF65-F5344CB8AC3E}">
        <p14:creationId xmlns:p14="http://schemas.microsoft.com/office/powerpoint/2010/main" val="40290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2A3109-972F-4C6E-AD32-0EB255DA0729}"/>
              </a:ext>
            </a:extLst>
          </p:cNvPr>
          <p:cNvSpPr>
            <a:spLocks noGrp="1" noChangeArrowheads="1"/>
          </p:cNvSpPr>
          <p:nvPr>
            <p:ph type="title"/>
          </p:nvPr>
        </p:nvSpPr>
        <p:spPr/>
        <p:txBody>
          <a:bodyPr>
            <a:normAutofit/>
          </a:bodyPr>
          <a:lstStyle/>
          <a:p>
            <a:pPr eaLnBrk="1" hangingPunct="1"/>
            <a:r>
              <a:rPr lang="en-US" altLang="en-US" sz="4800" dirty="0"/>
              <a:t>Oral Semaglutide (Rybelsus)</a:t>
            </a:r>
          </a:p>
        </p:txBody>
      </p:sp>
      <p:sp>
        <p:nvSpPr>
          <p:cNvPr id="3" name="Content Placeholder 2">
            <a:extLst>
              <a:ext uri="{FF2B5EF4-FFF2-40B4-BE49-F238E27FC236}">
                <a16:creationId xmlns:a16="http://schemas.microsoft.com/office/drawing/2014/main" id="{A94E36FC-251F-4667-9F35-9AB4EC449D8D}"/>
              </a:ext>
            </a:extLst>
          </p:cNvPr>
          <p:cNvSpPr>
            <a:spLocks noGrp="1"/>
          </p:cNvSpPr>
          <p:nvPr>
            <p:ph sz="quarter" idx="1"/>
          </p:nvPr>
        </p:nvSpPr>
        <p:spPr>
          <a:xfrm>
            <a:off x="457200" y="1219200"/>
            <a:ext cx="5334000" cy="5486400"/>
          </a:xfrm>
        </p:spPr>
        <p:txBody>
          <a:bodyPr>
            <a:normAutofit fontScale="62500" lnSpcReduction="20000"/>
          </a:bodyPr>
          <a:lstStyle/>
          <a:p>
            <a:pPr marL="247107" indent="-247107" eaLnBrk="1" fontAlgn="auto" hangingPunct="1">
              <a:lnSpc>
                <a:spcPct val="120000"/>
              </a:lnSpc>
              <a:spcAft>
                <a:spcPts val="0"/>
              </a:spcAft>
              <a:buFont typeface="Wingdings 3"/>
              <a:buChar char=""/>
              <a:defRPr/>
            </a:pPr>
            <a:r>
              <a:rPr lang="en-US" sz="3600" dirty="0"/>
              <a:t>Dose: 3, 7 and 14 mg daily </a:t>
            </a:r>
          </a:p>
          <a:p>
            <a:pPr marL="247107" indent="-247107" eaLnBrk="1" fontAlgn="auto" hangingPunct="1">
              <a:lnSpc>
                <a:spcPct val="120000"/>
              </a:lnSpc>
              <a:spcAft>
                <a:spcPts val="0"/>
              </a:spcAft>
              <a:buFont typeface="Wingdings 3"/>
              <a:buChar char=""/>
              <a:defRPr/>
            </a:pPr>
            <a:r>
              <a:rPr lang="en-US" sz="3600" dirty="0"/>
              <a:t>Take daily at least 30 mins before first food, beverage, or other oral meds</a:t>
            </a:r>
          </a:p>
          <a:p>
            <a:pPr marL="247107" indent="-247107" eaLnBrk="1" fontAlgn="auto" hangingPunct="1">
              <a:lnSpc>
                <a:spcPct val="120000"/>
              </a:lnSpc>
              <a:spcAft>
                <a:spcPts val="0"/>
              </a:spcAft>
              <a:buFont typeface="Wingdings 3"/>
              <a:buChar char=""/>
              <a:defRPr/>
            </a:pPr>
            <a:r>
              <a:rPr lang="en-US" sz="3600" dirty="0"/>
              <a:t>Take with no more than 4 ounces of plain water</a:t>
            </a:r>
          </a:p>
          <a:p>
            <a:pPr marL="247107" indent="-247107" eaLnBrk="1" fontAlgn="auto" hangingPunct="1">
              <a:lnSpc>
                <a:spcPct val="120000"/>
              </a:lnSpc>
              <a:spcAft>
                <a:spcPts val="0"/>
              </a:spcAft>
              <a:buFont typeface="Wingdings 3"/>
              <a:buChar char=""/>
              <a:defRPr/>
            </a:pPr>
            <a:r>
              <a:rPr lang="en-US" sz="3600" dirty="0"/>
              <a:t>Swallow tablets whole </a:t>
            </a:r>
            <a:r>
              <a:rPr lang="en-US" dirty="0"/>
              <a:t>(don't cut or crush)</a:t>
            </a:r>
          </a:p>
          <a:p>
            <a:pPr marL="247107" indent="-247107" eaLnBrk="1" fontAlgn="auto" hangingPunct="1">
              <a:lnSpc>
                <a:spcPct val="120000"/>
              </a:lnSpc>
              <a:spcAft>
                <a:spcPts val="0"/>
              </a:spcAft>
              <a:buFont typeface="Wingdings 3"/>
              <a:buChar char=""/>
              <a:defRPr/>
            </a:pPr>
            <a:r>
              <a:rPr lang="en-US" dirty="0"/>
              <a:t>Dosing:</a:t>
            </a:r>
          </a:p>
          <a:p>
            <a:pPr marL="494215" lvl="1" indent="-247107" eaLnBrk="1" fontAlgn="auto" hangingPunct="1">
              <a:lnSpc>
                <a:spcPct val="120000"/>
              </a:lnSpc>
              <a:spcAft>
                <a:spcPts val="0"/>
              </a:spcAft>
              <a:buFont typeface="Wingdings 3"/>
              <a:buChar char=""/>
              <a:defRPr/>
            </a:pPr>
            <a:r>
              <a:rPr lang="en-US" dirty="0"/>
              <a:t>Start with 3 mg once daily for 30 days</a:t>
            </a:r>
          </a:p>
          <a:p>
            <a:pPr marL="494215" lvl="1" indent="-247107" eaLnBrk="1" fontAlgn="auto" hangingPunct="1">
              <a:lnSpc>
                <a:spcPct val="120000"/>
              </a:lnSpc>
              <a:spcAft>
                <a:spcPts val="0"/>
              </a:spcAft>
              <a:buFont typeface="Wingdings 3"/>
              <a:buChar char=""/>
              <a:defRPr/>
            </a:pPr>
            <a:r>
              <a:rPr lang="en-US" dirty="0"/>
              <a:t>Then increase to 7mg once daily for 30 days</a:t>
            </a:r>
          </a:p>
          <a:p>
            <a:pPr marL="494215" lvl="1" indent="-247107" eaLnBrk="1" fontAlgn="auto" hangingPunct="1">
              <a:lnSpc>
                <a:spcPct val="120000"/>
              </a:lnSpc>
              <a:spcAft>
                <a:spcPts val="0"/>
              </a:spcAft>
              <a:buFont typeface="Wingdings 3"/>
              <a:buChar char=""/>
              <a:defRPr/>
            </a:pPr>
            <a:r>
              <a:rPr lang="en-US" dirty="0"/>
              <a:t>If A1c at target, maintain at 7mg daily</a:t>
            </a:r>
          </a:p>
          <a:p>
            <a:pPr marL="494215" lvl="1" indent="-247107" eaLnBrk="1" fontAlgn="auto" hangingPunct="1">
              <a:lnSpc>
                <a:spcPct val="120000"/>
              </a:lnSpc>
              <a:spcAft>
                <a:spcPts val="0"/>
              </a:spcAft>
              <a:buFont typeface="Wingdings 3"/>
              <a:buChar char=""/>
              <a:defRPr/>
            </a:pPr>
            <a:r>
              <a:rPr lang="en-US" dirty="0"/>
              <a:t>If A1c not at target, increase to 14 mg once daily</a:t>
            </a:r>
          </a:p>
          <a:p>
            <a:pPr marL="494215" lvl="1" indent="-247107" eaLnBrk="1" fontAlgn="auto" hangingPunct="1">
              <a:lnSpc>
                <a:spcPct val="120000"/>
              </a:lnSpc>
              <a:spcAft>
                <a:spcPts val="0"/>
              </a:spcAft>
              <a:buFont typeface="Wingdings 3"/>
              <a:buChar char=""/>
              <a:defRPr/>
            </a:pPr>
            <a:endParaRPr lang="en-US" dirty="0"/>
          </a:p>
          <a:p>
            <a:pPr marL="247107" indent="-247107" eaLnBrk="1" fontAlgn="auto" hangingPunct="1">
              <a:spcAft>
                <a:spcPts val="0"/>
              </a:spcAft>
              <a:buFont typeface="Wingdings 3"/>
              <a:buChar char=""/>
              <a:defRPr/>
            </a:pPr>
            <a:endParaRPr lang="en-US" dirty="0"/>
          </a:p>
        </p:txBody>
      </p:sp>
      <p:pic>
        <p:nvPicPr>
          <p:cNvPr id="71684" name="Picture 3">
            <a:extLst>
              <a:ext uri="{FF2B5EF4-FFF2-40B4-BE49-F238E27FC236}">
                <a16:creationId xmlns:a16="http://schemas.microsoft.com/office/drawing/2014/main" id="{59FC8577-F39D-4E18-9AA5-9710742B7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177" y="1644247"/>
            <a:ext cx="2471197" cy="374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24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GLP-1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455018648"/>
              </p:ext>
            </p:extLst>
          </p:nvPr>
        </p:nvGraphicFramePr>
        <p:xfrm>
          <a:off x="457200" y="1219200"/>
          <a:ext cx="8229600" cy="5227738"/>
        </p:xfrm>
        <a:graphic>
          <a:graphicData uri="http://schemas.openxmlformats.org/drawingml/2006/table">
            <a:tbl>
              <a:tblPr firstRow="1" bandRow="1">
                <a:tableStyleId>{5C22544A-7EE6-4342-B048-85BDC9FD1C3A}</a:tableStyleId>
              </a:tblPr>
              <a:tblGrid>
                <a:gridCol w="2717321">
                  <a:extLst>
                    <a:ext uri="{9D8B030D-6E8A-4147-A177-3AD203B41FA5}">
                      <a16:colId xmlns:a16="http://schemas.microsoft.com/office/drawing/2014/main" val="2292604403"/>
                    </a:ext>
                  </a:extLst>
                </a:gridCol>
                <a:gridCol w="1785668">
                  <a:extLst>
                    <a:ext uri="{9D8B030D-6E8A-4147-A177-3AD203B41FA5}">
                      <a16:colId xmlns:a16="http://schemas.microsoft.com/office/drawing/2014/main" val="3799880676"/>
                    </a:ext>
                  </a:extLst>
                </a:gridCol>
                <a:gridCol w="1630392">
                  <a:extLst>
                    <a:ext uri="{9D8B030D-6E8A-4147-A177-3AD203B41FA5}">
                      <a16:colId xmlns:a16="http://schemas.microsoft.com/office/drawing/2014/main" val="1741242859"/>
                    </a:ext>
                  </a:extLst>
                </a:gridCol>
                <a:gridCol w="2096219">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174041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RA Approved for Weight Loss</a:t>
            </a:r>
          </a:p>
        </p:txBody>
      </p:sp>
      <p:sp>
        <p:nvSpPr>
          <p:cNvPr id="3" name="Content Placeholder 2"/>
          <p:cNvSpPr>
            <a:spLocks noGrp="1"/>
          </p:cNvSpPr>
          <p:nvPr>
            <p:ph sz="quarter" idx="1"/>
          </p:nvPr>
        </p:nvSpPr>
        <p:spPr>
          <a:xfrm>
            <a:off x="457200" y="1219200"/>
            <a:ext cx="4041648" cy="5562600"/>
          </a:xfrm>
        </p:spPr>
        <p:txBody>
          <a:bodyPr>
            <a:normAutofit fontScale="77500" lnSpcReduction="20000"/>
          </a:bodyPr>
          <a:lstStyle/>
          <a:p>
            <a:pPr>
              <a:lnSpc>
                <a:spcPct val="120000"/>
              </a:lnSpc>
            </a:pPr>
            <a:r>
              <a:rPr lang="en-US" sz="3100" dirty="0" err="1"/>
              <a:t>Saxenda</a:t>
            </a:r>
            <a:r>
              <a:rPr lang="en-US" sz="3100" dirty="0"/>
              <a:t> and Victoza same active ingredient (liraglutide) at different doses </a:t>
            </a:r>
          </a:p>
          <a:p>
            <a:pPr lvl="1">
              <a:lnSpc>
                <a:spcPct val="120000"/>
              </a:lnSpc>
            </a:pPr>
            <a:r>
              <a:rPr lang="en-US" sz="2600" dirty="0" err="1"/>
              <a:t>Saxenda</a:t>
            </a:r>
            <a:r>
              <a:rPr lang="en-US" sz="2600" dirty="0"/>
              <a:t> 3 mg  (Victoza 1.8 mg)</a:t>
            </a:r>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$1619 a month</a:t>
            </a:r>
          </a:p>
          <a:p>
            <a:pPr>
              <a:lnSpc>
                <a:spcPct val="120000"/>
              </a:lnSpc>
            </a:pPr>
            <a:r>
              <a:rPr lang="en-US" sz="3100" dirty="0" err="1"/>
              <a:t>Wegovy</a:t>
            </a:r>
            <a:r>
              <a:rPr lang="en-US" sz="3100" dirty="0"/>
              <a:t> and Ozempic same active ingredient (semaglutide) at different doses</a:t>
            </a:r>
          </a:p>
          <a:p>
            <a:pPr lvl="1">
              <a:lnSpc>
                <a:spcPct val="120000"/>
              </a:lnSpc>
            </a:pPr>
            <a:r>
              <a:rPr lang="en-US" sz="2600" dirty="0" err="1"/>
              <a:t>Wegovy</a:t>
            </a:r>
            <a:r>
              <a:rPr lang="en-US" sz="2600" dirty="0"/>
              <a:t> 2.4mg (Ozempic 2mg)</a:t>
            </a:r>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$1619 a month</a:t>
            </a:r>
          </a:p>
          <a:p>
            <a:pPr lvl="1">
              <a:lnSpc>
                <a:spcPct val="120000"/>
              </a:lnSpc>
            </a:pPr>
            <a:endParaRPr lang="en-US" sz="2400" dirty="0"/>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5245357" y="1244591"/>
            <a:ext cx="3187446" cy="4937760"/>
          </a:xfrm>
        </p:spPr>
        <p:txBody>
          <a:bodyPr>
            <a:normAutofit fontScale="77500" lnSpcReduction="20000"/>
          </a:bodyPr>
          <a:lstStyle/>
          <a:p>
            <a:pPr>
              <a:lnSpc>
                <a:spcPct val="120000"/>
              </a:lnSpc>
            </a:pPr>
            <a:r>
              <a:rPr lang="en-US" sz="2800" dirty="0"/>
              <a:t>Both are FDA approved as a treatment option for chronic weight management in addition to a reduced calorie diet and physical activity.</a:t>
            </a:r>
          </a:p>
          <a:p>
            <a:pPr>
              <a:lnSpc>
                <a:spcPct val="120000"/>
              </a:lnSpc>
            </a:pPr>
            <a:r>
              <a:rPr lang="en-US" sz="2800" dirty="0"/>
              <a:t>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p:pic>
        <p:nvPicPr>
          <p:cNvPr id="4" name="Picture 3"/>
          <p:cNvPicPr>
            <a:picLocks noChangeAspect="1"/>
          </p:cNvPicPr>
          <p:nvPr/>
        </p:nvPicPr>
        <p:blipFill>
          <a:blip r:embed="rId4"/>
          <a:stretch>
            <a:fillRect/>
          </a:stretch>
        </p:blipFill>
        <p:spPr>
          <a:xfrm>
            <a:off x="609600" y="5643042"/>
            <a:ext cx="3352800" cy="1063750"/>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65A97AD1-814C-4BA4-8A42-A8095106E10A}"/>
              </a:ext>
            </a:extLst>
          </p:cNvPr>
          <p:cNvPicPr>
            <a:picLocks noChangeAspect="1"/>
          </p:cNvPicPr>
          <p:nvPr/>
        </p:nvPicPr>
        <p:blipFill>
          <a:blip r:embed="rId5"/>
          <a:stretch>
            <a:fillRect/>
          </a:stretch>
        </p:blipFill>
        <p:spPr>
          <a:xfrm>
            <a:off x="4983948" y="6153912"/>
            <a:ext cx="3710265" cy="533400"/>
          </a:xfrm>
          <a:prstGeom prst="rect">
            <a:avLst/>
          </a:prstGeom>
        </p:spPr>
      </p:pic>
    </p:spTree>
    <p:custDataLst>
      <p:tags r:id="rId1"/>
    </p:custDataLst>
    <p:extLst>
      <p:ext uri="{BB962C8B-B14F-4D97-AF65-F5344CB8AC3E}">
        <p14:creationId xmlns:p14="http://schemas.microsoft.com/office/powerpoint/2010/main" val="42686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DB462D-4ED0-41AD-D97D-DE7FE7374CFA}"/>
              </a:ext>
            </a:extLst>
          </p:cNvPr>
          <p:cNvPicPr>
            <a:picLocks noChangeAspect="1"/>
          </p:cNvPicPr>
          <p:nvPr/>
        </p:nvPicPr>
        <p:blipFill>
          <a:blip r:embed="rId3"/>
          <a:stretch>
            <a:fillRect/>
          </a:stretch>
        </p:blipFill>
        <p:spPr>
          <a:xfrm>
            <a:off x="52210" y="318317"/>
            <a:ext cx="9091790" cy="6407727"/>
          </a:xfrm>
          <a:prstGeom prst="rect">
            <a:avLst/>
          </a:prstGeom>
        </p:spPr>
      </p:pic>
      <p:sp>
        <p:nvSpPr>
          <p:cNvPr id="2" name="Arrow: Right 1">
            <a:extLst>
              <a:ext uri="{FF2B5EF4-FFF2-40B4-BE49-F238E27FC236}">
                <a16:creationId xmlns:a16="http://schemas.microsoft.com/office/drawing/2014/main" id="{F22A78BF-7D23-4589-950C-82CE93C18BA3}"/>
              </a:ext>
            </a:extLst>
          </p:cNvPr>
          <p:cNvSpPr/>
          <p:nvPr/>
        </p:nvSpPr>
        <p:spPr>
          <a:xfrm rot="5400000">
            <a:off x="376722" y="4024076"/>
            <a:ext cx="823732" cy="7550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extLst>
      <p:ext uri="{BB962C8B-B14F-4D97-AF65-F5344CB8AC3E}">
        <p14:creationId xmlns:p14="http://schemas.microsoft.com/office/powerpoint/2010/main" val="364435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Arial" charset="0"/>
                <a:ea typeface="ヒラギノ角ゴ Pro W3" charset="0"/>
              </a:rPr>
              <a:t>GIP/GLP-1 Receptor Agonist</a:t>
            </a:r>
            <a:endParaRPr lang="en-US" dirty="0"/>
          </a:p>
        </p:txBody>
      </p:sp>
      <p:sp>
        <p:nvSpPr>
          <p:cNvPr id="3" name="Content Placeholder 2"/>
          <p:cNvSpPr>
            <a:spLocks noGrp="1"/>
          </p:cNvSpPr>
          <p:nvPr>
            <p:ph idx="1"/>
          </p:nvPr>
        </p:nvSpPr>
        <p:spPr>
          <a:xfrm>
            <a:off x="438873" y="1295400"/>
            <a:ext cx="5352327" cy="5562600"/>
          </a:xfrm>
        </p:spPr>
        <p:txBody>
          <a:bodyPr>
            <a:normAutofit fontScale="62500" lnSpcReduction="20000"/>
          </a:bodyPr>
          <a:lstStyle/>
          <a:p>
            <a:pPr>
              <a:lnSpc>
                <a:spcPct val="120000"/>
              </a:lnSpc>
            </a:pPr>
            <a:r>
              <a:rPr lang="en-US" dirty="0" err="1">
                <a:latin typeface="Arial" charset="0"/>
                <a:ea typeface="ヒラギノ角ゴ Pro W3" charset="0"/>
              </a:rPr>
              <a:t>Tirzepatide</a:t>
            </a:r>
            <a:r>
              <a:rPr lang="en-US" dirty="0">
                <a:latin typeface="Arial" charset="0"/>
                <a:ea typeface="ヒラギノ角ゴ Pro W3" charset="0"/>
              </a:rPr>
              <a:t> (</a:t>
            </a:r>
            <a:r>
              <a:rPr lang="en-US" dirty="0" err="1">
                <a:latin typeface="Arial" charset="0"/>
                <a:ea typeface="ヒラギノ角ゴ Pro W3" charset="0"/>
              </a:rPr>
              <a:t>Mounjaro</a:t>
            </a:r>
            <a:r>
              <a:rPr lang="en-US" dirty="0">
                <a:latin typeface="Arial" charset="0"/>
                <a:ea typeface="ヒラギノ角ゴ Pro W3" charset="0"/>
              </a:rPr>
              <a:t>) is a GIP/GLP-1 Receptor Agonist </a:t>
            </a:r>
          </a:p>
          <a:p>
            <a:pPr lvl="1">
              <a:lnSpc>
                <a:spcPct val="120000"/>
              </a:lnSpc>
            </a:pPr>
            <a:r>
              <a:rPr lang="en-US" sz="2900" dirty="0">
                <a:latin typeface="Arial" charset="0"/>
                <a:ea typeface="ヒラギノ角ゴ Pro W3" charset="0"/>
              </a:rPr>
              <a:t>GIP: glucose-dependent insulinotropic polypeptide</a:t>
            </a:r>
          </a:p>
          <a:p>
            <a:pPr lvl="1">
              <a:lnSpc>
                <a:spcPct val="120000"/>
              </a:lnSpc>
            </a:pPr>
            <a:r>
              <a:rPr lang="en-US" sz="2900" dirty="0">
                <a:latin typeface="Arial" charset="0"/>
                <a:ea typeface="ヒラギノ角ゴ Pro W3" charset="0"/>
              </a:rPr>
              <a:t>GLP-1: glucagon like peptide-1</a:t>
            </a:r>
          </a:p>
          <a:p>
            <a:pPr>
              <a:lnSpc>
                <a:spcPct val="120000"/>
              </a:lnSpc>
            </a:pPr>
            <a:r>
              <a:rPr lang="en-US" dirty="0">
                <a:latin typeface="Arial" charset="0"/>
              </a:rPr>
              <a:t>Studied in the SURPASS clinical program (T2DM)</a:t>
            </a:r>
          </a:p>
          <a:p>
            <a:pPr>
              <a:lnSpc>
                <a:spcPct val="120000"/>
              </a:lnSpc>
            </a:pPr>
            <a:r>
              <a:rPr lang="en-US" dirty="0">
                <a:latin typeface="Arial" charset="0"/>
              </a:rPr>
              <a:t>Studied in the SURMOUNT clinical program (Obesity)</a:t>
            </a:r>
          </a:p>
          <a:p>
            <a:pPr>
              <a:lnSpc>
                <a:spcPct val="120000"/>
              </a:lnSpc>
            </a:pPr>
            <a:r>
              <a:rPr lang="en-US" dirty="0">
                <a:latin typeface="Arial" charset="0"/>
              </a:rPr>
              <a:t>Once weekly injectable disposable pen: abdomen, legs, arms</a:t>
            </a:r>
          </a:p>
          <a:p>
            <a:pPr>
              <a:lnSpc>
                <a:spcPct val="120000"/>
              </a:lnSpc>
            </a:pPr>
            <a:r>
              <a:rPr lang="en-US" dirty="0">
                <a:latin typeface="Arial" charset="0"/>
              </a:rPr>
              <a:t>FDA approved for T2DM: May, 2022</a:t>
            </a:r>
          </a:p>
        </p:txBody>
      </p:sp>
      <p:pic>
        <p:nvPicPr>
          <p:cNvPr id="5" name="Picture 4">
            <a:extLst>
              <a:ext uri="{FF2B5EF4-FFF2-40B4-BE49-F238E27FC236}">
                <a16:creationId xmlns:a16="http://schemas.microsoft.com/office/drawing/2014/main" id="{40AAE7E8-04FD-ABBB-1DBE-390660FC4BC5}"/>
              </a:ext>
            </a:extLst>
          </p:cNvPr>
          <p:cNvPicPr>
            <a:picLocks noChangeAspect="1"/>
          </p:cNvPicPr>
          <p:nvPr/>
        </p:nvPicPr>
        <p:blipFill>
          <a:blip r:embed="rId3"/>
          <a:stretch>
            <a:fillRect/>
          </a:stretch>
        </p:blipFill>
        <p:spPr>
          <a:xfrm>
            <a:off x="6019800" y="1447800"/>
            <a:ext cx="2685327" cy="3526996"/>
          </a:xfrm>
          <a:prstGeom prst="rect">
            <a:avLst/>
          </a:prstGeom>
        </p:spPr>
      </p:pic>
    </p:spTree>
    <p:extLst>
      <p:ext uri="{BB962C8B-B14F-4D97-AF65-F5344CB8AC3E}">
        <p14:creationId xmlns:p14="http://schemas.microsoft.com/office/powerpoint/2010/main" val="109626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normAutofit fontScale="90000"/>
          </a:bodyPr>
          <a:lstStyle/>
          <a:p>
            <a:r>
              <a:rPr lang="en-US" dirty="0"/>
              <a:t>GLP and GIP Mechanism of Action </a:t>
            </a:r>
          </a:p>
        </p:txBody>
      </p:sp>
      <p:sp>
        <p:nvSpPr>
          <p:cNvPr id="3" name="Content Placeholder 2">
            <a:extLst>
              <a:ext uri="{FF2B5EF4-FFF2-40B4-BE49-F238E27FC236}">
                <a16:creationId xmlns:a16="http://schemas.microsoft.com/office/drawing/2014/main" id="{CBC3D85F-B1E6-B7FD-6A0E-121E6E1BB0C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6D56B36-F6C7-A228-E9CC-105257D74BE4}"/>
              </a:ext>
            </a:extLst>
          </p:cNvPr>
          <p:cNvPicPr>
            <a:picLocks noChangeAspect="1"/>
          </p:cNvPicPr>
          <p:nvPr/>
        </p:nvPicPr>
        <p:blipFill>
          <a:blip r:embed="rId2"/>
          <a:stretch>
            <a:fillRect/>
          </a:stretch>
        </p:blipFill>
        <p:spPr>
          <a:xfrm>
            <a:off x="0" y="1219200"/>
            <a:ext cx="8928024" cy="4937760"/>
          </a:xfrm>
          <a:prstGeom prst="rect">
            <a:avLst/>
          </a:prstGeom>
        </p:spPr>
      </p:pic>
      <p:sp>
        <p:nvSpPr>
          <p:cNvPr id="6" name="TextBox 5">
            <a:extLst>
              <a:ext uri="{FF2B5EF4-FFF2-40B4-BE49-F238E27FC236}">
                <a16:creationId xmlns:a16="http://schemas.microsoft.com/office/drawing/2014/main" id="{04F40DA8-5A29-0A53-0AD5-872F29C017EB}"/>
              </a:ext>
            </a:extLst>
          </p:cNvPr>
          <p:cNvSpPr txBox="1"/>
          <p:nvPr/>
        </p:nvSpPr>
        <p:spPr>
          <a:xfrm>
            <a:off x="939505" y="6233160"/>
            <a:ext cx="7747295" cy="523220"/>
          </a:xfrm>
          <a:prstGeom prst="rect">
            <a:avLst/>
          </a:prstGeom>
          <a:noFill/>
        </p:spPr>
        <p:txBody>
          <a:bodyPr wrap="square" rtlCol="0">
            <a:spAutoFit/>
          </a:bodyPr>
          <a:lstStyle/>
          <a:p>
            <a:r>
              <a:rPr lang="en-US" sz="1400" dirty="0" err="1">
                <a:solidFill>
                  <a:srgbClr val="212121"/>
                </a:solidFill>
                <a:latin typeface="BlinkMacSystemFont"/>
              </a:rPr>
              <a:t>Samms</a:t>
            </a:r>
            <a:r>
              <a:rPr lang="en-US" sz="1400" dirty="0">
                <a:solidFill>
                  <a:srgbClr val="212121"/>
                </a:solidFill>
                <a:latin typeface="BlinkMacSystemFont"/>
              </a:rPr>
              <a:t> RJ, Coghlan MP, Sloop KW. How May GIP Enhance the Therapeutic Efficacy of GLP-1? Trends Endocrinol </a:t>
            </a:r>
            <a:r>
              <a:rPr lang="en-US" sz="1400" dirty="0" err="1">
                <a:solidFill>
                  <a:srgbClr val="212121"/>
                </a:solidFill>
                <a:latin typeface="BlinkMacSystemFont"/>
              </a:rPr>
              <a:t>Metab</a:t>
            </a:r>
            <a:r>
              <a:rPr lang="en-US" sz="1400" dirty="0">
                <a:solidFill>
                  <a:srgbClr val="212121"/>
                </a:solidFill>
                <a:latin typeface="BlinkMacSystemFont"/>
              </a:rPr>
              <a:t>. 2020 Jun;31(6):410-421.</a:t>
            </a:r>
            <a:endParaRPr lang="en-US" sz="1400" dirty="0">
              <a:solidFill>
                <a:schemeClr val="bg2"/>
              </a:solidFill>
            </a:endParaRPr>
          </a:p>
        </p:txBody>
      </p:sp>
    </p:spTree>
    <p:extLst>
      <p:ext uri="{BB962C8B-B14F-4D97-AF65-F5344CB8AC3E}">
        <p14:creationId xmlns:p14="http://schemas.microsoft.com/office/powerpoint/2010/main" val="87415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F98A-5366-9FA0-555B-5F756C01B235}"/>
              </a:ext>
            </a:extLst>
          </p:cNvPr>
          <p:cNvSpPr>
            <a:spLocks noGrp="1"/>
          </p:cNvSpPr>
          <p:nvPr>
            <p:ph type="title"/>
          </p:nvPr>
        </p:nvSpPr>
        <p:spPr/>
        <p:txBody>
          <a:bodyPr/>
          <a:lstStyle/>
          <a:p>
            <a:r>
              <a:rPr lang="en-US" dirty="0"/>
              <a:t>SURPASS Clinical Program </a:t>
            </a:r>
          </a:p>
        </p:txBody>
      </p:sp>
      <p:sp>
        <p:nvSpPr>
          <p:cNvPr id="3" name="Content Placeholder 2">
            <a:extLst>
              <a:ext uri="{FF2B5EF4-FFF2-40B4-BE49-F238E27FC236}">
                <a16:creationId xmlns:a16="http://schemas.microsoft.com/office/drawing/2014/main" id="{1D2A9A63-0236-D04D-4FB8-571C6F20DFFD}"/>
              </a:ext>
            </a:extLst>
          </p:cNvPr>
          <p:cNvSpPr>
            <a:spLocks noGrp="1"/>
          </p:cNvSpPr>
          <p:nvPr>
            <p:ph idx="1"/>
          </p:nvPr>
        </p:nvSpPr>
        <p:spPr/>
        <p:txBody>
          <a:bodyPr/>
          <a:lstStyle/>
          <a:p>
            <a:r>
              <a:rPr lang="en-US" dirty="0"/>
              <a:t> Evaluated A1C &amp; Weight reductions with Tirzepatide </a:t>
            </a:r>
          </a:p>
        </p:txBody>
      </p:sp>
      <p:pic>
        <p:nvPicPr>
          <p:cNvPr id="5" name="Picture 4">
            <a:extLst>
              <a:ext uri="{FF2B5EF4-FFF2-40B4-BE49-F238E27FC236}">
                <a16:creationId xmlns:a16="http://schemas.microsoft.com/office/drawing/2014/main" id="{60B550E7-CF15-82C0-E03E-F7FC0F96E3FF}"/>
              </a:ext>
            </a:extLst>
          </p:cNvPr>
          <p:cNvPicPr>
            <a:picLocks noChangeAspect="1"/>
          </p:cNvPicPr>
          <p:nvPr/>
        </p:nvPicPr>
        <p:blipFill>
          <a:blip r:embed="rId2"/>
          <a:stretch>
            <a:fillRect/>
          </a:stretch>
        </p:blipFill>
        <p:spPr>
          <a:xfrm>
            <a:off x="160258" y="2646663"/>
            <a:ext cx="8823484" cy="3009900"/>
          </a:xfrm>
          <a:prstGeom prst="rect">
            <a:avLst/>
          </a:prstGeom>
        </p:spPr>
      </p:pic>
      <p:sp>
        <p:nvSpPr>
          <p:cNvPr id="6" name="TextBox 5">
            <a:extLst>
              <a:ext uri="{FF2B5EF4-FFF2-40B4-BE49-F238E27FC236}">
                <a16:creationId xmlns:a16="http://schemas.microsoft.com/office/drawing/2014/main" id="{460CDDD1-880D-1D9D-D67F-7A787D9B350D}"/>
              </a:ext>
            </a:extLst>
          </p:cNvPr>
          <p:cNvSpPr txBox="1"/>
          <p:nvPr/>
        </p:nvSpPr>
        <p:spPr>
          <a:xfrm>
            <a:off x="457200" y="5899327"/>
            <a:ext cx="8229600" cy="784830"/>
          </a:xfrm>
          <a:prstGeom prst="rect">
            <a:avLst/>
          </a:prstGeom>
          <a:noFill/>
        </p:spPr>
        <p:txBody>
          <a:bodyPr wrap="square" rtlCol="0">
            <a:spAutoFit/>
          </a:bodyPr>
          <a:lstStyle/>
          <a:p>
            <a:r>
              <a:rPr lang="en-US" sz="1200" dirty="0"/>
              <a:t>Rosenstock J, et al. Lancet. 2021;398:143–55. Frias JP, et al. N </a:t>
            </a:r>
            <a:r>
              <a:rPr lang="en-US" sz="1200" dirty="0" err="1"/>
              <a:t>Engl</a:t>
            </a:r>
            <a:r>
              <a:rPr lang="en-US" sz="1200" dirty="0"/>
              <a:t> J Med. 2021;358:503–15.82. Ludvik B, et al. Lancet. 2021;398:583–98. 83. Del Prato S et al. Lancet. 2021;398:1811–24. 84. Dahl Det al. </a:t>
            </a:r>
            <a:r>
              <a:rPr lang="en-US" sz="1200" dirty="0" err="1"/>
              <a:t>Diabetologia</a:t>
            </a:r>
            <a:r>
              <a:rPr lang="en-US" sz="1200" dirty="0"/>
              <a:t>. 2021:64(Suppl. 1):S13. </a:t>
            </a:r>
            <a:r>
              <a:rPr lang="en-US" sz="1200" dirty="0" err="1"/>
              <a:t>Abstr</a:t>
            </a:r>
            <a:r>
              <a:rPr lang="en-US" sz="1200" dirty="0"/>
              <a:t> 20. </a:t>
            </a:r>
            <a:r>
              <a:rPr lang="en-US" sz="1200" dirty="0">
                <a:latin typeface="BlinkMacSystemFont"/>
              </a:rPr>
              <a:t>Kaneko S.. </a:t>
            </a:r>
            <a:r>
              <a:rPr lang="en-US" sz="1200" dirty="0" err="1">
                <a:latin typeface="BlinkMacSystemFont"/>
              </a:rPr>
              <a:t>touchREV</a:t>
            </a:r>
            <a:r>
              <a:rPr lang="en-US" sz="1200" dirty="0">
                <a:latin typeface="BlinkMacSystemFont"/>
              </a:rPr>
              <a:t> Endocrinol. 2022 Jun;18(1):10-19. </a:t>
            </a:r>
            <a:endParaRPr lang="en-US" sz="1200" dirty="0"/>
          </a:p>
          <a:p>
            <a:endParaRPr lang="en-US" sz="900" dirty="0">
              <a:solidFill>
                <a:schemeClr val="bg1"/>
              </a:solidFill>
            </a:endParaRPr>
          </a:p>
        </p:txBody>
      </p:sp>
    </p:spTree>
    <p:extLst>
      <p:ext uri="{BB962C8B-B14F-4D97-AF65-F5344CB8AC3E}">
        <p14:creationId xmlns:p14="http://schemas.microsoft.com/office/powerpoint/2010/main" val="206875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CB0B9-8C96-0A11-E4F6-AC8BEF0D1E92}"/>
              </a:ext>
            </a:extLst>
          </p:cNvPr>
          <p:cNvSpPr>
            <a:spLocks noGrp="1"/>
          </p:cNvSpPr>
          <p:nvPr>
            <p:ph type="title"/>
          </p:nvPr>
        </p:nvSpPr>
        <p:spPr>
          <a:xfrm>
            <a:off x="237254" y="143016"/>
            <a:ext cx="8682267" cy="990600"/>
          </a:xfrm>
        </p:spPr>
        <p:txBody>
          <a:bodyPr>
            <a:normAutofit fontScale="90000"/>
          </a:bodyPr>
          <a:lstStyle/>
          <a:p>
            <a:r>
              <a:rPr lang="en-US" dirty="0"/>
              <a:t>SURPASS: A1C Change w/ Tirzepatide </a:t>
            </a:r>
          </a:p>
        </p:txBody>
      </p:sp>
      <p:pic>
        <p:nvPicPr>
          <p:cNvPr id="7" name="Content Placeholder 6">
            <a:extLst>
              <a:ext uri="{FF2B5EF4-FFF2-40B4-BE49-F238E27FC236}">
                <a16:creationId xmlns:a16="http://schemas.microsoft.com/office/drawing/2014/main" id="{53A35603-DB29-FA1F-4C8F-86E92BA6AF95}"/>
              </a:ext>
            </a:extLst>
          </p:cNvPr>
          <p:cNvPicPr>
            <a:picLocks noGrp="1" noChangeAspect="1"/>
          </p:cNvPicPr>
          <p:nvPr>
            <p:ph idx="1"/>
          </p:nvPr>
        </p:nvPicPr>
        <p:blipFill>
          <a:blip r:embed="rId3"/>
          <a:stretch>
            <a:fillRect/>
          </a:stretch>
        </p:blipFill>
        <p:spPr>
          <a:xfrm>
            <a:off x="4972051" y="4286251"/>
            <a:ext cx="2078831" cy="250031"/>
          </a:xfrm>
        </p:spPr>
      </p:pic>
      <p:pic>
        <p:nvPicPr>
          <p:cNvPr id="5" name="Picture 4">
            <a:extLst>
              <a:ext uri="{FF2B5EF4-FFF2-40B4-BE49-F238E27FC236}">
                <a16:creationId xmlns:a16="http://schemas.microsoft.com/office/drawing/2014/main" id="{311A5F42-5D46-3E84-CF41-1F18625BBBB1}"/>
              </a:ext>
            </a:extLst>
          </p:cNvPr>
          <p:cNvPicPr>
            <a:picLocks noChangeAspect="1"/>
          </p:cNvPicPr>
          <p:nvPr/>
        </p:nvPicPr>
        <p:blipFill>
          <a:blip r:embed="rId4"/>
          <a:stretch>
            <a:fillRect/>
          </a:stretch>
        </p:blipFill>
        <p:spPr>
          <a:xfrm>
            <a:off x="224478" y="1159636"/>
            <a:ext cx="8695044" cy="3420665"/>
          </a:xfrm>
          <a:prstGeom prst="rect">
            <a:avLst/>
          </a:prstGeom>
        </p:spPr>
      </p:pic>
      <p:pic>
        <p:nvPicPr>
          <p:cNvPr id="9" name="Picture 8">
            <a:extLst>
              <a:ext uri="{FF2B5EF4-FFF2-40B4-BE49-F238E27FC236}">
                <a16:creationId xmlns:a16="http://schemas.microsoft.com/office/drawing/2014/main" id="{50326F78-9B79-D745-CF10-66D0AC9A0543}"/>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E4365F1A-9743-2837-7C0A-2BE93D958761}"/>
              </a:ext>
            </a:extLst>
          </p:cNvPr>
          <p:cNvSpPr txBox="1"/>
          <p:nvPr/>
        </p:nvSpPr>
        <p:spPr>
          <a:xfrm>
            <a:off x="1086373" y="5644794"/>
            <a:ext cx="7543800" cy="877163"/>
          </a:xfrm>
          <a:prstGeom prst="rect">
            <a:avLst/>
          </a:prstGeom>
          <a:noFill/>
        </p:spPr>
        <p:txBody>
          <a:bodyPr wrap="square" rtlCol="0">
            <a:spAutoFit/>
          </a:bodyPr>
          <a:lstStyle/>
          <a:p>
            <a:r>
              <a:rPr lang="en-US" sz="1400" dirty="0"/>
              <a:t>Rosenstock J, et al. Lancet. 2021;398:143–55. Frias JP, et al. N </a:t>
            </a:r>
            <a:r>
              <a:rPr lang="en-US" sz="1400" dirty="0" err="1"/>
              <a:t>Engl</a:t>
            </a:r>
            <a:r>
              <a:rPr lang="en-US" sz="1400" dirty="0"/>
              <a:t> J Med. 2021;358:503–15. 82. Ludvik B, et al. Lancet. 2021;398:583–98. 83. Del Prato S et al. Lancet. 2021;398:1811–24. 84. Dahl Det al. </a:t>
            </a:r>
            <a:r>
              <a:rPr lang="en-US" sz="1400" dirty="0" err="1"/>
              <a:t>Diabetologia</a:t>
            </a:r>
            <a:r>
              <a:rPr lang="en-US" sz="1400" dirty="0"/>
              <a:t>. 2021:64(Suppl. 1):S13. </a:t>
            </a:r>
            <a:r>
              <a:rPr lang="en-US" sz="1400" dirty="0" err="1"/>
              <a:t>Abstr</a:t>
            </a:r>
            <a:r>
              <a:rPr lang="en-US" sz="1400" dirty="0"/>
              <a:t> 20. </a:t>
            </a:r>
            <a:r>
              <a:rPr lang="en-US" sz="1400" dirty="0">
                <a:latin typeface="BlinkMacSystemFont"/>
              </a:rPr>
              <a:t>Kaneko S.. </a:t>
            </a:r>
            <a:r>
              <a:rPr lang="en-US" sz="1400" dirty="0" err="1">
                <a:latin typeface="BlinkMacSystemFont"/>
              </a:rPr>
              <a:t>touchREV</a:t>
            </a:r>
            <a:r>
              <a:rPr lang="en-US" sz="1400" dirty="0">
                <a:latin typeface="BlinkMacSystemFont"/>
              </a:rPr>
              <a:t> Endocrinol. 2022 Jun;18(1):10-19. </a:t>
            </a:r>
            <a:endParaRPr lang="en-US" sz="1400" dirty="0"/>
          </a:p>
          <a:p>
            <a:endParaRPr lang="en-US" sz="900" dirty="0">
              <a:solidFill>
                <a:schemeClr val="bg1"/>
              </a:solidFill>
            </a:endParaRPr>
          </a:p>
        </p:txBody>
      </p:sp>
    </p:spTree>
    <p:extLst>
      <p:ext uri="{BB962C8B-B14F-4D97-AF65-F5344CB8AC3E}">
        <p14:creationId xmlns:p14="http://schemas.microsoft.com/office/powerpoint/2010/main" val="382319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FFE9-1ABF-04FF-3ADD-0BEED88FC2F0}"/>
              </a:ext>
            </a:extLst>
          </p:cNvPr>
          <p:cNvSpPr>
            <a:spLocks noGrp="1"/>
          </p:cNvSpPr>
          <p:nvPr>
            <p:ph type="title"/>
          </p:nvPr>
        </p:nvSpPr>
        <p:spPr>
          <a:xfrm>
            <a:off x="257140" y="152400"/>
            <a:ext cx="8629718" cy="990600"/>
          </a:xfrm>
        </p:spPr>
        <p:txBody>
          <a:bodyPr>
            <a:noAutofit/>
          </a:bodyPr>
          <a:lstStyle/>
          <a:p>
            <a:r>
              <a:rPr lang="en-US" sz="3600" dirty="0"/>
              <a:t>SURPASS: Change in Body </a:t>
            </a:r>
            <a:r>
              <a:rPr lang="en-US" sz="3600" dirty="0" err="1"/>
              <a:t>Wt</a:t>
            </a:r>
            <a:r>
              <a:rPr lang="en-US" sz="3600" dirty="0"/>
              <a:t> - Tirzepatide</a:t>
            </a:r>
          </a:p>
        </p:txBody>
      </p:sp>
      <p:pic>
        <p:nvPicPr>
          <p:cNvPr id="5" name="Picture 4">
            <a:extLst>
              <a:ext uri="{FF2B5EF4-FFF2-40B4-BE49-F238E27FC236}">
                <a16:creationId xmlns:a16="http://schemas.microsoft.com/office/drawing/2014/main" id="{6AA2C9A2-4218-4A9F-6FF4-49A58E2201FB}"/>
              </a:ext>
            </a:extLst>
          </p:cNvPr>
          <p:cNvPicPr>
            <a:picLocks noChangeAspect="1"/>
          </p:cNvPicPr>
          <p:nvPr/>
        </p:nvPicPr>
        <p:blipFill>
          <a:blip r:embed="rId2"/>
          <a:stretch>
            <a:fillRect/>
          </a:stretch>
        </p:blipFill>
        <p:spPr>
          <a:xfrm>
            <a:off x="257140" y="1295400"/>
            <a:ext cx="8629719" cy="3794339"/>
          </a:xfrm>
          <a:prstGeom prst="rect">
            <a:avLst/>
          </a:prstGeom>
        </p:spPr>
      </p:pic>
      <p:sp>
        <p:nvSpPr>
          <p:cNvPr id="6" name="TextBox 5">
            <a:extLst>
              <a:ext uri="{FF2B5EF4-FFF2-40B4-BE49-F238E27FC236}">
                <a16:creationId xmlns:a16="http://schemas.microsoft.com/office/drawing/2014/main" id="{718E0AF1-8363-A437-DE9B-838F9A4E4319}"/>
              </a:ext>
            </a:extLst>
          </p:cNvPr>
          <p:cNvSpPr txBox="1"/>
          <p:nvPr/>
        </p:nvSpPr>
        <p:spPr>
          <a:xfrm>
            <a:off x="285750" y="5586926"/>
            <a:ext cx="8432075" cy="1215717"/>
          </a:xfrm>
          <a:prstGeom prst="rect">
            <a:avLst/>
          </a:prstGeom>
          <a:noFill/>
        </p:spPr>
        <p:txBody>
          <a:bodyPr wrap="square" rtlCol="0">
            <a:spAutoFit/>
          </a:bodyPr>
          <a:lstStyle/>
          <a:p>
            <a:r>
              <a:rPr lang="en-US" sz="1600" dirty="0"/>
              <a:t>Rosenstock J, et al. Lancet. 2021;398:143–55. Frias JP, et al. N </a:t>
            </a:r>
            <a:r>
              <a:rPr lang="en-US" sz="1600" dirty="0" err="1"/>
              <a:t>Engl</a:t>
            </a:r>
            <a:r>
              <a:rPr lang="en-US" sz="1600" dirty="0"/>
              <a:t> J Med. 2021;358:503–15. 82. Ludvik B, et al. Lancet. 2021;398:583–98. 83. Del Prato S et al. Lancet. 2021;398:1811–24. 84. Dahl Det al. </a:t>
            </a:r>
            <a:r>
              <a:rPr lang="en-US" sz="1600" dirty="0" err="1"/>
              <a:t>Diabetologia</a:t>
            </a:r>
            <a:r>
              <a:rPr lang="en-US" sz="1600" dirty="0"/>
              <a:t>. 2021:64(Suppl. 1):S13. </a:t>
            </a:r>
            <a:r>
              <a:rPr lang="en-US" sz="1600" dirty="0" err="1"/>
              <a:t>Abstr</a:t>
            </a:r>
            <a:r>
              <a:rPr lang="en-US" sz="1600" dirty="0"/>
              <a:t> 20. </a:t>
            </a:r>
            <a:r>
              <a:rPr lang="en-US" sz="1600" dirty="0">
                <a:latin typeface="BlinkMacSystemFont"/>
              </a:rPr>
              <a:t>Kaneko S.. </a:t>
            </a:r>
            <a:r>
              <a:rPr lang="en-US" sz="1600" dirty="0" err="1">
                <a:latin typeface="BlinkMacSystemFont"/>
              </a:rPr>
              <a:t>touchREV</a:t>
            </a:r>
            <a:r>
              <a:rPr lang="en-US" sz="1600" dirty="0">
                <a:latin typeface="BlinkMacSystemFont"/>
              </a:rPr>
              <a:t> Endocrinol. 2022 Jun;18(1):10-19. </a:t>
            </a:r>
            <a:endParaRPr lang="en-US" sz="1600" dirty="0"/>
          </a:p>
          <a:p>
            <a:endParaRPr lang="en-US" sz="900" dirty="0">
              <a:solidFill>
                <a:schemeClr val="bg1"/>
              </a:solidFill>
            </a:endParaRPr>
          </a:p>
        </p:txBody>
      </p:sp>
    </p:spTree>
    <p:extLst>
      <p:ext uri="{BB962C8B-B14F-4D97-AF65-F5344CB8AC3E}">
        <p14:creationId xmlns:p14="http://schemas.microsoft.com/office/powerpoint/2010/main" val="45242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0779-F18C-5E5A-CD0E-7DF84FC83B70}"/>
              </a:ext>
            </a:extLst>
          </p:cNvPr>
          <p:cNvSpPr>
            <a:spLocks noGrp="1"/>
          </p:cNvSpPr>
          <p:nvPr>
            <p:ph type="title"/>
          </p:nvPr>
        </p:nvSpPr>
        <p:spPr>
          <a:xfrm>
            <a:off x="457200" y="228600"/>
            <a:ext cx="8229600" cy="1208246"/>
          </a:xfrm>
        </p:spPr>
        <p:txBody>
          <a:bodyPr>
            <a:noAutofit/>
          </a:bodyPr>
          <a:lstStyle/>
          <a:p>
            <a:r>
              <a:rPr lang="en-US" sz="4000" dirty="0"/>
              <a:t>Surmount-1 Study - Weight loss Results (Tirzepatide) without diabetes </a:t>
            </a:r>
          </a:p>
        </p:txBody>
      </p:sp>
      <p:sp>
        <p:nvSpPr>
          <p:cNvPr id="3" name="Content Placeholder 2">
            <a:extLst>
              <a:ext uri="{FF2B5EF4-FFF2-40B4-BE49-F238E27FC236}">
                <a16:creationId xmlns:a16="http://schemas.microsoft.com/office/drawing/2014/main" id="{2D4D04C0-4FF4-9CA5-089D-18DFE89F3830}"/>
              </a:ext>
            </a:extLst>
          </p:cNvPr>
          <p:cNvSpPr>
            <a:spLocks noGrp="1"/>
          </p:cNvSpPr>
          <p:nvPr>
            <p:ph idx="1"/>
          </p:nvPr>
        </p:nvSpPr>
        <p:spPr>
          <a:xfrm>
            <a:off x="457200" y="1600200"/>
            <a:ext cx="8229600" cy="4556760"/>
          </a:xfrm>
        </p:spPr>
        <p:txBody>
          <a:bodyPr/>
          <a:lstStyle/>
          <a:p>
            <a:r>
              <a:rPr lang="en-US" sz="3200" dirty="0"/>
              <a:t>20.9% </a:t>
            </a:r>
            <a:r>
              <a:rPr lang="en-US" sz="3200" dirty="0" err="1"/>
              <a:t>wt</a:t>
            </a:r>
            <a:r>
              <a:rPr lang="en-US" sz="3200" dirty="0"/>
              <a:t> loss with 15mg dose or 35-52lbs lost!</a:t>
            </a:r>
          </a:p>
          <a:p>
            <a:r>
              <a:rPr lang="en-US" sz="3200" dirty="0"/>
              <a:t>Mean BMI 38 at baseline</a:t>
            </a:r>
            <a:endParaRPr lang="en-US" dirty="0"/>
          </a:p>
        </p:txBody>
      </p:sp>
      <p:sp>
        <p:nvSpPr>
          <p:cNvPr id="4" name="TextBox 3">
            <a:extLst>
              <a:ext uri="{FF2B5EF4-FFF2-40B4-BE49-F238E27FC236}">
                <a16:creationId xmlns:a16="http://schemas.microsoft.com/office/drawing/2014/main" id="{979D3B8E-227E-4217-E7A7-910E9D507454}"/>
              </a:ext>
            </a:extLst>
          </p:cNvPr>
          <p:cNvSpPr txBox="1"/>
          <p:nvPr/>
        </p:nvSpPr>
        <p:spPr>
          <a:xfrm>
            <a:off x="228600" y="6383328"/>
            <a:ext cx="8458200" cy="230832"/>
          </a:xfrm>
          <a:prstGeom prst="rect">
            <a:avLst/>
          </a:prstGeom>
          <a:noFill/>
        </p:spPr>
        <p:txBody>
          <a:bodyPr wrap="square" rtlCol="0">
            <a:spAutoFit/>
          </a:bodyPr>
          <a:lstStyle/>
          <a:p>
            <a:r>
              <a:rPr lang="en-US" sz="900" dirty="0" err="1">
                <a:solidFill>
                  <a:srgbClr val="444444"/>
                </a:solidFill>
                <a:latin typeface="Open Sans" panose="020B0606030504020204" pitchFamily="34" charset="0"/>
              </a:rPr>
              <a:t>Jastreboff</a:t>
            </a:r>
            <a:r>
              <a:rPr lang="en-US" sz="900" dirty="0">
                <a:solidFill>
                  <a:srgbClr val="444444"/>
                </a:solidFill>
                <a:latin typeface="Open Sans" panose="020B0606030504020204" pitchFamily="34" charset="0"/>
              </a:rPr>
              <a:t> AM, et al., on behalf of the SURMOUNT-1 Investigators. </a:t>
            </a:r>
            <a:r>
              <a:rPr lang="en-US" sz="900" dirty="0" err="1">
                <a:solidFill>
                  <a:srgbClr val="444444"/>
                </a:solidFill>
                <a:latin typeface="Open Sans" panose="020B0606030504020204" pitchFamily="34" charset="0"/>
              </a:rPr>
              <a:t>Tirzepatide</a:t>
            </a:r>
            <a:r>
              <a:rPr lang="en-US" sz="900" dirty="0">
                <a:solidFill>
                  <a:srgbClr val="444444"/>
                </a:solidFill>
                <a:latin typeface="Open Sans" panose="020B0606030504020204" pitchFamily="34" charset="0"/>
              </a:rPr>
              <a:t> Once Weekly for the Treatment of Obesity. </a:t>
            </a:r>
            <a:r>
              <a:rPr lang="en-US" sz="900" i="1" dirty="0">
                <a:solidFill>
                  <a:srgbClr val="198DAE"/>
                </a:solidFill>
                <a:latin typeface="Open Sans" panose="020B0606030504020204" pitchFamily="34" charset="0"/>
                <a:hlinkClick r:id="rId3"/>
              </a:rPr>
              <a:t>N </a:t>
            </a:r>
            <a:r>
              <a:rPr lang="en-US" sz="900" i="1" dirty="0" err="1">
                <a:solidFill>
                  <a:srgbClr val="198DAE"/>
                </a:solidFill>
                <a:latin typeface="Open Sans" panose="020B0606030504020204" pitchFamily="34" charset="0"/>
                <a:hlinkClick r:id="rId3"/>
              </a:rPr>
              <a:t>Engl</a:t>
            </a:r>
            <a:r>
              <a:rPr lang="en-US" sz="900" i="1" dirty="0">
                <a:solidFill>
                  <a:srgbClr val="198DAE"/>
                </a:solidFill>
                <a:latin typeface="Open Sans" panose="020B0606030504020204" pitchFamily="34" charset="0"/>
                <a:hlinkClick r:id="rId3"/>
              </a:rPr>
              <a:t> J Med</a:t>
            </a:r>
            <a:r>
              <a:rPr lang="en-US" sz="900" dirty="0">
                <a:solidFill>
                  <a:srgbClr val="198DAE"/>
                </a:solidFill>
                <a:latin typeface="Open Sans" panose="020B0606030504020204" pitchFamily="34" charset="0"/>
                <a:hlinkClick r:id="rId3"/>
              </a:rPr>
              <a:t> 2022;387:205-16</a:t>
            </a:r>
            <a:r>
              <a:rPr lang="en-US" sz="900" dirty="0">
                <a:solidFill>
                  <a:srgbClr val="444444"/>
                </a:solidFill>
                <a:latin typeface="Open Sans" panose="020B0606030504020204" pitchFamily="34" charset="0"/>
              </a:rPr>
              <a:t>.</a:t>
            </a:r>
            <a:endParaRPr lang="en-US" sz="900" dirty="0">
              <a:solidFill>
                <a:schemeClr val="bg2"/>
              </a:solidFill>
            </a:endParaRPr>
          </a:p>
        </p:txBody>
      </p:sp>
      <p:pic>
        <p:nvPicPr>
          <p:cNvPr id="6" name="Picture 5">
            <a:extLst>
              <a:ext uri="{FF2B5EF4-FFF2-40B4-BE49-F238E27FC236}">
                <a16:creationId xmlns:a16="http://schemas.microsoft.com/office/drawing/2014/main" id="{9D3859EC-209D-CBEB-4AE8-392607343841}"/>
              </a:ext>
            </a:extLst>
          </p:cNvPr>
          <p:cNvPicPr>
            <a:picLocks noChangeAspect="1"/>
          </p:cNvPicPr>
          <p:nvPr/>
        </p:nvPicPr>
        <p:blipFill>
          <a:blip r:embed="rId4"/>
          <a:stretch>
            <a:fillRect/>
          </a:stretch>
        </p:blipFill>
        <p:spPr>
          <a:xfrm>
            <a:off x="339556" y="2893456"/>
            <a:ext cx="7429500" cy="3263504"/>
          </a:xfrm>
          <a:prstGeom prst="rect">
            <a:avLst/>
          </a:prstGeom>
        </p:spPr>
      </p:pic>
      <p:pic>
        <p:nvPicPr>
          <p:cNvPr id="8" name="Picture 7">
            <a:extLst>
              <a:ext uri="{FF2B5EF4-FFF2-40B4-BE49-F238E27FC236}">
                <a16:creationId xmlns:a16="http://schemas.microsoft.com/office/drawing/2014/main" id="{851B416C-65B8-DEC7-2AEE-D4F82D8A5A05}"/>
              </a:ext>
            </a:extLst>
          </p:cNvPr>
          <p:cNvPicPr>
            <a:picLocks noChangeAspect="1"/>
          </p:cNvPicPr>
          <p:nvPr/>
        </p:nvPicPr>
        <p:blipFill>
          <a:blip r:embed="rId5"/>
          <a:stretch>
            <a:fillRect/>
          </a:stretch>
        </p:blipFill>
        <p:spPr>
          <a:xfrm>
            <a:off x="7612381" y="2514600"/>
            <a:ext cx="1435894" cy="2564606"/>
          </a:xfrm>
          <a:prstGeom prst="rect">
            <a:avLst/>
          </a:prstGeom>
        </p:spPr>
      </p:pic>
    </p:spTree>
    <p:extLst>
      <p:ext uri="{BB962C8B-B14F-4D97-AF65-F5344CB8AC3E}">
        <p14:creationId xmlns:p14="http://schemas.microsoft.com/office/powerpoint/2010/main" val="352718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0987-00C2-3A49-01CE-8E58EBB76B3B}"/>
              </a:ext>
            </a:extLst>
          </p:cNvPr>
          <p:cNvSpPr>
            <a:spLocks noGrp="1"/>
          </p:cNvSpPr>
          <p:nvPr>
            <p:ph type="title"/>
          </p:nvPr>
        </p:nvSpPr>
        <p:spPr>
          <a:xfrm>
            <a:off x="152400" y="116967"/>
            <a:ext cx="9144000" cy="994172"/>
          </a:xfrm>
        </p:spPr>
        <p:txBody>
          <a:bodyPr/>
          <a:lstStyle/>
          <a:p>
            <a:r>
              <a:rPr lang="en-US" dirty="0"/>
              <a:t>Tirzepatide (</a:t>
            </a:r>
            <a:r>
              <a:rPr lang="en-US" dirty="0" err="1"/>
              <a:t>Mounjaro</a:t>
            </a:r>
            <a:r>
              <a:rPr lang="en-US" dirty="0"/>
              <a:t>) Clinical Use</a:t>
            </a:r>
          </a:p>
        </p:txBody>
      </p:sp>
      <p:sp>
        <p:nvSpPr>
          <p:cNvPr id="3" name="Content Placeholder 2">
            <a:extLst>
              <a:ext uri="{FF2B5EF4-FFF2-40B4-BE49-F238E27FC236}">
                <a16:creationId xmlns:a16="http://schemas.microsoft.com/office/drawing/2014/main" id="{06B39655-D48D-F4A8-8F5C-FD6A9C0C33A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55777553-F2FD-E932-242E-9D3F020B0492}"/>
              </a:ext>
            </a:extLst>
          </p:cNvPr>
          <p:cNvPicPr>
            <a:picLocks noChangeAspect="1"/>
          </p:cNvPicPr>
          <p:nvPr/>
        </p:nvPicPr>
        <p:blipFill>
          <a:blip r:embed="rId3"/>
          <a:stretch>
            <a:fillRect/>
          </a:stretch>
        </p:blipFill>
        <p:spPr>
          <a:xfrm>
            <a:off x="246459" y="1147159"/>
            <a:ext cx="2343150" cy="2150269"/>
          </a:xfrm>
          <a:prstGeom prst="rect">
            <a:avLst/>
          </a:prstGeom>
        </p:spPr>
      </p:pic>
      <p:pic>
        <p:nvPicPr>
          <p:cNvPr id="7" name="Picture 6">
            <a:extLst>
              <a:ext uri="{FF2B5EF4-FFF2-40B4-BE49-F238E27FC236}">
                <a16:creationId xmlns:a16="http://schemas.microsoft.com/office/drawing/2014/main" id="{A45E4650-4773-F427-550A-F7FE1698D43A}"/>
              </a:ext>
            </a:extLst>
          </p:cNvPr>
          <p:cNvPicPr>
            <a:picLocks noChangeAspect="1"/>
          </p:cNvPicPr>
          <p:nvPr/>
        </p:nvPicPr>
        <p:blipFill>
          <a:blip r:embed="rId4"/>
          <a:stretch>
            <a:fillRect/>
          </a:stretch>
        </p:blipFill>
        <p:spPr>
          <a:xfrm>
            <a:off x="6252884" y="1166174"/>
            <a:ext cx="2454360" cy="2112237"/>
          </a:xfrm>
          <a:prstGeom prst="rect">
            <a:avLst/>
          </a:prstGeom>
        </p:spPr>
      </p:pic>
      <p:pic>
        <p:nvPicPr>
          <p:cNvPr id="9" name="Picture 8">
            <a:extLst>
              <a:ext uri="{FF2B5EF4-FFF2-40B4-BE49-F238E27FC236}">
                <a16:creationId xmlns:a16="http://schemas.microsoft.com/office/drawing/2014/main" id="{1A676FA9-0ECB-E5D1-F105-DE7FBB5A3DF4}"/>
              </a:ext>
            </a:extLst>
          </p:cNvPr>
          <p:cNvPicPr>
            <a:picLocks noChangeAspect="1"/>
          </p:cNvPicPr>
          <p:nvPr/>
        </p:nvPicPr>
        <p:blipFill>
          <a:blip r:embed="rId5"/>
          <a:stretch>
            <a:fillRect/>
          </a:stretch>
        </p:blipFill>
        <p:spPr>
          <a:xfrm>
            <a:off x="246460" y="3451606"/>
            <a:ext cx="8651081" cy="2636044"/>
          </a:xfrm>
          <a:prstGeom prst="rect">
            <a:avLst/>
          </a:prstGeom>
        </p:spPr>
      </p:pic>
      <p:sp>
        <p:nvSpPr>
          <p:cNvPr id="10" name="Arrow: Right 9">
            <a:extLst>
              <a:ext uri="{FF2B5EF4-FFF2-40B4-BE49-F238E27FC236}">
                <a16:creationId xmlns:a16="http://schemas.microsoft.com/office/drawing/2014/main" id="{55F2EA0B-CC1F-4FF9-53CD-2711CB06BD09}"/>
              </a:ext>
            </a:extLst>
          </p:cNvPr>
          <p:cNvSpPr/>
          <p:nvPr/>
        </p:nvSpPr>
        <p:spPr>
          <a:xfrm>
            <a:off x="3289214" y="1971464"/>
            <a:ext cx="2454360" cy="882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637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a:xfrm>
            <a:off x="455616" y="273050"/>
            <a:ext cx="8226425" cy="1022350"/>
          </a:xfrm>
        </p:spPr>
        <p:txBody>
          <a:bodyPr vert="horz" anchor="b" anchorCtr="0">
            <a:normAutofit/>
          </a:bodyPr>
          <a:lstStyle/>
          <a:p>
            <a:r>
              <a:rPr kumimoji="0" lang="en-US" sz="4100" kern="1200" dirty="0">
                <a:latin typeface="Calibri" panose="020F0502020204030204" pitchFamily="34" charset="0"/>
                <a:ea typeface="+mj-ea"/>
                <a:cs typeface="+mj-cs"/>
              </a:rPr>
              <a:t>Tirzepatide (</a:t>
            </a:r>
            <a:r>
              <a:rPr kumimoji="0" lang="en-US" sz="4100" kern="1200" dirty="0" err="1">
                <a:latin typeface="Calibri" panose="020F0502020204030204" pitchFamily="34" charset="0"/>
                <a:ea typeface="+mj-ea"/>
                <a:cs typeface="+mj-cs"/>
              </a:rPr>
              <a:t>Mounjaro</a:t>
            </a:r>
            <a:r>
              <a:rPr kumimoji="0" lang="en-US" sz="4100" kern="1200" dirty="0">
                <a:latin typeface="Calibri" panose="020F0502020204030204" pitchFamily="34" charset="0"/>
                <a:ea typeface="+mj-ea"/>
                <a:cs typeface="+mj-cs"/>
              </a:rPr>
              <a:t>) Safety Profile </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type="body" sz="half" idx="1"/>
          </p:nvPr>
        </p:nvSpPr>
        <p:spPr>
          <a:xfrm>
            <a:off x="455614" y="1447801"/>
            <a:ext cx="4037012" cy="5137150"/>
          </a:xfrm>
        </p:spPr>
        <p:txBody>
          <a:bodyPr vert="horz">
            <a:normAutofit fontScale="92500" lnSpcReduction="10000"/>
          </a:bodyPr>
          <a:lstStyle/>
          <a:p>
            <a:pPr>
              <a:lnSpc>
                <a:spcPct val="90000"/>
              </a:lnSpc>
            </a:pPr>
            <a:r>
              <a:rPr lang="en-US" sz="2800" dirty="0"/>
              <a:t>GI side effects</a:t>
            </a:r>
          </a:p>
          <a:p>
            <a:pPr lvl="1">
              <a:lnSpc>
                <a:spcPct val="90000"/>
              </a:lnSpc>
            </a:pPr>
            <a:r>
              <a:rPr lang="en-US" sz="2800" dirty="0"/>
              <a:t>Nausea, appetite loss, diarrhea, constipation, dyspepsia, abdominal pain </a:t>
            </a:r>
          </a:p>
          <a:p>
            <a:pPr>
              <a:lnSpc>
                <a:spcPct val="90000"/>
              </a:lnSpc>
            </a:pPr>
            <a:r>
              <a:rPr lang="en-US" sz="2800" dirty="0"/>
              <a:t>Pancreatitis</a:t>
            </a:r>
          </a:p>
          <a:p>
            <a:pPr>
              <a:lnSpc>
                <a:spcPct val="90000"/>
              </a:lnSpc>
            </a:pPr>
            <a:r>
              <a:rPr lang="en-US" sz="2800" dirty="0"/>
              <a:t>Hypoglycemia with concomitant use of insulin or secretagogues</a:t>
            </a:r>
          </a:p>
          <a:p>
            <a:pPr>
              <a:lnSpc>
                <a:spcPct val="90000"/>
              </a:lnSpc>
            </a:pPr>
            <a:r>
              <a:rPr lang="en-US" sz="2800" dirty="0"/>
              <a:t>Hypersensitivity reactions </a:t>
            </a:r>
          </a:p>
          <a:p>
            <a:pPr>
              <a:lnSpc>
                <a:spcPct val="90000"/>
              </a:lnSpc>
            </a:pPr>
            <a:r>
              <a:rPr lang="en-US" sz="2800" dirty="0"/>
              <a:t>Acute kidney injury </a:t>
            </a:r>
          </a:p>
          <a:p>
            <a:pPr>
              <a:lnSpc>
                <a:spcPct val="90000"/>
              </a:lnSpc>
            </a:pPr>
            <a:r>
              <a:rPr lang="en-US" sz="2800" dirty="0"/>
              <a:t>Thyroid C-Cell tumors </a:t>
            </a:r>
          </a:p>
          <a:p>
            <a:pPr>
              <a:lnSpc>
                <a:spcPct val="90000"/>
              </a:lnSpc>
            </a:pPr>
            <a:r>
              <a:rPr lang="en-US" sz="2800" dirty="0"/>
              <a:t>Acute gallbladder disease</a:t>
            </a:r>
            <a:endParaRPr lang="en-US" sz="2200" dirty="0"/>
          </a:p>
        </p:txBody>
      </p:sp>
      <p:pic>
        <p:nvPicPr>
          <p:cNvPr id="6" name="Picture 5" descr="Yellow flag on light guard tower">
            <a:extLst>
              <a:ext uri="{FF2B5EF4-FFF2-40B4-BE49-F238E27FC236}">
                <a16:creationId xmlns:a16="http://schemas.microsoft.com/office/drawing/2014/main" id="{41D1D71A-869B-B0D7-B24E-A7F35FC72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790" y="1598613"/>
            <a:ext cx="3253483" cy="2171700"/>
          </a:xfrm>
          <a:prstGeom prst="rect">
            <a:avLst/>
          </a:prstGeom>
          <a:noFill/>
        </p:spPr>
      </p:pic>
      <p:sp>
        <p:nvSpPr>
          <p:cNvPr id="4" name="TextBox 3">
            <a:extLst>
              <a:ext uri="{FF2B5EF4-FFF2-40B4-BE49-F238E27FC236}">
                <a16:creationId xmlns:a16="http://schemas.microsoft.com/office/drawing/2014/main" id="{EA3301A8-4A97-C3E2-AE4F-868AC56F49F7}"/>
              </a:ext>
            </a:extLst>
          </p:cNvPr>
          <p:cNvSpPr txBox="1"/>
          <p:nvPr/>
        </p:nvSpPr>
        <p:spPr>
          <a:xfrm>
            <a:off x="5106987" y="3952876"/>
            <a:ext cx="4037013" cy="2173287"/>
          </a:xfrm>
          <a:prstGeom prst="rect">
            <a:avLst/>
          </a:prstGeom>
        </p:spPr>
        <p:txBody>
          <a:bodyPr vert="horz" rtlCol="0">
            <a:normAutofit/>
          </a:bodyPr>
          <a:lstStyle/>
          <a:p>
            <a:pPr>
              <a:spcBef>
                <a:spcPts val="225"/>
              </a:spcBef>
            </a:pPr>
            <a:r>
              <a:rPr lang="en-US" sz="2000" dirty="0" err="1"/>
              <a:t>Mounjaro</a:t>
            </a:r>
            <a:r>
              <a:rPr lang="en-US" sz="2000" dirty="0"/>
              <a:t> package insert. </a:t>
            </a:r>
          </a:p>
        </p:txBody>
      </p:sp>
    </p:spTree>
    <p:extLst>
      <p:ext uri="{BB962C8B-B14F-4D97-AF65-F5344CB8AC3E}">
        <p14:creationId xmlns:p14="http://schemas.microsoft.com/office/powerpoint/2010/main" val="427524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a:t>Diabetes in America 2022 - CDC</a:t>
            </a:r>
          </a:p>
        </p:txBody>
      </p:sp>
      <p:sp>
        <p:nvSpPr>
          <p:cNvPr id="3" name="Content Placeholder 2"/>
          <p:cNvSpPr>
            <a:spLocks noGrp="1"/>
          </p:cNvSpPr>
          <p:nvPr>
            <p:ph sz="quarter" idx="1"/>
          </p:nvPr>
        </p:nvSpPr>
        <p:spPr>
          <a:xfrm>
            <a:off x="457200" y="1143000"/>
            <a:ext cx="8686800" cy="4937760"/>
          </a:xfrm>
        </p:spPr>
        <p:txBody>
          <a:bodyPr/>
          <a:lstStyle/>
          <a:p>
            <a:r>
              <a:rPr lang="en-US" sz="3200" dirty="0"/>
              <a:t>11% of adults have diabetes (37.3 mil)</a:t>
            </a:r>
          </a:p>
          <a:p>
            <a:pPr lvl="1"/>
            <a:r>
              <a:rPr lang="en-US" dirty="0"/>
              <a:t>23% of those don’t know they have diabetes</a:t>
            </a:r>
          </a:p>
          <a:p>
            <a:r>
              <a:rPr lang="en-US" sz="3200" dirty="0"/>
              <a:t>38% of adults have prediabetes (96 mil)</a:t>
            </a:r>
          </a:p>
          <a:p>
            <a:pPr lvl="1"/>
            <a:r>
              <a:rPr lang="en-US" sz="2800" dirty="0"/>
              <a:t>19% reported being told they have prediabetes.</a:t>
            </a:r>
          </a:p>
          <a:p>
            <a:endParaRPr lang="en-US" dirty="0"/>
          </a:p>
        </p:txBody>
      </p:sp>
      <p:sp>
        <p:nvSpPr>
          <p:cNvPr id="6" name="TextBox 5">
            <a:extLst>
              <a:ext uri="{FF2B5EF4-FFF2-40B4-BE49-F238E27FC236}">
                <a16:creationId xmlns:a16="http://schemas.microsoft.com/office/drawing/2014/main" id="{E636C070-7038-4B30-B1DE-EB9C21D46BAC}"/>
              </a:ext>
            </a:extLst>
          </p:cNvPr>
          <p:cNvSpPr txBox="1"/>
          <p:nvPr/>
        </p:nvSpPr>
        <p:spPr>
          <a:xfrm>
            <a:off x="6667828" y="4417278"/>
            <a:ext cx="2009679" cy="1815882"/>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CDC 2022 Report https://www.cdc.gov/diabetes/data/statistics-report/diagnosed-diabetes.html</a:t>
            </a:r>
          </a:p>
          <a:p>
            <a:r>
              <a:rPr lang="en-US" sz="1600" dirty="0">
                <a:latin typeface="Calibri" panose="020F0502020204030204" pitchFamily="34" charset="0"/>
                <a:cs typeface="Calibri" panose="020F0502020204030204" pitchFamily="34" charset="0"/>
              </a:rPr>
              <a:t>   www.DiabetesEd.net</a:t>
            </a:r>
          </a:p>
        </p:txBody>
      </p:sp>
      <p:pic>
        <p:nvPicPr>
          <p:cNvPr id="7" name="Picture 6">
            <a:extLst>
              <a:ext uri="{FF2B5EF4-FFF2-40B4-BE49-F238E27FC236}">
                <a16:creationId xmlns:a16="http://schemas.microsoft.com/office/drawing/2014/main" id="{4F1222EE-F873-40B3-90C9-5191CBFB6431}"/>
              </a:ext>
            </a:extLst>
          </p:cNvPr>
          <p:cNvPicPr>
            <a:picLocks noChangeAspect="1"/>
          </p:cNvPicPr>
          <p:nvPr/>
        </p:nvPicPr>
        <p:blipFill>
          <a:blip r:embed="rId3"/>
          <a:stretch>
            <a:fillRect/>
          </a:stretch>
        </p:blipFill>
        <p:spPr>
          <a:xfrm>
            <a:off x="304800" y="3377384"/>
            <a:ext cx="5257800" cy="3328216"/>
          </a:xfrm>
          <a:prstGeom prst="rect">
            <a:avLst/>
          </a:prstGeom>
        </p:spPr>
      </p:pic>
    </p:spTree>
    <p:custDataLst>
      <p:tags r:id="rId1"/>
    </p:custDataLst>
    <p:extLst>
      <p:ext uri="{BB962C8B-B14F-4D97-AF65-F5344CB8AC3E}">
        <p14:creationId xmlns:p14="http://schemas.microsoft.com/office/powerpoint/2010/main" val="28263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019800" cy="5257800"/>
          </a:xfrm>
        </p:spPr>
        <p:txBody>
          <a:bodyPr rtlCol="0">
            <a:normAutofit/>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titrate</a:t>
            </a:r>
          </a:p>
          <a:p>
            <a:pPr eaLnBrk="1" fontAlgn="auto" hangingPunct="1">
              <a:spcAft>
                <a:spcPts val="0"/>
              </a:spcAft>
              <a:defRPr/>
            </a:pPr>
            <a:r>
              <a:rPr lang="en-US" sz="2800" dirty="0"/>
              <a:t>Eat smaller meals to reduce nausea</a:t>
            </a:r>
          </a:p>
          <a:p>
            <a:pPr eaLnBrk="1" fontAlgn="auto" hangingPunct="1">
              <a:spcAft>
                <a:spcPts val="0"/>
              </a:spcAft>
              <a:defRPr/>
            </a:pPr>
            <a:r>
              <a:rPr lang="en-US" sz="2800" dirty="0"/>
              <a:t>Avoid high fat meals</a:t>
            </a:r>
          </a:p>
          <a:p>
            <a:pPr eaLnBrk="1" fontAlgn="auto" hangingPunct="1">
              <a:spcAft>
                <a:spcPts val="0"/>
              </a:spcAft>
              <a:defRPr/>
            </a:pPr>
            <a:r>
              <a:rPr lang="en-US" sz="2800" dirty="0"/>
              <a:t>Rotate sites</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Caution with pancreatitis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19952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Study</a:t>
            </a:r>
            <a:r>
              <a:rPr lang="en-US" sz="4800" dirty="0"/>
              <a:t> Question 3</a:t>
            </a:r>
          </a:p>
        </p:txBody>
      </p:sp>
      <p:sp>
        <p:nvSpPr>
          <p:cNvPr id="3" name="Content Placeholder 2"/>
          <p:cNvSpPr>
            <a:spLocks noGrp="1"/>
          </p:cNvSpPr>
          <p:nvPr>
            <p:ph sz="quarter" idx="1"/>
          </p:nvPr>
        </p:nvSpPr>
        <p:spPr>
          <a:xfrm>
            <a:off x="457200" y="1295400"/>
            <a:ext cx="8001000" cy="4800600"/>
          </a:xfrm>
        </p:spPr>
        <p:txBody>
          <a:bodyPr>
            <a:normAutofit lnSpcReduction="10000"/>
          </a:bodyPr>
          <a:lstStyle/>
          <a:p>
            <a:pPr marL="0" indent="0">
              <a:buNone/>
            </a:pPr>
            <a:r>
              <a:rPr lang="en-US" sz="3600" dirty="0"/>
              <a:t>KZ is on max dose of metformin and is started on </a:t>
            </a:r>
            <a:r>
              <a:rPr lang="en-US" sz="3600" dirty="0" err="1"/>
              <a:t>tirzepatide</a:t>
            </a:r>
            <a:r>
              <a:rPr lang="en-US" sz="3600" dirty="0"/>
              <a:t> to help with BMI of 39 and decrease CV risk. What outcomes can KR expect at highest dose?</a:t>
            </a:r>
          </a:p>
          <a:p>
            <a:pPr marL="385763" indent="-385763">
              <a:buFont typeface="+mj-lt"/>
              <a:buAutoNum type="alphaLcPeriod"/>
            </a:pPr>
            <a:r>
              <a:rPr lang="en-US" sz="3600" dirty="0"/>
              <a:t>A1C drop of 3-4%, </a:t>
            </a:r>
            <a:r>
              <a:rPr lang="en-US" sz="3600" dirty="0" err="1"/>
              <a:t>Wt</a:t>
            </a:r>
            <a:r>
              <a:rPr lang="en-US" sz="3600" dirty="0"/>
              <a:t> loss of 3-5kg</a:t>
            </a:r>
          </a:p>
          <a:p>
            <a:pPr marL="385763" indent="-385763">
              <a:buFont typeface="+mj-lt"/>
              <a:buAutoNum type="alphaLcPeriod"/>
            </a:pPr>
            <a:r>
              <a:rPr lang="en-US" sz="3600" dirty="0"/>
              <a:t>Increased risk of UTI, A1C drop of 1-2% </a:t>
            </a:r>
          </a:p>
          <a:p>
            <a:pPr marL="385763" indent="-385763">
              <a:buFont typeface="+mj-lt"/>
              <a:buAutoNum type="alphaLcPeriod"/>
            </a:pPr>
            <a:r>
              <a:rPr lang="en-US" sz="3600" dirty="0"/>
              <a:t>Potential for ~10% body </a:t>
            </a:r>
            <a:r>
              <a:rPr lang="en-US" sz="3600" dirty="0" err="1"/>
              <a:t>wt</a:t>
            </a:r>
            <a:r>
              <a:rPr lang="en-US" sz="3600" dirty="0"/>
              <a:t> loss</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sp>
        <p:nvSpPr>
          <p:cNvPr id="5" name="Oval 4">
            <a:extLst>
              <a:ext uri="{FF2B5EF4-FFF2-40B4-BE49-F238E27FC236}">
                <a16:creationId xmlns:a16="http://schemas.microsoft.com/office/drawing/2014/main" id="{4C1F43CE-F320-4966-99E0-D2F91AFA640E}"/>
              </a:ext>
            </a:extLst>
          </p:cNvPr>
          <p:cNvSpPr/>
          <p:nvPr/>
        </p:nvSpPr>
        <p:spPr>
          <a:xfrm>
            <a:off x="433038" y="4267200"/>
            <a:ext cx="7186961"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6" name="Picture 5">
            <a:extLst>
              <a:ext uri="{FF2B5EF4-FFF2-40B4-BE49-F238E27FC236}">
                <a16:creationId xmlns:a16="http://schemas.microsoft.com/office/drawing/2014/main" id="{5E28F6D8-C0ED-3DA4-1BE0-DB7827EA9433}"/>
              </a:ext>
            </a:extLst>
          </p:cNvPr>
          <p:cNvPicPr>
            <a:picLocks noChangeAspect="1"/>
          </p:cNvPicPr>
          <p:nvPr/>
        </p:nvPicPr>
        <p:blipFill>
          <a:blip r:embed="rId3"/>
          <a:stretch>
            <a:fillRect/>
          </a:stretch>
        </p:blipFill>
        <p:spPr>
          <a:xfrm>
            <a:off x="7696200" y="2686602"/>
            <a:ext cx="1354873" cy="1222571"/>
          </a:xfrm>
          <a:prstGeom prst="rect">
            <a:avLst/>
          </a:prstGeom>
        </p:spPr>
      </p:pic>
    </p:spTree>
    <p:custDataLst>
      <p:tags r:id="rId1"/>
    </p:custDataLst>
    <p:extLst>
      <p:ext uri="{BB962C8B-B14F-4D97-AF65-F5344CB8AC3E}">
        <p14:creationId xmlns:p14="http://schemas.microsoft.com/office/powerpoint/2010/main" val="6005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5815-F630-4287-9550-1D45DBB880B4}"/>
              </a:ext>
            </a:extLst>
          </p:cNvPr>
          <p:cNvSpPr>
            <a:spLocks noGrp="1"/>
          </p:cNvSpPr>
          <p:nvPr>
            <p:ph type="title"/>
          </p:nvPr>
        </p:nvSpPr>
        <p:spPr/>
        <p:txBody>
          <a:bodyPr/>
          <a:lstStyle/>
          <a:p>
            <a:pPr algn="ctr"/>
            <a:r>
              <a:rPr lang="en-US" dirty="0"/>
              <a:t>BREAK TIME</a:t>
            </a:r>
          </a:p>
        </p:txBody>
      </p:sp>
      <p:pic>
        <p:nvPicPr>
          <p:cNvPr id="8" name="Picture 7">
            <a:extLst>
              <a:ext uri="{FF2B5EF4-FFF2-40B4-BE49-F238E27FC236}">
                <a16:creationId xmlns:a16="http://schemas.microsoft.com/office/drawing/2014/main" id="{F8852CC8-A812-4B38-A7A2-3D217B3FA6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7453" y="1447800"/>
            <a:ext cx="7989094" cy="4648200"/>
          </a:xfrm>
          <a:prstGeom prst="rect">
            <a:avLst/>
          </a:prstGeom>
        </p:spPr>
      </p:pic>
    </p:spTree>
    <p:extLst>
      <p:ext uri="{BB962C8B-B14F-4D97-AF65-F5344CB8AC3E}">
        <p14:creationId xmlns:p14="http://schemas.microsoft.com/office/powerpoint/2010/main" val="68496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Let’s Break it Down / ADA &amp; EASD</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3"/>
          <a:stretch>
            <a:fillRect/>
          </a:stretch>
        </p:blipFill>
        <p:spPr>
          <a:xfrm>
            <a:off x="18585" y="1427356"/>
            <a:ext cx="9144000" cy="5148197"/>
          </a:xfrm>
          <a:prstGeom prst="rect">
            <a:avLst/>
          </a:prstGeom>
        </p:spPr>
      </p:pic>
      <p:sp>
        <p:nvSpPr>
          <p:cNvPr id="3" name="Rectangle: Top Corners One Rounded and One Snipped 2">
            <a:extLst>
              <a:ext uri="{FF2B5EF4-FFF2-40B4-BE49-F238E27FC236}">
                <a16:creationId xmlns:a16="http://schemas.microsoft.com/office/drawing/2014/main" id="{9E7CA503-74D2-923A-BE82-5DF9332191A3}"/>
              </a:ext>
            </a:extLst>
          </p:cNvPr>
          <p:cNvSpPr/>
          <p:nvPr/>
        </p:nvSpPr>
        <p:spPr>
          <a:xfrm>
            <a:off x="18585" y="1295400"/>
            <a:ext cx="5163015" cy="5334000"/>
          </a:xfrm>
          <a:custGeom>
            <a:avLst/>
            <a:gdLst>
              <a:gd name="connsiteX0" fmla="*/ 860520 w 5163015"/>
              <a:gd name="connsiteY0" fmla="*/ 0 h 5334000"/>
              <a:gd name="connsiteX1" fmla="*/ 1399763 w 5163015"/>
              <a:gd name="connsiteY1" fmla="*/ 0 h 5334000"/>
              <a:gd name="connsiteX2" fmla="*/ 2007845 w 5163015"/>
              <a:gd name="connsiteY2" fmla="*/ 0 h 5334000"/>
              <a:gd name="connsiteX3" fmla="*/ 2615927 w 5163015"/>
              <a:gd name="connsiteY3" fmla="*/ 0 h 5334000"/>
              <a:gd name="connsiteX4" fmla="*/ 3189590 w 5163015"/>
              <a:gd name="connsiteY4" fmla="*/ 0 h 5334000"/>
              <a:gd name="connsiteX5" fmla="*/ 3694413 w 5163015"/>
              <a:gd name="connsiteY5" fmla="*/ 0 h 5334000"/>
              <a:gd name="connsiteX6" fmla="*/ 4302495 w 5163015"/>
              <a:gd name="connsiteY6" fmla="*/ 0 h 5334000"/>
              <a:gd name="connsiteX7" fmla="*/ 4606545 w 5163015"/>
              <a:gd name="connsiteY7" fmla="*/ 304050 h 5334000"/>
              <a:gd name="connsiteX8" fmla="*/ 4867570 w 5163015"/>
              <a:gd name="connsiteY8" fmla="*/ 565075 h 5334000"/>
              <a:gd name="connsiteX9" fmla="*/ 5163015 w 5163015"/>
              <a:gd name="connsiteY9" fmla="*/ 860520 h 5334000"/>
              <a:gd name="connsiteX10" fmla="*/ 5163015 w 5163015"/>
              <a:gd name="connsiteY10" fmla="*/ 1509175 h 5334000"/>
              <a:gd name="connsiteX11" fmla="*/ 5163015 w 5163015"/>
              <a:gd name="connsiteY11" fmla="*/ 2068360 h 5334000"/>
              <a:gd name="connsiteX12" fmla="*/ 5163015 w 5163015"/>
              <a:gd name="connsiteY12" fmla="*/ 2538075 h 5334000"/>
              <a:gd name="connsiteX13" fmla="*/ 5163015 w 5163015"/>
              <a:gd name="connsiteY13" fmla="*/ 3052525 h 5334000"/>
              <a:gd name="connsiteX14" fmla="*/ 5163015 w 5163015"/>
              <a:gd name="connsiteY14" fmla="*/ 3522241 h 5334000"/>
              <a:gd name="connsiteX15" fmla="*/ 5163015 w 5163015"/>
              <a:gd name="connsiteY15" fmla="*/ 3947221 h 5334000"/>
              <a:gd name="connsiteX16" fmla="*/ 5163015 w 5163015"/>
              <a:gd name="connsiteY16" fmla="*/ 4416937 h 5334000"/>
              <a:gd name="connsiteX17" fmla="*/ 5163015 w 5163015"/>
              <a:gd name="connsiteY17" fmla="*/ 5334000 h 5334000"/>
              <a:gd name="connsiteX18" fmla="*/ 4640977 w 5163015"/>
              <a:gd name="connsiteY18" fmla="*/ 5334000 h 5334000"/>
              <a:gd name="connsiteX19" fmla="*/ 3964048 w 5163015"/>
              <a:gd name="connsiteY19" fmla="*/ 5334000 h 5334000"/>
              <a:gd name="connsiteX20" fmla="*/ 3442010 w 5163015"/>
              <a:gd name="connsiteY20" fmla="*/ 5334000 h 5334000"/>
              <a:gd name="connsiteX21" fmla="*/ 2765081 w 5163015"/>
              <a:gd name="connsiteY21" fmla="*/ 5334000 h 5334000"/>
              <a:gd name="connsiteX22" fmla="*/ 2191413 w 5163015"/>
              <a:gd name="connsiteY22" fmla="*/ 5334000 h 5334000"/>
              <a:gd name="connsiteX23" fmla="*/ 1617745 w 5163015"/>
              <a:gd name="connsiteY23" fmla="*/ 5334000 h 5334000"/>
              <a:gd name="connsiteX24" fmla="*/ 1147337 w 5163015"/>
              <a:gd name="connsiteY24" fmla="*/ 5334000 h 5334000"/>
              <a:gd name="connsiteX25" fmla="*/ 676929 w 5163015"/>
              <a:gd name="connsiteY25" fmla="*/ 5334000 h 5334000"/>
              <a:gd name="connsiteX26" fmla="*/ 0 w 5163015"/>
              <a:gd name="connsiteY26" fmla="*/ 5334000 h 5334000"/>
              <a:gd name="connsiteX27" fmla="*/ 0 w 5163015"/>
              <a:gd name="connsiteY27" fmla="*/ 4774815 h 5334000"/>
              <a:gd name="connsiteX28" fmla="*/ 0 w 5163015"/>
              <a:gd name="connsiteY28" fmla="*/ 4260365 h 5334000"/>
              <a:gd name="connsiteX29" fmla="*/ 0 w 5163015"/>
              <a:gd name="connsiteY29" fmla="*/ 3745915 h 5334000"/>
              <a:gd name="connsiteX30" fmla="*/ 0 w 5163015"/>
              <a:gd name="connsiteY30" fmla="*/ 3186730 h 5334000"/>
              <a:gd name="connsiteX31" fmla="*/ 0 w 5163015"/>
              <a:gd name="connsiteY31" fmla="*/ 2717014 h 5334000"/>
              <a:gd name="connsiteX32" fmla="*/ 0 w 5163015"/>
              <a:gd name="connsiteY32" fmla="*/ 2113094 h 5334000"/>
              <a:gd name="connsiteX33" fmla="*/ 0 w 5163015"/>
              <a:gd name="connsiteY33" fmla="*/ 1553909 h 5334000"/>
              <a:gd name="connsiteX34" fmla="*/ 0 w 5163015"/>
              <a:gd name="connsiteY34" fmla="*/ 860520 h 5334000"/>
              <a:gd name="connsiteX35" fmla="*/ 860520 w 5163015"/>
              <a:gd name="connsiteY35"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3015" h="5334000" extrusionOk="0">
                <a:moveTo>
                  <a:pt x="860520" y="0"/>
                </a:moveTo>
                <a:cubicBezTo>
                  <a:pt x="1015602" y="-23853"/>
                  <a:pt x="1267268" y="31177"/>
                  <a:pt x="1399763" y="0"/>
                </a:cubicBezTo>
                <a:cubicBezTo>
                  <a:pt x="1532258" y="-31177"/>
                  <a:pt x="1815238" y="68393"/>
                  <a:pt x="2007845" y="0"/>
                </a:cubicBezTo>
                <a:cubicBezTo>
                  <a:pt x="2200452" y="-68393"/>
                  <a:pt x="2469830" y="28809"/>
                  <a:pt x="2615927" y="0"/>
                </a:cubicBezTo>
                <a:cubicBezTo>
                  <a:pt x="2762024" y="-28809"/>
                  <a:pt x="3030197" y="8719"/>
                  <a:pt x="3189590" y="0"/>
                </a:cubicBezTo>
                <a:cubicBezTo>
                  <a:pt x="3348983" y="-8719"/>
                  <a:pt x="3475350" y="21790"/>
                  <a:pt x="3694413" y="0"/>
                </a:cubicBezTo>
                <a:cubicBezTo>
                  <a:pt x="3913476" y="-21790"/>
                  <a:pt x="4039156" y="18566"/>
                  <a:pt x="4302495" y="0"/>
                </a:cubicBezTo>
                <a:cubicBezTo>
                  <a:pt x="4436200" y="130524"/>
                  <a:pt x="4531457" y="254828"/>
                  <a:pt x="4606545" y="304050"/>
                </a:cubicBezTo>
                <a:cubicBezTo>
                  <a:pt x="4681633" y="353272"/>
                  <a:pt x="4723931" y="456847"/>
                  <a:pt x="4867570" y="565075"/>
                </a:cubicBezTo>
                <a:cubicBezTo>
                  <a:pt x="5011209" y="673303"/>
                  <a:pt x="5065727" y="770941"/>
                  <a:pt x="5163015" y="860520"/>
                </a:cubicBezTo>
                <a:cubicBezTo>
                  <a:pt x="5194454" y="1018367"/>
                  <a:pt x="5097034" y="1314861"/>
                  <a:pt x="5163015" y="1509175"/>
                </a:cubicBezTo>
                <a:cubicBezTo>
                  <a:pt x="5228996" y="1703489"/>
                  <a:pt x="5115122" y="1823283"/>
                  <a:pt x="5163015" y="2068360"/>
                </a:cubicBezTo>
                <a:cubicBezTo>
                  <a:pt x="5210908" y="2313437"/>
                  <a:pt x="5149419" y="2379708"/>
                  <a:pt x="5163015" y="2538075"/>
                </a:cubicBezTo>
                <a:cubicBezTo>
                  <a:pt x="5176611" y="2696443"/>
                  <a:pt x="5121388" y="2879379"/>
                  <a:pt x="5163015" y="3052525"/>
                </a:cubicBezTo>
                <a:cubicBezTo>
                  <a:pt x="5204642" y="3225671"/>
                  <a:pt x="5133255" y="3371912"/>
                  <a:pt x="5163015" y="3522241"/>
                </a:cubicBezTo>
                <a:cubicBezTo>
                  <a:pt x="5192775" y="3672570"/>
                  <a:pt x="5150437" y="3835509"/>
                  <a:pt x="5163015" y="3947221"/>
                </a:cubicBezTo>
                <a:cubicBezTo>
                  <a:pt x="5175593" y="4058933"/>
                  <a:pt x="5138113" y="4210962"/>
                  <a:pt x="5163015" y="4416937"/>
                </a:cubicBezTo>
                <a:cubicBezTo>
                  <a:pt x="5187917" y="4622912"/>
                  <a:pt x="5159930" y="4927886"/>
                  <a:pt x="5163015" y="5334000"/>
                </a:cubicBezTo>
                <a:cubicBezTo>
                  <a:pt x="5034480" y="5335950"/>
                  <a:pt x="4747525" y="5325737"/>
                  <a:pt x="4640977" y="5334000"/>
                </a:cubicBezTo>
                <a:cubicBezTo>
                  <a:pt x="4534429" y="5342263"/>
                  <a:pt x="4205299" y="5320338"/>
                  <a:pt x="3964048" y="5334000"/>
                </a:cubicBezTo>
                <a:cubicBezTo>
                  <a:pt x="3722797" y="5347662"/>
                  <a:pt x="3568126" y="5315476"/>
                  <a:pt x="3442010" y="5334000"/>
                </a:cubicBezTo>
                <a:cubicBezTo>
                  <a:pt x="3315894" y="5352524"/>
                  <a:pt x="2920502" y="5298226"/>
                  <a:pt x="2765081" y="5334000"/>
                </a:cubicBezTo>
                <a:cubicBezTo>
                  <a:pt x="2609660" y="5369774"/>
                  <a:pt x="2309023" y="5268984"/>
                  <a:pt x="2191413" y="5334000"/>
                </a:cubicBezTo>
                <a:cubicBezTo>
                  <a:pt x="2073803" y="5399016"/>
                  <a:pt x="1850105" y="5297733"/>
                  <a:pt x="1617745" y="5334000"/>
                </a:cubicBezTo>
                <a:cubicBezTo>
                  <a:pt x="1385385" y="5370267"/>
                  <a:pt x="1251942" y="5324520"/>
                  <a:pt x="1147337" y="5334000"/>
                </a:cubicBezTo>
                <a:cubicBezTo>
                  <a:pt x="1042732" y="5343480"/>
                  <a:pt x="892437" y="5323185"/>
                  <a:pt x="676929" y="5334000"/>
                </a:cubicBezTo>
                <a:cubicBezTo>
                  <a:pt x="461421" y="5344815"/>
                  <a:pt x="301372" y="5256928"/>
                  <a:pt x="0" y="5334000"/>
                </a:cubicBezTo>
                <a:cubicBezTo>
                  <a:pt x="-4716" y="5190583"/>
                  <a:pt x="9224" y="5022188"/>
                  <a:pt x="0" y="4774815"/>
                </a:cubicBezTo>
                <a:cubicBezTo>
                  <a:pt x="-9224" y="4527443"/>
                  <a:pt x="36542" y="4411412"/>
                  <a:pt x="0" y="4260365"/>
                </a:cubicBezTo>
                <a:cubicBezTo>
                  <a:pt x="-36542" y="4109318"/>
                  <a:pt x="29447" y="3974088"/>
                  <a:pt x="0" y="3745915"/>
                </a:cubicBezTo>
                <a:cubicBezTo>
                  <a:pt x="-29447" y="3517742"/>
                  <a:pt x="11971" y="3405350"/>
                  <a:pt x="0" y="3186730"/>
                </a:cubicBezTo>
                <a:cubicBezTo>
                  <a:pt x="-11971" y="2968110"/>
                  <a:pt x="19169" y="2836776"/>
                  <a:pt x="0" y="2717014"/>
                </a:cubicBezTo>
                <a:cubicBezTo>
                  <a:pt x="-19169" y="2597252"/>
                  <a:pt x="41793" y="2396535"/>
                  <a:pt x="0" y="2113094"/>
                </a:cubicBezTo>
                <a:cubicBezTo>
                  <a:pt x="-41793" y="1829653"/>
                  <a:pt x="60836" y="1791360"/>
                  <a:pt x="0" y="1553909"/>
                </a:cubicBezTo>
                <a:cubicBezTo>
                  <a:pt x="-60836" y="1316458"/>
                  <a:pt x="60844" y="1014192"/>
                  <a:pt x="0" y="860520"/>
                </a:cubicBezTo>
                <a:cubicBezTo>
                  <a:pt x="-114004" y="345628"/>
                  <a:pt x="506141" y="8515"/>
                  <a:pt x="860520" y="0"/>
                </a:cubicBezTo>
                <a:close/>
              </a:path>
            </a:pathLst>
          </a:custGeom>
          <a:noFill/>
          <a:ln w="57150">
            <a:solidFill>
              <a:srgbClr val="B317AC"/>
            </a:solidFill>
            <a:extLst>
              <a:ext uri="{C807C97D-BFC1-408E-A445-0C87EB9F89A2}">
                <ask:lineSketchStyleProps xmlns:ask="http://schemas.microsoft.com/office/drawing/2018/sketchyshapes" sd="1708659456">
                  <a:prstGeom prst="snip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a:extLst>
              <a:ext uri="{FF2B5EF4-FFF2-40B4-BE49-F238E27FC236}">
                <a16:creationId xmlns:a16="http://schemas.microsoft.com/office/drawing/2014/main" id="{522AC2AE-0F39-7637-7F13-9C5900BF80AF}"/>
              </a:ext>
            </a:extLst>
          </p:cNvPr>
          <p:cNvPicPr>
            <a:picLocks noChangeAspect="1"/>
          </p:cNvPicPr>
          <p:nvPr/>
        </p:nvPicPr>
        <p:blipFill>
          <a:blip r:embed="rId4"/>
          <a:stretch>
            <a:fillRect/>
          </a:stretch>
        </p:blipFill>
        <p:spPr>
          <a:xfrm>
            <a:off x="4467457" y="6367804"/>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283654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221456" y="300816"/>
            <a:ext cx="8701087" cy="994172"/>
          </a:xfrm>
        </p:spPr>
        <p:txBody>
          <a:bodyPr>
            <a:normAutofit fontScale="90000"/>
          </a:bodyPr>
          <a:lstStyle/>
          <a:p>
            <a:r>
              <a:rPr lang="en-GR" sz="3000" dirty="0"/>
              <a:t>Choosing </a:t>
            </a:r>
            <a:r>
              <a:rPr lang="en-GB" sz="3000" dirty="0"/>
              <a:t>glucose-lowering</a:t>
            </a:r>
            <a:r>
              <a:rPr lang="en-GR" sz="3000" dirty="0"/>
              <a:t> medication in p</a:t>
            </a:r>
            <a:r>
              <a:rPr lang="en-US" sz="3000" dirty="0" err="1"/>
              <a:t>eople</a:t>
            </a:r>
            <a:r>
              <a:rPr lang="en-US" sz="3000" dirty="0"/>
              <a:t> </a:t>
            </a:r>
            <a:r>
              <a:rPr lang="en-GR" sz="3000" dirty="0"/>
              <a:t>with </a:t>
            </a:r>
            <a:r>
              <a:rPr lang="en-GB" sz="3000" dirty="0"/>
              <a:t>heart failure </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E2BDC7D7-5AE0-7240-19D2-C5B67485AB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1600" y="2420295"/>
            <a:ext cx="1981200" cy="2971797"/>
          </a:xfrm>
          <a:prstGeom prst="rect">
            <a:avLst/>
          </a:prstGeom>
        </p:spPr>
      </p:pic>
      <p:sp>
        <p:nvSpPr>
          <p:cNvPr id="5" name="TextBox 4">
            <a:extLst>
              <a:ext uri="{FF2B5EF4-FFF2-40B4-BE49-F238E27FC236}">
                <a16:creationId xmlns:a16="http://schemas.microsoft.com/office/drawing/2014/main" id="{974D7E1E-C80E-15E8-EADE-F3B890332DF9}"/>
              </a:ext>
            </a:extLst>
          </p:cNvPr>
          <p:cNvSpPr txBox="1"/>
          <p:nvPr/>
        </p:nvSpPr>
        <p:spPr>
          <a:xfrm>
            <a:off x="3810000" y="2837547"/>
            <a:ext cx="4495800" cy="2554545"/>
          </a:xfrm>
          <a:prstGeom prst="rect">
            <a:avLst/>
          </a:prstGeom>
          <a:noFill/>
        </p:spPr>
        <p:txBody>
          <a:bodyPr wrap="square">
            <a:spAutoFit/>
          </a:bodyPr>
          <a:lstStyle/>
          <a:p>
            <a:pPr lvl="0" algn="ctr"/>
            <a:r>
              <a:rPr lang="en-US" sz="3200" dirty="0">
                <a:solidFill>
                  <a:srgbClr val="C00000"/>
                </a:solidFill>
              </a:rPr>
              <a:t>In people with heart failure, use SGLT2i because they improve heart failure and kidney outcomes.</a:t>
            </a:r>
            <a:endParaRPr lang="en-GR" sz="3200" dirty="0">
              <a:solidFill>
                <a:srgbClr val="C00000"/>
              </a:solidFill>
            </a:endParaRPr>
          </a:p>
        </p:txBody>
      </p:sp>
      <p:pic>
        <p:nvPicPr>
          <p:cNvPr id="3" name="Picture 2">
            <a:extLst>
              <a:ext uri="{FF2B5EF4-FFF2-40B4-BE49-F238E27FC236}">
                <a16:creationId xmlns:a16="http://schemas.microsoft.com/office/drawing/2014/main" id="{3CE3A34A-078A-4ED0-2A58-45CD96E36533}"/>
              </a:ext>
            </a:extLst>
          </p:cNvPr>
          <p:cNvPicPr>
            <a:picLocks noChangeAspect="1"/>
          </p:cNvPicPr>
          <p:nvPr/>
        </p:nvPicPr>
        <p:blipFill>
          <a:blip r:embed="rId4"/>
          <a:stretch>
            <a:fillRect/>
          </a:stretch>
        </p:blipFill>
        <p:spPr>
          <a:xfrm>
            <a:off x="-7434" y="1440273"/>
            <a:ext cx="9144000" cy="991361"/>
          </a:xfrm>
          <a:prstGeom prst="rect">
            <a:avLst/>
          </a:prstGeom>
        </p:spPr>
      </p:pic>
      <p:sp>
        <p:nvSpPr>
          <p:cNvPr id="7" name="TextBox 1">
            <a:extLst>
              <a:ext uri="{FF2B5EF4-FFF2-40B4-BE49-F238E27FC236}">
                <a16:creationId xmlns:a16="http://schemas.microsoft.com/office/drawing/2014/main" id="{8EF7E6A4-587C-6F21-8F59-A52AD7CB64F1}"/>
              </a:ext>
            </a:extLst>
          </p:cNvPr>
          <p:cNvSpPr txBox="1">
            <a:spLocks noChangeArrowheads="1"/>
          </p:cNvSpPr>
          <p:nvPr/>
        </p:nvSpPr>
        <p:spPr bwMode="auto">
          <a:xfrm>
            <a:off x="1600200" y="5448452"/>
            <a:ext cx="7688168"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b="1" dirty="0">
                <a:solidFill>
                  <a:prstClr val="black"/>
                </a:solidFill>
                <a:cs typeface="Arial" panose="020B0604020202020204" pitchFamily="34" charset="0"/>
              </a:rPr>
              <a:t>Proven benefit:</a:t>
            </a:r>
          </a:p>
          <a:p>
            <a:pPr defTabSz="823692" fontAlgn="base">
              <a:spcBef>
                <a:spcPct val="0"/>
              </a:spcBef>
              <a:spcAft>
                <a:spcPct val="0"/>
              </a:spcAft>
              <a:buClrTx/>
              <a:buSzTx/>
              <a:buNone/>
            </a:pPr>
            <a:r>
              <a:rPr lang="en-US" altLang="en-US" sz="1621" b="1" dirty="0">
                <a:solidFill>
                  <a:prstClr val="black"/>
                </a:solidFill>
                <a:cs typeface="Arial" panose="020B0604020202020204" pitchFamily="34" charset="0"/>
              </a:rPr>
              <a:t>Empagliflozin, ertugliflozin, canagliflozin, dapagliflozin</a:t>
            </a:r>
          </a:p>
        </p:txBody>
      </p:sp>
      <p:pic>
        <p:nvPicPr>
          <p:cNvPr id="9" name="Picture 8">
            <a:extLst>
              <a:ext uri="{FF2B5EF4-FFF2-40B4-BE49-F238E27FC236}">
                <a16:creationId xmlns:a16="http://schemas.microsoft.com/office/drawing/2014/main" id="{1B22E5C1-C7D5-48D6-D1F9-FFE43203CD6F}"/>
              </a:ext>
            </a:extLst>
          </p:cNvPr>
          <p:cNvPicPr>
            <a:picLocks noChangeAspect="1"/>
          </p:cNvPicPr>
          <p:nvPr/>
        </p:nvPicPr>
        <p:blipFill>
          <a:blip r:embed="rId5"/>
          <a:stretch>
            <a:fillRect/>
          </a:stretch>
        </p:blipFill>
        <p:spPr>
          <a:xfrm>
            <a:off x="221456" y="6260416"/>
            <a:ext cx="1762456" cy="428227"/>
          </a:xfrm>
          <a:prstGeom prst="rect">
            <a:avLst/>
          </a:prstGeom>
        </p:spPr>
      </p:pic>
    </p:spTree>
    <p:extLst>
      <p:ext uri="{BB962C8B-B14F-4D97-AF65-F5344CB8AC3E}">
        <p14:creationId xmlns:p14="http://schemas.microsoft.com/office/powerpoint/2010/main" val="400192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R" sz="3000" dirty="0"/>
              <a:t>Choosing </a:t>
            </a:r>
            <a:r>
              <a:rPr lang="en-US" sz="3000" dirty="0"/>
              <a:t>glucose-lowering</a:t>
            </a:r>
            <a:r>
              <a:rPr lang="en-GR" sz="3000" dirty="0"/>
              <a:t> medication in p</a:t>
            </a:r>
            <a:r>
              <a:rPr lang="en-US" sz="3000" dirty="0" err="1"/>
              <a:t>eople</a:t>
            </a:r>
            <a:r>
              <a:rPr lang="en-GR" sz="3000" dirty="0"/>
              <a:t> </a:t>
            </a:r>
            <a:r>
              <a:rPr lang="en-GB" sz="3000" dirty="0"/>
              <a:t>with chronic kidney disease</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421" y="2286000"/>
            <a:ext cx="2711229" cy="4204964"/>
          </a:xfrm>
          <a:prstGeom prst="rect">
            <a:avLst/>
          </a:prstGeom>
        </p:spPr>
      </p:pic>
      <p:pic>
        <p:nvPicPr>
          <p:cNvPr id="3" name="Picture 2">
            <a:extLst>
              <a:ext uri="{FF2B5EF4-FFF2-40B4-BE49-F238E27FC236}">
                <a16:creationId xmlns:a16="http://schemas.microsoft.com/office/drawing/2014/main" id="{E86E3897-1FBD-1149-B5BC-F40B508CD72C}"/>
              </a:ext>
            </a:extLst>
          </p:cNvPr>
          <p:cNvPicPr>
            <a:picLocks noChangeAspect="1"/>
          </p:cNvPicPr>
          <p:nvPr/>
        </p:nvPicPr>
        <p:blipFill>
          <a:blip r:embed="rId3"/>
          <a:stretch>
            <a:fillRect/>
          </a:stretch>
        </p:blipFill>
        <p:spPr>
          <a:xfrm>
            <a:off x="190499" y="1243512"/>
            <a:ext cx="8763000" cy="950054"/>
          </a:xfrm>
          <a:prstGeom prst="rect">
            <a:avLst/>
          </a:prstGeom>
        </p:spPr>
      </p:pic>
      <p:sp>
        <p:nvSpPr>
          <p:cNvPr id="6" name="TextBox 5">
            <a:extLst>
              <a:ext uri="{FF2B5EF4-FFF2-40B4-BE49-F238E27FC236}">
                <a16:creationId xmlns:a16="http://schemas.microsoft.com/office/drawing/2014/main" id="{A9546756-3EA2-E31D-0BC8-4D55E4107203}"/>
              </a:ext>
            </a:extLst>
          </p:cNvPr>
          <p:cNvSpPr txBox="1"/>
          <p:nvPr/>
        </p:nvSpPr>
        <p:spPr>
          <a:xfrm>
            <a:off x="4148539" y="2286000"/>
            <a:ext cx="3983379" cy="4431983"/>
          </a:xfrm>
          <a:prstGeom prst="rect">
            <a:avLst/>
          </a:prstGeom>
          <a:noFill/>
        </p:spPr>
        <p:txBody>
          <a:bodyPr wrap="square" rtlCol="0">
            <a:spAutoFit/>
          </a:bodyPr>
          <a:lstStyle/>
          <a:p>
            <a:pPr algn="ctr"/>
            <a:r>
              <a:rPr lang="en-US" sz="2400" dirty="0">
                <a:solidFill>
                  <a:srgbClr val="C00000"/>
                </a:solidFill>
              </a:rPr>
              <a:t>In people with renal failure, use SGLT-2 in people with GFR ≥ 20 and continue until initiation of dialysis or transplantation </a:t>
            </a:r>
          </a:p>
          <a:p>
            <a:pPr algn="ctr"/>
            <a:endParaRPr lang="en-US" sz="2400" dirty="0">
              <a:solidFill>
                <a:srgbClr val="C00000"/>
              </a:solidFill>
            </a:endParaRPr>
          </a:p>
          <a:p>
            <a:pPr algn="ctr"/>
            <a:r>
              <a:rPr lang="en-US" sz="2400" dirty="0">
                <a:solidFill>
                  <a:srgbClr val="C00000"/>
                </a:solidFill>
              </a:rPr>
              <a:t>Or</a:t>
            </a:r>
          </a:p>
          <a:p>
            <a:pPr algn="ctr"/>
            <a:endParaRPr lang="en-US" sz="2400" dirty="0">
              <a:solidFill>
                <a:srgbClr val="C00000"/>
              </a:solidFill>
            </a:endParaRPr>
          </a:p>
          <a:p>
            <a:pPr algn="ctr"/>
            <a:r>
              <a:rPr lang="en-US" sz="2400" dirty="0">
                <a:solidFill>
                  <a:srgbClr val="C00000"/>
                </a:solidFill>
              </a:rPr>
              <a:t>GLP with proven CVD benefit if SGLT2 not tolerated or contraindicated</a:t>
            </a:r>
          </a:p>
          <a:p>
            <a:endParaRPr lang="en-US" dirty="0"/>
          </a:p>
        </p:txBody>
      </p:sp>
      <p:pic>
        <p:nvPicPr>
          <p:cNvPr id="8" name="Picture 7">
            <a:extLst>
              <a:ext uri="{FF2B5EF4-FFF2-40B4-BE49-F238E27FC236}">
                <a16:creationId xmlns:a16="http://schemas.microsoft.com/office/drawing/2014/main" id="{B146B647-8179-55A6-9A63-42CBF5FDDCD3}"/>
              </a:ext>
            </a:extLst>
          </p:cNvPr>
          <p:cNvPicPr>
            <a:picLocks noChangeAspect="1"/>
          </p:cNvPicPr>
          <p:nvPr/>
        </p:nvPicPr>
        <p:blipFill>
          <a:blip r:embed="rId4"/>
          <a:stretch>
            <a:fillRect/>
          </a:stretch>
        </p:blipFill>
        <p:spPr>
          <a:xfrm>
            <a:off x="1752600" y="6507664"/>
            <a:ext cx="1229056" cy="298626"/>
          </a:xfrm>
          <a:prstGeom prst="rect">
            <a:avLst/>
          </a:prstGeom>
        </p:spPr>
      </p:pic>
    </p:spTree>
    <p:extLst>
      <p:ext uri="{BB962C8B-B14F-4D97-AF65-F5344CB8AC3E}">
        <p14:creationId xmlns:p14="http://schemas.microsoft.com/office/powerpoint/2010/main" val="208079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55614" y="273050"/>
            <a:ext cx="8226425" cy="1143000"/>
          </a:xfrm>
        </p:spPr>
        <p:txBody>
          <a:bodyPr vert="horz" anchor="b" anchorCtr="0">
            <a:normAutofit/>
          </a:bodyPr>
          <a:lstStyle/>
          <a:p>
            <a:pPr>
              <a:defRPr/>
            </a:pPr>
            <a:r>
              <a:rPr kumimoji="0" lang="en-US" sz="4100" kern="1200">
                <a:latin typeface="Calibri" panose="020F0502020204030204" pitchFamily="34" charset="0"/>
                <a:ea typeface="+mj-ea"/>
                <a:cs typeface="+mj-cs"/>
              </a:rPr>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55614" y="1598613"/>
            <a:ext cx="4037012" cy="5411787"/>
          </a:xfrm>
        </p:spPr>
        <p:txBody>
          <a:bodyPr vert="horz">
            <a:normAutofit fontScale="85000" lnSpcReduction="20000"/>
          </a:bodyPr>
          <a:lstStyle/>
          <a:p>
            <a:pPr>
              <a:lnSpc>
                <a:spcPct val="120000"/>
              </a:lnSpc>
            </a:pPr>
            <a:r>
              <a:rPr lang="en-US" sz="2800" dirty="0"/>
              <a:t>Chronic kidney disease (CKD)  is a frequent </a:t>
            </a:r>
            <a:r>
              <a:rPr lang="en-US" altLang="en-US" sz="2800" dirty="0"/>
              <a:t>complication in diabetes</a:t>
            </a:r>
          </a:p>
          <a:p>
            <a:pPr lvl="1">
              <a:lnSpc>
                <a:spcPct val="120000"/>
              </a:lnSpc>
            </a:pPr>
            <a:r>
              <a:rPr lang="en-US" altLang="en-US" sz="2800" dirty="0"/>
              <a:t>Type 1 diabetes </a:t>
            </a:r>
            <a:r>
              <a:rPr lang="en-US" altLang="en-US" sz="2800" b="1" dirty="0"/>
              <a:t>~</a:t>
            </a:r>
            <a:r>
              <a:rPr lang="en-US" altLang="en-US" sz="2800" dirty="0"/>
              <a:t>30%</a:t>
            </a:r>
          </a:p>
          <a:p>
            <a:pPr lvl="1">
              <a:lnSpc>
                <a:spcPct val="120000"/>
              </a:lnSpc>
            </a:pPr>
            <a:r>
              <a:rPr lang="en-US" altLang="en-US" sz="2800" dirty="0"/>
              <a:t>Type 2 diabetes </a:t>
            </a:r>
            <a:r>
              <a:rPr lang="en-US" altLang="en-US" sz="2800" b="1" dirty="0"/>
              <a:t>~</a:t>
            </a:r>
            <a:r>
              <a:rPr lang="en-US" altLang="en-US" sz="2800" dirty="0"/>
              <a:t>40%</a:t>
            </a:r>
          </a:p>
          <a:p>
            <a:pPr>
              <a:lnSpc>
                <a:spcPct val="120000"/>
              </a:lnSpc>
              <a:defRPr/>
            </a:pPr>
            <a:r>
              <a:rPr lang="en-US" sz="2800" dirty="0"/>
              <a:t>In several studies, participants on SGLT2i with GFRs of 30-60 (stage 3) reduced ASCVD risk and improved renal function </a:t>
            </a:r>
          </a:p>
          <a:p>
            <a:pPr lvl="1">
              <a:lnSpc>
                <a:spcPct val="120000"/>
              </a:lnSpc>
              <a:defRPr/>
            </a:pPr>
            <a:r>
              <a:rPr lang="en-US" sz="2800" dirty="0"/>
              <a:t>Slowed kidney disease or death</a:t>
            </a:r>
          </a:p>
          <a:p>
            <a:pPr lvl="1">
              <a:lnSpc>
                <a:spcPct val="120000"/>
              </a:lnSpc>
              <a:defRPr/>
            </a:pPr>
            <a:r>
              <a:rPr lang="en-US" sz="2800" dirty="0"/>
              <a:t>Reduced albuminuria</a:t>
            </a:r>
          </a:p>
          <a:p>
            <a:pPr>
              <a:lnSpc>
                <a:spcPct val="90000"/>
              </a:lnSpc>
              <a:defRPr/>
            </a:pPr>
            <a:endParaRPr lang="en-US" sz="2200" dirty="0"/>
          </a:p>
          <a:p>
            <a:pPr>
              <a:lnSpc>
                <a:spcPct val="90000"/>
              </a:lnSpc>
              <a:defRPr/>
            </a:pPr>
            <a:endParaRPr lang="en-US" sz="2200" dirty="0"/>
          </a:p>
          <a:p>
            <a:pPr>
              <a:lnSpc>
                <a:spcPct val="90000"/>
              </a:lnSpc>
              <a:defRPr/>
            </a:pPr>
            <a:endParaRPr lang="en-US" sz="2200" dirty="0"/>
          </a:p>
        </p:txBody>
      </p:sp>
      <p:pic>
        <p:nvPicPr>
          <p:cNvPr id="5" name="Picture 4" descr="Person wearing polo shirt">
            <a:extLst>
              <a:ext uri="{FF2B5EF4-FFF2-40B4-BE49-F238E27FC236}">
                <a16:creationId xmlns:a16="http://schemas.microsoft.com/office/drawing/2014/main" id="{F971F742-CA5F-2FB1-B1BA-00B1266907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521" r="5" b="12892"/>
          <a:stretch/>
        </p:blipFill>
        <p:spPr>
          <a:xfrm>
            <a:off x="4645025" y="1598613"/>
            <a:ext cx="4037013" cy="2171700"/>
          </a:xfrm>
          <a:prstGeom prst="rect">
            <a:avLst/>
          </a:prstGeom>
          <a:noFill/>
        </p:spPr>
      </p:pic>
      <p:sp>
        <p:nvSpPr>
          <p:cNvPr id="7" name="TextBox 6">
            <a:extLst>
              <a:ext uri="{FF2B5EF4-FFF2-40B4-BE49-F238E27FC236}">
                <a16:creationId xmlns:a16="http://schemas.microsoft.com/office/drawing/2014/main" id="{4A7C1D1B-43AC-48A2-A8A6-208A2E03A10C}"/>
              </a:ext>
            </a:extLst>
          </p:cNvPr>
          <p:cNvSpPr txBox="1"/>
          <p:nvPr/>
        </p:nvSpPr>
        <p:spPr>
          <a:xfrm>
            <a:off x="4645025" y="3922715"/>
            <a:ext cx="4037013" cy="2173287"/>
          </a:xfrm>
          <a:prstGeom prst="rect">
            <a:avLst/>
          </a:prstGeom>
        </p:spPr>
        <p:txBody>
          <a:bodyPr vert="horz">
            <a:normAutofit/>
          </a:bodyPr>
          <a:lstStyle/>
          <a:p>
            <a:pPr>
              <a:lnSpc>
                <a:spcPct val="90000"/>
              </a:lnSpc>
              <a:spcAft>
                <a:spcPts val="600"/>
              </a:spcAft>
              <a:buClr>
                <a:srgbClr val="86AA2C"/>
              </a:buClr>
              <a:defRPr/>
            </a:pPr>
            <a:r>
              <a:rPr lang="en-US" altLang="en-US" sz="2400" b="0" spc="-10" dirty="0">
                <a:latin typeface="Calibri" panose="020F0502020204030204" pitchFamily="34" charset="0"/>
              </a:rPr>
              <a:t>National Kidney Foundation. </a:t>
            </a:r>
            <a:r>
              <a:rPr lang="en-US" altLang="en-US" sz="2400" b="0" spc="-10" dirty="0">
                <a:latin typeface="Calibri" panose="020F0502020204030204" pitchFamily="34" charset="0"/>
                <a:hlinkClick r:id="rId3">
                  <a:extLst>
                    <a:ext uri="{A12FA001-AC4F-418D-AE19-62706E023703}">
                      <ahyp:hlinkClr xmlns:ahyp="http://schemas.microsoft.com/office/drawing/2018/hyperlinkcolor" val="tx"/>
                    </a:ext>
                  </a:extLst>
                </a:hlinkClick>
              </a:rPr>
              <a:t>https://www.kidney.org/atoz/content/diabetes</a:t>
            </a:r>
            <a:endParaRPr lang="en-US" altLang="en-US" sz="2400" b="0" spc="-10" dirty="0">
              <a:latin typeface="Calibri" panose="020F0502020204030204" pitchFamily="34" charset="0"/>
            </a:endParaRPr>
          </a:p>
        </p:txBody>
      </p:sp>
    </p:spTree>
    <p:extLst>
      <p:ext uri="{BB962C8B-B14F-4D97-AF65-F5344CB8AC3E}">
        <p14:creationId xmlns:p14="http://schemas.microsoft.com/office/powerpoint/2010/main" val="3799863507"/>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CFB1-008D-4073-8102-AF133FD19F8D}"/>
              </a:ext>
            </a:extLst>
          </p:cNvPr>
          <p:cNvSpPr>
            <a:spLocks noGrp="1"/>
          </p:cNvSpPr>
          <p:nvPr>
            <p:ph type="title"/>
          </p:nvPr>
        </p:nvSpPr>
        <p:spPr>
          <a:xfrm>
            <a:off x="457200" y="152400"/>
            <a:ext cx="8229600" cy="962082"/>
          </a:xfrm>
        </p:spPr>
        <p:txBody>
          <a:bodyPr>
            <a:noAutofit/>
          </a:bodyPr>
          <a:lstStyle/>
          <a:p>
            <a:r>
              <a:rPr lang="en-US" sz="4000" dirty="0"/>
              <a:t>Evaluating Kidney Function - Albumin</a:t>
            </a:r>
          </a:p>
        </p:txBody>
      </p:sp>
      <p:sp>
        <p:nvSpPr>
          <p:cNvPr id="3" name="Content Placeholder 2">
            <a:extLst>
              <a:ext uri="{FF2B5EF4-FFF2-40B4-BE49-F238E27FC236}">
                <a16:creationId xmlns:a16="http://schemas.microsoft.com/office/drawing/2014/main" id="{91677C51-D065-48A5-B969-6D551CCE196F}"/>
              </a:ext>
            </a:extLst>
          </p:cNvPr>
          <p:cNvSpPr>
            <a:spLocks noGrp="1"/>
          </p:cNvSpPr>
          <p:nvPr>
            <p:ph sz="quarter" idx="1"/>
          </p:nvPr>
        </p:nvSpPr>
        <p:spPr>
          <a:xfrm>
            <a:off x="346408" y="1190530"/>
            <a:ext cx="4606592" cy="5362669"/>
          </a:xfrm>
        </p:spPr>
        <p:txBody>
          <a:bodyPr>
            <a:normAutofit/>
          </a:bodyPr>
          <a:lstStyle/>
          <a:p>
            <a:pPr>
              <a:lnSpc>
                <a:spcPct val="120000"/>
              </a:lnSpc>
            </a:pPr>
            <a:r>
              <a:rPr lang="en-US" sz="2800" dirty="0"/>
              <a:t>Urinary Albumin Creatinine Ratio (UACR)</a:t>
            </a:r>
          </a:p>
          <a:p>
            <a:pPr>
              <a:lnSpc>
                <a:spcPct val="120000"/>
              </a:lnSpc>
            </a:pPr>
            <a:r>
              <a:rPr lang="en-US" sz="2800" dirty="0"/>
              <a:t>UACR can be assessed with a urinary spot collection.</a:t>
            </a:r>
          </a:p>
          <a:p>
            <a:pPr lvl="1">
              <a:lnSpc>
                <a:spcPct val="120000"/>
              </a:lnSpc>
            </a:pPr>
            <a:r>
              <a:rPr lang="en-US" sz="2400" dirty="0"/>
              <a:t>Evaluates ratio of urine albumin /creatinine in mg/g</a:t>
            </a:r>
          </a:p>
          <a:p>
            <a:pPr lvl="1">
              <a:lnSpc>
                <a:spcPct val="120000"/>
              </a:lnSpc>
            </a:pPr>
            <a:r>
              <a:rPr lang="en-US" sz="2400" dirty="0"/>
              <a:t>Target range &lt; 30mg/g</a:t>
            </a:r>
          </a:p>
          <a:p>
            <a:pPr lvl="1">
              <a:lnSpc>
                <a:spcPct val="120000"/>
              </a:lnSpc>
            </a:pPr>
            <a:r>
              <a:rPr lang="en-US" sz="2400" dirty="0"/>
              <a:t>If elevated, repeat test to verify</a:t>
            </a:r>
          </a:p>
          <a:p>
            <a:pPr>
              <a:lnSpc>
                <a:spcPct val="120000"/>
              </a:lnSpc>
            </a:pPr>
            <a:r>
              <a:rPr lang="en-US" sz="2850" dirty="0"/>
              <a:t>Check at diagnosis in T2D and within 5 years in T1D</a:t>
            </a:r>
          </a:p>
          <a:p>
            <a:pPr marL="274320" lvl="1" indent="0">
              <a:buNone/>
            </a:pPr>
            <a:endParaRPr lang="en-US" dirty="0"/>
          </a:p>
          <a:p>
            <a:pPr>
              <a:lnSpc>
                <a:spcPct val="120000"/>
              </a:lnSpc>
            </a:pPr>
            <a:endParaRPr lang="en-US" dirty="0"/>
          </a:p>
          <a:p>
            <a:pPr lvl="1">
              <a:lnSpc>
                <a:spcPct val="120000"/>
              </a:lnSpc>
            </a:pPr>
            <a:endParaRPr lang="en-US" dirty="0"/>
          </a:p>
          <a:p>
            <a:pPr marL="274320" lvl="1" indent="0">
              <a:lnSpc>
                <a:spcPct val="120000"/>
              </a:lnSpc>
              <a:buNone/>
            </a:pPr>
            <a:endParaRPr lang="en-US" dirty="0"/>
          </a:p>
        </p:txBody>
      </p:sp>
      <p:pic>
        <p:nvPicPr>
          <p:cNvPr id="5" name="Picture 4">
            <a:extLst>
              <a:ext uri="{FF2B5EF4-FFF2-40B4-BE49-F238E27FC236}">
                <a16:creationId xmlns:a16="http://schemas.microsoft.com/office/drawing/2014/main" id="{DA3DD02C-E861-48B2-8359-0050569F5592}"/>
              </a:ext>
            </a:extLst>
          </p:cNvPr>
          <p:cNvPicPr>
            <a:picLocks noChangeAspect="1"/>
          </p:cNvPicPr>
          <p:nvPr/>
        </p:nvPicPr>
        <p:blipFill>
          <a:blip r:embed="rId3"/>
          <a:stretch>
            <a:fillRect/>
          </a:stretch>
        </p:blipFill>
        <p:spPr>
          <a:xfrm>
            <a:off x="5137273" y="1102881"/>
            <a:ext cx="3311611" cy="1828800"/>
          </a:xfrm>
          <a:prstGeom prst="rect">
            <a:avLst/>
          </a:prstGeom>
        </p:spPr>
      </p:pic>
      <p:graphicFrame>
        <p:nvGraphicFramePr>
          <p:cNvPr id="9" name="Table 9">
            <a:extLst>
              <a:ext uri="{FF2B5EF4-FFF2-40B4-BE49-F238E27FC236}">
                <a16:creationId xmlns:a16="http://schemas.microsoft.com/office/drawing/2014/main" id="{644285C0-F028-4A80-A7EE-1627765E5048}"/>
              </a:ext>
            </a:extLst>
          </p:cNvPr>
          <p:cNvGraphicFramePr>
            <a:graphicFrameLocks noGrp="1"/>
          </p:cNvGraphicFramePr>
          <p:nvPr/>
        </p:nvGraphicFramePr>
        <p:xfrm>
          <a:off x="5114639" y="3520287"/>
          <a:ext cx="3578951" cy="3108960"/>
        </p:xfrm>
        <a:graphic>
          <a:graphicData uri="http://schemas.openxmlformats.org/drawingml/2006/table">
            <a:tbl>
              <a:tblPr firstRow="1" bandRow="1">
                <a:tableStyleId>{F5AB1C69-6EDB-4FF4-983F-18BD219EF322}</a:tableStyleId>
              </a:tblPr>
              <a:tblGrid>
                <a:gridCol w="1982179">
                  <a:extLst>
                    <a:ext uri="{9D8B030D-6E8A-4147-A177-3AD203B41FA5}">
                      <a16:colId xmlns:a16="http://schemas.microsoft.com/office/drawing/2014/main" val="1664710913"/>
                    </a:ext>
                  </a:extLst>
                </a:gridCol>
                <a:gridCol w="1596772">
                  <a:extLst>
                    <a:ext uri="{9D8B030D-6E8A-4147-A177-3AD203B41FA5}">
                      <a16:colId xmlns:a16="http://schemas.microsoft.com/office/drawing/2014/main" val="735450581"/>
                    </a:ext>
                  </a:extLst>
                </a:gridCol>
              </a:tblGrid>
              <a:tr h="370840">
                <a:tc>
                  <a:txBody>
                    <a:bodyPr/>
                    <a:lstStyle/>
                    <a:p>
                      <a:pPr algn="ctr"/>
                      <a:br>
                        <a:rPr lang="en-US" b="1" dirty="0">
                          <a:solidFill>
                            <a:schemeClr val="bg2">
                              <a:lumMod val="25000"/>
                            </a:schemeClr>
                          </a:solidFill>
                        </a:rPr>
                      </a:br>
                      <a:r>
                        <a:rPr lang="en-US" b="1" dirty="0">
                          <a:solidFill>
                            <a:schemeClr val="bg2">
                              <a:lumMod val="25000"/>
                            </a:schemeClr>
                          </a:solidFill>
                        </a:rPr>
                        <a:t>Albuminuria Categories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bg2">
                              <a:lumMod val="25000"/>
                            </a:schemeClr>
                          </a:solidFill>
                        </a:rPr>
                        <a:t>Urinary Albumin Creatine Ratio (UACR)</a:t>
                      </a:r>
                    </a:p>
                  </a:txBody>
                  <a:tcPr/>
                </a:tc>
                <a:extLst>
                  <a:ext uri="{0D108BD9-81ED-4DB2-BD59-A6C34878D82A}">
                    <a16:rowId xmlns:a16="http://schemas.microsoft.com/office/drawing/2014/main" val="258092603"/>
                  </a:ext>
                </a:extLst>
              </a:tr>
              <a:tr h="370840">
                <a:tc>
                  <a:txBody>
                    <a:bodyPr/>
                    <a:lstStyle/>
                    <a:p>
                      <a:r>
                        <a:rPr lang="en-US" dirty="0">
                          <a:solidFill>
                            <a:schemeClr val="bg2">
                              <a:lumMod val="25000"/>
                            </a:schemeClr>
                          </a:solidFill>
                        </a:rPr>
                        <a:t>Normal to mildly increased – A1</a:t>
                      </a:r>
                    </a:p>
                  </a:txBody>
                  <a:tcPr/>
                </a:tc>
                <a:tc>
                  <a:txBody>
                    <a:bodyPr/>
                    <a:lstStyle/>
                    <a:p>
                      <a:pPr algn="ctr"/>
                      <a:r>
                        <a:rPr lang="en-US" dirty="0">
                          <a:solidFill>
                            <a:schemeClr val="bg2">
                              <a:lumMod val="25000"/>
                            </a:schemeClr>
                          </a:solidFill>
                        </a:rPr>
                        <a:t>&lt; 30 mg/g</a:t>
                      </a:r>
                    </a:p>
                  </a:txBody>
                  <a:tcPr/>
                </a:tc>
                <a:extLst>
                  <a:ext uri="{0D108BD9-81ED-4DB2-BD59-A6C34878D82A}">
                    <a16:rowId xmlns:a16="http://schemas.microsoft.com/office/drawing/2014/main" val="405751066"/>
                  </a:ext>
                </a:extLst>
              </a:tr>
              <a:tr h="370840">
                <a:tc>
                  <a:txBody>
                    <a:bodyPr/>
                    <a:lstStyle/>
                    <a:p>
                      <a:r>
                        <a:rPr lang="en-US" dirty="0">
                          <a:solidFill>
                            <a:schemeClr val="bg2">
                              <a:lumMod val="25000"/>
                            </a:schemeClr>
                          </a:solidFill>
                        </a:rPr>
                        <a:t>Moderately increased – A2</a:t>
                      </a:r>
                    </a:p>
                  </a:txBody>
                  <a:tcPr/>
                </a:tc>
                <a:tc>
                  <a:txBody>
                    <a:bodyPr/>
                    <a:lstStyle/>
                    <a:p>
                      <a:pPr algn="ctr"/>
                      <a:r>
                        <a:rPr lang="en-US" dirty="0">
                          <a:solidFill>
                            <a:schemeClr val="bg2">
                              <a:lumMod val="25000"/>
                            </a:schemeClr>
                          </a:solidFill>
                        </a:rPr>
                        <a:t>30 – 299 mg/g</a:t>
                      </a:r>
                    </a:p>
                  </a:txBody>
                  <a:tcPr/>
                </a:tc>
                <a:extLst>
                  <a:ext uri="{0D108BD9-81ED-4DB2-BD59-A6C34878D82A}">
                    <a16:rowId xmlns:a16="http://schemas.microsoft.com/office/drawing/2014/main" val="380679851"/>
                  </a:ext>
                </a:extLst>
              </a:tr>
              <a:tr h="370840">
                <a:tc>
                  <a:txBody>
                    <a:bodyPr/>
                    <a:lstStyle/>
                    <a:p>
                      <a:r>
                        <a:rPr lang="en-US" dirty="0">
                          <a:solidFill>
                            <a:schemeClr val="bg2">
                              <a:lumMod val="25000"/>
                            </a:schemeClr>
                          </a:solidFill>
                        </a:rPr>
                        <a:t>Severely increased – A3</a:t>
                      </a:r>
                    </a:p>
                  </a:txBody>
                  <a:tcPr/>
                </a:tc>
                <a:tc>
                  <a:txBody>
                    <a:bodyPr/>
                    <a:lstStyle/>
                    <a:p>
                      <a:pPr algn="ctr"/>
                      <a:r>
                        <a:rPr lang="en-US" dirty="0">
                          <a:solidFill>
                            <a:schemeClr val="bg2">
                              <a:lumMod val="25000"/>
                            </a:schemeClr>
                          </a:solidFill>
                        </a:rPr>
                        <a:t>300 mg/g + </a:t>
                      </a:r>
                    </a:p>
                  </a:txBody>
                  <a:tcPr/>
                </a:tc>
                <a:extLst>
                  <a:ext uri="{0D108BD9-81ED-4DB2-BD59-A6C34878D82A}">
                    <a16:rowId xmlns:a16="http://schemas.microsoft.com/office/drawing/2014/main" val="2173863588"/>
                  </a:ext>
                </a:extLst>
              </a:tr>
            </a:tbl>
          </a:graphicData>
        </a:graphic>
      </p:graphicFrame>
      <p:sp>
        <p:nvSpPr>
          <p:cNvPr id="4" name="TextBox 3">
            <a:extLst>
              <a:ext uri="{FF2B5EF4-FFF2-40B4-BE49-F238E27FC236}">
                <a16:creationId xmlns:a16="http://schemas.microsoft.com/office/drawing/2014/main" id="{9C466685-B2BD-4E5D-BBE0-A743D9387459}"/>
              </a:ext>
            </a:extLst>
          </p:cNvPr>
          <p:cNvSpPr txBox="1"/>
          <p:nvPr/>
        </p:nvSpPr>
        <p:spPr>
          <a:xfrm>
            <a:off x="4696577" y="2928265"/>
            <a:ext cx="4415073" cy="369332"/>
          </a:xfrm>
          <a:prstGeom prst="rect">
            <a:avLst/>
          </a:prstGeom>
          <a:noFill/>
        </p:spPr>
        <p:txBody>
          <a:bodyPr wrap="square" rtlCol="0">
            <a:spAutoFit/>
          </a:bodyPr>
          <a:lstStyle/>
          <a:p>
            <a:r>
              <a:rPr lang="en-US" dirty="0"/>
              <a:t>2.9 / 91 = 0.0318 mg/mg or 31.8 (32) in mg/g</a:t>
            </a:r>
          </a:p>
        </p:txBody>
      </p:sp>
    </p:spTree>
    <p:extLst>
      <p:ext uri="{BB962C8B-B14F-4D97-AF65-F5344CB8AC3E}">
        <p14:creationId xmlns:p14="http://schemas.microsoft.com/office/powerpoint/2010/main" val="132517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CFB1-008D-4073-8102-AF133FD19F8D}"/>
              </a:ext>
            </a:extLst>
          </p:cNvPr>
          <p:cNvSpPr>
            <a:spLocks noGrp="1"/>
          </p:cNvSpPr>
          <p:nvPr>
            <p:ph type="title"/>
          </p:nvPr>
        </p:nvSpPr>
        <p:spPr/>
        <p:txBody>
          <a:bodyPr>
            <a:normAutofit fontScale="90000"/>
          </a:bodyPr>
          <a:lstStyle/>
          <a:p>
            <a:r>
              <a:rPr lang="en-US" dirty="0"/>
              <a:t>Evaluating Kidney Function - GFR</a:t>
            </a:r>
          </a:p>
        </p:txBody>
      </p:sp>
      <p:sp>
        <p:nvSpPr>
          <p:cNvPr id="3" name="Content Placeholder 2">
            <a:extLst>
              <a:ext uri="{FF2B5EF4-FFF2-40B4-BE49-F238E27FC236}">
                <a16:creationId xmlns:a16="http://schemas.microsoft.com/office/drawing/2014/main" id="{91677C51-D065-48A5-B969-6D551CCE196F}"/>
              </a:ext>
            </a:extLst>
          </p:cNvPr>
          <p:cNvSpPr>
            <a:spLocks noGrp="1"/>
          </p:cNvSpPr>
          <p:nvPr>
            <p:ph sz="quarter" idx="1"/>
          </p:nvPr>
        </p:nvSpPr>
        <p:spPr>
          <a:xfrm>
            <a:off x="457200" y="1219200"/>
            <a:ext cx="4114800" cy="5486400"/>
          </a:xfrm>
        </p:spPr>
        <p:txBody>
          <a:bodyPr>
            <a:normAutofit fontScale="92500" lnSpcReduction="20000"/>
          </a:bodyPr>
          <a:lstStyle/>
          <a:p>
            <a:pPr>
              <a:lnSpc>
                <a:spcPct val="120000"/>
              </a:lnSpc>
            </a:pPr>
            <a:r>
              <a:rPr lang="en-US" sz="3200" dirty="0"/>
              <a:t>Glomerular Filtration Rate (GFR)– target is 60 or greater</a:t>
            </a:r>
          </a:p>
          <a:p>
            <a:pPr lvl="1">
              <a:lnSpc>
                <a:spcPct val="120000"/>
              </a:lnSpc>
            </a:pPr>
            <a:r>
              <a:rPr lang="en-US" dirty="0"/>
              <a:t>Stage 3 indicates progressive renal failure</a:t>
            </a:r>
          </a:p>
          <a:p>
            <a:pPr lvl="2">
              <a:lnSpc>
                <a:spcPct val="120000"/>
              </a:lnSpc>
            </a:pPr>
            <a:r>
              <a:rPr lang="en-US" dirty="0"/>
              <a:t>GFR 30 to 59</a:t>
            </a:r>
          </a:p>
          <a:p>
            <a:pPr lvl="1">
              <a:lnSpc>
                <a:spcPct val="120000"/>
              </a:lnSpc>
            </a:pPr>
            <a:r>
              <a:rPr lang="en-US" dirty="0"/>
              <a:t>Stage 4 and 5 indicates severe loss and failure</a:t>
            </a:r>
          </a:p>
          <a:p>
            <a:pPr lvl="2">
              <a:lnSpc>
                <a:spcPct val="120000"/>
              </a:lnSpc>
            </a:pPr>
            <a:r>
              <a:rPr lang="en-US" dirty="0"/>
              <a:t>GFR 29 or less</a:t>
            </a:r>
          </a:p>
          <a:p>
            <a:pPr lvl="1">
              <a:lnSpc>
                <a:spcPct val="120000"/>
              </a:lnSpc>
            </a:pPr>
            <a:endParaRPr lang="en-US" sz="2400" dirty="0"/>
          </a:p>
          <a:p>
            <a:pPr marL="274320" lvl="1" indent="0">
              <a:lnSpc>
                <a:spcPct val="120000"/>
              </a:lnSpc>
              <a:buNone/>
            </a:pPr>
            <a:endParaRPr lang="en-US" dirty="0"/>
          </a:p>
        </p:txBody>
      </p:sp>
      <p:sp>
        <p:nvSpPr>
          <p:cNvPr id="6" name="TextBox 5">
            <a:extLst>
              <a:ext uri="{FF2B5EF4-FFF2-40B4-BE49-F238E27FC236}">
                <a16:creationId xmlns:a16="http://schemas.microsoft.com/office/drawing/2014/main" id="{750DB0E4-F9BE-4277-A3FB-70EC60650614}"/>
              </a:ext>
            </a:extLst>
          </p:cNvPr>
          <p:cNvSpPr txBox="1"/>
          <p:nvPr/>
        </p:nvSpPr>
        <p:spPr>
          <a:xfrm>
            <a:off x="6344970" y="5972294"/>
            <a:ext cx="2362200" cy="369332"/>
          </a:xfrm>
          <a:prstGeom prst="rect">
            <a:avLst/>
          </a:prstGeom>
          <a:noFill/>
        </p:spPr>
        <p:txBody>
          <a:bodyPr wrap="square" rtlCol="0">
            <a:spAutoFit/>
          </a:bodyPr>
          <a:lstStyle/>
          <a:p>
            <a:r>
              <a:rPr lang="en-US" dirty="0"/>
              <a:t>www.DiabetesEd.net</a:t>
            </a:r>
          </a:p>
        </p:txBody>
      </p:sp>
      <p:graphicFrame>
        <p:nvGraphicFramePr>
          <p:cNvPr id="9" name="Table 9">
            <a:extLst>
              <a:ext uri="{FF2B5EF4-FFF2-40B4-BE49-F238E27FC236}">
                <a16:creationId xmlns:a16="http://schemas.microsoft.com/office/drawing/2014/main" id="{644285C0-F028-4A80-A7EE-1627765E5048}"/>
              </a:ext>
            </a:extLst>
          </p:cNvPr>
          <p:cNvGraphicFramePr>
            <a:graphicFrameLocks noGrp="1"/>
          </p:cNvGraphicFramePr>
          <p:nvPr/>
        </p:nvGraphicFramePr>
        <p:xfrm>
          <a:off x="4953000" y="1371600"/>
          <a:ext cx="3709372" cy="2819397"/>
        </p:xfrm>
        <a:graphic>
          <a:graphicData uri="http://schemas.openxmlformats.org/drawingml/2006/table">
            <a:tbl>
              <a:tblPr firstRow="1" bandRow="1">
                <a:tableStyleId>{F5AB1C69-6EDB-4FF4-983F-18BD219EF322}</a:tableStyleId>
              </a:tblPr>
              <a:tblGrid>
                <a:gridCol w="2783666">
                  <a:extLst>
                    <a:ext uri="{9D8B030D-6E8A-4147-A177-3AD203B41FA5}">
                      <a16:colId xmlns:a16="http://schemas.microsoft.com/office/drawing/2014/main" val="1664710913"/>
                    </a:ext>
                  </a:extLst>
                </a:gridCol>
                <a:gridCol w="925706">
                  <a:extLst>
                    <a:ext uri="{9D8B030D-6E8A-4147-A177-3AD203B41FA5}">
                      <a16:colId xmlns:a16="http://schemas.microsoft.com/office/drawing/2014/main" val="735450581"/>
                    </a:ext>
                  </a:extLst>
                </a:gridCol>
              </a:tblGrid>
              <a:tr h="402771">
                <a:tc>
                  <a:txBody>
                    <a:bodyPr/>
                    <a:lstStyle/>
                    <a:p>
                      <a:r>
                        <a:rPr lang="en-US" dirty="0">
                          <a:solidFill>
                            <a:schemeClr val="accent3">
                              <a:lumMod val="50000"/>
                            </a:schemeClr>
                          </a:solidFill>
                        </a:rPr>
                        <a:t>Kidney Disease Stage</a:t>
                      </a:r>
                    </a:p>
                  </a:txBody>
                  <a:tcPr/>
                </a:tc>
                <a:tc>
                  <a:txBody>
                    <a:bodyPr/>
                    <a:lstStyle/>
                    <a:p>
                      <a:pPr algn="ctr"/>
                      <a:r>
                        <a:rPr lang="en-US" dirty="0">
                          <a:solidFill>
                            <a:schemeClr val="accent3">
                              <a:lumMod val="50000"/>
                            </a:schemeClr>
                          </a:solidFill>
                        </a:rPr>
                        <a:t>GFR</a:t>
                      </a:r>
                    </a:p>
                  </a:txBody>
                  <a:tcPr/>
                </a:tc>
                <a:extLst>
                  <a:ext uri="{0D108BD9-81ED-4DB2-BD59-A6C34878D82A}">
                    <a16:rowId xmlns:a16="http://schemas.microsoft.com/office/drawing/2014/main" val="258092603"/>
                  </a:ext>
                </a:extLst>
              </a:tr>
              <a:tr h="402771">
                <a:tc>
                  <a:txBody>
                    <a:bodyPr/>
                    <a:lstStyle/>
                    <a:p>
                      <a:r>
                        <a:rPr lang="en-US" dirty="0">
                          <a:solidFill>
                            <a:schemeClr val="accent3">
                              <a:lumMod val="50000"/>
                            </a:schemeClr>
                          </a:solidFill>
                        </a:rPr>
                        <a:t>Stage 1 – Normal</a:t>
                      </a:r>
                    </a:p>
                  </a:txBody>
                  <a:tcPr/>
                </a:tc>
                <a:tc>
                  <a:txBody>
                    <a:bodyPr/>
                    <a:lstStyle/>
                    <a:p>
                      <a:pPr algn="ctr"/>
                      <a:r>
                        <a:rPr lang="en-US" dirty="0">
                          <a:solidFill>
                            <a:schemeClr val="accent3">
                              <a:lumMod val="50000"/>
                            </a:schemeClr>
                          </a:solidFill>
                        </a:rPr>
                        <a:t>90+</a:t>
                      </a:r>
                    </a:p>
                  </a:txBody>
                  <a:tcPr/>
                </a:tc>
                <a:extLst>
                  <a:ext uri="{0D108BD9-81ED-4DB2-BD59-A6C34878D82A}">
                    <a16:rowId xmlns:a16="http://schemas.microsoft.com/office/drawing/2014/main" val="405751066"/>
                  </a:ext>
                </a:extLst>
              </a:tr>
              <a:tr h="402771">
                <a:tc>
                  <a:txBody>
                    <a:bodyPr/>
                    <a:lstStyle/>
                    <a:p>
                      <a:r>
                        <a:rPr lang="en-US" dirty="0">
                          <a:solidFill>
                            <a:schemeClr val="accent3">
                              <a:lumMod val="50000"/>
                            </a:schemeClr>
                          </a:solidFill>
                        </a:rPr>
                        <a:t>Stage 2 – Mild loss</a:t>
                      </a:r>
                    </a:p>
                  </a:txBody>
                  <a:tcPr/>
                </a:tc>
                <a:tc>
                  <a:txBody>
                    <a:bodyPr/>
                    <a:lstStyle/>
                    <a:p>
                      <a:pPr algn="ctr"/>
                      <a:r>
                        <a:rPr lang="en-US" dirty="0">
                          <a:solidFill>
                            <a:schemeClr val="accent3">
                              <a:lumMod val="50000"/>
                            </a:schemeClr>
                          </a:solidFill>
                        </a:rPr>
                        <a:t>89 - 60</a:t>
                      </a:r>
                    </a:p>
                  </a:txBody>
                  <a:tcPr/>
                </a:tc>
                <a:extLst>
                  <a:ext uri="{0D108BD9-81ED-4DB2-BD59-A6C34878D82A}">
                    <a16:rowId xmlns:a16="http://schemas.microsoft.com/office/drawing/2014/main" val="380679851"/>
                  </a:ext>
                </a:extLst>
              </a:tr>
              <a:tr h="402771">
                <a:tc>
                  <a:txBody>
                    <a:bodyPr/>
                    <a:lstStyle/>
                    <a:p>
                      <a:r>
                        <a:rPr lang="en-US" dirty="0">
                          <a:solidFill>
                            <a:schemeClr val="accent3">
                              <a:lumMod val="50000"/>
                            </a:schemeClr>
                          </a:solidFill>
                        </a:rPr>
                        <a:t>Stage 3a – Mild to Mod</a:t>
                      </a:r>
                    </a:p>
                  </a:txBody>
                  <a:tcPr/>
                </a:tc>
                <a:tc>
                  <a:txBody>
                    <a:bodyPr/>
                    <a:lstStyle/>
                    <a:p>
                      <a:pPr algn="ctr"/>
                      <a:r>
                        <a:rPr lang="en-US" dirty="0">
                          <a:solidFill>
                            <a:schemeClr val="accent3">
                              <a:lumMod val="50000"/>
                            </a:schemeClr>
                          </a:solidFill>
                        </a:rPr>
                        <a:t>59 - 45</a:t>
                      </a:r>
                    </a:p>
                  </a:txBody>
                  <a:tcPr/>
                </a:tc>
                <a:extLst>
                  <a:ext uri="{0D108BD9-81ED-4DB2-BD59-A6C34878D82A}">
                    <a16:rowId xmlns:a16="http://schemas.microsoft.com/office/drawing/2014/main" val="2173863588"/>
                  </a:ext>
                </a:extLst>
              </a:tr>
              <a:tr h="402771">
                <a:tc>
                  <a:txBody>
                    <a:bodyPr/>
                    <a:lstStyle/>
                    <a:p>
                      <a:r>
                        <a:rPr lang="en-US" dirty="0">
                          <a:solidFill>
                            <a:schemeClr val="accent3">
                              <a:lumMod val="50000"/>
                            </a:schemeClr>
                          </a:solidFill>
                        </a:rPr>
                        <a:t>Stage 3b – Mod to Severe</a:t>
                      </a:r>
                    </a:p>
                  </a:txBody>
                  <a:tcPr/>
                </a:tc>
                <a:tc>
                  <a:txBody>
                    <a:bodyPr/>
                    <a:lstStyle/>
                    <a:p>
                      <a:pPr algn="ctr"/>
                      <a:r>
                        <a:rPr lang="en-US" dirty="0">
                          <a:solidFill>
                            <a:schemeClr val="accent3">
                              <a:lumMod val="50000"/>
                            </a:schemeClr>
                          </a:solidFill>
                        </a:rPr>
                        <a:t>44 - 30</a:t>
                      </a:r>
                    </a:p>
                  </a:txBody>
                  <a:tcPr/>
                </a:tc>
                <a:extLst>
                  <a:ext uri="{0D108BD9-81ED-4DB2-BD59-A6C34878D82A}">
                    <a16:rowId xmlns:a16="http://schemas.microsoft.com/office/drawing/2014/main" val="4090986157"/>
                  </a:ext>
                </a:extLst>
              </a:tr>
              <a:tr h="402771">
                <a:tc>
                  <a:txBody>
                    <a:bodyPr/>
                    <a:lstStyle/>
                    <a:p>
                      <a:r>
                        <a:rPr lang="en-US" dirty="0">
                          <a:solidFill>
                            <a:schemeClr val="accent3">
                              <a:lumMod val="50000"/>
                            </a:schemeClr>
                          </a:solidFill>
                        </a:rPr>
                        <a:t>Stage 4 – Severe loss</a:t>
                      </a:r>
                    </a:p>
                  </a:txBody>
                  <a:tcPr/>
                </a:tc>
                <a:tc>
                  <a:txBody>
                    <a:bodyPr/>
                    <a:lstStyle/>
                    <a:p>
                      <a:pPr algn="ctr"/>
                      <a:r>
                        <a:rPr lang="en-US" dirty="0">
                          <a:solidFill>
                            <a:schemeClr val="accent3">
                              <a:lumMod val="50000"/>
                            </a:schemeClr>
                          </a:solidFill>
                        </a:rPr>
                        <a:t>29 -15</a:t>
                      </a:r>
                    </a:p>
                  </a:txBody>
                  <a:tcPr/>
                </a:tc>
                <a:extLst>
                  <a:ext uri="{0D108BD9-81ED-4DB2-BD59-A6C34878D82A}">
                    <a16:rowId xmlns:a16="http://schemas.microsoft.com/office/drawing/2014/main" val="1428342895"/>
                  </a:ext>
                </a:extLst>
              </a:tr>
              <a:tr h="402771">
                <a:tc>
                  <a:txBody>
                    <a:bodyPr/>
                    <a:lstStyle/>
                    <a:p>
                      <a:r>
                        <a:rPr lang="en-US" dirty="0">
                          <a:solidFill>
                            <a:schemeClr val="accent3">
                              <a:lumMod val="50000"/>
                            </a:schemeClr>
                          </a:solidFill>
                        </a:rPr>
                        <a:t>Stage 5 – Kidney failure</a:t>
                      </a:r>
                    </a:p>
                  </a:txBody>
                  <a:tcPr/>
                </a:tc>
                <a:tc>
                  <a:txBody>
                    <a:bodyPr/>
                    <a:lstStyle/>
                    <a:p>
                      <a:pPr algn="ctr"/>
                      <a:r>
                        <a:rPr lang="en-US" dirty="0">
                          <a:solidFill>
                            <a:schemeClr val="accent3">
                              <a:lumMod val="50000"/>
                            </a:schemeClr>
                          </a:solidFill>
                        </a:rPr>
                        <a:t>14 - 0</a:t>
                      </a:r>
                    </a:p>
                  </a:txBody>
                  <a:tcPr/>
                </a:tc>
                <a:extLst>
                  <a:ext uri="{0D108BD9-81ED-4DB2-BD59-A6C34878D82A}">
                    <a16:rowId xmlns:a16="http://schemas.microsoft.com/office/drawing/2014/main" val="260805926"/>
                  </a:ext>
                </a:extLst>
              </a:tr>
            </a:tbl>
          </a:graphicData>
        </a:graphic>
      </p:graphicFrame>
    </p:spTree>
    <p:extLst>
      <p:ext uri="{BB962C8B-B14F-4D97-AF65-F5344CB8AC3E}">
        <p14:creationId xmlns:p14="http://schemas.microsoft.com/office/powerpoint/2010/main" val="334594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9B311AA6-CD68-9FDE-38EC-47B815F46031}"/>
              </a:ext>
            </a:extLst>
          </p:cNvPr>
          <p:cNvSpPr>
            <a:spLocks noChangeArrowheads="1"/>
          </p:cNvSpPr>
          <p:nvPr>
            <p:custDataLst>
              <p:tags r:id="rId1"/>
            </p:custDataLst>
          </p:nvPr>
        </p:nvSpPr>
        <p:spPr bwMode="auto">
          <a:xfrm>
            <a:off x="-11113" y="6489700"/>
            <a:ext cx="9163051" cy="385763"/>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p>
        </p:txBody>
      </p:sp>
      <p:sp>
        <p:nvSpPr>
          <p:cNvPr id="14339" name="Date Placeholder 3">
            <a:extLst>
              <a:ext uri="{FF2B5EF4-FFF2-40B4-BE49-F238E27FC236}">
                <a16:creationId xmlns:a16="http://schemas.microsoft.com/office/drawing/2014/main" id="{7F55F216-97CF-608D-F32E-64CCBFAB9007}"/>
              </a:ext>
            </a:extLst>
          </p:cNvPr>
          <p:cNvSpPr>
            <a:spLocks noGrp="1" noChangeArrowheads="1"/>
          </p:cNvSpPr>
          <p:nvPr>
            <p:custDataLst>
              <p:tags r:id="rId2"/>
            </p:custDataLst>
          </p:nvPr>
        </p:nvSpPr>
        <p:spPr bwMode="auto">
          <a:xfrm>
            <a:off x="0" y="6472238"/>
            <a:ext cx="25400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6032" tIns="63500" rIns="127000" bIns="63500"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800">
                <a:solidFill>
                  <a:srgbClr val="FFFFFF"/>
                </a:solidFill>
                <a:latin typeface="Helvetica" panose="020B0604020202020204" pitchFamily="34" charset="0"/>
              </a:rPr>
              <a:t>Date of Download:  10/11/2022</a:t>
            </a:r>
          </a:p>
        </p:txBody>
      </p:sp>
      <p:sp>
        <p:nvSpPr>
          <p:cNvPr id="16388" name="Footer Placeholder 4">
            <a:extLst>
              <a:ext uri="{FF2B5EF4-FFF2-40B4-BE49-F238E27FC236}">
                <a16:creationId xmlns:a16="http://schemas.microsoft.com/office/drawing/2014/main" id="{D84D8CF9-8687-F4D6-18FE-765B686C8FC1}"/>
              </a:ext>
            </a:extLst>
          </p:cNvPr>
          <p:cNvSpPr>
            <a:spLocks noGrp="1"/>
          </p:cNvSpPr>
          <p:nvPr>
            <p:custDataLst>
              <p:tags r:id="rId3"/>
            </p:custDataLst>
          </p:nvPr>
        </p:nvSpPr>
        <p:spPr>
          <a:xfrm>
            <a:off x="3105150" y="6470650"/>
            <a:ext cx="6038850" cy="385763"/>
          </a:xfrm>
          <a:prstGeom prst="rect">
            <a:avLst/>
          </a:prstGeom>
          <a:noFill/>
          <a:ln w="9525" cap="flat" cmpd="sng" algn="ctr">
            <a:noFill/>
            <a:prstDash val="solid"/>
            <a:miter lim="800000"/>
            <a:headEnd type="none" w="med" len="med"/>
            <a:tailEnd type="none" w="med" len="med"/>
          </a:ln>
        </p:spPr>
        <p:txBody>
          <a:bodyPr rIns="25603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800">
                <a:solidFill>
                  <a:srgbClr val="FFFFFF"/>
                </a:solidFill>
              </a:rPr>
              <a:t>Copyright © 2022 American Diabetes Association. All rights reserved.</a:t>
            </a:r>
          </a:p>
        </p:txBody>
      </p:sp>
      <p:sp>
        <p:nvSpPr>
          <p:cNvPr id="16389" name="Text Placeholder 2">
            <a:extLst>
              <a:ext uri="{FF2B5EF4-FFF2-40B4-BE49-F238E27FC236}">
                <a16:creationId xmlns:a16="http://schemas.microsoft.com/office/drawing/2014/main" id="{7AC87CB8-056B-1B38-5AD9-AA711968E8A5}"/>
              </a:ext>
            </a:extLst>
          </p:cNvPr>
          <p:cNvSpPr/>
          <p:nvPr>
            <p:custDataLst>
              <p:tags r:id="rId4"/>
            </p:custDataLst>
          </p:nvPr>
        </p:nvSpPr>
        <p:spPr>
          <a:xfrm>
            <a:off x="2540000" y="119063"/>
            <a:ext cx="6367463" cy="755650"/>
          </a:xfrm>
          <a:prstGeom prst="rect">
            <a:avLst/>
          </a:prstGeom>
          <a:noFill/>
          <a:ln w="9525" cap="flat" cmpd="sng" algn="ctr">
            <a:noFill/>
            <a:prstDash val="solid"/>
            <a:miter lim="800000"/>
            <a:headEnd type="none" w="med" len="med"/>
            <a:tailEnd type="none" w="med" len="med"/>
          </a:ln>
        </p:spPr>
        <p:txBody>
          <a:bodyPr lIns="137160" rIns="137160"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300">
                <a:latin typeface="Helvetica" panose="020B0604020202020204" pitchFamily="34" charset="0"/>
              </a:rPr>
              <a:t>From: </a:t>
            </a:r>
            <a:r>
              <a:rPr lang="en-US" altLang="en-US" sz="1300" b="1">
                <a:latin typeface="Helvetica" panose="020B0604020202020204" pitchFamily="34" charset="0"/>
              </a:rPr>
              <a:t>11. Chronic Kidney Disease and Risk Management: Standards of Medical Care in Diabetes—2022 </a:t>
            </a:r>
          </a:p>
        </p:txBody>
      </p:sp>
      <p:sp>
        <p:nvSpPr>
          <p:cNvPr id="16390" name="Text Placeholder 2">
            <a:extLst>
              <a:ext uri="{FF2B5EF4-FFF2-40B4-BE49-F238E27FC236}">
                <a16:creationId xmlns:a16="http://schemas.microsoft.com/office/drawing/2014/main" id="{B1F4E927-165C-810F-576B-B61462214C4C}"/>
              </a:ext>
            </a:extLst>
          </p:cNvPr>
          <p:cNvSpPr txBox="1">
            <a:spLocks noChangeArrowheads="1"/>
          </p:cNvSpPr>
          <p:nvPr>
            <p:custDataLst>
              <p:tags r:id="rId5"/>
            </p:custDataLst>
          </p:nvPr>
        </p:nvSpPr>
        <p:spPr bwMode="auto">
          <a:xfrm>
            <a:off x="7938" y="898100"/>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50" dirty="0">
                <a:ln w="9525" cap="flat" cmpd="sng" algn="ctr">
                  <a:noFill/>
                  <a:prstDash val="solid"/>
                  <a:round/>
                  <a:headEnd type="none" w="med" len="med"/>
                  <a:tailEnd type="none" w="med" len="med"/>
                </a:ln>
                <a:solidFill>
                  <a:srgbClr val="000000"/>
                </a:solidFill>
                <a:latin typeface="Helvetica" pitchFamily="2" charset="0"/>
                <a:sym typeface="Wingdings"/>
              </a:rPr>
              <a:t>Diabetes Care. 2021;45(Supplement_1):S175-S184. doi:10.2337/dc22-S011</a:t>
            </a:r>
          </a:p>
        </p:txBody>
      </p:sp>
      <p:cxnSp>
        <p:nvCxnSpPr>
          <p:cNvPr id="14345" name="Straight Connector 13">
            <a:extLst>
              <a:ext uri="{FF2B5EF4-FFF2-40B4-BE49-F238E27FC236}">
                <a16:creationId xmlns:a16="http://schemas.microsoft.com/office/drawing/2014/main" id="{BC64677E-F45B-9995-9923-4A4086637C85}"/>
              </a:ext>
            </a:extLst>
          </p:cNvPr>
          <p:cNvCxnSpPr>
            <a:cxnSpLocks noChangeShapeType="1"/>
          </p:cNvCxnSpPr>
          <p:nvPr>
            <p:custDataLst>
              <p:tags r:id="rId6"/>
            </p:custDataLst>
          </p:nvPr>
        </p:nvCxnSpPr>
        <p:spPr bwMode="auto">
          <a:xfrm>
            <a:off x="0" y="958850"/>
            <a:ext cx="9144000" cy="0"/>
          </a:xfrm>
          <a:prstGeom prst="line">
            <a:avLst/>
          </a:prstGeom>
          <a:noFill/>
          <a:ln w="9525" algn="ctr">
            <a:solidFill>
              <a:srgbClr val="ECF0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4346" name="Picture 5" descr="American Diabetes Association">
            <a:extLst>
              <a:ext uri="{FF2B5EF4-FFF2-40B4-BE49-F238E27FC236}">
                <a16:creationId xmlns:a16="http://schemas.microsoft.com/office/drawing/2014/main" id="{985C1057-7EA5-351C-9B87-DC0E4D3C9307}"/>
              </a:ext>
            </a:extLst>
          </p:cNvPr>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236538" y="192088"/>
            <a:ext cx="19986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7" name="New picture">
            <a:extLst>
              <a:ext uri="{FF2B5EF4-FFF2-40B4-BE49-F238E27FC236}">
                <a16:creationId xmlns:a16="http://schemas.microsoft.com/office/drawing/2014/main" id="{E9821D82-B4DF-A08C-4162-DF7A60E059A6}"/>
              </a:ext>
            </a:extLst>
          </p:cNvPr>
          <p:cNvPicPr>
            <a:picLocks noChangeAspect="1" noChangeArrowheads="1"/>
          </p:cNvPicPr>
          <p:nvPr>
            <p:custDataLst>
              <p:tags r:id="rId8"/>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62696" y="1082430"/>
            <a:ext cx="7815431" cy="535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3153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93458"/>
          </a:xfrm>
        </p:spPr>
        <p:txBody>
          <a:bodyPr>
            <a:noAutofit/>
          </a:bodyPr>
          <a:lstStyle/>
          <a:p>
            <a:r>
              <a:rPr lang="en-US" sz="4000" dirty="0"/>
              <a:t>Geography of Diabetes, Poverty, Weight – Diabetes Belt</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00" y="4181064"/>
            <a:ext cx="3990881" cy="247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8283" y="4247836"/>
            <a:ext cx="3945987" cy="233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07" y="1442305"/>
            <a:ext cx="3360246" cy="273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stretch>
            <a:fillRect/>
          </a:stretch>
        </p:blipFill>
        <p:spPr>
          <a:xfrm>
            <a:off x="4565331" y="1345858"/>
            <a:ext cx="3711893" cy="2834051"/>
          </a:xfrm>
          <a:prstGeom prst="rect">
            <a:avLst/>
          </a:prstGeom>
        </p:spPr>
      </p:pic>
      <p:pic>
        <p:nvPicPr>
          <p:cNvPr id="3" name="Content Placeholder 4">
            <a:extLst>
              <a:ext uri="{FF2B5EF4-FFF2-40B4-BE49-F238E27FC236}">
                <a16:creationId xmlns:a16="http://schemas.microsoft.com/office/drawing/2014/main" id="{D8365694-DB83-8194-5BE6-909C3DC7C8CD}"/>
              </a:ext>
            </a:extLst>
          </p:cNvPr>
          <p:cNvPicPr>
            <a:picLocks noGrp="1" noChangeAspect="1"/>
          </p:cNvPicPr>
          <p:nvPr>
            <p:ph sz="quarter" idx="1"/>
          </p:nvPr>
        </p:nvPicPr>
        <p:blipFill>
          <a:blip r:embed="rId7"/>
          <a:stretch>
            <a:fillRect/>
          </a:stretch>
        </p:blipFill>
        <p:spPr>
          <a:xfrm>
            <a:off x="457200" y="1600200"/>
            <a:ext cx="7524750" cy="2886075"/>
          </a:xfrm>
        </p:spPr>
      </p:pic>
    </p:spTree>
    <p:custDataLst>
      <p:tags r:id="rId1"/>
    </p:custDataLst>
    <p:extLst>
      <p:ext uri="{BB962C8B-B14F-4D97-AF65-F5344CB8AC3E}">
        <p14:creationId xmlns:p14="http://schemas.microsoft.com/office/powerpoint/2010/main" val="185286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 calcmode="lin" valueType="num">
                                      <p:cBhvr>
                                        <p:cTn id="9" dur="1000" fill="hold"/>
                                        <p:tgtEl>
                                          <p:spTgt spid="11268"/>
                                        </p:tgtEl>
                                        <p:attrNameLst>
                                          <p:attrName>style.rotation</p:attrName>
                                        </p:attrNameLst>
                                      </p:cBhvr>
                                      <p:tavLst>
                                        <p:tav tm="0">
                                          <p:val>
                                            <p:fltVal val="90"/>
                                          </p:val>
                                        </p:tav>
                                        <p:tav tm="100000">
                                          <p:val>
                                            <p:fltVal val="0"/>
                                          </p:val>
                                        </p:tav>
                                      </p:tavLst>
                                    </p:anim>
                                    <p:animEffect transition="in" filter="fade">
                                      <p:cBhvr>
                                        <p:cTn id="10" dur="1000"/>
                                        <p:tgtEl>
                                          <p:spTgt spid="112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lei on the sand">
            <a:extLst>
              <a:ext uri="{FF2B5EF4-FFF2-40B4-BE49-F238E27FC236}">
                <a16:creationId xmlns:a16="http://schemas.microsoft.com/office/drawing/2014/main" id="{04722071-81BE-721B-7A7B-55AB1CEB5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2" y="152400"/>
            <a:ext cx="9144000" cy="6174854"/>
          </a:xfrm>
          <a:prstGeom prst="rect">
            <a:avLst/>
          </a:prstGeom>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idx="1"/>
          </p:nvPr>
        </p:nvSpPr>
        <p:spPr>
          <a:xfrm>
            <a:off x="1371600" y="2590800"/>
            <a:ext cx="8229600" cy="3489960"/>
          </a:xfrm>
        </p:spPr>
        <p:txBody>
          <a:bodyPr/>
          <a:lstStyle/>
          <a:p>
            <a:pPr marL="0" indent="0" algn="ctr" eaLnBrk="1" hangingPunct="1">
              <a:buNone/>
            </a:pPr>
            <a:r>
              <a:rPr lang="en-US" altLang="en-US" sz="5225" b="1" dirty="0">
                <a:solidFill>
                  <a:schemeClr val="bg1"/>
                </a:solidFill>
              </a:rPr>
              <a:t>SGLT-2 Inhibitors</a:t>
            </a:r>
          </a:p>
        </p:txBody>
      </p:sp>
    </p:spTree>
    <p:extLst>
      <p:ext uri="{BB962C8B-B14F-4D97-AF65-F5344CB8AC3E}">
        <p14:creationId xmlns:p14="http://schemas.microsoft.com/office/powerpoint/2010/main" val="110005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EBF9F076-9220-436E-9B69-CC76FBDF700C}"/>
              </a:ext>
            </a:extLst>
          </p:cNvPr>
          <p:cNvSpPr>
            <a:spLocks noGrp="1" noChangeArrowheads="1"/>
          </p:cNvSpPr>
          <p:nvPr>
            <p:ph type="title"/>
          </p:nvPr>
        </p:nvSpPr>
        <p:spPr/>
        <p:txBody>
          <a:bodyPr/>
          <a:lstStyle/>
          <a:p>
            <a:pPr eaLnBrk="1" hangingPunct="1"/>
            <a:r>
              <a:rPr lang="en-US" altLang="en-US"/>
              <a:t>SGLT-2 Inhibitors Comparison</a:t>
            </a:r>
          </a:p>
        </p:txBody>
      </p:sp>
      <p:pic>
        <p:nvPicPr>
          <p:cNvPr id="3" name="Picture 2">
            <a:extLst>
              <a:ext uri="{FF2B5EF4-FFF2-40B4-BE49-F238E27FC236}">
                <a16:creationId xmlns:a16="http://schemas.microsoft.com/office/drawing/2014/main" id="{4BA6B0C7-2ABA-4AF3-AE1F-0C6953CCF34C}"/>
              </a:ext>
            </a:extLst>
          </p:cNvPr>
          <p:cNvPicPr>
            <a:picLocks noChangeAspect="1"/>
          </p:cNvPicPr>
          <p:nvPr/>
        </p:nvPicPr>
        <p:blipFill>
          <a:blip r:embed="rId3"/>
          <a:stretch>
            <a:fillRect/>
          </a:stretch>
        </p:blipFill>
        <p:spPr>
          <a:xfrm>
            <a:off x="219075" y="1447800"/>
            <a:ext cx="8647969" cy="3452813"/>
          </a:xfrm>
          <a:prstGeom prst="rect">
            <a:avLst/>
          </a:prstGeom>
        </p:spPr>
      </p:pic>
    </p:spTree>
    <p:extLst>
      <p:ext uri="{BB962C8B-B14F-4D97-AF65-F5344CB8AC3E}">
        <p14:creationId xmlns:p14="http://schemas.microsoft.com/office/powerpoint/2010/main" val="205940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271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490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SGLT-2i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3394874145"/>
              </p:ext>
            </p:extLst>
          </p:nvPr>
        </p:nvGraphicFramePr>
        <p:xfrm>
          <a:off x="457200" y="1219200"/>
          <a:ext cx="8229601" cy="5182190"/>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811181">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1158830">
                <a:tc>
                  <a:txBody>
                    <a:bodyPr/>
                    <a:lstStyle/>
                    <a:p>
                      <a:pPr algn="ctr"/>
                      <a:r>
                        <a:rPr lang="en-US" sz="2000" dirty="0">
                          <a:latin typeface="Calibri" panose="020F0502020204030204" pitchFamily="34" charset="0"/>
                          <a:cs typeface="Calibri" panose="020F0502020204030204" pitchFamily="34" charset="0"/>
                        </a:rPr>
                        <a:t>Ertugliflozin</a:t>
                      </a:r>
                    </a:p>
                    <a:p>
                      <a:pPr algn="ctr"/>
                      <a:r>
                        <a:rPr lang="en-US" sz="2000" b="1" dirty="0">
                          <a:latin typeface="Calibri" panose="020F0502020204030204" pitchFamily="34" charset="0"/>
                          <a:cs typeface="Calibri" panose="020F0502020204030204" pitchFamily="34" charset="0"/>
                        </a:rPr>
                        <a:t>(</a:t>
                      </a:r>
                      <a:r>
                        <a:rPr lang="en-US" sz="2000" b="1" dirty="0" err="1">
                          <a:latin typeface="Calibri" panose="020F0502020204030204" pitchFamily="34" charset="0"/>
                          <a:cs typeface="Calibri" panose="020F0502020204030204" pitchFamily="34" charset="0"/>
                        </a:rPr>
                        <a:t>Steglatro</a:t>
                      </a:r>
                      <a:r>
                        <a:rPr lang="en-US" sz="2000" b="1"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endParaRPr lang="en-US" sz="2000" dirty="0"/>
                    </a:p>
                  </a:txBody>
                  <a:tcPr/>
                </a:tc>
                <a:tc>
                  <a:txBody>
                    <a:bodyPr/>
                    <a:lstStyle/>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38577011"/>
                  </a:ext>
                </a:extLst>
              </a:tr>
              <a:tr h="994330">
                <a:tc>
                  <a:txBody>
                    <a:bodyPr/>
                    <a:lstStyle/>
                    <a:p>
                      <a:pPr algn="ctr"/>
                      <a:r>
                        <a:rPr lang="en-US" sz="2000" dirty="0">
                          <a:latin typeface="Calibri" panose="020F0502020204030204" pitchFamily="34" charset="0"/>
                          <a:cs typeface="Calibri" panose="020F0502020204030204" pitchFamily="34" charset="0"/>
                        </a:rPr>
                        <a:t>Canagliflozin</a:t>
                      </a:r>
                    </a:p>
                    <a:p>
                      <a:pPr algn="ctr"/>
                      <a:r>
                        <a:rPr lang="en-US" sz="2000" b="1" dirty="0">
                          <a:latin typeface="Calibri" panose="020F0502020204030204" pitchFamily="34" charset="0"/>
                          <a:cs typeface="Calibri" panose="020F0502020204030204" pitchFamily="34" charset="0"/>
                        </a:rPr>
                        <a:t>(Invokana)</a:t>
                      </a:r>
                    </a:p>
                    <a:p>
                      <a:pPr algn="ctr"/>
                      <a:endParaRPr lang="en-US" sz="2000" dirty="0"/>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2279302179"/>
                  </a:ext>
                </a:extLst>
              </a:tr>
              <a:tr h="994330">
                <a:tc>
                  <a:txBody>
                    <a:bodyPr/>
                    <a:lstStyle/>
                    <a:p>
                      <a:pPr algn="ctr"/>
                      <a:r>
                        <a:rPr lang="en-US" sz="2000" dirty="0">
                          <a:latin typeface="Calibri" panose="020F0502020204030204" pitchFamily="34" charset="0"/>
                          <a:cs typeface="Calibri" panose="020F0502020204030204" pitchFamily="34" charset="0"/>
                        </a:rPr>
                        <a:t>Dapagliflozin</a:t>
                      </a:r>
                    </a:p>
                    <a:p>
                      <a:pPr algn="ctr"/>
                      <a:r>
                        <a:rPr lang="en-US" sz="2000" b="1" dirty="0">
                          <a:latin typeface="Calibri" panose="020F0502020204030204" pitchFamily="34" charset="0"/>
                          <a:cs typeface="Calibri" panose="020F0502020204030204" pitchFamily="34" charset="0"/>
                        </a:rPr>
                        <a:t>(</a:t>
                      </a:r>
                      <a:r>
                        <a:rPr lang="en-US" sz="2000" b="1" dirty="0" err="1">
                          <a:latin typeface="Calibri" panose="020F0502020204030204" pitchFamily="34" charset="0"/>
                          <a:cs typeface="Calibri" panose="020F0502020204030204" pitchFamily="34" charset="0"/>
                        </a:rPr>
                        <a:t>Farxiga</a:t>
                      </a:r>
                      <a:r>
                        <a:rPr lang="en-US" sz="2000" b="1"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994330">
                <a:tc>
                  <a:txBody>
                    <a:bodyPr/>
                    <a:lstStyle/>
                    <a:p>
                      <a:pPr algn="ctr"/>
                      <a:r>
                        <a:rPr lang="en-US" sz="2000" dirty="0">
                          <a:latin typeface="Calibri" panose="020F0502020204030204" pitchFamily="34" charset="0"/>
                          <a:cs typeface="Calibri" panose="020F0502020204030204" pitchFamily="34" charset="0"/>
                        </a:rPr>
                        <a:t>Empagliflozin</a:t>
                      </a:r>
                    </a:p>
                    <a:p>
                      <a:pPr algn="ctr"/>
                      <a:r>
                        <a:rPr lang="en-US" sz="2000" b="1"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bl>
          </a:graphicData>
        </a:graphic>
      </p:graphicFrame>
    </p:spTree>
    <p:extLst>
      <p:ext uri="{BB962C8B-B14F-4D97-AF65-F5344CB8AC3E}">
        <p14:creationId xmlns:p14="http://schemas.microsoft.com/office/powerpoint/2010/main" val="304604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SGLT2i: 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a:xfrm>
            <a:off x="457200" y="1219200"/>
            <a:ext cx="6019800" cy="5486400"/>
          </a:xfrm>
        </p:spPr>
        <p:txBody>
          <a:bodyPr>
            <a:normAutofit fontScale="85000" lnSpcReduction="20000"/>
          </a:bodyPr>
          <a:lstStyle/>
          <a:p>
            <a:pPr eaLnBrk="1" hangingPunct="1">
              <a:lnSpc>
                <a:spcPct val="120000"/>
              </a:lnSpc>
            </a:pPr>
            <a:r>
              <a:rPr lang="en-US" altLang="en-US" sz="3200" dirty="0"/>
              <a:t>Maintain good hygiene to reduce risk of genital mycotic infections</a:t>
            </a:r>
          </a:p>
          <a:p>
            <a:pPr lvl="1" eaLnBrk="1" hangingPunct="1">
              <a:lnSpc>
                <a:spcPct val="120000"/>
              </a:lnSpc>
            </a:pPr>
            <a:r>
              <a:rPr lang="en-US" altLang="en-US" sz="2800" dirty="0"/>
              <a:t>Higher risk with higher glucose</a:t>
            </a:r>
          </a:p>
          <a:p>
            <a:pPr eaLnBrk="1" hangingPunct="1">
              <a:lnSpc>
                <a:spcPct val="120000"/>
              </a:lnSpc>
            </a:pPr>
            <a:r>
              <a:rPr lang="en-US" altLang="en-US" sz="3200" dirty="0"/>
              <a:t>DKA risk</a:t>
            </a:r>
          </a:p>
          <a:p>
            <a:pPr lvl="1" eaLnBrk="1" hangingPunct="1">
              <a:lnSpc>
                <a:spcPct val="120000"/>
              </a:lnSpc>
            </a:pPr>
            <a:r>
              <a:rPr lang="en-US" altLang="en-US" sz="2800" dirty="0"/>
              <a:t>Use caution with reducing insulin dose</a:t>
            </a:r>
          </a:p>
          <a:p>
            <a:pPr eaLnBrk="1" hangingPunct="1">
              <a:lnSpc>
                <a:spcPct val="120000"/>
              </a:lnSpc>
            </a:pPr>
            <a:r>
              <a:rPr lang="en-US" altLang="en-US" sz="3200" dirty="0"/>
              <a:t>Monitor BP</a:t>
            </a:r>
          </a:p>
          <a:p>
            <a:pPr lvl="1" eaLnBrk="1" hangingPunct="1">
              <a:lnSpc>
                <a:spcPct val="120000"/>
              </a:lnSpc>
            </a:pPr>
            <a:r>
              <a:rPr lang="en-US" altLang="en-US" sz="2800" dirty="0"/>
              <a:t>May need to reduce antihypertensive meds</a:t>
            </a:r>
          </a:p>
          <a:p>
            <a:pPr eaLnBrk="1" hangingPunct="1">
              <a:lnSpc>
                <a:spcPct val="120000"/>
              </a:lnSpc>
            </a:pPr>
            <a:r>
              <a:rPr lang="en-US" altLang="en-US" sz="3200" dirty="0"/>
              <a:t>UTI risk greater with hyperglycemia</a:t>
            </a:r>
          </a:p>
          <a:p>
            <a:pPr eaLnBrk="1" hangingPunct="1">
              <a:lnSpc>
                <a:spcPct val="120000"/>
              </a:lnSpc>
            </a:pPr>
            <a:r>
              <a:rPr lang="en-US" altLang="en-US" sz="3200" dirty="0"/>
              <a:t>Amputations observed with canagliflozin</a:t>
            </a:r>
          </a:p>
          <a:p>
            <a:pPr lvl="1" eaLnBrk="1" hangingPunct="1">
              <a:lnSpc>
                <a:spcPct val="120000"/>
              </a:lnSpc>
            </a:pPr>
            <a:r>
              <a:rPr lang="en-US" altLang="en-US" sz="2800" dirty="0"/>
              <a:t>Good foot care, check feet daily </a:t>
            </a:r>
          </a:p>
          <a:p>
            <a:pPr eaLnBrk="1" hangingPunct="1">
              <a:lnSpc>
                <a:spcPct val="120000"/>
              </a:lnSpc>
            </a:pPr>
            <a:r>
              <a:rPr lang="en-US" altLang="en-US" sz="3200" dirty="0"/>
              <a:t>Monitor renal function/potassium</a:t>
            </a:r>
          </a:p>
          <a:p>
            <a:pPr eaLnBrk="1" hangingPunct="1"/>
            <a:endParaRPr lang="en-US" altLang="en-US" dirty="0"/>
          </a:p>
        </p:txBody>
      </p:sp>
      <p:pic>
        <p:nvPicPr>
          <p:cNvPr id="5" name="Picture 4">
            <a:extLst>
              <a:ext uri="{FF2B5EF4-FFF2-40B4-BE49-F238E27FC236}">
                <a16:creationId xmlns:a16="http://schemas.microsoft.com/office/drawing/2014/main" id="{BEA490D1-34B4-2138-F3B7-8445772D45B8}"/>
              </a:ext>
            </a:extLst>
          </p:cNvPr>
          <p:cNvPicPr>
            <a:picLocks noChangeAspect="1"/>
          </p:cNvPicPr>
          <p:nvPr/>
        </p:nvPicPr>
        <p:blipFill>
          <a:blip r:embed="rId3"/>
          <a:stretch>
            <a:fillRect/>
          </a:stretch>
        </p:blipFill>
        <p:spPr>
          <a:xfrm>
            <a:off x="6571785" y="1248937"/>
            <a:ext cx="2133600" cy="2327564"/>
          </a:xfrm>
          <a:prstGeom prst="rect">
            <a:avLst/>
          </a:prstGeom>
        </p:spPr>
      </p:pic>
    </p:spTree>
    <p:extLst>
      <p:ext uri="{BB962C8B-B14F-4D97-AF65-F5344CB8AC3E}">
        <p14:creationId xmlns:p14="http://schemas.microsoft.com/office/powerpoint/2010/main" val="214023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a:xfrm>
            <a:off x="457200" y="228600"/>
            <a:ext cx="8229600" cy="914400"/>
          </a:xfrm>
        </p:spPr>
        <p:txBody>
          <a:bodyPr anchor="b">
            <a:normAutofit/>
          </a:bodyPr>
          <a:lstStyle/>
          <a:p>
            <a:pPr eaLnBrk="1" hangingPunct="1"/>
            <a:r>
              <a:rPr lang="en-US" altLang="en-US" dirty="0"/>
              <a:t>Case Study LS</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041648" cy="5181600"/>
          </a:xfrm>
        </p:spPr>
        <p:txBody>
          <a:bodyPr rtlCol="0">
            <a:normAutofit fontScale="92500" lnSpcReduction="10000"/>
          </a:bodyPr>
          <a:lstStyle/>
          <a:p>
            <a:pPr marL="0" indent="0" eaLnBrk="1" fontAlgn="auto" hangingPunct="1">
              <a:lnSpc>
                <a:spcPct val="110000"/>
              </a:lnSpc>
              <a:spcAft>
                <a:spcPts val="0"/>
              </a:spcAft>
              <a:buNone/>
              <a:defRPr/>
            </a:pPr>
            <a:r>
              <a:rPr lang="en-US" sz="2800" dirty="0"/>
              <a:t>LS is 69 with type 2 diabetes for over a decade. Takes metformin 1000mg twice daily and dulaglutide 3mg weekly. </a:t>
            </a:r>
          </a:p>
          <a:p>
            <a:pPr marL="0" indent="0" eaLnBrk="1" fontAlgn="auto" hangingPunct="1">
              <a:lnSpc>
                <a:spcPct val="110000"/>
              </a:lnSpc>
              <a:spcAft>
                <a:spcPts val="0"/>
              </a:spcAft>
              <a:buNone/>
              <a:defRPr/>
            </a:pPr>
            <a:r>
              <a:rPr lang="en-US" sz="2800" dirty="0"/>
              <a:t>A1C=7.3%. </a:t>
            </a:r>
          </a:p>
          <a:p>
            <a:pPr marL="0" indent="0" eaLnBrk="1" fontAlgn="auto" hangingPunct="1">
              <a:lnSpc>
                <a:spcPct val="110000"/>
              </a:lnSpc>
              <a:spcAft>
                <a:spcPts val="0"/>
              </a:spcAft>
              <a:buNone/>
              <a:defRPr/>
            </a:pPr>
            <a:r>
              <a:rPr lang="en-US" sz="2800" dirty="0"/>
              <a:t>UACR 212mg/gm</a:t>
            </a:r>
          </a:p>
          <a:p>
            <a:pPr marL="0" indent="0" eaLnBrk="1" fontAlgn="auto" hangingPunct="1">
              <a:lnSpc>
                <a:spcPct val="110000"/>
              </a:lnSpc>
              <a:spcAft>
                <a:spcPts val="0"/>
              </a:spcAft>
              <a:buNone/>
              <a:defRPr/>
            </a:pPr>
            <a:r>
              <a:rPr lang="en-US" sz="2800" dirty="0"/>
              <a:t>eGFR=56 </a:t>
            </a:r>
            <a:br>
              <a:rPr lang="en-US" sz="2800" dirty="0"/>
            </a:br>
            <a:r>
              <a:rPr lang="en-US" sz="2800" dirty="0"/>
              <a:t>B/P 146/82</a:t>
            </a:r>
          </a:p>
          <a:p>
            <a:pPr marL="0" indent="0" eaLnBrk="1" fontAlgn="auto" hangingPunct="1">
              <a:lnSpc>
                <a:spcPct val="110000"/>
              </a:lnSpc>
              <a:spcAft>
                <a:spcPts val="0"/>
              </a:spcAft>
              <a:buNone/>
              <a:defRPr/>
            </a:pPr>
            <a:r>
              <a:rPr lang="en-US" sz="2800" dirty="0"/>
              <a:t>Weight: 205lbs, 5”7, BMI=32kg/m</a:t>
            </a:r>
            <a:r>
              <a:rPr lang="en-US" sz="2800" baseline="30000" dirty="0"/>
              <a:t>2</a:t>
            </a:r>
          </a:p>
          <a:p>
            <a:pPr marL="0" indent="0" eaLnBrk="1" fontAlgn="auto" hangingPunct="1">
              <a:lnSpc>
                <a:spcPct val="110000"/>
              </a:lnSpc>
              <a:spcAft>
                <a:spcPts val="0"/>
              </a:spcAft>
              <a:buNone/>
              <a:defRPr/>
            </a:pPr>
            <a:r>
              <a:rPr lang="en-US" sz="2800" dirty="0"/>
              <a:t>Lost 10lbs in the last year</a:t>
            </a:r>
          </a:p>
          <a:p>
            <a:pPr eaLnBrk="1" fontAlgn="auto" hangingPunct="1">
              <a:lnSpc>
                <a:spcPct val="90000"/>
              </a:lnSpc>
              <a:spcAft>
                <a:spcPts val="0"/>
              </a:spcAft>
              <a:defRPr/>
            </a:pPr>
            <a:endParaRPr lang="en-US" sz="2800" dirty="0"/>
          </a:p>
        </p:txBody>
      </p:sp>
      <p:pic>
        <p:nvPicPr>
          <p:cNvPr id="4" name="Picture 3" descr="Woman wearing a white shirt">
            <a:extLst>
              <a:ext uri="{FF2B5EF4-FFF2-40B4-BE49-F238E27FC236}">
                <a16:creationId xmlns:a16="http://schemas.microsoft.com/office/drawing/2014/main" id="{3DC31AAD-FD89-AB75-E23A-6D2436748C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5" r="31798" b="-3"/>
          <a:stretch/>
        </p:blipFill>
        <p:spPr>
          <a:xfrm>
            <a:off x="4929084" y="1216152"/>
            <a:ext cx="3744762" cy="4575048"/>
          </a:xfrm>
          <a:prstGeom prst="rect">
            <a:avLst/>
          </a:prstGeom>
          <a:noFill/>
        </p:spPr>
      </p:pic>
    </p:spTree>
    <p:extLst>
      <p:ext uri="{BB962C8B-B14F-4D97-AF65-F5344CB8AC3E}">
        <p14:creationId xmlns:p14="http://schemas.microsoft.com/office/powerpoint/2010/main" val="46953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LS continued Poll 4</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LS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Dapagliflozin (</a:t>
            </a:r>
            <a:r>
              <a:rPr lang="en-US" sz="3200" dirty="0" err="1"/>
              <a:t>Farxiga</a:t>
            </a:r>
            <a:r>
              <a:rPr lang="en-US" sz="3200" dirty="0"/>
              <a:t>)</a:t>
            </a:r>
          </a:p>
          <a:p>
            <a:pPr marL="463326" indent="-463326">
              <a:buFont typeface="+mj-lt"/>
              <a:buAutoNum type="alphaUcPeriod"/>
              <a:defRPr/>
            </a:pPr>
            <a:r>
              <a:rPr lang="en-US" sz="3200" dirty="0"/>
              <a:t>Pioglitazone (Actos)</a:t>
            </a:r>
          </a:p>
          <a:p>
            <a:pPr marL="463326" indent="-463326">
              <a:buFont typeface="+mj-lt"/>
              <a:buAutoNum type="alphaUcPeriod"/>
              <a:defRPr/>
            </a:pPr>
            <a:r>
              <a:rPr lang="en-US" sz="3200" dirty="0"/>
              <a:t>Linagliptin (</a:t>
            </a:r>
            <a:r>
              <a:rPr lang="en-US" sz="3200" dirty="0" err="1"/>
              <a:t>Tradjenta</a:t>
            </a:r>
            <a:r>
              <a:rPr lang="en-US" sz="3200" dirty="0"/>
              <a:t>)</a:t>
            </a:r>
          </a:p>
          <a:p>
            <a:pPr marL="463326" indent="-463326">
              <a:buFont typeface="+mj-lt"/>
              <a:buAutoNum type="alphaUcPeriod"/>
              <a:defRPr/>
            </a:pPr>
            <a:r>
              <a:rPr lang="en-US" sz="3200" dirty="0"/>
              <a:t>More than 1 correct answer</a:t>
            </a:r>
          </a:p>
          <a:p>
            <a:pPr>
              <a:defRPr/>
            </a:pPr>
            <a:endParaRPr lang="en-US" dirty="0"/>
          </a:p>
          <a:p>
            <a:pPr>
              <a:defRPr/>
            </a:pPr>
            <a:endParaRPr lang="en-US" dirty="0"/>
          </a:p>
        </p:txBody>
      </p:sp>
      <p:sp>
        <p:nvSpPr>
          <p:cNvPr id="4" name="TextBox 3">
            <a:extLst>
              <a:ext uri="{FF2B5EF4-FFF2-40B4-BE49-F238E27FC236}">
                <a16:creationId xmlns:a16="http://schemas.microsoft.com/office/drawing/2014/main" id="{36096988-CBE1-4929-8501-73BB51655C03}"/>
              </a:ext>
            </a:extLst>
          </p:cNvPr>
          <p:cNvSpPr txBox="1"/>
          <p:nvPr/>
        </p:nvSpPr>
        <p:spPr>
          <a:xfrm>
            <a:off x="481360" y="4953000"/>
            <a:ext cx="8229599" cy="1755930"/>
          </a:xfrm>
          <a:prstGeom prst="rect">
            <a:avLst/>
          </a:prstGeom>
          <a:noFill/>
        </p:spPr>
        <p:txBody>
          <a:bodyPr wrap="square">
            <a:spAutoFit/>
          </a:bodyPr>
          <a:lstStyle/>
          <a:p>
            <a:pPr>
              <a:defRPr/>
            </a:pPr>
            <a:r>
              <a:rPr lang="en-US" sz="2162" dirty="0"/>
              <a:t>What teaching would you include?  Could we increase the dulaglutide dose?</a:t>
            </a:r>
          </a:p>
          <a:p>
            <a:pPr>
              <a:defRPr/>
            </a:pPr>
            <a:r>
              <a:rPr lang="en-US" sz="2162" dirty="0"/>
              <a:t>How would we manage other risk factors:</a:t>
            </a:r>
          </a:p>
          <a:p>
            <a:pPr marL="257404" indent="-257404">
              <a:buFont typeface="Arial" panose="020B0604020202020204" pitchFamily="34" charset="0"/>
              <a:buChar char="•"/>
              <a:defRPr/>
            </a:pPr>
            <a:r>
              <a:rPr lang="en-US" sz="2162" dirty="0"/>
              <a:t>Use of ACE-inhibitor,/ARB, BP management</a:t>
            </a:r>
          </a:p>
          <a:p>
            <a:pPr marL="257404" indent="-257404">
              <a:buFont typeface="Arial" panose="020B0604020202020204" pitchFamily="34" charset="0"/>
              <a:buChar char="•"/>
              <a:defRPr/>
            </a:pPr>
            <a:r>
              <a:rPr lang="en-US" sz="2162" dirty="0"/>
              <a:t>Statin for CV risk</a:t>
            </a:r>
            <a:endParaRPr lang="en-US" sz="1621" dirty="0"/>
          </a:p>
        </p:txBody>
      </p:sp>
      <p:sp>
        <p:nvSpPr>
          <p:cNvPr id="2" name="Oval 1">
            <a:extLst>
              <a:ext uri="{FF2B5EF4-FFF2-40B4-BE49-F238E27FC236}">
                <a16:creationId xmlns:a16="http://schemas.microsoft.com/office/drawing/2014/main" id="{4D63B57B-03AA-4790-A467-A98AA46C3E13}"/>
              </a:ext>
            </a:extLst>
          </p:cNvPr>
          <p:cNvSpPr/>
          <p:nvPr/>
        </p:nvSpPr>
        <p:spPr>
          <a:xfrm>
            <a:off x="457200" y="2286000"/>
            <a:ext cx="4869459" cy="564382"/>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pic>
        <p:nvPicPr>
          <p:cNvPr id="5" name="Picture 4">
            <a:extLst>
              <a:ext uri="{FF2B5EF4-FFF2-40B4-BE49-F238E27FC236}">
                <a16:creationId xmlns:a16="http://schemas.microsoft.com/office/drawing/2014/main" id="{140D99FA-5047-9D38-FFF6-578321DA3C24}"/>
              </a:ext>
            </a:extLst>
          </p:cNvPr>
          <p:cNvPicPr>
            <a:picLocks noChangeAspect="1"/>
          </p:cNvPicPr>
          <p:nvPr/>
        </p:nvPicPr>
        <p:blipFill>
          <a:blip r:embed="rId3"/>
          <a:stretch>
            <a:fillRect/>
          </a:stretch>
        </p:blipFill>
        <p:spPr>
          <a:xfrm>
            <a:off x="6324600" y="2054713"/>
            <a:ext cx="2286000" cy="2062774"/>
          </a:xfrm>
          <a:prstGeom prst="rect">
            <a:avLst/>
          </a:prstGeom>
        </p:spPr>
      </p:pic>
    </p:spTree>
    <p:extLst>
      <p:ext uri="{BB962C8B-B14F-4D97-AF65-F5344CB8AC3E}">
        <p14:creationId xmlns:p14="http://schemas.microsoft.com/office/powerpoint/2010/main" val="298964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the Rx?</a:t>
            </a:r>
          </a:p>
        </p:txBody>
      </p:sp>
      <p:pic>
        <p:nvPicPr>
          <p:cNvPr id="6" name="Content Placeholder 5"/>
          <p:cNvPicPr>
            <a:picLocks noGrp="1" noChangeAspect="1"/>
          </p:cNvPicPr>
          <p:nvPr>
            <p:ph sz="quarter" idx="1"/>
          </p:nvPr>
        </p:nvPicPr>
        <p:blipFill>
          <a:blip r:embed="rId2"/>
          <a:stretch>
            <a:fillRect/>
          </a:stretch>
        </p:blipFill>
        <p:spPr>
          <a:xfrm>
            <a:off x="697637" y="1685439"/>
            <a:ext cx="3543300" cy="2643188"/>
          </a:xfrm>
          <a:prstGeom prst="rect">
            <a:avLst/>
          </a:prstGeom>
        </p:spPr>
      </p:pic>
      <p:pic>
        <p:nvPicPr>
          <p:cNvPr id="7" name="Picture 6"/>
          <p:cNvPicPr>
            <a:picLocks noChangeAspect="1"/>
          </p:cNvPicPr>
          <p:nvPr/>
        </p:nvPicPr>
        <p:blipFill>
          <a:blip r:embed="rId3"/>
          <a:stretch>
            <a:fillRect/>
          </a:stretch>
        </p:blipFill>
        <p:spPr>
          <a:xfrm>
            <a:off x="4607511" y="1552765"/>
            <a:ext cx="3755186" cy="2764395"/>
          </a:xfrm>
          <a:prstGeom prst="rect">
            <a:avLst/>
          </a:prstGeom>
        </p:spPr>
      </p:pic>
      <p:sp>
        <p:nvSpPr>
          <p:cNvPr id="3" name="TextBox 2">
            <a:extLst>
              <a:ext uri="{FF2B5EF4-FFF2-40B4-BE49-F238E27FC236}">
                <a16:creationId xmlns:a16="http://schemas.microsoft.com/office/drawing/2014/main" id="{3F8F3630-3D65-499F-B8C4-78C9897942B0}"/>
              </a:ext>
            </a:extLst>
          </p:cNvPr>
          <p:cNvSpPr txBox="1"/>
          <p:nvPr/>
        </p:nvSpPr>
        <p:spPr>
          <a:xfrm>
            <a:off x="1371600" y="4671295"/>
            <a:ext cx="6858000" cy="1200329"/>
          </a:xfrm>
          <a:prstGeom prst="rect">
            <a:avLst/>
          </a:prstGeom>
          <a:noFill/>
        </p:spPr>
        <p:txBody>
          <a:bodyPr wrap="square" rtlCol="0">
            <a:spAutoFit/>
          </a:bodyPr>
          <a:lstStyle/>
          <a:p>
            <a:pPr algn="ctr" defTabSz="685800"/>
            <a:r>
              <a:rPr lang="en-US" sz="3600" dirty="0">
                <a:solidFill>
                  <a:prstClr val="black"/>
                </a:solidFill>
                <a:latin typeface="Gill Sans MT"/>
              </a:rPr>
              <a:t>Now on to other diabetes medications we haven’t yet covered</a:t>
            </a:r>
          </a:p>
        </p:txBody>
      </p:sp>
    </p:spTree>
    <p:extLst>
      <p:ext uri="{BB962C8B-B14F-4D97-AF65-F5344CB8AC3E}">
        <p14:creationId xmlns:p14="http://schemas.microsoft.com/office/powerpoint/2010/main" val="283418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p:txBody>
          <a:bodyPr>
            <a:normAutofit fontScale="90000"/>
          </a:bodyPr>
          <a:lstStyle/>
          <a:p>
            <a:pPr eaLnBrk="1" hangingPunct="1"/>
            <a:r>
              <a:rPr lang="en-US" altLang="en-US" sz="4054" dirty="0">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483220" y="1371600"/>
            <a:ext cx="4041436" cy="4856659"/>
          </a:xfrm>
        </p:spPr>
        <p:txBody>
          <a:bodyPr>
            <a:normAutofit/>
          </a:bodyPr>
          <a:lstStyle/>
          <a:p>
            <a:pPr>
              <a:spcBef>
                <a:spcPts val="360"/>
              </a:spcBef>
              <a:spcAft>
                <a:spcPts val="360"/>
              </a:spcAft>
            </a:pPr>
            <a:r>
              <a:rPr lang="en-US" altLang="en-US" sz="2522" dirty="0">
                <a:solidFill>
                  <a:srgbClr val="0070C0"/>
                </a:solidFill>
              </a:rPr>
              <a:t>Biguanide</a:t>
            </a:r>
          </a:p>
          <a:p>
            <a:pPr>
              <a:spcBef>
                <a:spcPts val="360"/>
              </a:spcBef>
              <a:spcAft>
                <a:spcPts val="360"/>
              </a:spcAft>
            </a:pPr>
            <a:r>
              <a:rPr lang="en-US" altLang="en-US" sz="2522" dirty="0">
                <a:solidFill>
                  <a:srgbClr val="0070C0"/>
                </a:solidFill>
              </a:rPr>
              <a:t>Sulfonylureas</a:t>
            </a:r>
          </a:p>
          <a:p>
            <a:pPr>
              <a:spcBef>
                <a:spcPts val="360"/>
              </a:spcBef>
              <a:spcAft>
                <a:spcPts val="360"/>
              </a:spcAft>
            </a:pPr>
            <a:r>
              <a:rPr lang="en-US" altLang="en-US" sz="2522" dirty="0">
                <a:solidFill>
                  <a:srgbClr val="0070C0"/>
                </a:solidFill>
              </a:rPr>
              <a:t>Meglitinides</a:t>
            </a:r>
          </a:p>
          <a:p>
            <a:pPr>
              <a:spcBef>
                <a:spcPts val="360"/>
              </a:spcBef>
              <a:spcAft>
                <a:spcPts val="360"/>
              </a:spcAft>
            </a:pPr>
            <a:r>
              <a:rPr lang="en-US" altLang="en-US" sz="2522" dirty="0">
                <a:solidFill>
                  <a:srgbClr val="0070C0"/>
                </a:solidFill>
              </a:rPr>
              <a:t>Thiazolidinediones (TZD’s)</a:t>
            </a:r>
          </a:p>
          <a:p>
            <a:pPr>
              <a:spcBef>
                <a:spcPts val="360"/>
              </a:spcBef>
              <a:spcAft>
                <a:spcPts val="360"/>
              </a:spcAft>
            </a:pPr>
            <a:r>
              <a:rPr lang="en-US" altLang="en-US" sz="2522" dirty="0">
                <a:solidFill>
                  <a:srgbClr val="0070C0"/>
                </a:solidFill>
              </a:rPr>
              <a:t>Dipeptidylpeptidase-4 (DPP-4) inhibitors</a:t>
            </a:r>
          </a:p>
          <a:p>
            <a:pPr>
              <a:spcBef>
                <a:spcPts val="360"/>
              </a:spcBef>
              <a:spcAft>
                <a:spcPts val="360"/>
              </a:spcAft>
            </a:pPr>
            <a:r>
              <a:rPr lang="en-US" altLang="en-US" sz="2522" dirty="0">
                <a:solidFill>
                  <a:srgbClr val="0070C0"/>
                </a:solidFill>
              </a:rPr>
              <a:t>Glucagon-like-peptide-1 (GLP-1) receptor agonists</a:t>
            </a:r>
          </a:p>
          <a:p>
            <a:pPr>
              <a:spcBef>
                <a:spcPts val="360"/>
              </a:spcBef>
              <a:spcAft>
                <a:spcPts val="360"/>
              </a:spcAft>
            </a:pPr>
            <a:r>
              <a:rPr lang="en-US" altLang="en-US" sz="2522" dirty="0">
                <a:solidFill>
                  <a:srgbClr val="0070C0"/>
                </a:solidFill>
              </a:rPr>
              <a:t>GLP/GIP receptor agonists</a:t>
            </a:r>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5029200" y="1371600"/>
            <a:ext cx="3792601" cy="4704259"/>
          </a:xfrm>
        </p:spPr>
        <p:txBody>
          <a:bodyPr>
            <a:normAutofit/>
          </a:bodyPr>
          <a:lstStyle/>
          <a:p>
            <a:pPr>
              <a:spcBef>
                <a:spcPts val="360"/>
              </a:spcBef>
              <a:spcAft>
                <a:spcPts val="360"/>
              </a:spcAft>
            </a:pPr>
            <a:r>
              <a:rPr lang="en-US" altLang="en-US" sz="2522" dirty="0">
                <a:solidFill>
                  <a:srgbClr val="0070C0"/>
                </a:solidFill>
              </a:rPr>
              <a:t>Sodium glucose cotransporter-2 (SGLT-2)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Amylin mimetic</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Insulin</a:t>
            </a:r>
          </a:p>
          <a:p>
            <a:pPr>
              <a:spcBef>
                <a:spcPts val="360"/>
              </a:spcBef>
              <a:spcAft>
                <a:spcPts val="360"/>
              </a:spcAft>
            </a:pPr>
            <a:r>
              <a:rPr lang="en-US" altLang="en-US" sz="2522" dirty="0"/>
              <a:t>Glucagon</a:t>
            </a:r>
            <a:endParaRPr lang="en-US" altLang="en-US" sz="1892" dirty="0"/>
          </a:p>
        </p:txBody>
      </p:sp>
    </p:spTree>
    <p:extLst>
      <p:ext uri="{BB962C8B-B14F-4D97-AF65-F5344CB8AC3E}">
        <p14:creationId xmlns:p14="http://schemas.microsoft.com/office/powerpoint/2010/main" val="423104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p:txBody>
          <a:bodyPr>
            <a:noAutofit/>
          </a:bodyPr>
          <a:lstStyle/>
          <a:p>
            <a:r>
              <a:rPr lang="en-US" sz="4000" dirty="0"/>
              <a:t>Diagnosed Diabetes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457200" y="1219200"/>
            <a:ext cx="8229600" cy="4937760"/>
          </a:xfrm>
        </p:spPr>
        <p:txBody>
          <a:bodyPr/>
          <a:lstStyle/>
          <a:p>
            <a:r>
              <a:rPr lang="en-US" sz="2000" dirty="0"/>
              <a:t>Highest prevalence among</a:t>
            </a:r>
          </a:p>
          <a:p>
            <a:pPr lvl="1"/>
            <a:r>
              <a:rPr lang="en-US" sz="1800" dirty="0"/>
              <a:t>Indigenous people </a:t>
            </a:r>
          </a:p>
          <a:p>
            <a:pPr lvl="1"/>
            <a:r>
              <a:rPr lang="en-US" sz="1800" dirty="0"/>
              <a:t>Mexican and Puerto Ricans</a:t>
            </a:r>
          </a:p>
          <a:p>
            <a:pPr lvl="1"/>
            <a:r>
              <a:rPr lang="en-US" sz="2000" dirty="0"/>
              <a:t>Asian Indians and Filipinos</a:t>
            </a:r>
          </a:p>
          <a:p>
            <a:pPr marL="274320" lvl="1" indent="0">
              <a:buNone/>
            </a:pPr>
            <a:endParaRPr lang="en-US" dirty="0"/>
          </a:p>
          <a:p>
            <a:pPr lvl="1"/>
            <a:endParaRPr lang="en-US" dirty="0"/>
          </a:p>
        </p:txBody>
      </p:sp>
      <p:pic>
        <p:nvPicPr>
          <p:cNvPr id="6" name="Picture 5">
            <a:extLst>
              <a:ext uri="{FF2B5EF4-FFF2-40B4-BE49-F238E27FC236}">
                <a16:creationId xmlns:a16="http://schemas.microsoft.com/office/drawing/2014/main" id="{CA0889C8-A810-442E-B911-A3DAAD77214E}"/>
              </a:ext>
            </a:extLst>
          </p:cNvPr>
          <p:cNvPicPr>
            <a:picLocks noChangeAspect="1"/>
          </p:cNvPicPr>
          <p:nvPr/>
        </p:nvPicPr>
        <p:blipFill>
          <a:blip r:embed="rId2"/>
          <a:stretch>
            <a:fillRect/>
          </a:stretch>
        </p:blipFill>
        <p:spPr>
          <a:xfrm>
            <a:off x="304800" y="2706844"/>
            <a:ext cx="7010400" cy="3961033"/>
          </a:xfrm>
          <a:prstGeom prst="rect">
            <a:avLst/>
          </a:prstGeom>
        </p:spPr>
      </p:pic>
      <p:sp>
        <p:nvSpPr>
          <p:cNvPr id="10" name="TextBox 9">
            <a:extLst>
              <a:ext uri="{FF2B5EF4-FFF2-40B4-BE49-F238E27FC236}">
                <a16:creationId xmlns:a16="http://schemas.microsoft.com/office/drawing/2014/main" id="{00EC26D9-3EA3-4C0C-BAAF-A6CA08B85B52}"/>
              </a:ext>
            </a:extLst>
          </p:cNvPr>
          <p:cNvSpPr txBox="1"/>
          <p:nvPr/>
        </p:nvSpPr>
        <p:spPr>
          <a:xfrm>
            <a:off x="4419600" y="1219200"/>
            <a:ext cx="4572000" cy="646331"/>
          </a:xfrm>
          <a:prstGeom prst="rect">
            <a:avLst/>
          </a:prstGeom>
          <a:noFill/>
        </p:spPr>
        <p:txBody>
          <a:bodyPr wrap="square">
            <a:spAutoFit/>
          </a:bodyPr>
          <a:lstStyle/>
          <a:p>
            <a:r>
              <a:rPr lang="en-US" dirty="0"/>
              <a:t>https://www.cdc.gov/diabetes/data/statistics-report/diagnosed-diabetes.html</a:t>
            </a:r>
          </a:p>
        </p:txBody>
      </p:sp>
    </p:spTree>
    <p:extLst>
      <p:ext uri="{BB962C8B-B14F-4D97-AF65-F5344CB8AC3E}">
        <p14:creationId xmlns:p14="http://schemas.microsoft.com/office/powerpoint/2010/main" val="81028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9A2F3C-CD7D-6B13-6DE7-52EDC0C7B408}"/>
              </a:ext>
            </a:extLst>
          </p:cNvPr>
          <p:cNvPicPr>
            <a:picLocks noGrp="1" noChangeAspect="1"/>
          </p:cNvPicPr>
          <p:nvPr>
            <p:ph sz="quarter" idx="1"/>
          </p:nvPr>
        </p:nvPicPr>
        <p:blipFill>
          <a:blip r:embed="rId2"/>
          <a:stretch>
            <a:fillRect/>
          </a:stretch>
        </p:blipFill>
        <p:spPr>
          <a:xfrm>
            <a:off x="225661" y="503237"/>
            <a:ext cx="8692677" cy="5851525"/>
          </a:xfrm>
        </p:spPr>
      </p:pic>
    </p:spTree>
    <p:extLst>
      <p:ext uri="{BB962C8B-B14F-4D97-AF65-F5344CB8AC3E}">
        <p14:creationId xmlns:p14="http://schemas.microsoft.com/office/powerpoint/2010/main" val="388669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03">
            <a:extLst>
              <a:ext uri="{FF2B5EF4-FFF2-40B4-BE49-F238E27FC236}">
                <a16:creationId xmlns:a16="http://schemas.microsoft.com/office/drawing/2014/main" id="{46E126DD-3672-42AB-A0A6-709989902D8C}"/>
              </a:ext>
            </a:extLst>
          </p:cNvPr>
          <p:cNvSpPr>
            <a:spLocks noGrp="1" noChangeArrowheads="1"/>
          </p:cNvSpPr>
          <p:nvPr>
            <p:ph type="title"/>
          </p:nvPr>
        </p:nvSpPr>
        <p:spPr>
          <a:xfrm>
            <a:off x="457630" y="745772"/>
            <a:ext cx="8228742" cy="623898"/>
          </a:xfrm>
          <a:extLst>
            <a:ext uri="{91240B29-F687-4F45-9708-019B960494DF}">
              <a14:hiddenLine xmlns:a14="http://schemas.microsoft.com/office/drawing/2010/main" w="12700">
                <a:solidFill>
                  <a:srgbClr val="000000"/>
                </a:solidFill>
                <a:miter lim="800000"/>
                <a:headEnd/>
                <a:tailEnd/>
              </a14:hiddenLine>
            </a:ext>
          </a:extLst>
        </p:spPr>
        <p:txBody>
          <a:bodyPr vert="horz" lIns="69223" tIns="34612" rIns="69223" bIns="34612" anchor="b" anchorCtr="0">
            <a:spAutoFit/>
          </a:bodyPr>
          <a:lstStyle/>
          <a:p>
            <a:pPr eaLnBrk="1" hangingPunct="1"/>
            <a:r>
              <a:rPr lang="en-US" altLang="en-US" sz="3600" dirty="0"/>
              <a:t>Drug Targets in Diabetes</a:t>
            </a:r>
          </a:p>
        </p:txBody>
      </p:sp>
      <p:sp>
        <p:nvSpPr>
          <p:cNvPr id="43011" name="Content Placeholder 2">
            <a:extLst>
              <a:ext uri="{FF2B5EF4-FFF2-40B4-BE49-F238E27FC236}">
                <a16:creationId xmlns:a16="http://schemas.microsoft.com/office/drawing/2014/main" id="{151DC688-736A-430F-8EA8-6CCA5DDBC078}"/>
              </a:ext>
            </a:extLst>
          </p:cNvPr>
          <p:cNvSpPr>
            <a:spLocks noGrp="1" noChangeArrowheads="1"/>
          </p:cNvSpPr>
          <p:nvPr>
            <p:ph sz="quarter" idx="1"/>
          </p:nvPr>
        </p:nvSpPr>
        <p:spPr>
          <a:xfrm>
            <a:off x="457630" y="1438314"/>
            <a:ext cx="8228742" cy="4447582"/>
          </a:xfrm>
        </p:spPr>
        <p:txBody>
          <a:bodyPr/>
          <a:lstStyle/>
          <a:p>
            <a:endParaRPr lang="en-US" altLang="en-US"/>
          </a:p>
        </p:txBody>
      </p:sp>
      <p:sp>
        <p:nvSpPr>
          <p:cNvPr id="43012" name="TextBox 3">
            <a:extLst>
              <a:ext uri="{FF2B5EF4-FFF2-40B4-BE49-F238E27FC236}">
                <a16:creationId xmlns:a16="http://schemas.microsoft.com/office/drawing/2014/main" id="{47F78EE6-C388-4BFE-997C-3881CE7111BB}"/>
              </a:ext>
            </a:extLst>
          </p:cNvPr>
          <p:cNvSpPr txBox="1">
            <a:spLocks noChangeArrowheads="1"/>
          </p:cNvSpPr>
          <p:nvPr/>
        </p:nvSpPr>
        <p:spPr bwMode="auto">
          <a:xfrm>
            <a:off x="304611" y="6303483"/>
            <a:ext cx="4428990" cy="23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0" tIns="46110" rIns="92220" bIns="46110">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pt-BR" altLang="en-US" sz="901">
                <a:latin typeface="Trebuchet MS" panose="020B0603020202020204" pitchFamily="34" charset="0"/>
              </a:rPr>
              <a:t>DeFronzo et al. Diabetes Spectrum Volume 27, Number 2, 2014</a:t>
            </a:r>
            <a:endParaRPr lang="en-US" altLang="en-US" sz="901">
              <a:latin typeface="Trebuchet MS" panose="020B0603020202020204" pitchFamily="34" charset="0"/>
            </a:endParaRPr>
          </a:p>
        </p:txBody>
      </p:sp>
      <p:pic>
        <p:nvPicPr>
          <p:cNvPr id="43013" name="Picture 2">
            <a:extLst>
              <a:ext uri="{FF2B5EF4-FFF2-40B4-BE49-F238E27FC236}">
                <a16:creationId xmlns:a16="http://schemas.microsoft.com/office/drawing/2014/main" id="{44EAE601-6C1A-48E8-B1A9-8D5F1B018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6" y="1506959"/>
            <a:ext cx="9068205" cy="479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44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We Did IT – Now let’s apply IT</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3"/>
          <a:stretch>
            <a:fillRect/>
          </a:stretch>
        </p:blipFill>
        <p:spPr>
          <a:xfrm>
            <a:off x="18585" y="1427356"/>
            <a:ext cx="9144000" cy="5148197"/>
          </a:xfrm>
          <a:prstGeom prst="rect">
            <a:avLst/>
          </a:prstGeom>
        </p:spPr>
      </p:pic>
      <p:sp>
        <p:nvSpPr>
          <p:cNvPr id="3" name="Rectangle: Top Corners One Rounded and One Snipped 2">
            <a:extLst>
              <a:ext uri="{FF2B5EF4-FFF2-40B4-BE49-F238E27FC236}">
                <a16:creationId xmlns:a16="http://schemas.microsoft.com/office/drawing/2014/main" id="{9E7CA503-74D2-923A-BE82-5DF9332191A3}"/>
              </a:ext>
            </a:extLst>
          </p:cNvPr>
          <p:cNvSpPr/>
          <p:nvPr/>
        </p:nvSpPr>
        <p:spPr>
          <a:xfrm>
            <a:off x="0" y="1427356"/>
            <a:ext cx="8839200" cy="5157490"/>
          </a:xfrm>
          <a:custGeom>
            <a:avLst/>
            <a:gdLst>
              <a:gd name="connsiteX0" fmla="*/ 859599 w 8839200"/>
              <a:gd name="connsiteY0" fmla="*/ 0 h 5157490"/>
              <a:gd name="connsiteX1" fmla="*/ 1381732 w 8839200"/>
              <a:gd name="connsiteY1" fmla="*/ 0 h 5157490"/>
              <a:gd name="connsiteX2" fmla="*/ 2046266 w 8839200"/>
              <a:gd name="connsiteY2" fmla="*/ 0 h 5157490"/>
              <a:gd name="connsiteX3" fmla="*/ 2710800 w 8839200"/>
              <a:gd name="connsiteY3" fmla="*/ 0 h 5157490"/>
              <a:gd name="connsiteX4" fmla="*/ 3304133 w 8839200"/>
              <a:gd name="connsiteY4" fmla="*/ 0 h 5157490"/>
              <a:gd name="connsiteX5" fmla="*/ 3755066 w 8839200"/>
              <a:gd name="connsiteY5" fmla="*/ 0 h 5157490"/>
              <a:gd name="connsiteX6" fmla="*/ 4277200 w 8839200"/>
              <a:gd name="connsiteY6" fmla="*/ 0 h 5157490"/>
              <a:gd name="connsiteX7" fmla="*/ 5012933 w 8839200"/>
              <a:gd name="connsiteY7" fmla="*/ 0 h 5157490"/>
              <a:gd name="connsiteX8" fmla="*/ 5463867 w 8839200"/>
              <a:gd name="connsiteY8" fmla="*/ 0 h 5157490"/>
              <a:gd name="connsiteX9" fmla="*/ 5843600 w 8839200"/>
              <a:gd name="connsiteY9" fmla="*/ 0 h 5157490"/>
              <a:gd name="connsiteX10" fmla="*/ 6508134 w 8839200"/>
              <a:gd name="connsiteY10" fmla="*/ 0 h 5157490"/>
              <a:gd name="connsiteX11" fmla="*/ 6959067 w 8839200"/>
              <a:gd name="connsiteY11" fmla="*/ 0 h 5157490"/>
              <a:gd name="connsiteX12" fmla="*/ 7410001 w 8839200"/>
              <a:gd name="connsiteY12" fmla="*/ 0 h 5157490"/>
              <a:gd name="connsiteX13" fmla="*/ 7979601 w 8839200"/>
              <a:gd name="connsiteY13" fmla="*/ 0 h 5157490"/>
              <a:gd name="connsiteX14" fmla="*/ 8257538 w 8839200"/>
              <a:gd name="connsiteY14" fmla="*/ 277937 h 5157490"/>
              <a:gd name="connsiteX15" fmla="*/ 8535475 w 8839200"/>
              <a:gd name="connsiteY15" fmla="*/ 555874 h 5157490"/>
              <a:gd name="connsiteX16" fmla="*/ 8839200 w 8839200"/>
              <a:gd name="connsiteY16" fmla="*/ 859599 h 5157490"/>
              <a:gd name="connsiteX17" fmla="*/ 8839200 w 8839200"/>
              <a:gd name="connsiteY17" fmla="*/ 1267899 h 5157490"/>
              <a:gd name="connsiteX18" fmla="*/ 8839200 w 8839200"/>
              <a:gd name="connsiteY18" fmla="*/ 1762156 h 5157490"/>
              <a:gd name="connsiteX19" fmla="*/ 8839200 w 8839200"/>
              <a:gd name="connsiteY19" fmla="*/ 2342371 h 5157490"/>
              <a:gd name="connsiteX20" fmla="*/ 8839200 w 8839200"/>
              <a:gd name="connsiteY20" fmla="*/ 2836629 h 5157490"/>
              <a:gd name="connsiteX21" fmla="*/ 8839200 w 8839200"/>
              <a:gd name="connsiteY21" fmla="*/ 3459823 h 5157490"/>
              <a:gd name="connsiteX22" fmla="*/ 8839200 w 8839200"/>
              <a:gd name="connsiteY22" fmla="*/ 4040038 h 5157490"/>
              <a:gd name="connsiteX23" fmla="*/ 8839200 w 8839200"/>
              <a:gd name="connsiteY23" fmla="*/ 4577275 h 5157490"/>
              <a:gd name="connsiteX24" fmla="*/ 8839200 w 8839200"/>
              <a:gd name="connsiteY24" fmla="*/ 5157490 h 5157490"/>
              <a:gd name="connsiteX25" fmla="*/ 8338312 w 8839200"/>
              <a:gd name="connsiteY25" fmla="*/ 5157490 h 5157490"/>
              <a:gd name="connsiteX26" fmla="*/ 8014208 w 8839200"/>
              <a:gd name="connsiteY26" fmla="*/ 5157490 h 5157490"/>
              <a:gd name="connsiteX27" fmla="*/ 7424928 w 8839200"/>
              <a:gd name="connsiteY27" fmla="*/ 5157490 h 5157490"/>
              <a:gd name="connsiteX28" fmla="*/ 6747256 w 8839200"/>
              <a:gd name="connsiteY28" fmla="*/ 5157490 h 5157490"/>
              <a:gd name="connsiteX29" fmla="*/ 6246368 w 8839200"/>
              <a:gd name="connsiteY29" fmla="*/ 5157490 h 5157490"/>
              <a:gd name="connsiteX30" fmla="*/ 5568696 w 8839200"/>
              <a:gd name="connsiteY30" fmla="*/ 5157490 h 5157490"/>
              <a:gd name="connsiteX31" fmla="*/ 4891024 w 8839200"/>
              <a:gd name="connsiteY31" fmla="*/ 5157490 h 5157490"/>
              <a:gd name="connsiteX32" fmla="*/ 4124960 w 8839200"/>
              <a:gd name="connsiteY32" fmla="*/ 5157490 h 5157490"/>
              <a:gd name="connsiteX33" fmla="*/ 3535680 w 8839200"/>
              <a:gd name="connsiteY33" fmla="*/ 5157490 h 5157490"/>
              <a:gd name="connsiteX34" fmla="*/ 2858008 w 8839200"/>
              <a:gd name="connsiteY34" fmla="*/ 5157490 h 5157490"/>
              <a:gd name="connsiteX35" fmla="*/ 2445512 w 8839200"/>
              <a:gd name="connsiteY35" fmla="*/ 5157490 h 5157490"/>
              <a:gd name="connsiteX36" fmla="*/ 1767840 w 8839200"/>
              <a:gd name="connsiteY36" fmla="*/ 5157490 h 5157490"/>
              <a:gd name="connsiteX37" fmla="*/ 1178560 w 8839200"/>
              <a:gd name="connsiteY37" fmla="*/ 5157490 h 5157490"/>
              <a:gd name="connsiteX38" fmla="*/ 677672 w 8839200"/>
              <a:gd name="connsiteY38" fmla="*/ 5157490 h 5157490"/>
              <a:gd name="connsiteX39" fmla="*/ 0 w 8839200"/>
              <a:gd name="connsiteY39" fmla="*/ 5157490 h 5157490"/>
              <a:gd name="connsiteX40" fmla="*/ 0 w 8839200"/>
              <a:gd name="connsiteY40" fmla="*/ 4577275 h 5157490"/>
              <a:gd name="connsiteX41" fmla="*/ 0 w 8839200"/>
              <a:gd name="connsiteY41" fmla="*/ 4040038 h 5157490"/>
              <a:gd name="connsiteX42" fmla="*/ 0 w 8839200"/>
              <a:gd name="connsiteY42" fmla="*/ 3631739 h 5157490"/>
              <a:gd name="connsiteX43" fmla="*/ 0 w 8839200"/>
              <a:gd name="connsiteY43" fmla="*/ 3223439 h 5157490"/>
              <a:gd name="connsiteX44" fmla="*/ 0 w 8839200"/>
              <a:gd name="connsiteY44" fmla="*/ 2729182 h 5157490"/>
              <a:gd name="connsiteX45" fmla="*/ 0 w 8839200"/>
              <a:gd name="connsiteY45" fmla="*/ 2320882 h 5157490"/>
              <a:gd name="connsiteX46" fmla="*/ 0 w 8839200"/>
              <a:gd name="connsiteY46" fmla="*/ 1826624 h 5157490"/>
              <a:gd name="connsiteX47" fmla="*/ 0 w 8839200"/>
              <a:gd name="connsiteY47" fmla="*/ 859599 h 5157490"/>
              <a:gd name="connsiteX48" fmla="*/ 859599 w 8839200"/>
              <a:gd name="connsiteY48" fmla="*/ 0 h 515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839200" h="5157490" extrusionOk="0">
                <a:moveTo>
                  <a:pt x="859599" y="0"/>
                </a:moveTo>
                <a:cubicBezTo>
                  <a:pt x="1108118" y="-3698"/>
                  <a:pt x="1191251" y="53020"/>
                  <a:pt x="1381732" y="0"/>
                </a:cubicBezTo>
                <a:cubicBezTo>
                  <a:pt x="1572213" y="-53020"/>
                  <a:pt x="1811197" y="13370"/>
                  <a:pt x="2046266" y="0"/>
                </a:cubicBezTo>
                <a:cubicBezTo>
                  <a:pt x="2281335" y="-13370"/>
                  <a:pt x="2505850" y="21458"/>
                  <a:pt x="2710800" y="0"/>
                </a:cubicBezTo>
                <a:cubicBezTo>
                  <a:pt x="2915750" y="-21458"/>
                  <a:pt x="3058307" y="35223"/>
                  <a:pt x="3304133" y="0"/>
                </a:cubicBezTo>
                <a:cubicBezTo>
                  <a:pt x="3549959" y="-35223"/>
                  <a:pt x="3530852" y="27787"/>
                  <a:pt x="3755066" y="0"/>
                </a:cubicBezTo>
                <a:cubicBezTo>
                  <a:pt x="3979280" y="-27787"/>
                  <a:pt x="4110222" y="30208"/>
                  <a:pt x="4277200" y="0"/>
                </a:cubicBezTo>
                <a:cubicBezTo>
                  <a:pt x="4444178" y="-30208"/>
                  <a:pt x="4810292" y="39921"/>
                  <a:pt x="5012933" y="0"/>
                </a:cubicBezTo>
                <a:cubicBezTo>
                  <a:pt x="5215574" y="-39921"/>
                  <a:pt x="5360800" y="14710"/>
                  <a:pt x="5463867" y="0"/>
                </a:cubicBezTo>
                <a:cubicBezTo>
                  <a:pt x="5566934" y="-14710"/>
                  <a:pt x="5667850" y="36769"/>
                  <a:pt x="5843600" y="0"/>
                </a:cubicBezTo>
                <a:cubicBezTo>
                  <a:pt x="6019350" y="-36769"/>
                  <a:pt x="6287591" y="39041"/>
                  <a:pt x="6508134" y="0"/>
                </a:cubicBezTo>
                <a:cubicBezTo>
                  <a:pt x="6728677" y="-39041"/>
                  <a:pt x="6838695" y="1088"/>
                  <a:pt x="6959067" y="0"/>
                </a:cubicBezTo>
                <a:cubicBezTo>
                  <a:pt x="7079439" y="-1088"/>
                  <a:pt x="7296780" y="37277"/>
                  <a:pt x="7410001" y="0"/>
                </a:cubicBezTo>
                <a:cubicBezTo>
                  <a:pt x="7523222" y="-37277"/>
                  <a:pt x="7863859" y="55345"/>
                  <a:pt x="7979601" y="0"/>
                </a:cubicBezTo>
                <a:cubicBezTo>
                  <a:pt x="8116576" y="120722"/>
                  <a:pt x="8119939" y="174914"/>
                  <a:pt x="8257538" y="277937"/>
                </a:cubicBezTo>
                <a:cubicBezTo>
                  <a:pt x="8395137" y="380960"/>
                  <a:pt x="8405338" y="430979"/>
                  <a:pt x="8535475" y="555874"/>
                </a:cubicBezTo>
                <a:cubicBezTo>
                  <a:pt x="8665612" y="680769"/>
                  <a:pt x="8739094" y="766409"/>
                  <a:pt x="8839200" y="859599"/>
                </a:cubicBezTo>
                <a:cubicBezTo>
                  <a:pt x="8874310" y="949406"/>
                  <a:pt x="8808924" y="1103871"/>
                  <a:pt x="8839200" y="1267899"/>
                </a:cubicBezTo>
                <a:cubicBezTo>
                  <a:pt x="8869476" y="1431927"/>
                  <a:pt x="8790557" y="1630784"/>
                  <a:pt x="8839200" y="1762156"/>
                </a:cubicBezTo>
                <a:cubicBezTo>
                  <a:pt x="8887843" y="1893528"/>
                  <a:pt x="8777225" y="2153720"/>
                  <a:pt x="8839200" y="2342371"/>
                </a:cubicBezTo>
                <a:cubicBezTo>
                  <a:pt x="8901175" y="2531023"/>
                  <a:pt x="8780491" y="2660991"/>
                  <a:pt x="8839200" y="2836629"/>
                </a:cubicBezTo>
                <a:cubicBezTo>
                  <a:pt x="8897909" y="3012267"/>
                  <a:pt x="8773004" y="3178305"/>
                  <a:pt x="8839200" y="3459823"/>
                </a:cubicBezTo>
                <a:cubicBezTo>
                  <a:pt x="8905396" y="3741341"/>
                  <a:pt x="8801999" y="3899570"/>
                  <a:pt x="8839200" y="4040038"/>
                </a:cubicBezTo>
                <a:cubicBezTo>
                  <a:pt x="8876401" y="4180507"/>
                  <a:pt x="8802369" y="4319513"/>
                  <a:pt x="8839200" y="4577275"/>
                </a:cubicBezTo>
                <a:cubicBezTo>
                  <a:pt x="8876031" y="4835037"/>
                  <a:pt x="8831432" y="5030472"/>
                  <a:pt x="8839200" y="5157490"/>
                </a:cubicBezTo>
                <a:cubicBezTo>
                  <a:pt x="8719976" y="5215895"/>
                  <a:pt x="8520414" y="5150455"/>
                  <a:pt x="8338312" y="5157490"/>
                </a:cubicBezTo>
                <a:cubicBezTo>
                  <a:pt x="8156210" y="5164525"/>
                  <a:pt x="8163134" y="5143683"/>
                  <a:pt x="8014208" y="5157490"/>
                </a:cubicBezTo>
                <a:cubicBezTo>
                  <a:pt x="7865282" y="5171297"/>
                  <a:pt x="7700233" y="5118322"/>
                  <a:pt x="7424928" y="5157490"/>
                </a:cubicBezTo>
                <a:cubicBezTo>
                  <a:pt x="7149623" y="5196658"/>
                  <a:pt x="6965292" y="5150909"/>
                  <a:pt x="6747256" y="5157490"/>
                </a:cubicBezTo>
                <a:cubicBezTo>
                  <a:pt x="6529220" y="5164071"/>
                  <a:pt x="6473889" y="5142236"/>
                  <a:pt x="6246368" y="5157490"/>
                </a:cubicBezTo>
                <a:cubicBezTo>
                  <a:pt x="6018847" y="5172744"/>
                  <a:pt x="5829773" y="5134184"/>
                  <a:pt x="5568696" y="5157490"/>
                </a:cubicBezTo>
                <a:cubicBezTo>
                  <a:pt x="5307619" y="5180796"/>
                  <a:pt x="5135943" y="5089956"/>
                  <a:pt x="4891024" y="5157490"/>
                </a:cubicBezTo>
                <a:cubicBezTo>
                  <a:pt x="4646105" y="5225024"/>
                  <a:pt x="4361810" y="5152594"/>
                  <a:pt x="4124960" y="5157490"/>
                </a:cubicBezTo>
                <a:cubicBezTo>
                  <a:pt x="3888110" y="5162386"/>
                  <a:pt x="3695973" y="5087994"/>
                  <a:pt x="3535680" y="5157490"/>
                </a:cubicBezTo>
                <a:cubicBezTo>
                  <a:pt x="3375387" y="5226986"/>
                  <a:pt x="3101017" y="5103366"/>
                  <a:pt x="2858008" y="5157490"/>
                </a:cubicBezTo>
                <a:cubicBezTo>
                  <a:pt x="2614999" y="5211614"/>
                  <a:pt x="2566216" y="5154613"/>
                  <a:pt x="2445512" y="5157490"/>
                </a:cubicBezTo>
                <a:cubicBezTo>
                  <a:pt x="2324808" y="5160367"/>
                  <a:pt x="1996471" y="5142037"/>
                  <a:pt x="1767840" y="5157490"/>
                </a:cubicBezTo>
                <a:cubicBezTo>
                  <a:pt x="1539209" y="5172943"/>
                  <a:pt x="1302757" y="5146097"/>
                  <a:pt x="1178560" y="5157490"/>
                </a:cubicBezTo>
                <a:cubicBezTo>
                  <a:pt x="1054363" y="5168883"/>
                  <a:pt x="864522" y="5133745"/>
                  <a:pt x="677672" y="5157490"/>
                </a:cubicBezTo>
                <a:cubicBezTo>
                  <a:pt x="490822" y="5181235"/>
                  <a:pt x="225750" y="5090616"/>
                  <a:pt x="0" y="5157490"/>
                </a:cubicBezTo>
                <a:cubicBezTo>
                  <a:pt x="-61056" y="4874124"/>
                  <a:pt x="52670" y="4760216"/>
                  <a:pt x="0" y="4577275"/>
                </a:cubicBezTo>
                <a:cubicBezTo>
                  <a:pt x="-52670" y="4394335"/>
                  <a:pt x="20825" y="4218281"/>
                  <a:pt x="0" y="4040038"/>
                </a:cubicBezTo>
                <a:cubicBezTo>
                  <a:pt x="-20825" y="3861795"/>
                  <a:pt x="38253" y="3804622"/>
                  <a:pt x="0" y="3631739"/>
                </a:cubicBezTo>
                <a:cubicBezTo>
                  <a:pt x="-38253" y="3458856"/>
                  <a:pt x="15538" y="3345940"/>
                  <a:pt x="0" y="3223439"/>
                </a:cubicBezTo>
                <a:cubicBezTo>
                  <a:pt x="-15538" y="3100938"/>
                  <a:pt x="2840" y="2860616"/>
                  <a:pt x="0" y="2729182"/>
                </a:cubicBezTo>
                <a:cubicBezTo>
                  <a:pt x="-2840" y="2597748"/>
                  <a:pt x="47188" y="2464702"/>
                  <a:pt x="0" y="2320882"/>
                </a:cubicBezTo>
                <a:cubicBezTo>
                  <a:pt x="-47188" y="2177062"/>
                  <a:pt x="35236" y="2047269"/>
                  <a:pt x="0" y="1826624"/>
                </a:cubicBezTo>
                <a:cubicBezTo>
                  <a:pt x="-35236" y="1605979"/>
                  <a:pt x="93305" y="1241252"/>
                  <a:pt x="0" y="859599"/>
                </a:cubicBezTo>
                <a:cubicBezTo>
                  <a:pt x="72873" y="420725"/>
                  <a:pt x="455178" y="33180"/>
                  <a:pt x="859599" y="0"/>
                </a:cubicBezTo>
                <a:close/>
              </a:path>
            </a:pathLst>
          </a:custGeom>
          <a:noFill/>
          <a:ln w="57150">
            <a:solidFill>
              <a:srgbClr val="B317AC"/>
            </a:solidFill>
            <a:extLst>
              <a:ext uri="{C807C97D-BFC1-408E-A445-0C87EB9F89A2}">
                <ask:lineSketchStyleProps xmlns:ask="http://schemas.microsoft.com/office/drawing/2018/sketchyshapes" sd="1708659456">
                  <a:prstGeom prst="snip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a:extLst>
              <a:ext uri="{FF2B5EF4-FFF2-40B4-BE49-F238E27FC236}">
                <a16:creationId xmlns:a16="http://schemas.microsoft.com/office/drawing/2014/main" id="{4BD178EC-18DD-5B9F-5031-823A04BED72B}"/>
              </a:ext>
            </a:extLst>
          </p:cNvPr>
          <p:cNvPicPr>
            <a:picLocks noChangeAspect="1"/>
          </p:cNvPicPr>
          <p:nvPr/>
        </p:nvPicPr>
        <p:blipFill>
          <a:blip r:embed="rId4"/>
          <a:stretch>
            <a:fillRect/>
          </a:stretch>
        </p:blipFill>
        <p:spPr>
          <a:xfrm>
            <a:off x="4191000" y="6377097"/>
            <a:ext cx="1803090" cy="415498"/>
          </a:xfrm>
          <a:custGeom>
            <a:avLst/>
            <a:gdLst>
              <a:gd name="connsiteX0" fmla="*/ 0 w 1803090"/>
              <a:gd name="connsiteY0" fmla="*/ 0 h 415498"/>
              <a:gd name="connsiteX1" fmla="*/ 468803 w 1803090"/>
              <a:gd name="connsiteY1" fmla="*/ 0 h 415498"/>
              <a:gd name="connsiteX2" fmla="*/ 919576 w 1803090"/>
              <a:gd name="connsiteY2" fmla="*/ 0 h 415498"/>
              <a:gd name="connsiteX3" fmla="*/ 1388379 w 1803090"/>
              <a:gd name="connsiteY3" fmla="*/ 0 h 415498"/>
              <a:gd name="connsiteX4" fmla="*/ 1803090 w 1803090"/>
              <a:gd name="connsiteY4" fmla="*/ 0 h 415498"/>
              <a:gd name="connsiteX5" fmla="*/ 1803090 w 1803090"/>
              <a:gd name="connsiteY5" fmla="*/ 415498 h 415498"/>
              <a:gd name="connsiteX6" fmla="*/ 1334287 w 1803090"/>
              <a:gd name="connsiteY6" fmla="*/ 415498 h 415498"/>
              <a:gd name="connsiteX7" fmla="*/ 901545 w 1803090"/>
              <a:gd name="connsiteY7" fmla="*/ 415498 h 415498"/>
              <a:gd name="connsiteX8" fmla="*/ 504865 w 1803090"/>
              <a:gd name="connsiteY8" fmla="*/ 415498 h 415498"/>
              <a:gd name="connsiteX9" fmla="*/ 0 w 1803090"/>
              <a:gd name="connsiteY9" fmla="*/ 415498 h 415498"/>
              <a:gd name="connsiteX10" fmla="*/ 0 w 1803090"/>
              <a:gd name="connsiteY10" fmla="*/ 0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090" h="415498" fill="none" extrusionOk="0">
                <a:moveTo>
                  <a:pt x="0" y="0"/>
                </a:moveTo>
                <a:cubicBezTo>
                  <a:pt x="130823" y="-30902"/>
                  <a:pt x="286507" y="41892"/>
                  <a:pt x="468803" y="0"/>
                </a:cubicBezTo>
                <a:cubicBezTo>
                  <a:pt x="651099" y="-41892"/>
                  <a:pt x="712826" y="50159"/>
                  <a:pt x="919576" y="0"/>
                </a:cubicBezTo>
                <a:cubicBezTo>
                  <a:pt x="1126326" y="-50159"/>
                  <a:pt x="1214271" y="2414"/>
                  <a:pt x="1388379" y="0"/>
                </a:cubicBezTo>
                <a:cubicBezTo>
                  <a:pt x="1562487" y="-2414"/>
                  <a:pt x="1692179" y="41673"/>
                  <a:pt x="1803090" y="0"/>
                </a:cubicBezTo>
                <a:cubicBezTo>
                  <a:pt x="1827368" y="129324"/>
                  <a:pt x="1783236" y="224123"/>
                  <a:pt x="1803090" y="415498"/>
                </a:cubicBezTo>
                <a:cubicBezTo>
                  <a:pt x="1615167" y="445197"/>
                  <a:pt x="1479977" y="386818"/>
                  <a:pt x="1334287" y="415498"/>
                </a:cubicBezTo>
                <a:cubicBezTo>
                  <a:pt x="1188597" y="444178"/>
                  <a:pt x="1015759" y="403547"/>
                  <a:pt x="901545" y="415498"/>
                </a:cubicBezTo>
                <a:cubicBezTo>
                  <a:pt x="787331" y="427449"/>
                  <a:pt x="682467" y="407675"/>
                  <a:pt x="504865" y="415498"/>
                </a:cubicBezTo>
                <a:cubicBezTo>
                  <a:pt x="327263" y="423321"/>
                  <a:pt x="229191" y="396208"/>
                  <a:pt x="0" y="415498"/>
                </a:cubicBezTo>
                <a:cubicBezTo>
                  <a:pt x="-34114" y="223778"/>
                  <a:pt x="45718" y="110786"/>
                  <a:pt x="0" y="0"/>
                </a:cubicBezTo>
                <a:close/>
              </a:path>
              <a:path w="1803090" h="415498" stroke="0" extrusionOk="0">
                <a:moveTo>
                  <a:pt x="0" y="0"/>
                </a:moveTo>
                <a:cubicBezTo>
                  <a:pt x="188693" y="-51227"/>
                  <a:pt x="335879" y="20320"/>
                  <a:pt x="450773" y="0"/>
                </a:cubicBezTo>
                <a:cubicBezTo>
                  <a:pt x="565667" y="-20320"/>
                  <a:pt x="706999" y="38300"/>
                  <a:pt x="883514" y="0"/>
                </a:cubicBezTo>
                <a:cubicBezTo>
                  <a:pt x="1060029" y="-38300"/>
                  <a:pt x="1087199" y="37655"/>
                  <a:pt x="1280194" y="0"/>
                </a:cubicBezTo>
                <a:cubicBezTo>
                  <a:pt x="1473189" y="-37655"/>
                  <a:pt x="1584503" y="18326"/>
                  <a:pt x="1803090" y="0"/>
                </a:cubicBezTo>
                <a:cubicBezTo>
                  <a:pt x="1844319" y="145274"/>
                  <a:pt x="1770154" y="279110"/>
                  <a:pt x="1803090" y="415498"/>
                </a:cubicBezTo>
                <a:cubicBezTo>
                  <a:pt x="1639938" y="455507"/>
                  <a:pt x="1524099" y="386092"/>
                  <a:pt x="1406410" y="415498"/>
                </a:cubicBezTo>
                <a:cubicBezTo>
                  <a:pt x="1288721" y="444904"/>
                  <a:pt x="1189815" y="404449"/>
                  <a:pt x="973669" y="415498"/>
                </a:cubicBezTo>
                <a:cubicBezTo>
                  <a:pt x="757523" y="426547"/>
                  <a:pt x="715884" y="392020"/>
                  <a:pt x="522896" y="415498"/>
                </a:cubicBezTo>
                <a:cubicBezTo>
                  <a:pt x="329908" y="438976"/>
                  <a:pt x="190727" y="371793"/>
                  <a:pt x="0" y="415498"/>
                </a:cubicBezTo>
                <a:cubicBezTo>
                  <a:pt x="-17574" y="310635"/>
                  <a:pt x="36134" y="105789"/>
                  <a:pt x="0" y="0"/>
                </a:cubicBezTo>
                <a:close/>
              </a:path>
            </a:pathLst>
          </a:custGeom>
          <a:ln w="38100">
            <a:solidFill>
              <a:srgbClr val="C00000"/>
            </a:solidFill>
            <a:extLst>
              <a:ext uri="{C807C97D-BFC1-408E-A445-0C87EB9F89A2}">
                <ask:lineSketchStyleProps xmlns:ask="http://schemas.microsoft.com/office/drawing/2018/sketchyshapes" sd="1895967556">
                  <a:prstGeom prst="rect">
                    <a:avLst/>
                  </a:prstGeom>
                  <ask:type>
                    <ask:lineSketchScribble/>
                  </ask:type>
                </ask:lineSketchStyleProps>
              </a:ext>
            </a:extLst>
          </a:ln>
        </p:spPr>
      </p:pic>
    </p:spTree>
    <p:extLst>
      <p:ext uri="{BB962C8B-B14F-4D97-AF65-F5344CB8AC3E}">
        <p14:creationId xmlns:p14="http://schemas.microsoft.com/office/powerpoint/2010/main" val="392165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p:txBody>
          <a:bodyPr/>
          <a:lstStyle/>
          <a:p>
            <a:pPr eaLnBrk="1" hangingPunct="1"/>
            <a:r>
              <a:rPr lang="en-US" altLang="en-US" dirty="0"/>
              <a:t> Case Study - PR</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57630" y="1351508"/>
            <a:ext cx="5624547" cy="5354092"/>
          </a:xfrm>
        </p:spPr>
        <p:txBody>
          <a:bodyPr rtlCol="0">
            <a:normAutofit fontScale="85000" lnSpcReduction="20000"/>
          </a:bodyPr>
          <a:lstStyle/>
          <a:p>
            <a:pPr marL="0" indent="0">
              <a:lnSpc>
                <a:spcPct val="120000"/>
              </a:lnSpc>
              <a:buNone/>
              <a:defRPr/>
            </a:pPr>
            <a:r>
              <a:rPr lang="en-US" sz="3153" dirty="0"/>
              <a:t>PR is a 46yoM newly diagnosed with type 2 diabetes. A1C=8.2%. </a:t>
            </a:r>
          </a:p>
          <a:p>
            <a:pPr marL="0" indent="0">
              <a:lnSpc>
                <a:spcPct val="120000"/>
              </a:lnSpc>
              <a:buNone/>
              <a:defRPr/>
            </a:pPr>
            <a:r>
              <a:rPr lang="en-US" sz="3153" dirty="0"/>
              <a:t>UACR 13 mg/gm  GFR &gt;60</a:t>
            </a:r>
          </a:p>
          <a:p>
            <a:pPr marL="0" indent="0">
              <a:lnSpc>
                <a:spcPct val="120000"/>
              </a:lnSpc>
              <a:buNone/>
              <a:defRPr/>
            </a:pPr>
            <a:r>
              <a:rPr lang="en-US" sz="3153" dirty="0"/>
              <a:t>Has hypertension, takes HCTZ 25mg daily. </a:t>
            </a:r>
          </a:p>
          <a:p>
            <a:pPr marL="0" indent="0">
              <a:lnSpc>
                <a:spcPct val="120000"/>
              </a:lnSpc>
              <a:buNone/>
              <a:defRPr/>
            </a:pPr>
            <a:r>
              <a:rPr lang="en-US" sz="3153" dirty="0"/>
              <a:t>Weight: 220lbs, BMI=34kg/m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beer (drinks a 6 pk on most nights)</a:t>
            </a:r>
          </a:p>
          <a:p>
            <a:pPr marL="0" indent="0">
              <a:buNone/>
              <a:defRPr/>
            </a:pPr>
            <a:endParaRPr lang="en-US" dirty="0"/>
          </a:p>
          <a:p>
            <a:pPr>
              <a:defRPr/>
            </a:pPr>
            <a:endParaRPr lang="en-US" dirty="0"/>
          </a:p>
        </p:txBody>
      </p:sp>
      <p:pic>
        <p:nvPicPr>
          <p:cNvPr id="4" name="Picture 3" descr="Young businessman pointing up">
            <a:extLst>
              <a:ext uri="{FF2B5EF4-FFF2-40B4-BE49-F238E27FC236}">
                <a16:creationId xmlns:a16="http://schemas.microsoft.com/office/drawing/2014/main" id="{EFDC89DB-42AA-4975-554A-439B79244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871" y="1394910"/>
            <a:ext cx="2793254" cy="5029200"/>
          </a:xfrm>
          <a:prstGeom prst="rect">
            <a:avLst/>
          </a:prstGeom>
        </p:spPr>
      </p:pic>
    </p:spTree>
    <p:extLst>
      <p:ext uri="{BB962C8B-B14F-4D97-AF65-F5344CB8AC3E}">
        <p14:creationId xmlns:p14="http://schemas.microsoft.com/office/powerpoint/2010/main" val="357683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a:xfrm>
            <a:off x="457200" y="152400"/>
            <a:ext cx="8229600" cy="2362200"/>
          </a:xfrm>
        </p:spPr>
        <p:txBody>
          <a:bodyPr>
            <a:normAutofit/>
          </a:bodyPr>
          <a:lstStyle/>
          <a:p>
            <a:r>
              <a:rPr lang="en-US" altLang="en-US" dirty="0"/>
              <a:t>Poll 5. These are meds covered by PR’s formulary. Which is the best medication to Start PR on?</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533400" y="2813783"/>
            <a:ext cx="7619570" cy="3059235"/>
          </a:xfrm>
        </p:spPr>
        <p:txBody>
          <a:bodyPr wrap="square">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Glipizide (sulfonylurea)</a:t>
            </a:r>
          </a:p>
          <a:p>
            <a:pPr marL="360365" lvl="1">
              <a:spcBef>
                <a:spcPct val="0"/>
              </a:spcBef>
              <a:buNone/>
            </a:pPr>
            <a:r>
              <a:rPr lang="en-US" altLang="en-US" sz="3964" dirty="0"/>
              <a:t>B. Linagliptin (DPP-4 inhibitor)</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eaLnBrk="1" hangingPunct="1">
              <a:spcBef>
                <a:spcPct val="0"/>
              </a:spcBef>
              <a:buFontTx/>
              <a:buNone/>
            </a:pPr>
            <a:endParaRPr lang="en-US" altLang="en-US" sz="1621" dirty="0"/>
          </a:p>
        </p:txBody>
      </p:sp>
      <p:sp>
        <p:nvSpPr>
          <p:cNvPr id="2" name="Oval 1">
            <a:extLst>
              <a:ext uri="{FF2B5EF4-FFF2-40B4-BE49-F238E27FC236}">
                <a16:creationId xmlns:a16="http://schemas.microsoft.com/office/drawing/2014/main" id="{2977FE34-8266-4E6A-838A-11062DBDD98B}"/>
              </a:ext>
            </a:extLst>
          </p:cNvPr>
          <p:cNvSpPr/>
          <p:nvPr/>
        </p:nvSpPr>
        <p:spPr>
          <a:xfrm>
            <a:off x="224883" y="4191000"/>
            <a:ext cx="7546588" cy="1082365"/>
          </a:xfrm>
          <a:prstGeom prst="ellipse">
            <a:avLst/>
          </a:prstGeom>
          <a:noFill/>
          <a:ln w="38100">
            <a:solidFill>
              <a:srgbClr val="7030A0"/>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pic>
        <p:nvPicPr>
          <p:cNvPr id="3" name="Picture 2">
            <a:extLst>
              <a:ext uri="{FF2B5EF4-FFF2-40B4-BE49-F238E27FC236}">
                <a16:creationId xmlns:a16="http://schemas.microsoft.com/office/drawing/2014/main" id="{7FA799B8-DF85-20E9-1457-64CE74D52F54}"/>
              </a:ext>
            </a:extLst>
          </p:cNvPr>
          <p:cNvPicPr>
            <a:picLocks noChangeAspect="1"/>
          </p:cNvPicPr>
          <p:nvPr/>
        </p:nvPicPr>
        <p:blipFill>
          <a:blip r:embed="rId3"/>
          <a:stretch>
            <a:fillRect/>
          </a:stretch>
        </p:blipFill>
        <p:spPr>
          <a:xfrm>
            <a:off x="7364021" y="2950021"/>
            <a:ext cx="1577898" cy="1423817"/>
          </a:xfrm>
          <a:prstGeom prst="rect">
            <a:avLst/>
          </a:prstGeom>
        </p:spPr>
      </p:pic>
    </p:spTree>
    <p:extLst>
      <p:ext uri="{BB962C8B-B14F-4D97-AF65-F5344CB8AC3E}">
        <p14:creationId xmlns:p14="http://schemas.microsoft.com/office/powerpoint/2010/main" val="60288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6 </a:t>
            </a:r>
          </a:p>
        </p:txBody>
      </p:sp>
      <p:sp>
        <p:nvSpPr>
          <p:cNvPr id="3" name="Content Placeholder 2"/>
          <p:cNvSpPr>
            <a:spLocks noGrp="1"/>
          </p:cNvSpPr>
          <p:nvPr>
            <p:ph sz="quarter" idx="1"/>
          </p:nvPr>
        </p:nvSpPr>
        <p:spPr/>
        <p:txBody>
          <a:bodyPr>
            <a:normAutofit/>
          </a:bodyPr>
          <a:lstStyle/>
          <a:p>
            <a:pPr lvl="0"/>
            <a:r>
              <a:rPr lang="en-US" sz="3600" dirty="0"/>
              <a:t> A potential side effect of SGLT-2 Inhibitors is:</a:t>
            </a:r>
          </a:p>
          <a:p>
            <a:pPr marL="385763" indent="-385763">
              <a:buFont typeface="+mj-lt"/>
              <a:buAutoNum type="alphaLcPeriod"/>
            </a:pPr>
            <a:r>
              <a:rPr lang="en-US" sz="3600" dirty="0"/>
              <a:t>ketoacidosis</a:t>
            </a:r>
          </a:p>
          <a:p>
            <a:pPr marL="385763" indent="-385763">
              <a:buFont typeface="+mj-lt"/>
              <a:buAutoNum type="alphaLcPeriod"/>
            </a:pPr>
            <a:r>
              <a:rPr lang="en-US" sz="3600" dirty="0"/>
              <a:t>Hypertension</a:t>
            </a:r>
          </a:p>
          <a:p>
            <a:pPr marL="385763" indent="-385763">
              <a:buFont typeface="+mj-lt"/>
              <a:buAutoNum type="alphaLcPeriod"/>
            </a:pPr>
            <a:r>
              <a:rPr lang="en-US" sz="3600" dirty="0"/>
              <a:t>Kidney tenderness</a:t>
            </a:r>
          </a:p>
          <a:p>
            <a:pPr marL="385763" indent="-385763">
              <a:buFont typeface="+mj-lt"/>
              <a:buAutoNum type="alphaLcPeriod"/>
            </a:pPr>
            <a:r>
              <a:rPr lang="en-US" sz="3600" dirty="0"/>
              <a:t>Increased uric acid</a:t>
            </a:r>
            <a:br>
              <a:rPr lang="en-US" dirty="0"/>
            </a:br>
            <a:endParaRPr lang="en-US" dirty="0"/>
          </a:p>
          <a:p>
            <a:pPr marL="0" indent="0">
              <a:buNone/>
            </a:pPr>
            <a:endParaRPr lang="en-US" dirty="0"/>
          </a:p>
          <a:p>
            <a:pPr marL="0" indent="0">
              <a:buNone/>
            </a:pPr>
            <a:endParaRPr lang="en-US" dirty="0"/>
          </a:p>
        </p:txBody>
      </p:sp>
      <p:sp>
        <p:nvSpPr>
          <p:cNvPr id="5" name="Oval 4">
            <a:extLst>
              <a:ext uri="{FF2B5EF4-FFF2-40B4-BE49-F238E27FC236}">
                <a16:creationId xmlns:a16="http://schemas.microsoft.com/office/drawing/2014/main" id="{C2B36990-A5BB-4064-9923-AE1E561E937B}"/>
              </a:ext>
            </a:extLst>
          </p:cNvPr>
          <p:cNvSpPr/>
          <p:nvPr/>
        </p:nvSpPr>
        <p:spPr>
          <a:xfrm>
            <a:off x="152400" y="2253343"/>
            <a:ext cx="4648200" cy="914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7" name="Picture 6">
            <a:extLst>
              <a:ext uri="{FF2B5EF4-FFF2-40B4-BE49-F238E27FC236}">
                <a16:creationId xmlns:a16="http://schemas.microsoft.com/office/drawing/2014/main" id="{F8CC5513-4A7C-47F5-1AE0-03BBF39832FF}"/>
              </a:ext>
            </a:extLst>
          </p:cNvPr>
          <p:cNvPicPr>
            <a:picLocks noChangeAspect="1"/>
          </p:cNvPicPr>
          <p:nvPr/>
        </p:nvPicPr>
        <p:blipFill>
          <a:blip r:embed="rId3"/>
          <a:stretch>
            <a:fillRect/>
          </a:stretch>
        </p:blipFill>
        <p:spPr>
          <a:xfrm>
            <a:off x="6400800" y="2693181"/>
            <a:ext cx="2057400" cy="1856496"/>
          </a:xfrm>
          <a:prstGeom prst="rect">
            <a:avLst/>
          </a:prstGeom>
        </p:spPr>
      </p:pic>
    </p:spTree>
    <p:custDataLst>
      <p:tags r:id="rId1"/>
    </p:custDataLst>
    <p:extLst>
      <p:ext uri="{BB962C8B-B14F-4D97-AF65-F5344CB8AC3E}">
        <p14:creationId xmlns:p14="http://schemas.microsoft.com/office/powerpoint/2010/main" val="354266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7AE00362-8BAE-40B2-B9F3-062165609135}"/>
              </a:ext>
            </a:extLst>
          </p:cNvPr>
          <p:cNvSpPr>
            <a:spLocks noGrp="1" noChangeArrowheads="1"/>
          </p:cNvSpPr>
          <p:nvPr>
            <p:ph type="title"/>
          </p:nvPr>
        </p:nvSpPr>
        <p:spPr/>
        <p:txBody>
          <a:bodyPr/>
          <a:lstStyle/>
          <a:p>
            <a:r>
              <a:rPr lang="en-US" altLang="en-US" dirty="0"/>
              <a:t>PR wants to lose more weight</a:t>
            </a:r>
          </a:p>
        </p:txBody>
      </p:sp>
      <p:sp>
        <p:nvSpPr>
          <p:cNvPr id="80899" name="Content Placeholder 2">
            <a:extLst>
              <a:ext uri="{FF2B5EF4-FFF2-40B4-BE49-F238E27FC236}">
                <a16:creationId xmlns:a16="http://schemas.microsoft.com/office/drawing/2014/main" id="{ACB1561E-6AA9-4CAD-A1CE-B6E5154B7F16}"/>
              </a:ext>
            </a:extLst>
          </p:cNvPr>
          <p:cNvSpPr>
            <a:spLocks noGrp="1" noChangeArrowheads="1"/>
          </p:cNvSpPr>
          <p:nvPr>
            <p:ph sz="quarter" idx="1"/>
          </p:nvPr>
        </p:nvSpPr>
        <p:spPr>
          <a:xfrm>
            <a:off x="457630" y="1438314"/>
            <a:ext cx="5790770" cy="5105400"/>
          </a:xfrm>
        </p:spPr>
        <p:txBody>
          <a:bodyPr>
            <a:normAutofit fontScale="62500" lnSpcReduction="20000"/>
          </a:bodyPr>
          <a:lstStyle/>
          <a:p>
            <a:pPr>
              <a:lnSpc>
                <a:spcPct val="120000"/>
              </a:lnSpc>
            </a:pPr>
            <a:r>
              <a:rPr lang="en-US" altLang="en-US" dirty="0"/>
              <a:t>After 3 months, PR’s A1C has decreased to 7.1%.  After meeting with diabetes care and education specialist, has increased physical activity to 3 days/week of walking. </a:t>
            </a:r>
            <a:br>
              <a:rPr lang="en-US" altLang="en-US" dirty="0"/>
            </a:br>
            <a:r>
              <a:rPr lang="en-US" altLang="en-US" dirty="0"/>
              <a:t>Lost 6lbs and would like to lose more. </a:t>
            </a:r>
          </a:p>
          <a:p>
            <a:pPr>
              <a:lnSpc>
                <a:spcPct val="120000"/>
              </a:lnSpc>
            </a:pPr>
            <a:r>
              <a:rPr lang="en-US" altLang="en-US" dirty="0"/>
              <a:t>Current DM Meds: empagliflozin(Jardiance) 25mg daily.</a:t>
            </a:r>
          </a:p>
          <a:p>
            <a:pPr>
              <a:lnSpc>
                <a:spcPct val="120000"/>
              </a:lnSpc>
            </a:pPr>
            <a:r>
              <a:rPr lang="en-US" altLang="en-US" dirty="0"/>
              <a:t>BMI=34kg/m</a:t>
            </a:r>
            <a:r>
              <a:rPr lang="en-US" altLang="en-US" baseline="30000" dirty="0"/>
              <a:t>2</a:t>
            </a:r>
          </a:p>
          <a:p>
            <a:pPr>
              <a:lnSpc>
                <a:spcPct val="120000"/>
              </a:lnSpc>
            </a:pPr>
            <a:endParaRPr lang="en-US" altLang="en-US" baseline="30000" dirty="0"/>
          </a:p>
          <a:p>
            <a:endParaRPr lang="en-US" altLang="en-US" baseline="30000" dirty="0"/>
          </a:p>
          <a:p>
            <a:r>
              <a:rPr lang="en-US" altLang="en-US" dirty="0"/>
              <a:t>What drug would be best to start next? </a:t>
            </a:r>
          </a:p>
          <a:p>
            <a:endParaRPr lang="en-US" altLang="en-US" dirty="0"/>
          </a:p>
        </p:txBody>
      </p:sp>
      <p:pic>
        <p:nvPicPr>
          <p:cNvPr id="8" name="Picture 7" descr="Young businessman raising a finger">
            <a:extLst>
              <a:ext uri="{FF2B5EF4-FFF2-40B4-BE49-F238E27FC236}">
                <a16:creationId xmlns:a16="http://schemas.microsoft.com/office/drawing/2014/main" id="{3541DE6C-4AC2-8772-D55B-05F0284BA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1438314"/>
            <a:ext cx="2090649" cy="5105400"/>
          </a:xfrm>
          <a:prstGeom prst="rect">
            <a:avLst/>
          </a:prstGeom>
        </p:spPr>
      </p:pic>
    </p:spTree>
    <p:extLst>
      <p:ext uri="{BB962C8B-B14F-4D97-AF65-F5344CB8AC3E}">
        <p14:creationId xmlns:p14="http://schemas.microsoft.com/office/powerpoint/2010/main" val="20033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16E83291-B131-4A6F-A80E-0C98CF8CA3E9}"/>
              </a:ext>
            </a:extLst>
          </p:cNvPr>
          <p:cNvSpPr>
            <a:spLocks noGrp="1" noChangeArrowheads="1"/>
          </p:cNvSpPr>
          <p:nvPr>
            <p:ph type="title"/>
          </p:nvPr>
        </p:nvSpPr>
        <p:spPr>
          <a:xfrm>
            <a:off x="381000" y="228600"/>
            <a:ext cx="8305800" cy="740625"/>
          </a:xfrm>
        </p:spPr>
        <p:txBody>
          <a:bodyPr>
            <a:normAutofit fontScale="90000"/>
          </a:bodyPr>
          <a:lstStyle/>
          <a:p>
            <a:pPr eaLnBrk="1" hangingPunct="1"/>
            <a:r>
              <a:rPr lang="en-US" altLang="en-US" dirty="0"/>
              <a:t>When Goal is to Avoid Weight Gain	</a:t>
            </a:r>
          </a:p>
        </p:txBody>
      </p:sp>
      <p:sp>
        <p:nvSpPr>
          <p:cNvPr id="3" name="Content Placeholder 2">
            <a:extLst>
              <a:ext uri="{FF2B5EF4-FFF2-40B4-BE49-F238E27FC236}">
                <a16:creationId xmlns:a16="http://schemas.microsoft.com/office/drawing/2014/main" id="{82336AD5-1B3D-44BF-B359-DE75658CBB40}"/>
              </a:ext>
            </a:extLst>
          </p:cNvPr>
          <p:cNvSpPr>
            <a:spLocks noGrp="1"/>
          </p:cNvSpPr>
          <p:nvPr>
            <p:ph sz="quarter" idx="1"/>
          </p:nvPr>
        </p:nvSpPr>
        <p:spPr>
          <a:xfrm>
            <a:off x="199046" y="1267761"/>
            <a:ext cx="4144354" cy="4937760"/>
          </a:xfrm>
        </p:spPr>
        <p:txBody>
          <a:bodyPr>
            <a:normAutofit fontScale="85000" lnSpcReduction="20000"/>
          </a:bodyPr>
          <a:lstStyle/>
          <a:p>
            <a:pPr marL="247107" indent="-247107" eaLnBrk="1" fontAlgn="auto" hangingPunct="1">
              <a:spcAft>
                <a:spcPts val="0"/>
              </a:spcAft>
              <a:buFont typeface="Wingdings 3"/>
              <a:buChar char=""/>
              <a:defRPr/>
            </a:pPr>
            <a:r>
              <a:rPr lang="en-US" dirty="0"/>
              <a:t>These meds associated with </a:t>
            </a:r>
            <a:r>
              <a:rPr lang="en-US" dirty="0" err="1"/>
              <a:t>wt</a:t>
            </a:r>
            <a:r>
              <a:rPr lang="en-US" dirty="0"/>
              <a:t> loss</a:t>
            </a:r>
          </a:p>
          <a:p>
            <a:pPr marL="494215" lvl="1" indent="-247107" eaLnBrk="1" fontAlgn="auto" hangingPunct="1">
              <a:spcAft>
                <a:spcPts val="0"/>
              </a:spcAft>
              <a:buFont typeface="Wingdings 3"/>
              <a:buChar char=""/>
              <a:defRPr/>
            </a:pPr>
            <a:r>
              <a:rPr lang="en-US" sz="3100" dirty="0"/>
              <a:t>GLP-1 and GIP agonists  </a:t>
            </a:r>
          </a:p>
          <a:p>
            <a:pPr marL="494215" lvl="1" indent="-247107" eaLnBrk="1" fontAlgn="auto" hangingPunct="1">
              <a:spcAft>
                <a:spcPts val="0"/>
              </a:spcAft>
              <a:buFont typeface="Wingdings 3"/>
              <a:buChar char=""/>
              <a:defRPr/>
            </a:pPr>
            <a:r>
              <a:rPr lang="en-US" sz="3100" dirty="0"/>
              <a:t>SGLT-2 Inhibitors </a:t>
            </a:r>
          </a:p>
          <a:p>
            <a:pPr marL="247108" lvl="1" indent="0" eaLnBrk="1" fontAlgn="auto" hangingPunct="1">
              <a:spcAft>
                <a:spcPts val="0"/>
              </a:spcAft>
              <a:buNone/>
              <a:defRPr/>
            </a:pPr>
            <a:endParaRPr lang="en-US" dirty="0"/>
          </a:p>
          <a:p>
            <a:pPr marL="247107" indent="-247107" eaLnBrk="1" fontAlgn="auto" hangingPunct="1">
              <a:spcAft>
                <a:spcPts val="0"/>
              </a:spcAft>
              <a:buFont typeface="Wingdings 3"/>
              <a:buChar char=""/>
              <a:defRPr/>
            </a:pPr>
            <a:r>
              <a:rPr lang="en-US" dirty="0"/>
              <a:t>These meds are weight neutral</a:t>
            </a:r>
          </a:p>
          <a:p>
            <a:pPr marL="494215" lvl="1" indent="-247107" eaLnBrk="1" fontAlgn="auto" hangingPunct="1">
              <a:spcAft>
                <a:spcPts val="0"/>
              </a:spcAft>
              <a:buFont typeface="Wingdings 3"/>
              <a:buChar char=""/>
              <a:defRPr/>
            </a:pPr>
            <a:r>
              <a:rPr lang="en-US" dirty="0"/>
              <a:t>Metformin</a:t>
            </a:r>
          </a:p>
          <a:p>
            <a:pPr marL="494215" lvl="1" indent="-247107" eaLnBrk="1" fontAlgn="auto" hangingPunct="1">
              <a:spcAft>
                <a:spcPts val="0"/>
              </a:spcAft>
              <a:buFont typeface="Wingdings 3"/>
              <a:buChar char=""/>
              <a:defRPr/>
            </a:pPr>
            <a:r>
              <a:rPr lang="en-US" dirty="0"/>
              <a:t>DPP-4 Inhibitor</a:t>
            </a:r>
          </a:p>
          <a:p>
            <a:pPr marL="494215" lvl="1" indent="-247107" eaLnBrk="1" fontAlgn="auto" hangingPunct="1">
              <a:spcAft>
                <a:spcPts val="0"/>
              </a:spcAft>
              <a:buFont typeface="Wingdings 3"/>
              <a:buChar char=""/>
              <a:defRPr/>
            </a:pPr>
            <a:endParaRPr lang="en-US" dirty="0"/>
          </a:p>
          <a:p>
            <a:pPr marL="247108" lvl="1" indent="0" eaLnBrk="1" fontAlgn="auto" hangingPunct="1">
              <a:spcAft>
                <a:spcPts val="0"/>
              </a:spcAft>
              <a:buNone/>
              <a:defRPr/>
            </a:pPr>
            <a:r>
              <a:rPr lang="en-US" dirty="0"/>
              <a:t>ADA /EASD</a:t>
            </a:r>
          </a:p>
        </p:txBody>
      </p:sp>
      <p:pic>
        <p:nvPicPr>
          <p:cNvPr id="132100" name="Picture 4">
            <a:extLst>
              <a:ext uri="{FF2B5EF4-FFF2-40B4-BE49-F238E27FC236}">
                <a16:creationId xmlns:a16="http://schemas.microsoft.com/office/drawing/2014/main" id="{754BDD2C-DC87-4912-A8DF-1C0E2E5E3F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3467" y="3962400"/>
            <a:ext cx="209417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9ACFF5D-8E3F-000F-8447-2AF01E1ECE63}"/>
              </a:ext>
            </a:extLst>
          </p:cNvPr>
          <p:cNvPicPr>
            <a:picLocks noChangeAspect="1"/>
          </p:cNvPicPr>
          <p:nvPr/>
        </p:nvPicPr>
        <p:blipFill>
          <a:blip r:embed="rId5"/>
          <a:stretch>
            <a:fillRect/>
          </a:stretch>
        </p:blipFill>
        <p:spPr>
          <a:xfrm>
            <a:off x="5497644" y="1073543"/>
            <a:ext cx="2813976" cy="5436090"/>
          </a:xfrm>
          <a:prstGeom prst="rect">
            <a:avLst/>
          </a:prstGeom>
        </p:spPr>
      </p:pic>
      <p:pic>
        <p:nvPicPr>
          <p:cNvPr id="8" name="Picture 7">
            <a:extLst>
              <a:ext uri="{FF2B5EF4-FFF2-40B4-BE49-F238E27FC236}">
                <a16:creationId xmlns:a16="http://schemas.microsoft.com/office/drawing/2014/main" id="{92EEAFCE-2966-4A0F-D1C4-8FA53C8EF4D2}"/>
              </a:ext>
            </a:extLst>
          </p:cNvPr>
          <p:cNvPicPr>
            <a:picLocks noChangeAspect="1"/>
          </p:cNvPicPr>
          <p:nvPr/>
        </p:nvPicPr>
        <p:blipFill>
          <a:blip r:embed="rId6"/>
          <a:stretch>
            <a:fillRect/>
          </a:stretch>
        </p:blipFill>
        <p:spPr>
          <a:xfrm>
            <a:off x="519918" y="6085230"/>
            <a:ext cx="1762456" cy="428227"/>
          </a:xfrm>
          <a:prstGeom prst="rect">
            <a:avLst/>
          </a:prstGeom>
        </p:spPr>
      </p:pic>
    </p:spTree>
    <p:custDataLst>
      <p:tags r:id="rId1"/>
    </p:custDataLst>
    <p:extLst>
      <p:ext uri="{BB962C8B-B14F-4D97-AF65-F5344CB8AC3E}">
        <p14:creationId xmlns:p14="http://schemas.microsoft.com/office/powerpoint/2010/main" val="428797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7AE00362-8BAE-40B2-B9F3-062165609135}"/>
              </a:ext>
            </a:extLst>
          </p:cNvPr>
          <p:cNvSpPr>
            <a:spLocks noGrp="1" noChangeArrowheads="1"/>
          </p:cNvSpPr>
          <p:nvPr>
            <p:ph type="title"/>
          </p:nvPr>
        </p:nvSpPr>
        <p:spPr/>
        <p:txBody>
          <a:bodyPr/>
          <a:lstStyle/>
          <a:p>
            <a:r>
              <a:rPr lang="en-US" altLang="en-US" dirty="0"/>
              <a:t>7. Best medication to lose weight?</a:t>
            </a:r>
          </a:p>
        </p:txBody>
      </p:sp>
      <p:sp>
        <p:nvSpPr>
          <p:cNvPr id="80899" name="Content Placeholder 2">
            <a:extLst>
              <a:ext uri="{FF2B5EF4-FFF2-40B4-BE49-F238E27FC236}">
                <a16:creationId xmlns:a16="http://schemas.microsoft.com/office/drawing/2014/main" id="{ACB1561E-6AA9-4CAD-A1CE-B6E5154B7F16}"/>
              </a:ext>
            </a:extLst>
          </p:cNvPr>
          <p:cNvSpPr>
            <a:spLocks noGrp="1" noChangeArrowheads="1"/>
          </p:cNvSpPr>
          <p:nvPr>
            <p:ph sz="quarter" idx="1"/>
          </p:nvPr>
        </p:nvSpPr>
        <p:spPr/>
        <p:txBody>
          <a:bodyPr>
            <a:normAutofit fontScale="85000" lnSpcReduction="10000"/>
          </a:bodyPr>
          <a:lstStyle/>
          <a:p>
            <a:pPr>
              <a:lnSpc>
                <a:spcPct val="120000"/>
              </a:lnSpc>
            </a:pPr>
            <a:r>
              <a:rPr lang="en-US" altLang="en-US" dirty="0"/>
              <a:t>Lost 6lbs and would like to lose more. Current DM Meds: empagliflozin (Jardiance) 25mg daily. BMI=34.</a:t>
            </a:r>
            <a:endParaRPr lang="en-US" altLang="en-US" baseline="30000" dirty="0"/>
          </a:p>
          <a:p>
            <a:r>
              <a:rPr lang="en-US" altLang="en-US" dirty="0"/>
              <a:t>What drug would be best to start next? </a:t>
            </a:r>
          </a:p>
          <a:p>
            <a:endParaRPr lang="en-US" altLang="en-US" dirty="0"/>
          </a:p>
        </p:txBody>
      </p:sp>
      <p:sp>
        <p:nvSpPr>
          <p:cNvPr id="2" name="Content Placeholder 1">
            <a:extLst>
              <a:ext uri="{FF2B5EF4-FFF2-40B4-BE49-F238E27FC236}">
                <a16:creationId xmlns:a16="http://schemas.microsoft.com/office/drawing/2014/main" id="{00C50854-8161-C45B-2B6C-784BC333CECD}"/>
              </a:ext>
            </a:extLst>
          </p:cNvPr>
          <p:cNvSpPr>
            <a:spLocks noGrp="1"/>
          </p:cNvSpPr>
          <p:nvPr>
            <p:ph sz="quarter" idx="2"/>
          </p:nvPr>
        </p:nvSpPr>
        <p:spPr>
          <a:xfrm>
            <a:off x="5715000" y="1216152"/>
            <a:ext cx="3124200" cy="4937760"/>
          </a:xfrm>
        </p:spPr>
        <p:txBody>
          <a:bodyPr>
            <a:normAutofit fontScale="85000" lnSpcReduction="10000"/>
          </a:bodyPr>
          <a:lstStyle/>
          <a:p>
            <a:pPr marL="742950" indent="-742950">
              <a:buAutoNum type="alphaUcPeriod"/>
            </a:pPr>
            <a:r>
              <a:rPr lang="en-US" dirty="0"/>
              <a:t>Tirzepatide</a:t>
            </a:r>
          </a:p>
          <a:p>
            <a:pPr marL="742950" indent="-742950">
              <a:buAutoNum type="alphaUcPeriod"/>
            </a:pPr>
            <a:r>
              <a:rPr lang="en-US" dirty="0"/>
              <a:t>Metformin</a:t>
            </a:r>
          </a:p>
          <a:p>
            <a:pPr marL="742950" indent="-742950">
              <a:buAutoNum type="alphaUcPeriod"/>
            </a:pPr>
            <a:r>
              <a:rPr lang="en-US" dirty="0"/>
              <a:t>Semaglutide</a:t>
            </a:r>
          </a:p>
          <a:p>
            <a:pPr marL="742950" indent="-742950">
              <a:buAutoNum type="alphaUcPeriod"/>
            </a:pPr>
            <a:r>
              <a:rPr lang="en-US" dirty="0"/>
              <a:t>Degludec</a:t>
            </a:r>
          </a:p>
          <a:p>
            <a:pPr marL="742950" indent="-742950">
              <a:buAutoNum type="alphaUcPeriod"/>
            </a:pPr>
            <a:r>
              <a:rPr lang="en-US" dirty="0"/>
              <a:t>A or C</a:t>
            </a:r>
          </a:p>
        </p:txBody>
      </p:sp>
      <p:pic>
        <p:nvPicPr>
          <p:cNvPr id="8" name="Picture 7" descr="Young businessman raising a finger">
            <a:extLst>
              <a:ext uri="{FF2B5EF4-FFF2-40B4-BE49-F238E27FC236}">
                <a16:creationId xmlns:a16="http://schemas.microsoft.com/office/drawing/2014/main" id="{3541DE6C-4AC2-8772-D55B-05F0284BA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1203" y="1409700"/>
            <a:ext cx="1653797" cy="4038600"/>
          </a:xfrm>
          <a:prstGeom prst="rect">
            <a:avLst/>
          </a:prstGeom>
        </p:spPr>
      </p:pic>
      <p:sp>
        <p:nvSpPr>
          <p:cNvPr id="3" name="TextBox 2">
            <a:extLst>
              <a:ext uri="{FF2B5EF4-FFF2-40B4-BE49-F238E27FC236}">
                <a16:creationId xmlns:a16="http://schemas.microsoft.com/office/drawing/2014/main" id="{1CD36644-66CF-6024-C0FC-DB4FF99A4407}"/>
              </a:ext>
            </a:extLst>
          </p:cNvPr>
          <p:cNvSpPr txBox="1"/>
          <p:nvPr/>
        </p:nvSpPr>
        <p:spPr>
          <a:xfrm>
            <a:off x="762000" y="6153912"/>
            <a:ext cx="7804732" cy="461665"/>
          </a:xfrm>
          <a:prstGeom prst="rect">
            <a:avLst/>
          </a:prstGeom>
          <a:noFill/>
        </p:spPr>
        <p:txBody>
          <a:bodyPr wrap="square" rtlCol="0">
            <a:spAutoFit/>
          </a:bodyPr>
          <a:lstStyle/>
          <a:p>
            <a:r>
              <a:rPr lang="en-US" sz="2400" dirty="0">
                <a:solidFill>
                  <a:srgbClr val="0070C0"/>
                </a:solidFill>
              </a:rPr>
              <a:t>Of course, lifestyle coaching and RD referral included in plan! </a:t>
            </a:r>
          </a:p>
        </p:txBody>
      </p:sp>
    </p:spTree>
    <p:extLst>
      <p:ext uri="{BB962C8B-B14F-4D97-AF65-F5344CB8AC3E}">
        <p14:creationId xmlns:p14="http://schemas.microsoft.com/office/powerpoint/2010/main" val="90239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p:txBody>
          <a:bodyPr/>
          <a:lstStyle/>
          <a:p>
            <a:pPr eaLnBrk="1" hangingPunct="1"/>
            <a:r>
              <a:rPr lang="en-US" altLang="en-US" dirty="0"/>
              <a:t>Poll 8 - Check Your Knowledge</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457200" y="1219200"/>
            <a:ext cx="5693621"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a:t>Sitagliptin (Januvia)</a:t>
            </a:r>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219200"/>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B7CE123-384E-4325-8CB9-AA6C6395A53F}"/>
              </a:ext>
            </a:extLst>
          </p:cNvPr>
          <p:cNvSpPr/>
          <p:nvPr/>
        </p:nvSpPr>
        <p:spPr>
          <a:xfrm>
            <a:off x="533400" y="5199762"/>
            <a:ext cx="4869458" cy="878076"/>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pic>
        <p:nvPicPr>
          <p:cNvPr id="2" name="Picture 1">
            <a:extLst>
              <a:ext uri="{FF2B5EF4-FFF2-40B4-BE49-F238E27FC236}">
                <a16:creationId xmlns:a16="http://schemas.microsoft.com/office/drawing/2014/main" id="{49DBDDCB-7F23-8B5C-C5AD-B72E78971B9A}"/>
              </a:ext>
            </a:extLst>
          </p:cNvPr>
          <p:cNvPicPr>
            <a:picLocks noChangeAspect="1"/>
          </p:cNvPicPr>
          <p:nvPr/>
        </p:nvPicPr>
        <p:blipFill>
          <a:blip r:embed="rId3"/>
          <a:stretch>
            <a:fillRect/>
          </a:stretch>
        </p:blipFill>
        <p:spPr>
          <a:xfrm>
            <a:off x="6781800" y="4572000"/>
            <a:ext cx="1905000" cy="1718978"/>
          </a:xfrm>
          <a:prstGeom prst="rect">
            <a:avLst/>
          </a:prstGeom>
        </p:spPr>
      </p:pic>
    </p:spTree>
    <p:extLst>
      <p:ext uri="{BB962C8B-B14F-4D97-AF65-F5344CB8AC3E}">
        <p14:creationId xmlns:p14="http://schemas.microsoft.com/office/powerpoint/2010/main" val="27214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3912A-9189-4D88-B32F-CAF55F5D7D8D}"/>
              </a:ext>
            </a:extLst>
          </p:cNvPr>
          <p:cNvSpPr>
            <a:spLocks noGrp="1"/>
          </p:cNvSpPr>
          <p:nvPr>
            <p:ph type="title"/>
          </p:nvPr>
        </p:nvSpPr>
        <p:spPr/>
        <p:txBody>
          <a:bodyPr>
            <a:noAutofit/>
          </a:bodyPr>
          <a:lstStyle/>
          <a:p>
            <a:r>
              <a:rPr lang="en-US" sz="4000" dirty="0"/>
              <a:t>Socioeconomics – Diabetes Diagnosis</a:t>
            </a:r>
          </a:p>
        </p:txBody>
      </p:sp>
      <p:sp>
        <p:nvSpPr>
          <p:cNvPr id="3" name="Content Placeholder 2">
            <a:extLst>
              <a:ext uri="{FF2B5EF4-FFF2-40B4-BE49-F238E27FC236}">
                <a16:creationId xmlns:a16="http://schemas.microsoft.com/office/drawing/2014/main" id="{747FE055-A1BF-42AF-8335-9548BA367DEA}"/>
              </a:ext>
            </a:extLst>
          </p:cNvPr>
          <p:cNvSpPr>
            <a:spLocks noGrp="1"/>
          </p:cNvSpPr>
          <p:nvPr>
            <p:ph sz="quarter" idx="1"/>
          </p:nvPr>
        </p:nvSpPr>
        <p:spPr>
          <a:xfrm>
            <a:off x="457200" y="1219200"/>
            <a:ext cx="5334000" cy="4937760"/>
          </a:xfrm>
        </p:spPr>
        <p:txBody>
          <a:bodyPr>
            <a:normAutofit fontScale="92500"/>
          </a:bodyPr>
          <a:lstStyle/>
          <a:p>
            <a:r>
              <a:rPr lang="en-US" dirty="0"/>
              <a:t>Prevalence varied significantly by education level, an indicator of SES status</a:t>
            </a:r>
          </a:p>
          <a:p>
            <a:pPr lvl="1"/>
            <a:r>
              <a:rPr lang="en-US" dirty="0"/>
              <a:t>13.4% - Less than high school education   </a:t>
            </a:r>
          </a:p>
          <a:p>
            <a:pPr lvl="1"/>
            <a:r>
              <a:rPr lang="en-US" dirty="0"/>
              <a:t>9.2% - High school education    </a:t>
            </a:r>
          </a:p>
          <a:p>
            <a:pPr lvl="1"/>
            <a:r>
              <a:rPr lang="en-US" dirty="0"/>
              <a:t>7.1% - More than high school education  </a:t>
            </a:r>
          </a:p>
        </p:txBody>
      </p:sp>
      <p:sp>
        <p:nvSpPr>
          <p:cNvPr id="4" name="TextBox 3">
            <a:extLst>
              <a:ext uri="{FF2B5EF4-FFF2-40B4-BE49-F238E27FC236}">
                <a16:creationId xmlns:a16="http://schemas.microsoft.com/office/drawing/2014/main" id="{A2389127-30F9-430F-8B68-4ABE2A95C378}"/>
              </a:ext>
            </a:extLst>
          </p:cNvPr>
          <p:cNvSpPr txBox="1"/>
          <p:nvPr/>
        </p:nvSpPr>
        <p:spPr>
          <a:xfrm>
            <a:off x="6477000" y="4663559"/>
            <a:ext cx="2514600" cy="369332"/>
          </a:xfrm>
          <a:prstGeom prst="rect">
            <a:avLst/>
          </a:prstGeom>
          <a:noFill/>
        </p:spPr>
        <p:txBody>
          <a:bodyPr wrap="square" rtlCol="0">
            <a:spAutoFit/>
          </a:bodyPr>
          <a:lstStyle/>
          <a:p>
            <a:r>
              <a:rPr lang="en-US" dirty="0"/>
              <a:t>CDC 2022</a:t>
            </a:r>
          </a:p>
        </p:txBody>
      </p:sp>
      <p:pic>
        <p:nvPicPr>
          <p:cNvPr id="5" name="Picture 4">
            <a:extLst>
              <a:ext uri="{FF2B5EF4-FFF2-40B4-BE49-F238E27FC236}">
                <a16:creationId xmlns:a16="http://schemas.microsoft.com/office/drawing/2014/main" id="{607C47A2-3E31-43C2-817A-E49C2E2EB93F}"/>
              </a:ext>
            </a:extLst>
          </p:cNvPr>
          <p:cNvPicPr>
            <a:picLocks noChangeAspect="1"/>
          </p:cNvPicPr>
          <p:nvPr/>
        </p:nvPicPr>
        <p:blipFill>
          <a:blip r:embed="rId2"/>
          <a:stretch>
            <a:fillRect/>
          </a:stretch>
        </p:blipFill>
        <p:spPr>
          <a:xfrm>
            <a:off x="5917992" y="1371600"/>
            <a:ext cx="2768808" cy="3248025"/>
          </a:xfrm>
          <a:prstGeom prst="rect">
            <a:avLst/>
          </a:prstGeom>
        </p:spPr>
      </p:pic>
    </p:spTree>
    <p:extLst>
      <p:ext uri="{BB962C8B-B14F-4D97-AF65-F5344CB8AC3E}">
        <p14:creationId xmlns:p14="http://schemas.microsoft.com/office/powerpoint/2010/main" val="27945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do they cost?</a:t>
            </a:r>
          </a:p>
        </p:txBody>
      </p:sp>
      <p:sp>
        <p:nvSpPr>
          <p:cNvPr id="3" name="Content Placeholder 2"/>
          <p:cNvSpPr>
            <a:spLocks noGrp="1"/>
          </p:cNvSpPr>
          <p:nvPr>
            <p:ph sz="quarter" idx="1"/>
          </p:nvPr>
        </p:nvSpPr>
        <p:spPr/>
        <p:txBody>
          <a:bodyPr>
            <a:normAutofit lnSpcReduction="10000"/>
          </a:bodyPr>
          <a:lstStyle/>
          <a:p>
            <a:r>
              <a:rPr lang="en-US" sz="3600" dirty="0"/>
              <a:t>Which of the following groups of meds for a month supply are cheapest? (multiple)</a:t>
            </a:r>
          </a:p>
          <a:p>
            <a:pPr marL="274320" lvl="1" indent="0">
              <a:buNone/>
            </a:pPr>
            <a:r>
              <a:rPr lang="en-US" dirty="0"/>
              <a:t>a. </a:t>
            </a:r>
            <a:r>
              <a:rPr lang="en-US" sz="3200" dirty="0"/>
              <a:t>Actos and Avandia </a:t>
            </a:r>
          </a:p>
          <a:p>
            <a:pPr marL="274320" lvl="1" indent="0">
              <a:buNone/>
            </a:pPr>
            <a:r>
              <a:rPr lang="en-US" sz="3200" dirty="0"/>
              <a:t>b. Glipizide, Glyburide, Glimepiride </a:t>
            </a:r>
          </a:p>
          <a:p>
            <a:pPr marL="274320" lvl="1" indent="0">
              <a:buNone/>
            </a:pPr>
            <a:r>
              <a:rPr lang="en-US" sz="3200" dirty="0"/>
              <a:t>c. Metformin and Metformin XR</a:t>
            </a:r>
          </a:p>
          <a:p>
            <a:pPr marL="274320" lvl="1" indent="0">
              <a:buNone/>
            </a:pPr>
            <a:r>
              <a:rPr lang="en-US" sz="3200" dirty="0"/>
              <a:t>d. Januvia and </a:t>
            </a:r>
            <a:r>
              <a:rPr lang="en-US" sz="3200" dirty="0" err="1"/>
              <a:t>Onglyza</a:t>
            </a:r>
            <a:endParaRPr lang="en-US" sz="3200" dirty="0"/>
          </a:p>
          <a:p>
            <a:pPr marL="274320" lvl="1" indent="0">
              <a:buNone/>
            </a:pPr>
            <a:r>
              <a:rPr lang="en-US" sz="3200" dirty="0"/>
              <a:t>e. Exenatide and Semaglutide</a:t>
            </a:r>
          </a:p>
          <a:p>
            <a:pPr marL="274320" lvl="1" indent="0">
              <a:buNone/>
            </a:pPr>
            <a:r>
              <a:rPr lang="en-US" dirty="0"/>
              <a:t>f. E</a:t>
            </a:r>
            <a:r>
              <a:rPr lang="en-US" sz="3200" dirty="0"/>
              <a:t>mpagliflozin and SGLT-2s</a:t>
            </a:r>
          </a:p>
          <a:p>
            <a:pPr marL="274320" lvl="1" indent="0">
              <a:buNone/>
            </a:pPr>
            <a:r>
              <a:rPr lang="en-US" dirty="0"/>
              <a:t>g. Tirzepatide (</a:t>
            </a:r>
            <a:r>
              <a:rPr lang="en-US" dirty="0" err="1"/>
              <a:t>Mounjaro</a:t>
            </a:r>
            <a:r>
              <a:rPr lang="en-US" dirty="0"/>
              <a:t>) </a:t>
            </a:r>
            <a:r>
              <a:rPr lang="en-US" sz="3200" dirty="0"/>
              <a:t>  </a:t>
            </a:r>
          </a:p>
        </p:txBody>
      </p:sp>
      <p:pic>
        <p:nvPicPr>
          <p:cNvPr id="4" name="Picture 3"/>
          <p:cNvPicPr>
            <a:picLocks noChangeAspect="1"/>
          </p:cNvPicPr>
          <p:nvPr/>
        </p:nvPicPr>
        <p:blipFill>
          <a:blip r:embed="rId2"/>
          <a:stretch>
            <a:fillRect/>
          </a:stretch>
        </p:blipFill>
        <p:spPr>
          <a:xfrm rot="2408473">
            <a:off x="7633662" y="1941803"/>
            <a:ext cx="1384367" cy="1011923"/>
          </a:xfrm>
          <a:prstGeom prst="rect">
            <a:avLst/>
          </a:prstGeom>
        </p:spPr>
      </p:pic>
      <p:sp>
        <p:nvSpPr>
          <p:cNvPr id="5" name="TextBox 4">
            <a:extLst>
              <a:ext uri="{FF2B5EF4-FFF2-40B4-BE49-F238E27FC236}">
                <a16:creationId xmlns:a16="http://schemas.microsoft.com/office/drawing/2014/main" id="{8C4CF0E0-5EF3-40E5-8BA2-F938B0293468}"/>
              </a:ext>
            </a:extLst>
          </p:cNvPr>
          <p:cNvSpPr txBox="1"/>
          <p:nvPr/>
        </p:nvSpPr>
        <p:spPr>
          <a:xfrm>
            <a:off x="647700" y="6059269"/>
            <a:ext cx="6037013" cy="646331"/>
          </a:xfrm>
          <a:prstGeom prst="rect">
            <a:avLst/>
          </a:prstGeom>
          <a:noFill/>
        </p:spPr>
        <p:txBody>
          <a:bodyPr wrap="square" rtlCol="0">
            <a:spAutoFit/>
          </a:bodyPr>
          <a:lstStyle/>
          <a:p>
            <a:r>
              <a:rPr lang="en-US" dirty="0"/>
              <a:t>See Table 9.3 in ADA Standards on Median Monthly Average Wholesale Price (AWP) 2022</a:t>
            </a:r>
          </a:p>
        </p:txBody>
      </p:sp>
      <p:sp>
        <p:nvSpPr>
          <p:cNvPr id="6" name="TextBox 5">
            <a:extLst>
              <a:ext uri="{FF2B5EF4-FFF2-40B4-BE49-F238E27FC236}">
                <a16:creationId xmlns:a16="http://schemas.microsoft.com/office/drawing/2014/main" id="{DE7415B8-0D2A-4901-B714-7D604778A5F8}"/>
              </a:ext>
            </a:extLst>
          </p:cNvPr>
          <p:cNvSpPr txBox="1"/>
          <p:nvPr/>
        </p:nvSpPr>
        <p:spPr>
          <a:xfrm>
            <a:off x="5826304" y="4242318"/>
            <a:ext cx="1716817" cy="461665"/>
          </a:xfrm>
          <a:prstGeom prst="rect">
            <a:avLst/>
          </a:prstGeom>
          <a:noFill/>
        </p:spPr>
        <p:txBody>
          <a:bodyPr wrap="none" rtlCol="0">
            <a:spAutoFit/>
          </a:bodyPr>
          <a:lstStyle/>
          <a:p>
            <a:r>
              <a:rPr lang="en-US" sz="2400" dirty="0">
                <a:solidFill>
                  <a:srgbClr val="FF0000"/>
                </a:solidFill>
              </a:rPr>
              <a:t>$909, $1022</a:t>
            </a:r>
          </a:p>
        </p:txBody>
      </p:sp>
      <p:sp>
        <p:nvSpPr>
          <p:cNvPr id="7" name="TextBox 6">
            <a:extLst>
              <a:ext uri="{FF2B5EF4-FFF2-40B4-BE49-F238E27FC236}">
                <a16:creationId xmlns:a16="http://schemas.microsoft.com/office/drawing/2014/main" id="{E4DD50AD-5C97-49E4-B64D-E2E7AC714350}"/>
              </a:ext>
            </a:extLst>
          </p:cNvPr>
          <p:cNvSpPr txBox="1"/>
          <p:nvPr/>
        </p:nvSpPr>
        <p:spPr>
          <a:xfrm>
            <a:off x="4318243" y="2267453"/>
            <a:ext cx="1495922" cy="461665"/>
          </a:xfrm>
          <a:prstGeom prst="rect">
            <a:avLst/>
          </a:prstGeom>
          <a:noFill/>
        </p:spPr>
        <p:txBody>
          <a:bodyPr wrap="none" rtlCol="0">
            <a:spAutoFit/>
          </a:bodyPr>
          <a:lstStyle/>
          <a:p>
            <a:r>
              <a:rPr lang="en-US" sz="2400" dirty="0">
                <a:solidFill>
                  <a:srgbClr val="FF0000"/>
                </a:solidFill>
              </a:rPr>
              <a:t>$5 &amp; $324</a:t>
            </a:r>
          </a:p>
        </p:txBody>
      </p:sp>
      <p:sp>
        <p:nvSpPr>
          <p:cNvPr id="8" name="TextBox 7">
            <a:extLst>
              <a:ext uri="{FF2B5EF4-FFF2-40B4-BE49-F238E27FC236}">
                <a16:creationId xmlns:a16="http://schemas.microsoft.com/office/drawing/2014/main" id="{183405D1-D08B-4390-A052-7BA83EEF3CF8}"/>
              </a:ext>
            </a:extLst>
          </p:cNvPr>
          <p:cNvSpPr txBox="1"/>
          <p:nvPr/>
        </p:nvSpPr>
        <p:spPr>
          <a:xfrm>
            <a:off x="4724400" y="3752529"/>
            <a:ext cx="1803699" cy="461665"/>
          </a:xfrm>
          <a:prstGeom prst="rect">
            <a:avLst/>
          </a:prstGeom>
          <a:noFill/>
        </p:spPr>
        <p:txBody>
          <a:bodyPr wrap="none" rtlCol="0">
            <a:spAutoFit/>
          </a:bodyPr>
          <a:lstStyle/>
          <a:p>
            <a:r>
              <a:rPr lang="en-US" sz="2400" dirty="0">
                <a:solidFill>
                  <a:srgbClr val="FF0000"/>
                </a:solidFill>
              </a:rPr>
              <a:t>$596 &amp; $549</a:t>
            </a:r>
          </a:p>
        </p:txBody>
      </p:sp>
      <p:sp>
        <p:nvSpPr>
          <p:cNvPr id="11" name="TextBox 10">
            <a:extLst>
              <a:ext uri="{FF2B5EF4-FFF2-40B4-BE49-F238E27FC236}">
                <a16:creationId xmlns:a16="http://schemas.microsoft.com/office/drawing/2014/main" id="{871E6E73-5B0F-4F06-9385-472AED4DFA73}"/>
              </a:ext>
            </a:extLst>
          </p:cNvPr>
          <p:cNvSpPr txBox="1"/>
          <p:nvPr/>
        </p:nvSpPr>
        <p:spPr>
          <a:xfrm>
            <a:off x="5917236" y="4743052"/>
            <a:ext cx="813043" cy="461665"/>
          </a:xfrm>
          <a:prstGeom prst="rect">
            <a:avLst/>
          </a:prstGeom>
          <a:noFill/>
        </p:spPr>
        <p:txBody>
          <a:bodyPr wrap="none" rtlCol="0">
            <a:spAutoFit/>
          </a:bodyPr>
          <a:lstStyle/>
          <a:p>
            <a:r>
              <a:rPr lang="en-US" sz="2400" dirty="0">
                <a:solidFill>
                  <a:srgbClr val="FF0000"/>
                </a:solidFill>
              </a:rPr>
              <a:t>$658</a:t>
            </a:r>
          </a:p>
        </p:txBody>
      </p:sp>
      <p:sp>
        <p:nvSpPr>
          <p:cNvPr id="10" name="TextBox 9">
            <a:extLst>
              <a:ext uri="{FF2B5EF4-FFF2-40B4-BE49-F238E27FC236}">
                <a16:creationId xmlns:a16="http://schemas.microsoft.com/office/drawing/2014/main" id="{DCB6769A-9354-4E3E-BC17-7C54124B2404}"/>
              </a:ext>
            </a:extLst>
          </p:cNvPr>
          <p:cNvSpPr txBox="1"/>
          <p:nvPr/>
        </p:nvSpPr>
        <p:spPr>
          <a:xfrm>
            <a:off x="6684713" y="2753644"/>
            <a:ext cx="2002087" cy="461665"/>
          </a:xfrm>
          <a:prstGeom prst="rect">
            <a:avLst/>
          </a:prstGeom>
          <a:noFill/>
        </p:spPr>
        <p:txBody>
          <a:bodyPr wrap="none" rtlCol="0">
            <a:spAutoFit/>
          </a:bodyPr>
          <a:lstStyle/>
          <a:p>
            <a:r>
              <a:rPr lang="en-US" sz="2400" dirty="0">
                <a:solidFill>
                  <a:srgbClr val="FF0000"/>
                </a:solidFill>
              </a:rPr>
              <a:t>$10 for 3 </a:t>
            </a:r>
            <a:r>
              <a:rPr lang="en-US" sz="2400" dirty="0" err="1">
                <a:solidFill>
                  <a:srgbClr val="FF0000"/>
                </a:solidFill>
              </a:rPr>
              <a:t>mo’s</a:t>
            </a:r>
            <a:endParaRPr lang="en-US" sz="2400" dirty="0">
              <a:solidFill>
                <a:srgbClr val="FF0000"/>
              </a:solidFill>
            </a:endParaRPr>
          </a:p>
        </p:txBody>
      </p:sp>
      <p:sp>
        <p:nvSpPr>
          <p:cNvPr id="12" name="TextBox 11">
            <a:extLst>
              <a:ext uri="{FF2B5EF4-FFF2-40B4-BE49-F238E27FC236}">
                <a16:creationId xmlns:a16="http://schemas.microsoft.com/office/drawing/2014/main" id="{09A8B599-10DE-4E77-ABEA-F10EB123944D}"/>
              </a:ext>
            </a:extLst>
          </p:cNvPr>
          <p:cNvSpPr txBox="1"/>
          <p:nvPr/>
        </p:nvSpPr>
        <p:spPr>
          <a:xfrm>
            <a:off x="6323758" y="3290864"/>
            <a:ext cx="2002087" cy="461665"/>
          </a:xfrm>
          <a:prstGeom prst="rect">
            <a:avLst/>
          </a:prstGeom>
          <a:noFill/>
        </p:spPr>
        <p:txBody>
          <a:bodyPr wrap="none" rtlCol="0">
            <a:spAutoFit/>
          </a:bodyPr>
          <a:lstStyle/>
          <a:p>
            <a:r>
              <a:rPr lang="en-US" sz="2400" dirty="0">
                <a:solidFill>
                  <a:srgbClr val="FF0000"/>
                </a:solidFill>
              </a:rPr>
              <a:t>$10 for 3 </a:t>
            </a:r>
            <a:r>
              <a:rPr lang="en-US" sz="2400" dirty="0" err="1">
                <a:solidFill>
                  <a:srgbClr val="FF0000"/>
                </a:solidFill>
              </a:rPr>
              <a:t>mo’s</a:t>
            </a:r>
            <a:endParaRPr lang="en-US" sz="2400" dirty="0">
              <a:solidFill>
                <a:srgbClr val="FF0000"/>
              </a:solidFill>
            </a:endParaRPr>
          </a:p>
        </p:txBody>
      </p:sp>
      <p:sp>
        <p:nvSpPr>
          <p:cNvPr id="9" name="TextBox 8">
            <a:extLst>
              <a:ext uri="{FF2B5EF4-FFF2-40B4-BE49-F238E27FC236}">
                <a16:creationId xmlns:a16="http://schemas.microsoft.com/office/drawing/2014/main" id="{D7F6B655-6BA1-022D-7057-237C929EEDEA}"/>
              </a:ext>
            </a:extLst>
          </p:cNvPr>
          <p:cNvSpPr txBox="1"/>
          <p:nvPr/>
        </p:nvSpPr>
        <p:spPr>
          <a:xfrm>
            <a:off x="5219727" y="5223302"/>
            <a:ext cx="813043" cy="461665"/>
          </a:xfrm>
          <a:prstGeom prst="rect">
            <a:avLst/>
          </a:prstGeom>
          <a:noFill/>
        </p:spPr>
        <p:txBody>
          <a:bodyPr wrap="none" rtlCol="0">
            <a:spAutoFit/>
          </a:bodyPr>
          <a:lstStyle/>
          <a:p>
            <a:r>
              <a:rPr lang="en-US" sz="2400" dirty="0">
                <a:solidFill>
                  <a:srgbClr val="FF0000"/>
                </a:solidFill>
              </a:rPr>
              <a:t>$974</a:t>
            </a:r>
          </a:p>
        </p:txBody>
      </p:sp>
    </p:spTree>
    <p:extLst>
      <p:ext uri="{BB962C8B-B14F-4D97-AF65-F5344CB8AC3E}">
        <p14:creationId xmlns:p14="http://schemas.microsoft.com/office/powerpoint/2010/main" val="40791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wipe(down)">
                                      <p:cBhvr>
                                        <p:cTn id="115" dur="580">
                                          <p:stCondLst>
                                            <p:cond delay="0"/>
                                          </p:stCondLst>
                                        </p:cTn>
                                        <p:tgtEl>
                                          <p:spTgt spid="9"/>
                                        </p:tgtEl>
                                      </p:cBhvr>
                                    </p:animEffect>
                                    <p:anim calcmode="lin" valueType="num">
                                      <p:cBhvr>
                                        <p:cTn id="1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1" dur="26">
                                          <p:stCondLst>
                                            <p:cond delay="650"/>
                                          </p:stCondLst>
                                        </p:cTn>
                                        <p:tgtEl>
                                          <p:spTgt spid="9"/>
                                        </p:tgtEl>
                                      </p:cBhvr>
                                      <p:to x="100000" y="60000"/>
                                    </p:animScale>
                                    <p:animScale>
                                      <p:cBhvr>
                                        <p:cTn id="122" dur="166" decel="50000">
                                          <p:stCondLst>
                                            <p:cond delay="676"/>
                                          </p:stCondLst>
                                        </p:cTn>
                                        <p:tgtEl>
                                          <p:spTgt spid="9"/>
                                        </p:tgtEl>
                                      </p:cBhvr>
                                      <p:to x="100000" y="100000"/>
                                    </p:animScale>
                                    <p:animScale>
                                      <p:cBhvr>
                                        <p:cTn id="123" dur="26">
                                          <p:stCondLst>
                                            <p:cond delay="1312"/>
                                          </p:stCondLst>
                                        </p:cTn>
                                        <p:tgtEl>
                                          <p:spTgt spid="9"/>
                                        </p:tgtEl>
                                      </p:cBhvr>
                                      <p:to x="100000" y="80000"/>
                                    </p:animScale>
                                    <p:animScale>
                                      <p:cBhvr>
                                        <p:cTn id="124" dur="166" decel="50000">
                                          <p:stCondLst>
                                            <p:cond delay="1338"/>
                                          </p:stCondLst>
                                        </p:cTn>
                                        <p:tgtEl>
                                          <p:spTgt spid="9"/>
                                        </p:tgtEl>
                                      </p:cBhvr>
                                      <p:to x="100000" y="100000"/>
                                    </p:animScale>
                                    <p:animScale>
                                      <p:cBhvr>
                                        <p:cTn id="125" dur="26">
                                          <p:stCondLst>
                                            <p:cond delay="1642"/>
                                          </p:stCondLst>
                                        </p:cTn>
                                        <p:tgtEl>
                                          <p:spTgt spid="9"/>
                                        </p:tgtEl>
                                      </p:cBhvr>
                                      <p:to x="100000" y="90000"/>
                                    </p:animScale>
                                    <p:animScale>
                                      <p:cBhvr>
                                        <p:cTn id="126" dur="166" decel="50000">
                                          <p:stCondLst>
                                            <p:cond delay="1668"/>
                                          </p:stCondLst>
                                        </p:cTn>
                                        <p:tgtEl>
                                          <p:spTgt spid="9"/>
                                        </p:tgtEl>
                                      </p:cBhvr>
                                      <p:to x="100000" y="100000"/>
                                    </p:animScale>
                                    <p:animScale>
                                      <p:cBhvr>
                                        <p:cTn id="127" dur="26">
                                          <p:stCondLst>
                                            <p:cond delay="1808"/>
                                          </p:stCondLst>
                                        </p:cTn>
                                        <p:tgtEl>
                                          <p:spTgt spid="9"/>
                                        </p:tgtEl>
                                      </p:cBhvr>
                                      <p:to x="100000" y="95000"/>
                                    </p:animScale>
                                    <p:animScale>
                                      <p:cBhvr>
                                        <p:cTn id="12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0" grpId="0"/>
      <p:bldP spid="12"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 Wait, what about insulin?</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3"/>
          <a:stretch>
            <a:fillRect/>
          </a:stretch>
        </p:blipFill>
        <p:spPr>
          <a:xfrm>
            <a:off x="18585" y="1427356"/>
            <a:ext cx="9144000" cy="5148197"/>
          </a:xfrm>
          <a:prstGeom prst="rect">
            <a:avLst/>
          </a:prstGeom>
        </p:spPr>
      </p:pic>
      <p:pic>
        <p:nvPicPr>
          <p:cNvPr id="5" name="Picture 4">
            <a:extLst>
              <a:ext uri="{FF2B5EF4-FFF2-40B4-BE49-F238E27FC236}">
                <a16:creationId xmlns:a16="http://schemas.microsoft.com/office/drawing/2014/main" id="{8707F16C-062A-9443-C0D8-3A9BCB12AE74}"/>
              </a:ext>
            </a:extLst>
          </p:cNvPr>
          <p:cNvPicPr>
            <a:picLocks noChangeAspect="1"/>
          </p:cNvPicPr>
          <p:nvPr/>
        </p:nvPicPr>
        <p:blipFill>
          <a:blip r:embed="rId4"/>
          <a:stretch>
            <a:fillRect/>
          </a:stretch>
        </p:blipFill>
        <p:spPr>
          <a:xfrm>
            <a:off x="3810000" y="6305896"/>
            <a:ext cx="2219656" cy="539314"/>
          </a:xfrm>
          <a:prstGeom prst="rect">
            <a:avLst/>
          </a:prstGeom>
        </p:spPr>
      </p:pic>
    </p:spTree>
    <p:extLst>
      <p:ext uri="{BB962C8B-B14F-4D97-AF65-F5344CB8AC3E}">
        <p14:creationId xmlns:p14="http://schemas.microsoft.com/office/powerpoint/2010/main" val="15675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4A79-643E-340F-E58C-3D5C0B375D8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963F2D6-0CC1-A102-188E-9F701B651AA0}"/>
              </a:ext>
            </a:extLst>
          </p:cNvPr>
          <p:cNvPicPr>
            <a:picLocks noChangeAspect="1"/>
          </p:cNvPicPr>
          <p:nvPr/>
        </p:nvPicPr>
        <p:blipFill>
          <a:blip r:embed="rId2"/>
          <a:stretch>
            <a:fillRect/>
          </a:stretch>
        </p:blipFill>
        <p:spPr>
          <a:xfrm>
            <a:off x="457200" y="23446"/>
            <a:ext cx="5867400" cy="6834554"/>
          </a:xfrm>
          <a:prstGeom prst="rect">
            <a:avLst/>
          </a:prstGeom>
        </p:spPr>
      </p:pic>
      <p:pic>
        <p:nvPicPr>
          <p:cNvPr id="8" name="Picture 7">
            <a:extLst>
              <a:ext uri="{FF2B5EF4-FFF2-40B4-BE49-F238E27FC236}">
                <a16:creationId xmlns:a16="http://schemas.microsoft.com/office/drawing/2014/main" id="{0A4D7542-785E-E146-F807-F6493077D175}"/>
              </a:ext>
            </a:extLst>
          </p:cNvPr>
          <p:cNvPicPr>
            <a:picLocks noChangeAspect="1"/>
          </p:cNvPicPr>
          <p:nvPr/>
        </p:nvPicPr>
        <p:blipFill>
          <a:blip r:embed="rId3"/>
          <a:stretch>
            <a:fillRect/>
          </a:stretch>
        </p:blipFill>
        <p:spPr>
          <a:xfrm>
            <a:off x="5705144" y="5904941"/>
            <a:ext cx="2981656" cy="724459"/>
          </a:xfrm>
          <a:prstGeom prst="rect">
            <a:avLst/>
          </a:prstGeom>
        </p:spPr>
      </p:pic>
      <p:sp>
        <p:nvSpPr>
          <p:cNvPr id="9" name="TextBox 8">
            <a:extLst>
              <a:ext uri="{FF2B5EF4-FFF2-40B4-BE49-F238E27FC236}">
                <a16:creationId xmlns:a16="http://schemas.microsoft.com/office/drawing/2014/main" id="{E8705785-D28A-B2EE-7D46-53822BD47CEF}"/>
              </a:ext>
            </a:extLst>
          </p:cNvPr>
          <p:cNvSpPr txBox="1"/>
          <p:nvPr/>
        </p:nvSpPr>
        <p:spPr>
          <a:xfrm>
            <a:off x="6096000" y="2057400"/>
            <a:ext cx="2743200" cy="3139321"/>
          </a:xfrm>
          <a:prstGeom prst="rect">
            <a:avLst/>
          </a:prstGeom>
          <a:noFill/>
        </p:spPr>
        <p:txBody>
          <a:bodyPr wrap="square" rtlCol="0">
            <a:spAutoFit/>
          </a:bodyPr>
          <a:lstStyle/>
          <a:p>
            <a:r>
              <a:rPr lang="en-US" sz="2000" dirty="0"/>
              <a:t>Start with GLP-1. If not at target add</a:t>
            </a:r>
          </a:p>
          <a:p>
            <a:r>
              <a:rPr lang="en-US" sz="2000" dirty="0"/>
              <a:t>Basal insulin </a:t>
            </a:r>
            <a:br>
              <a:rPr lang="en-US" sz="2000" dirty="0"/>
            </a:br>
            <a:r>
              <a:rPr lang="en-US" sz="2000" dirty="0"/>
              <a:t>-10 units or</a:t>
            </a:r>
          </a:p>
          <a:p>
            <a:r>
              <a:rPr lang="en-US" sz="2000" dirty="0"/>
              <a:t>-  0.1 to 0.2 units a day</a:t>
            </a:r>
          </a:p>
          <a:p>
            <a:r>
              <a:rPr lang="en-US" sz="2000" dirty="0"/>
              <a:t>- Get fasting to goal</a:t>
            </a:r>
          </a:p>
          <a:p>
            <a:r>
              <a:rPr lang="en-US" sz="2000" dirty="0"/>
              <a:t>Then add bolus as needed for daytime hyperglycemia</a:t>
            </a:r>
          </a:p>
          <a:p>
            <a:endParaRPr lang="en-US" dirty="0"/>
          </a:p>
        </p:txBody>
      </p:sp>
    </p:spTree>
    <p:extLst>
      <p:ext uri="{BB962C8B-B14F-4D97-AF65-F5344CB8AC3E}">
        <p14:creationId xmlns:p14="http://schemas.microsoft.com/office/powerpoint/2010/main" val="345956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14</a:t>
            </a:r>
          </a:p>
        </p:txBody>
      </p:sp>
      <p:sp>
        <p:nvSpPr>
          <p:cNvPr id="3" name="Content Placeholder 2"/>
          <p:cNvSpPr>
            <a:spLocks noGrp="1"/>
          </p:cNvSpPr>
          <p:nvPr>
            <p:ph sz="quarter" idx="1"/>
          </p:nvPr>
        </p:nvSpPr>
        <p:spPr>
          <a:xfrm>
            <a:off x="653761" y="1371600"/>
            <a:ext cx="6400800" cy="5029200"/>
          </a:xfrm>
        </p:spPr>
        <p:txBody>
          <a:bodyPr/>
          <a:lstStyle/>
          <a:p>
            <a:r>
              <a:rPr lang="en-US" dirty="0"/>
              <a:t> </a:t>
            </a:r>
            <a:r>
              <a:rPr lang="en-US" sz="2800" dirty="0"/>
              <a:t>JZ is excited about his A1c of 5.4%. He takes bolus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3" cstate="print"/>
          <a:stretch>
            <a:fillRect/>
          </a:stretch>
        </p:blipFill>
        <p:spPr>
          <a:xfrm>
            <a:off x="7162800" y="1676400"/>
            <a:ext cx="1327439" cy="1946910"/>
          </a:xfrm>
          <a:prstGeom prst="rect">
            <a:avLst/>
          </a:prstGeom>
        </p:spPr>
      </p:pic>
      <p:sp>
        <p:nvSpPr>
          <p:cNvPr id="6" name="Oval 5">
            <a:extLst>
              <a:ext uri="{FF2B5EF4-FFF2-40B4-BE49-F238E27FC236}">
                <a16:creationId xmlns:a16="http://schemas.microsoft.com/office/drawing/2014/main" id="{BAE3265F-1D91-4A97-B941-10945F6BF854}"/>
              </a:ext>
            </a:extLst>
          </p:cNvPr>
          <p:cNvSpPr/>
          <p:nvPr/>
        </p:nvSpPr>
        <p:spPr>
          <a:xfrm>
            <a:off x="304800" y="4953000"/>
            <a:ext cx="6553200" cy="1371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79956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a:bodyPr>
          <a:lstStyle/>
          <a:p>
            <a:r>
              <a:rPr lang="en-US" sz="3100" b="1" dirty="0"/>
              <a:t>BG &lt;70mg/dl – Level 1 </a:t>
            </a:r>
          </a:p>
          <a:p>
            <a:r>
              <a:rPr lang="en-US" sz="2800" dirty="0"/>
              <a:t>Follow 15/15 rule and contact provider to make needed changes</a:t>
            </a:r>
            <a:br>
              <a:rPr lang="en-US" sz="3100" dirty="0"/>
            </a:br>
            <a:endParaRPr lang="en-US" sz="3100" dirty="0"/>
          </a:p>
          <a:p>
            <a:r>
              <a:rPr lang="en-US" b="1" dirty="0"/>
              <a:t>BG &lt; 54mg/dl – Level 2</a:t>
            </a:r>
          </a:p>
          <a:p>
            <a:r>
              <a:rPr lang="en-US" sz="2800" dirty="0"/>
              <a:t>Indicates serious hypo. Contact provider for med change. </a:t>
            </a:r>
            <a:r>
              <a:rPr lang="en-US" sz="2900" dirty="0"/>
              <a:t>Glucagon Emergency Kit</a:t>
            </a:r>
            <a:br>
              <a:rPr lang="en-US" sz="2900" dirty="0"/>
            </a:br>
            <a:endParaRPr lang="en-US" sz="2900" dirty="0"/>
          </a:p>
          <a:p>
            <a:r>
              <a:rPr lang="en-US" b="1" dirty="0"/>
              <a:t>Severe Hypoglycemia – Level 3</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456218" y="1371600"/>
            <a:ext cx="2230582" cy="2313475"/>
          </a:xfrm>
          <a:prstGeom prst="rect">
            <a:avLst/>
          </a:prstGeom>
        </p:spPr>
      </p:pic>
    </p:spTree>
    <p:extLst>
      <p:ext uri="{BB962C8B-B14F-4D97-AF65-F5344CB8AC3E}">
        <p14:creationId xmlns:p14="http://schemas.microsoft.com/office/powerpoint/2010/main" val="382272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BB90F21-3CFB-4347-A8C7-DEAB64D15C09}"/>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9D224FFC-BA57-48F1-8327-68F6A00337DA}"/>
              </a:ext>
            </a:extLst>
          </p:cNvPr>
          <p:cNvPicPr>
            <a:picLocks noChangeAspect="1"/>
          </p:cNvPicPr>
          <p:nvPr/>
        </p:nvPicPr>
        <p:blipFill>
          <a:blip r:embed="rId2"/>
          <a:stretch>
            <a:fillRect/>
          </a:stretch>
        </p:blipFill>
        <p:spPr>
          <a:xfrm>
            <a:off x="0" y="123092"/>
            <a:ext cx="9144000" cy="5834677"/>
          </a:xfrm>
          <a:prstGeom prst="rect">
            <a:avLst/>
          </a:prstGeom>
        </p:spPr>
      </p:pic>
      <p:pic>
        <p:nvPicPr>
          <p:cNvPr id="5" name="Picture 4">
            <a:extLst>
              <a:ext uri="{FF2B5EF4-FFF2-40B4-BE49-F238E27FC236}">
                <a16:creationId xmlns:a16="http://schemas.microsoft.com/office/drawing/2014/main" id="{1EF33C40-A89D-464F-97A5-7F67B742D452}"/>
              </a:ext>
            </a:extLst>
          </p:cNvPr>
          <p:cNvPicPr>
            <a:picLocks noChangeAspect="1"/>
          </p:cNvPicPr>
          <p:nvPr/>
        </p:nvPicPr>
        <p:blipFill>
          <a:blip r:embed="rId3"/>
          <a:stretch>
            <a:fillRect/>
          </a:stretch>
        </p:blipFill>
        <p:spPr>
          <a:xfrm>
            <a:off x="-28074" y="0"/>
            <a:ext cx="9144000" cy="6589671"/>
          </a:xfrm>
          <a:prstGeom prst="rect">
            <a:avLst/>
          </a:prstGeom>
        </p:spPr>
      </p:pic>
    </p:spTree>
    <p:extLst>
      <p:ext uri="{BB962C8B-B14F-4D97-AF65-F5344CB8AC3E}">
        <p14:creationId xmlns:p14="http://schemas.microsoft.com/office/powerpoint/2010/main" val="27038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E7229C57-E69F-4EE0-9265-C69F7F3E8D31}"/>
              </a:ext>
            </a:extLst>
          </p:cNvPr>
          <p:cNvPicPr>
            <a:picLocks noGrp="1" noChangeAspect="1"/>
          </p:cNvPicPr>
          <p:nvPr>
            <p:ph sz="quarter" idx="1"/>
          </p:nvPr>
        </p:nvPicPr>
        <p:blipFill>
          <a:blip r:embed="rId2"/>
          <a:stretch>
            <a:fillRect/>
          </a:stretch>
        </p:blipFill>
        <p:spPr>
          <a:xfrm>
            <a:off x="38736" y="124838"/>
            <a:ext cx="9066527" cy="6261370"/>
          </a:xfrm>
          <a:prstGeom prst="rect">
            <a:avLst/>
          </a:prstGeom>
        </p:spPr>
      </p:pic>
    </p:spTree>
    <p:extLst>
      <p:ext uri="{BB962C8B-B14F-4D97-AF65-F5344CB8AC3E}">
        <p14:creationId xmlns:p14="http://schemas.microsoft.com/office/powerpoint/2010/main" val="29628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1028" descr="Glucagon Emergency Kit by Lilly, Op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73" y="3375025"/>
            <a:ext cx="42672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0" name="Picture 1030" descr="Glucagon Emergency Kit by Lilly">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475" y="1544240"/>
            <a:ext cx="42862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2" name="Picture 1032" descr="Glucagon Emergency Kit by Nov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6146" y="1334294"/>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7"/>
          <p:cNvSpPr txBox="1">
            <a:spLocks noChangeArrowheads="1"/>
          </p:cNvSpPr>
          <p:nvPr/>
        </p:nvSpPr>
        <p:spPr bwMode="auto">
          <a:xfrm>
            <a:off x="4571999" y="5110892"/>
            <a:ext cx="41365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Store 68-77 degrees prior to reconstitution, single use only</a:t>
            </a:r>
          </a:p>
        </p:txBody>
      </p:sp>
      <p:sp>
        <p:nvSpPr>
          <p:cNvPr id="2" name="Title 1"/>
          <p:cNvSpPr>
            <a:spLocks noGrp="1"/>
          </p:cNvSpPr>
          <p:nvPr>
            <p:ph type="title"/>
          </p:nvPr>
        </p:nvSpPr>
        <p:spPr/>
        <p:txBody>
          <a:bodyPr/>
          <a:lstStyle/>
          <a:p>
            <a:r>
              <a:rPr lang="en-US" dirty="0"/>
              <a:t>Glucagon Emergency Kit</a:t>
            </a:r>
          </a:p>
        </p:txBody>
      </p:sp>
    </p:spTree>
    <p:custDataLst>
      <p:tags r:id="rId1"/>
    </p:custDataLst>
    <p:extLst>
      <p:ext uri="{BB962C8B-B14F-4D97-AF65-F5344CB8AC3E}">
        <p14:creationId xmlns:p14="http://schemas.microsoft.com/office/powerpoint/2010/main" val="2662132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9030"/>
                                        </p:tgtEl>
                                        <p:attrNameLst>
                                          <p:attrName>style.visibility</p:attrName>
                                        </p:attrNameLst>
                                      </p:cBhvr>
                                      <p:to>
                                        <p:strVal val="visible"/>
                                      </p:to>
                                    </p:set>
                                    <p:anim calcmode="lin" valueType="num">
                                      <p:cBhvr additive="base">
                                        <p:cTn id="7" dur="500" fill="hold"/>
                                        <p:tgtEl>
                                          <p:spTgt spid="769030"/>
                                        </p:tgtEl>
                                        <p:attrNameLst>
                                          <p:attrName>ppt_x</p:attrName>
                                        </p:attrNameLst>
                                      </p:cBhvr>
                                      <p:tavLst>
                                        <p:tav tm="0">
                                          <p:val>
                                            <p:strVal val="#ppt_x"/>
                                          </p:val>
                                        </p:tav>
                                        <p:tav tm="100000">
                                          <p:val>
                                            <p:strVal val="#ppt_x"/>
                                          </p:val>
                                        </p:tav>
                                      </p:tavLst>
                                    </p:anim>
                                    <p:anim calcmode="lin" valueType="num">
                                      <p:cBhvr additive="base">
                                        <p:cTn id="8" dur="500" fill="hold"/>
                                        <p:tgtEl>
                                          <p:spTgt spid="7690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69028"/>
                                        </p:tgtEl>
                                        <p:attrNameLst>
                                          <p:attrName>style.visibility</p:attrName>
                                        </p:attrNameLst>
                                      </p:cBhvr>
                                      <p:to>
                                        <p:strVal val="visible"/>
                                      </p:to>
                                    </p:set>
                                    <p:anim calcmode="lin" valueType="num">
                                      <p:cBhvr additive="base">
                                        <p:cTn id="13" dur="500" fill="hold"/>
                                        <p:tgtEl>
                                          <p:spTgt spid="769028"/>
                                        </p:tgtEl>
                                        <p:attrNameLst>
                                          <p:attrName>ppt_x</p:attrName>
                                        </p:attrNameLst>
                                      </p:cBhvr>
                                      <p:tavLst>
                                        <p:tav tm="0">
                                          <p:val>
                                            <p:strVal val="#ppt_x"/>
                                          </p:val>
                                        </p:tav>
                                        <p:tav tm="100000">
                                          <p:val>
                                            <p:strVal val="#ppt_x"/>
                                          </p:val>
                                        </p:tav>
                                      </p:tavLst>
                                    </p:anim>
                                    <p:anim calcmode="lin" valueType="num">
                                      <p:cBhvr additive="base">
                                        <p:cTn id="14" dur="500" fill="hold"/>
                                        <p:tgtEl>
                                          <p:spTgt spid="7690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69032"/>
                                        </p:tgtEl>
                                        <p:attrNameLst>
                                          <p:attrName>style.visibility</p:attrName>
                                        </p:attrNameLst>
                                      </p:cBhvr>
                                      <p:to>
                                        <p:strVal val="visible"/>
                                      </p:to>
                                    </p:set>
                                    <p:anim calcmode="lin" valueType="num">
                                      <p:cBhvr additive="base">
                                        <p:cTn id="19" dur="500" fill="hold"/>
                                        <p:tgtEl>
                                          <p:spTgt spid="769032"/>
                                        </p:tgtEl>
                                        <p:attrNameLst>
                                          <p:attrName>ppt_x</p:attrName>
                                        </p:attrNameLst>
                                      </p:cBhvr>
                                      <p:tavLst>
                                        <p:tav tm="0">
                                          <p:val>
                                            <p:strVal val="#ppt_x"/>
                                          </p:val>
                                        </p:tav>
                                        <p:tav tm="100000">
                                          <p:val>
                                            <p:strVal val="#ppt_x"/>
                                          </p:val>
                                        </p:tav>
                                      </p:tavLst>
                                    </p:anim>
                                    <p:anim calcmode="lin" valueType="num">
                                      <p:cBhvr additive="base">
                                        <p:cTn id="20" dur="500" fill="hold"/>
                                        <p:tgtEl>
                                          <p:spTgt spid="769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B171-4B93-4BD8-9D6A-BCD43FE888E5}"/>
              </a:ext>
            </a:extLst>
          </p:cNvPr>
          <p:cNvSpPr>
            <a:spLocks noGrp="1"/>
          </p:cNvSpPr>
          <p:nvPr>
            <p:ph type="title"/>
          </p:nvPr>
        </p:nvSpPr>
        <p:spPr/>
        <p:txBody>
          <a:bodyPr>
            <a:normAutofit/>
          </a:bodyPr>
          <a:lstStyle/>
          <a:p>
            <a:r>
              <a:rPr lang="en-US" sz="4400" dirty="0"/>
              <a:t>Nasal Glucagon - </a:t>
            </a:r>
            <a:r>
              <a:rPr lang="en-US" sz="4400" dirty="0" err="1"/>
              <a:t>Baqsimi</a:t>
            </a:r>
            <a:endParaRPr lang="en-US" sz="4400" dirty="0"/>
          </a:p>
        </p:txBody>
      </p:sp>
      <p:sp>
        <p:nvSpPr>
          <p:cNvPr id="4" name="Content Placeholder 3">
            <a:extLst>
              <a:ext uri="{FF2B5EF4-FFF2-40B4-BE49-F238E27FC236}">
                <a16:creationId xmlns:a16="http://schemas.microsoft.com/office/drawing/2014/main" id="{BEDF5410-C5DE-4A3F-AF9D-70AD3F32F48F}"/>
              </a:ext>
            </a:extLst>
          </p:cNvPr>
          <p:cNvSpPr>
            <a:spLocks noGrp="1"/>
          </p:cNvSpPr>
          <p:nvPr>
            <p:ph sz="quarter" idx="1"/>
          </p:nvPr>
        </p:nvSpPr>
        <p:spPr/>
        <p:txBody>
          <a:bodyPr>
            <a:noAutofit/>
          </a:bodyPr>
          <a:lstStyle/>
          <a:p>
            <a:r>
              <a:rPr lang="en-US" sz="2800" dirty="0"/>
              <a:t>Approved for ages 4 +</a:t>
            </a:r>
          </a:p>
          <a:p>
            <a:r>
              <a:rPr lang="en-US" sz="2800" dirty="0"/>
              <a:t>Absorbed nasally</a:t>
            </a:r>
          </a:p>
          <a:p>
            <a:r>
              <a:rPr lang="en-US" sz="2800" dirty="0"/>
              <a:t>No reconstitution or refrigeration needed</a:t>
            </a:r>
          </a:p>
          <a:p>
            <a:r>
              <a:rPr lang="en-US" sz="2800" dirty="0"/>
              <a:t>Kept in temps up to 86</a:t>
            </a:r>
          </a:p>
          <a:p>
            <a:r>
              <a:rPr lang="en-US" sz="2800" dirty="0"/>
              <a:t>Raises BG 67-73 mg/dl</a:t>
            </a:r>
          </a:p>
          <a:p>
            <a:r>
              <a:rPr lang="en-US" sz="2800" dirty="0"/>
              <a:t>Don’t use in those with</a:t>
            </a:r>
          </a:p>
          <a:p>
            <a:pPr lvl="1"/>
            <a:r>
              <a:rPr lang="en-US" sz="2800" dirty="0"/>
              <a:t>Pheochromocytoma</a:t>
            </a:r>
          </a:p>
          <a:p>
            <a:pPr lvl="1"/>
            <a:r>
              <a:rPr lang="en-US" sz="2800" dirty="0" err="1"/>
              <a:t>Insulinoma</a:t>
            </a:r>
            <a:endParaRPr lang="en-US" sz="2800" dirty="0"/>
          </a:p>
          <a:p>
            <a:pPr lvl="1"/>
            <a:r>
              <a:rPr lang="en-US" sz="2800" dirty="0"/>
              <a:t>See package insert</a:t>
            </a:r>
          </a:p>
        </p:txBody>
      </p:sp>
      <p:pic>
        <p:nvPicPr>
          <p:cNvPr id="6" name="Content Placeholder 5">
            <a:extLst>
              <a:ext uri="{FF2B5EF4-FFF2-40B4-BE49-F238E27FC236}">
                <a16:creationId xmlns:a16="http://schemas.microsoft.com/office/drawing/2014/main" id="{BDC4E7A9-6F0E-467F-BFAF-92B2959148B7}"/>
              </a:ext>
            </a:extLst>
          </p:cNvPr>
          <p:cNvPicPr>
            <a:picLocks noGrp="1" noChangeAspect="1"/>
          </p:cNvPicPr>
          <p:nvPr>
            <p:ph sz="quarter" idx="4294967295"/>
          </p:nvPr>
        </p:nvPicPr>
        <p:blipFill>
          <a:blip r:embed="rId3"/>
          <a:stretch>
            <a:fillRect/>
          </a:stretch>
        </p:blipFill>
        <p:spPr>
          <a:xfrm>
            <a:off x="6924053" y="1219200"/>
            <a:ext cx="1762747" cy="1536700"/>
          </a:xfrm>
          <a:prstGeom prst="rect">
            <a:avLst/>
          </a:prstGeom>
        </p:spPr>
      </p:pic>
      <p:pic>
        <p:nvPicPr>
          <p:cNvPr id="7" name="Picture 6">
            <a:extLst>
              <a:ext uri="{FF2B5EF4-FFF2-40B4-BE49-F238E27FC236}">
                <a16:creationId xmlns:a16="http://schemas.microsoft.com/office/drawing/2014/main" id="{7F788C4C-35B3-4113-A5BA-0620A6AAD495}"/>
              </a:ext>
            </a:extLst>
          </p:cNvPr>
          <p:cNvPicPr>
            <a:picLocks noChangeAspect="1"/>
          </p:cNvPicPr>
          <p:nvPr/>
        </p:nvPicPr>
        <p:blipFill>
          <a:blip r:embed="rId4"/>
          <a:stretch>
            <a:fillRect/>
          </a:stretch>
        </p:blipFill>
        <p:spPr>
          <a:xfrm>
            <a:off x="4724400" y="2993322"/>
            <a:ext cx="3672965" cy="3576457"/>
          </a:xfrm>
          <a:prstGeom prst="rect">
            <a:avLst/>
          </a:prstGeom>
        </p:spPr>
      </p:pic>
    </p:spTree>
    <p:extLst>
      <p:ext uri="{BB962C8B-B14F-4D97-AF65-F5344CB8AC3E}">
        <p14:creationId xmlns:p14="http://schemas.microsoft.com/office/powerpoint/2010/main" val="246015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6F8D54-9FB7-4CEE-B8B8-4962D5BCEDBB}"/>
              </a:ext>
            </a:extLst>
          </p:cNvPr>
          <p:cNvSpPr>
            <a:spLocks noGrp="1"/>
          </p:cNvSpPr>
          <p:nvPr>
            <p:ph type="title"/>
          </p:nvPr>
        </p:nvSpPr>
        <p:spPr/>
        <p:txBody>
          <a:bodyPr>
            <a:noAutofit/>
          </a:bodyPr>
          <a:lstStyle/>
          <a:p>
            <a:r>
              <a:rPr lang="en-US" sz="3200" dirty="0" err="1"/>
              <a:t>Gvoke</a:t>
            </a:r>
            <a:r>
              <a:rPr lang="en-US" sz="3200" dirty="0"/>
              <a:t> </a:t>
            </a:r>
            <a:r>
              <a:rPr lang="en-US" sz="3200" dirty="0" err="1"/>
              <a:t>HypoPen</a:t>
            </a:r>
            <a:r>
              <a:rPr lang="en-US" sz="3200" dirty="0"/>
              <a:t> – Single dose injector</a:t>
            </a:r>
            <a:br>
              <a:rPr lang="en-US" sz="3200" dirty="0"/>
            </a:br>
            <a:r>
              <a:rPr lang="en-US" sz="3200" dirty="0"/>
              <a:t>For children ages 2+. Peds dose up to 45kg </a:t>
            </a:r>
          </a:p>
        </p:txBody>
      </p:sp>
      <p:pic>
        <p:nvPicPr>
          <p:cNvPr id="7" name="Content Placeholder 6">
            <a:extLst>
              <a:ext uri="{FF2B5EF4-FFF2-40B4-BE49-F238E27FC236}">
                <a16:creationId xmlns:a16="http://schemas.microsoft.com/office/drawing/2014/main" id="{F0D1A30E-4EAC-4B1C-9842-67D3A6B99BAA}"/>
              </a:ext>
            </a:extLst>
          </p:cNvPr>
          <p:cNvPicPr>
            <a:picLocks noGrp="1" noChangeAspect="1"/>
          </p:cNvPicPr>
          <p:nvPr>
            <p:ph sz="quarter" idx="1"/>
          </p:nvPr>
        </p:nvPicPr>
        <p:blipFill>
          <a:blip r:embed="rId2"/>
          <a:stretch>
            <a:fillRect/>
          </a:stretch>
        </p:blipFill>
        <p:spPr>
          <a:xfrm>
            <a:off x="307917" y="3892679"/>
            <a:ext cx="8229600" cy="2965321"/>
          </a:xfrm>
          <a:prstGeom prst="rect">
            <a:avLst/>
          </a:prstGeom>
        </p:spPr>
      </p:pic>
      <p:pic>
        <p:nvPicPr>
          <p:cNvPr id="8" name="Picture 7">
            <a:extLst>
              <a:ext uri="{FF2B5EF4-FFF2-40B4-BE49-F238E27FC236}">
                <a16:creationId xmlns:a16="http://schemas.microsoft.com/office/drawing/2014/main" id="{99973E1B-1F41-4AA9-9712-0E96C4FD53C5}"/>
              </a:ext>
            </a:extLst>
          </p:cNvPr>
          <p:cNvPicPr>
            <a:picLocks noChangeAspect="1"/>
          </p:cNvPicPr>
          <p:nvPr/>
        </p:nvPicPr>
        <p:blipFill>
          <a:blip r:embed="rId3"/>
          <a:stretch>
            <a:fillRect/>
          </a:stretch>
        </p:blipFill>
        <p:spPr>
          <a:xfrm>
            <a:off x="457200" y="1172308"/>
            <a:ext cx="7931035" cy="2838003"/>
          </a:xfrm>
          <a:prstGeom prst="rect">
            <a:avLst/>
          </a:prstGeom>
        </p:spPr>
      </p:pic>
    </p:spTree>
    <p:extLst>
      <p:ext uri="{BB962C8B-B14F-4D97-AF65-F5344CB8AC3E}">
        <p14:creationId xmlns:p14="http://schemas.microsoft.com/office/powerpoint/2010/main" val="4154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S_UNIQUEID" val="542"/>
</p:tagLst>
</file>

<file path=ppt/tags/tag25.xml><?xml version="1.0" encoding="utf-8"?>
<p:tagLst xmlns:a="http://schemas.openxmlformats.org/drawingml/2006/main" xmlns:r="http://schemas.openxmlformats.org/officeDocument/2006/relationships" xmlns:p="http://schemas.openxmlformats.org/presentationml/2006/main">
  <p:tag name="AS_UNIQUEID" val="543"/>
</p:tagLst>
</file>

<file path=ppt/tags/tag26.xml><?xml version="1.0" encoding="utf-8"?>
<p:tagLst xmlns:a="http://schemas.openxmlformats.org/drawingml/2006/main" xmlns:r="http://schemas.openxmlformats.org/officeDocument/2006/relationships" xmlns:p="http://schemas.openxmlformats.org/presentationml/2006/main">
  <p:tag name="AS_UNIQUEID" val="544"/>
</p:tagLst>
</file>

<file path=ppt/tags/tag27.xml><?xml version="1.0" encoding="utf-8"?>
<p:tagLst xmlns:a="http://schemas.openxmlformats.org/drawingml/2006/main" xmlns:r="http://schemas.openxmlformats.org/officeDocument/2006/relationships" xmlns:p="http://schemas.openxmlformats.org/presentationml/2006/main">
  <p:tag name="AS_UNIQUEID" val="545"/>
</p:tagLst>
</file>

<file path=ppt/tags/tag28.xml><?xml version="1.0" encoding="utf-8"?>
<p:tagLst xmlns:a="http://schemas.openxmlformats.org/drawingml/2006/main" xmlns:r="http://schemas.openxmlformats.org/officeDocument/2006/relationships" xmlns:p="http://schemas.openxmlformats.org/presentationml/2006/main">
  <p:tag name="AS_UNIQUEID" val="546"/>
</p:tagLst>
</file>

<file path=ppt/tags/tag29.xml><?xml version="1.0" encoding="utf-8"?>
<p:tagLst xmlns:a="http://schemas.openxmlformats.org/drawingml/2006/main" xmlns:r="http://schemas.openxmlformats.org/officeDocument/2006/relationships" xmlns:p="http://schemas.openxmlformats.org/presentationml/2006/main">
  <p:tag name="AS_UNIQUEID" val="549"/>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S_UNIQUEID" val="550"/>
</p:tagLst>
</file>

<file path=ppt/tags/tag31.xml><?xml version="1.0" encoding="utf-8"?>
<p:tagLst xmlns:a="http://schemas.openxmlformats.org/drawingml/2006/main" xmlns:r="http://schemas.openxmlformats.org/officeDocument/2006/relationships" xmlns:p="http://schemas.openxmlformats.org/presentationml/2006/main">
  <p:tag name="AS_UNIQUEID" val="55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1.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oPqLAcc2_files\slide0001_image002.png"/>
</p:tagLst>
</file>

<file path=ppt/tags/tag54.xml><?xml version="1.0" encoding="utf-8"?>
<p:tagLst xmlns:a="http://schemas.openxmlformats.org/drawingml/2006/main" xmlns:r="http://schemas.openxmlformats.org/officeDocument/2006/relationships" xmlns:p="http://schemas.openxmlformats.org/presentationml/2006/main">
  <p:tag name="AUDIO_ID" val="1052"/>
  <p:tag name="ELAPSEDTIME" val="37.8"/>
  <p:tag name="ANNOTATION_TYPE_1" val="0"/>
  <p:tag name="ANNOTATION_START_1" val="4.4"/>
  <p:tag name="ANNOTATION_END_1" val="26.4"/>
  <p:tag name="ANNOTATION_TOP_1" val="146.9"/>
  <p:tag name="ANNOTATION_LEFT_1" val="80.6"/>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4"/>
  <p:tag name="ANNOTATION_TOP_2" val="225.1"/>
  <p:tag name="ANNOTATION_LEFT_2" val="98.2"/>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NAV" val="5"/>
  <p:tag name="ARTICULATE_SLIDE_GUID" val="d52bab6f-55ef-40ba-8af3-1435c9d192ce"/>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NNOTATION_TYPE_7" val="0"/>
  <p:tag name="ANNOTATION_START_7" val="70.3"/>
  <p:tag name="ANNOTATION_TOP_7" val="396.9"/>
  <p:tag name="ANNOTATION_LEFT_7" val="66.0"/>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UDIO_ID" val="1079"/>
  <p:tag name="ELAPSEDTIME" val="55.8"/>
  <p:tag name="ANNOTATION_TYPE_1" val="0"/>
  <p:tag name="ANNOTATION_START_1" val="5.9"/>
  <p:tag name="ANNOTATION_END_1" val="13.5"/>
  <p:tag name="ANNOTATION_TOP_1" val="112.6"/>
  <p:tag name="ANNOTATION_LEFT_1" val="54.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19.8"/>
  <p:tag name="ANNOTATION_TOP_2" val="160.1"/>
  <p:tag name="ANNOTATION_LEFT_2" val="59.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8"/>
  <p:tag name="ANNOTATION_END_3" val="38.0"/>
  <p:tag name="ANNOTATION_TOP_3" val="221.5"/>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8.0"/>
  <p:tag name="ANNOTATION_END_4" val="44.8"/>
  <p:tag name="ANNOTATION_TOP_4" val="290.9"/>
  <p:tag name="ANNOTATION_LEFT_4" val="58.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4.8"/>
  <p:tag name="ANNOTATION_END_5" val="47.4"/>
  <p:tag name="ANNOTATION_TOP_5" val="328.9"/>
  <p:tag name="ANNOTATION_LEFT_5" val="60.8"/>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7.4"/>
  <p:tag name="ANNOTATION_TOP_6" val="388.1"/>
  <p:tag name="ANNOTATION_LEFT_6" val="64.5"/>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6"/>
  <p:tag name="ARTICULATE_SLIDE_GUID" val="828ffd22-8782-43f4-a60b-e3f39f42fe5b"/>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1174"/>
  <p:tag name="ELAPSEDTIME" val="31.2"/>
  <p:tag name="ANNOTATION_COUNT" val="0"/>
  <p:tag name="ARTICULATE_SLIDE_NAV" val="28"/>
  <p:tag name="ARTICULATE_SLIDE_GUID" val="e48b211f-dc36-48b5-82d1-eb6fe9109ff0"/>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bjnl5L19_files\slide0001_image001.jpg"/>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X2b9WGgv_files\slide0001_image001.png"/>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lfEUj81_files\slide0001_image001.jpg"/>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iiuwTkLS_files\slide0001_image001.jpg"/>
</p:tagLst>
</file>

<file path=ppt/tags/tag6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sZsE4iXG_files\slide0001_image001.jpg"/>
</p:tagLst>
</file>

<file path=ppt/tags/tag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ORylyaCN_files\slide0001_image001.jpg"/>
</p:tagLst>
</file>

<file path=ppt/tags/tag6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7.xml><?xml version="1.0" encoding="utf-8"?>
<p:tagLst xmlns:a="http://schemas.openxmlformats.org/drawingml/2006/main" xmlns:r="http://schemas.openxmlformats.org/officeDocument/2006/relationships" xmlns:p="http://schemas.openxmlformats.org/presentationml/2006/main">
  <p:tag name="AUDIO_ID" val="1060"/>
  <p:tag name="ELAPSEDTIME" val="45.9"/>
  <p:tag name="ANNOTATION_TYPE_1" val="0"/>
  <p:tag name="ANNOTATION_START_1" val="2.9"/>
  <p:tag name="ANNOTATION_END_1" val="5.8"/>
  <p:tag name="ANNOTATION_TOP_1" val="141.1"/>
  <p:tag name="ANNOTATION_LEFT_1" val="90.1"/>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5.8"/>
  <p:tag name="ANNOTATION_END_2" val="21.7"/>
  <p:tag name="ANNOTATION_TOP_2" val="214.2"/>
  <p:tag name="ANNOTATION_LEFT_2" val="113.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7"/>
  <p:tag name="ANNOTATION_END_3" val="37.4"/>
  <p:tag name="ANNOTATION_TOP_3" val="251.5"/>
  <p:tag name="ANNOTATION_LEFT_3" val="116.5"/>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7.4"/>
  <p:tag name="ANNOTATION_TOP_4" val="318.7"/>
  <p:tag name="ANNOTATION_LEFT_4" val="113.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1"/>
  <p:tag name="ARTICULATE_SLIDE_GUID" val="020e5b82-e4cb-41c9-8711-8b63f573b917"/>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1172"/>
  <p:tag name="ELAPSEDTIME" val="17.8"/>
  <p:tag name="ANNOTATION_TYPE_1" val="0"/>
  <p:tag name="ANNOTATION_START_1" val="3.1"/>
  <p:tag name="ANNOTATION_END_1" val="5.5"/>
  <p:tag name="ANNOTATION_TOP_1" val="69.4"/>
  <p:tag name="ANNOTATION_LEFT_1" val="90.1"/>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5.5"/>
  <p:tag name="ANNOTATION_END_2" val="8.8"/>
  <p:tag name="ANNOTATION_TOP_2" val="138.2"/>
  <p:tag name="ANNOTATION_LEFT_2" val="87.2"/>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8"/>
  <p:tag name="ANNOTATION_END_3" val="10.2"/>
  <p:tag name="ANNOTATION_TOP_3" val="193.0"/>
  <p:tag name="ANNOTATION_LEFT_3" val="76.2"/>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0.2"/>
  <p:tag name="ANNOTATION_TOP_4" val="228.8"/>
  <p:tag name="ANNOTATION_LEFT_4" val="79.1"/>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7"/>
  <p:tag name="ARTICULATE_SLIDE_GUID" val="dbc61018-a600-40ee-8790-93b926eb1e34"/>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1087"/>
  <p:tag name="ELAPSEDTIME" val="31.3"/>
  <p:tag name="ANNOTATION_TYPE_1" val="0"/>
  <p:tag name="ANNOTATION_START_1" val="3.1"/>
  <p:tag name="ANNOTATION_END_1" val="4.9"/>
  <p:tag name="ANNOTATION_TOP_1" val="236.1"/>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
  <p:tag name="ANNOTATION_END_2" val="10.7"/>
  <p:tag name="ANNOTATION_TOP_2" val="269.0"/>
  <p:tag name="ANNOTATION_LEFT_2" val="63.8"/>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0.7"/>
  <p:tag name="ANNOTATION_END_3" val="13.1"/>
  <p:tag name="ANNOTATION_TOP_3" val="141.8"/>
  <p:tag name="ANNOTATION_LEFT_3" val="74.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3.1"/>
  <p:tag name="ANNOTATION_END_4" val="18.2"/>
  <p:tag name="ANNOTATION_TOP_4" val="206.1"/>
  <p:tag name="ANNOTATION_LEFT_4" val="78.4"/>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8.2"/>
  <p:tag name="ANNOTATION_END_5" val="21.2"/>
  <p:tag name="ANNOTATION_TOP_5" val="387.4"/>
  <p:tag name="ANNOTATION_LEFT_5" val="446.3"/>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21.2"/>
  <p:tag name="ANNOTATION_TOP_6" val="393.3"/>
  <p:tag name="ANNOTATION_LEFT_6" val="285.8"/>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2"/>
  <p:tag name="ARTICULATE_SLIDE_GUID" val="4efd26fd-0b3d-44ef-8552-42b7093ce8ed"/>
</p:tagLst>
</file>

<file path=ppt/tags/tag72.xml><?xml version="1.0" encoding="utf-8"?>
<p:tagLst xmlns:a="http://schemas.openxmlformats.org/drawingml/2006/main" xmlns:r="http://schemas.openxmlformats.org/officeDocument/2006/relationships" xmlns:p="http://schemas.openxmlformats.org/presentationml/2006/main">
  <p:tag name="AUDIO_ID" val="1152"/>
  <p:tag name="ELAPSEDTIME" val="74.9"/>
  <p:tag name="ANNOTATION_TYPE_1" val="0"/>
  <p:tag name="ANNOTATION_START_1" val="15.5"/>
  <p:tag name="ANNOTATION_END_1" val="16.7"/>
  <p:tag name="ANNOTATION_TOP_1" val="244.9"/>
  <p:tag name="ANNOTATION_LEFT_1" val="282.9"/>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6.7"/>
  <p:tag name="ANNOTATION_END_2" val="62.3"/>
  <p:tag name="ANNOTATION_TOP_2" val="243.4"/>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2.3"/>
  <p:tag name="ANNOTATION_TOP_3" val="294.6"/>
  <p:tag name="ANNOTATION_LEFT_3" val="301.9"/>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43"/>
  <p:tag name="ARTICULATE_SLIDE_GUID" val="70334cf8-dbe4-4e89-931c-ae19009b3f85"/>
</p:tagLst>
</file>

<file path=ppt/tags/tag7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WvqAjKmC_files\slide0001_image001.jpg"/>
</p:tagLst>
</file>

<file path=ppt/tags/tag74.xml><?xml version="1.0" encoding="utf-8"?>
<p:tagLst xmlns:a="http://schemas.openxmlformats.org/drawingml/2006/main" xmlns:r="http://schemas.openxmlformats.org/officeDocument/2006/relationships" xmlns:p="http://schemas.openxmlformats.org/presentationml/2006/main">
  <p:tag name="AUDIO_ID" val="1089"/>
  <p:tag name="ELAPSEDTIME" val="21.8"/>
  <p:tag name="ANNOTATION_COUNT" val="0"/>
  <p:tag name="ARTICULATE_SLIDE_NAV" val="44"/>
  <p:tag name="ARTICULATE_SLIDE_GUID" val="193fc10f-d3df-4aad-bad4-7978570855c5"/>
</p:tagLst>
</file>

<file path=ppt/tags/tag7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M3g5fRm8_files\slide0001_image001.jpg"/>
</p:tagLst>
</file>

<file path=ppt/tags/tag76.xml><?xml version="1.0" encoding="utf-8"?>
<p:tagLst xmlns:a="http://schemas.openxmlformats.org/drawingml/2006/main" xmlns:r="http://schemas.openxmlformats.org/officeDocument/2006/relationships" xmlns:p="http://schemas.openxmlformats.org/presentationml/2006/main">
  <p:tag name="ANNOTATION_TYPE_1" val="0"/>
  <p:tag name="ANNOTATION_START_1" val="11.7"/>
  <p:tag name="ANNOTATION_TOP_1" val="251.5"/>
  <p:tag name="ANNOTATION_LEFT_1" val="296.8"/>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UDIO_ID" val="1090"/>
  <p:tag name="ELAPSEDTIME" val="18.7"/>
  <p:tag name="ANNOTATION_COUNT" val="0"/>
  <p:tag name="ARTICULATE_SLIDE_NAV" val="45"/>
  <p:tag name="ARTICULATE_SLIDE_GUID" val="0b2f1f75-b81d-44f1-b671-4050bbdc2553"/>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BvSCtDV_files\slide0001_image001.jpg"/>
</p:tagLst>
</file>

<file path=ppt/tags/tag78.xml><?xml version="1.0" encoding="utf-8"?>
<p:tagLst xmlns:a="http://schemas.openxmlformats.org/drawingml/2006/main" xmlns:r="http://schemas.openxmlformats.org/officeDocument/2006/relationships" xmlns:p="http://schemas.openxmlformats.org/presentationml/2006/main">
  <p:tag name="AUDIO_ID" val="1091"/>
  <p:tag name="ELAPSEDTIME" val="37.9"/>
  <p:tag name="ANNOTATION_COUNT" val="0"/>
  <p:tag name="ARTICULATE_SLIDE_NAV" val="46"/>
  <p:tag name="ARTICULATE_SLIDE_GUID" val="84a285c3-7b39-46f3-9774-aae409d82499"/>
</p:tagLst>
</file>

<file path=ppt/tags/tag7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w5CbvFb5_files\slide0001_image001.jpg"/>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UDIO_ID" val="1095"/>
  <p:tag name="ELAPSEDTIME" val="116.8"/>
  <p:tag name="ANNOTATION_TYPE_1" val="0"/>
  <p:tag name="ANNOTATION_START_1" val="5.7"/>
  <p:tag name="ANNOTATION_END_1" val="9.4"/>
  <p:tag name="ANNOTATION_TOP_1" val="367.7"/>
  <p:tag name="ANNOTATION_LEFT_1" val="27.8"/>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4"/>
  <p:tag name="ANNOTATION_END_2" val="14.6"/>
  <p:tag name="ANNOTATION_TOP_2" val="337.0"/>
  <p:tag name="ANNOTATION_LEFT_2" val="21.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4.6"/>
  <p:tag name="ANNOTATION_END_3" val="26.8"/>
  <p:tag name="ANNOTATION_TOP_3" val="343.6"/>
  <p:tag name="ANNOTATION_LEFT_3" val="38.1"/>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6.8"/>
  <p:tag name="ANNOTATION_END_4" val="33.9"/>
  <p:tag name="ANNOTATION_TOP_4" val="179.1"/>
  <p:tag name="ANNOTATION_LEFT_4" val="254.3"/>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3.9"/>
  <p:tag name="ANNOTATION_END_5" val="34.9"/>
  <p:tag name="ANNOTATION_TOP_5" val="119.1"/>
  <p:tag name="ANNOTATION_LEFT_5" val="300.5"/>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4.9"/>
  <p:tag name="ANNOTATION_END_6" val="38.3"/>
  <p:tag name="ANNOTATION_TOP_6" val="119.1"/>
  <p:tag name="ANNOTATION_LEFT_6" val="44.7"/>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38.3"/>
  <p:tag name="ANNOTATION_END_7" val="91.7"/>
  <p:tag name="ANNOTATION_TOP_7" val="299.0"/>
  <p:tag name="ANNOTATION_LEFT_7" val="87.2"/>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7"/>
  <p:tag name="ANNOTATION_TOP_8" val="118.4"/>
  <p:tag name="ANNOTATION_LEFT_8" val="425.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NAV" val="50"/>
  <p:tag name="ARTICULATE_SLIDE_GUID" val="2c861879-a443-4c60-878b-790b701d8831"/>
</p:tagLst>
</file>

<file path=ppt/tags/tag8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3.xml><?xml version="1.0" encoding="utf-8"?>
<p:tagLst xmlns:a="http://schemas.openxmlformats.org/drawingml/2006/main" xmlns:r="http://schemas.openxmlformats.org/officeDocument/2006/relationships" xmlns:p="http://schemas.openxmlformats.org/presentationml/2006/main">
  <p:tag name="AUDIO_ID" val="1096"/>
  <p:tag name="ELAPSEDTIME" val="31.0"/>
  <p:tag name="ANNOTATION_TYPE_1" val="0"/>
  <p:tag name="ANNOTATION_START_1" val="3.3"/>
  <p:tag name="ANNOTATION_END_1" val="4.5"/>
  <p:tag name="ANNOTATION_TOP_1" val="175.4"/>
  <p:tag name="ANNOTATION_LEFT_1" val="88.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5"/>
  <p:tag name="ANNOTATION_END_2" val="8.5"/>
  <p:tag name="ANNOTATION_TOP_2" val="220.8"/>
  <p:tag name="ANNOTATION_LEFT_2" val="88.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5"/>
  <p:tag name="ANNOTATION_TOP_3" val="264.6"/>
  <p:tag name="ANNOTATION_LEFT_3" val="85.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51"/>
  <p:tag name="ARTICULATE_SLIDE_GUID" val="0bb160aa-42fa-41e8-9de5-c9fa2fbc6c77"/>
</p:tagLst>
</file>

<file path=ppt/tags/tag84.xml><?xml version="1.0" encoding="utf-8"?>
<p:tagLst xmlns:a="http://schemas.openxmlformats.org/drawingml/2006/main" xmlns:r="http://schemas.openxmlformats.org/officeDocument/2006/relationships" xmlns:p="http://schemas.openxmlformats.org/presentationml/2006/main">
  <p:tag name="ANNOTATION_TYPE_5" val="0"/>
  <p:tag name="ANNOTATION_START_5" val="16.3"/>
  <p:tag name="ANNOTATION_TOP_5" val="278.5"/>
  <p:tag name="ANNOTATION_LEFT_5" val="79.9"/>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UDIO_ID" val="1137"/>
  <p:tag name="ELAPSEDTIME" val="40.5"/>
  <p:tag name="ANNOTATION_TYPE_1" val="0"/>
  <p:tag name="ANNOTATION_START_1" val="14.1"/>
  <p:tag name="ANNOTATION_END_1" val="16.6"/>
  <p:tag name="ANNOTATION_TOP_1" val="145.5"/>
  <p:tag name="ANNOTATION_LEFT_1" val="80.6"/>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6.6"/>
  <p:tag name="ANNOTATION_END_2" val="22.7"/>
  <p:tag name="ANNOTATION_TOP_2" val="214.2"/>
  <p:tag name="ANNOTATION_LEFT_2" val="73.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2.7"/>
  <p:tag name="ANNOTATION_END_3" val="24.2"/>
  <p:tag name="ANNOTATION_TOP_3" val="240.5"/>
  <p:tag name="ANNOTATION_LEFT_3" val="76.2"/>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4.2"/>
  <p:tag name="ANNOTATION_TOP_4" val="276.3"/>
  <p:tag name="ANNOTATION_LEFT_4" val="67.4"/>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0"/>
  <p:tag name="ARTICULATE_SLIDE_GUID" val="a6324d09-c3ae-49d1-a1dd-58f8e9e24bef"/>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6zKkpUzW_files\slide0001_image001.jpg"/>
</p:tagLst>
</file>

<file path=ppt/tags/tag86.xml><?xml version="1.0" encoding="utf-8"?>
<p:tagLst xmlns:a="http://schemas.openxmlformats.org/drawingml/2006/main" xmlns:r="http://schemas.openxmlformats.org/officeDocument/2006/relationships" xmlns:p="http://schemas.openxmlformats.org/presentationml/2006/main">
  <p:tag name="AUDIO_ID" val="1158"/>
  <p:tag name="ELAPSEDTIME" val="46.4"/>
  <p:tag name="ANNOTATION_TYPE_1" val="0"/>
  <p:tag name="ANNOTATION_START_1" val="35.8"/>
  <p:tag name="ANNOTATION_END_1" val="37.7"/>
  <p:tag name="ANNOTATION_TOP_1" val="280.0"/>
  <p:tag name="ANNOTATION_LEFT_1" val="73.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7.7"/>
  <p:tag name="ANNOTATION_END_2" val="38.6"/>
  <p:tag name="ANNOTATION_TOP_2" val="350.1"/>
  <p:tag name="ANNOTATION_LEFT_2" val="109.9"/>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8.6"/>
  <p:tag name="ANNOTATION_TOP_3" val="376.4"/>
  <p:tag name="ANNOTATION_LEFT_3" val="11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33"/>
  <p:tag name="ARTICULATE_SLIDE_GUID" val="d7d66e44-bdec-4a46-b1a7-800a19342e83"/>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16207</TotalTime>
  <Words>10624</Words>
  <Application>Microsoft Office PowerPoint</Application>
  <PresentationFormat>On-screen Show (4:3)</PresentationFormat>
  <Paragraphs>1433</Paragraphs>
  <Slides>198</Slides>
  <Notes>92</Notes>
  <HiddenSlides>0</HiddenSlides>
  <MMClips>3</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2</vt:i4>
      </vt:variant>
      <vt:variant>
        <vt:lpstr>Slide Titles</vt:lpstr>
      </vt:variant>
      <vt:variant>
        <vt:i4>198</vt:i4>
      </vt:variant>
    </vt:vector>
  </HeadingPairs>
  <TitlesOfParts>
    <vt:vector size="223" baseType="lpstr">
      <vt:lpstr>AdvOT7b515deb</vt:lpstr>
      <vt:lpstr>Arial</vt:lpstr>
      <vt:lpstr>Arial Black</vt:lpstr>
      <vt:lpstr>Berlin Sans FB Demi</vt:lpstr>
      <vt:lpstr>BlinkMacSystemFont</vt:lpstr>
      <vt:lpstr>Calibri</vt:lpstr>
      <vt:lpstr>Franklin Gothic Demi</vt:lpstr>
      <vt:lpstr>Gill Sans MT</vt:lpstr>
      <vt:lpstr>Helvetica</vt:lpstr>
      <vt:lpstr>inherit</vt:lpstr>
      <vt:lpstr>Open Sans</vt:lpstr>
      <vt:lpstr>Proxima Nova</vt:lpstr>
      <vt:lpstr>Roboto</vt:lpstr>
      <vt:lpstr>Tahoma</vt:lpstr>
      <vt:lpstr>Times</vt:lpstr>
      <vt:lpstr>Times New Roman</vt:lpstr>
      <vt:lpstr>Trebuchet MS</vt:lpstr>
      <vt:lpstr>Wingdings</vt:lpstr>
      <vt:lpstr>Wingdings 3</vt:lpstr>
      <vt:lpstr>1_Origin</vt:lpstr>
      <vt:lpstr>2_Origin</vt:lpstr>
      <vt:lpstr>3_Origin</vt:lpstr>
      <vt:lpstr>4_Origin</vt:lpstr>
      <vt:lpstr>Clip</vt:lpstr>
      <vt:lpstr>Photo Editor Photo</vt:lpstr>
      <vt:lpstr>ADA/EASD Meds Update,  Solving Glucose Mysteries,  3 Steps to DeFEET Amputations</vt:lpstr>
      <vt:lpstr>Coach Bev has no Conflict of Interest</vt:lpstr>
      <vt:lpstr>Diabetes Overview and Glycemic Goals</vt:lpstr>
      <vt:lpstr>Global Epidemic</vt:lpstr>
      <vt:lpstr>CDC Announces</vt:lpstr>
      <vt:lpstr>Diabetes in America 2022 - CDC</vt:lpstr>
      <vt:lpstr>Geography of Diabetes, Poverty, Weight – Diabetes Belt</vt:lpstr>
      <vt:lpstr>Diagnosed Diabetes by Ethnic Group</vt:lpstr>
      <vt:lpstr>Socioeconomics – Diabetes Diagnosis</vt:lpstr>
      <vt:lpstr>1. Improving Care and Promoting Health in Populations</vt:lpstr>
      <vt:lpstr>Now, let’s get to the Nitty Gritty</vt:lpstr>
      <vt:lpstr>PowerPoint Presentation</vt:lpstr>
      <vt:lpstr>Hormones Effect on Glucose</vt:lpstr>
      <vt:lpstr>Updated BMI Categories</vt:lpstr>
      <vt:lpstr>PowerPoint Presentation</vt:lpstr>
      <vt:lpstr>What is Type 2 Diabetes?</vt:lpstr>
      <vt:lpstr>Ominous Octet</vt:lpstr>
      <vt:lpstr>ABCs of Diabetes</vt:lpstr>
      <vt:lpstr>A1c and Estimated Avg Glucose (eAG)  </vt:lpstr>
      <vt:lpstr>PowerPoint Presentation</vt:lpstr>
      <vt:lpstr>Ambulatory Glucose Profile</vt:lpstr>
      <vt:lpstr>NEW! ADA &amp; European Association for the Study of Diabetes (EASD) Consensus Management of Hyperglycemia in Type 2</vt:lpstr>
      <vt:lpstr>ADA &amp; European Association for the Study of Diabetes (EASD) Consensus Management of Hyperglycemia Type 2</vt:lpstr>
      <vt:lpstr>PowerPoint Presentation</vt:lpstr>
      <vt:lpstr>Let’s Break it Down / ADA &amp; EASD</vt:lpstr>
      <vt:lpstr>Effective- ness Ranking of Diabetes Meds</vt:lpstr>
      <vt:lpstr>Choice of Glucose Lowering Meds</vt:lpstr>
      <vt:lpstr>PowerPoint Presentation</vt:lpstr>
      <vt:lpstr>Quick Question 1 </vt:lpstr>
      <vt:lpstr>PowerPoint Presentation</vt:lpstr>
      <vt:lpstr>Metformin is “Usually” 1st Line for Type 2 Diabetes</vt:lpstr>
      <vt:lpstr>Cost Related Non-Adherence (CRN)</vt:lpstr>
      <vt:lpstr>Medication Taking Behaviors</vt:lpstr>
      <vt:lpstr>Sulfonylureas</vt:lpstr>
      <vt:lpstr>Case Study KR – Poll 2</vt:lpstr>
      <vt:lpstr>Preventing Hypoglycemia</vt:lpstr>
      <vt:lpstr>PowerPoint Presentation</vt:lpstr>
      <vt:lpstr>DPP-4 Inhibitors – “Incretin Enhancers”  Januvia (sitagliptin)  Tradjenta (linagliptin)  Onglyza (saxagliptin)  Nesina (alogliptin) </vt:lpstr>
      <vt:lpstr>Hypoglycemia &amp; Next Steps</vt:lpstr>
      <vt:lpstr>Next Step for KR</vt:lpstr>
      <vt:lpstr>Let’s Break it Down / ADA &amp; EASD</vt:lpstr>
      <vt:lpstr>Atherosclerotic Cardiovascular Risk Reduction – High Importance</vt:lpstr>
      <vt:lpstr>Choosing glucose-lowering medication in people with CVD</vt:lpstr>
      <vt:lpstr>GLP &amp; GIP Receptor Agonists</vt:lpstr>
      <vt:lpstr>GLP-1 Effects in Humans Understanding the Natural Role of Incretins</vt:lpstr>
      <vt:lpstr>Pocket Card: GLP-1 &amp; GIP RA  </vt:lpstr>
      <vt:lpstr>GLP-1 Receptor Agonist Devices</vt:lpstr>
      <vt:lpstr>Oral Semaglutide (Rybelsus)</vt:lpstr>
      <vt:lpstr>GLP-1 Receptor Agonist Indications</vt:lpstr>
      <vt:lpstr>GLP-1 RA Approved for Weight Loss</vt:lpstr>
      <vt:lpstr>PowerPoint Presentation</vt:lpstr>
      <vt:lpstr>GIP/GLP-1 Receptor Agonist</vt:lpstr>
      <vt:lpstr>GLP and GIP Mechanism of Action </vt:lpstr>
      <vt:lpstr>SURPASS Clinical Program </vt:lpstr>
      <vt:lpstr>SURPASS: A1C Change w/ Tirzepatide </vt:lpstr>
      <vt:lpstr>SURPASS: Change in Body Wt - Tirzepatide</vt:lpstr>
      <vt:lpstr>Surmount-1 Study - Weight loss Results (Tirzepatide) without diabetes </vt:lpstr>
      <vt:lpstr>Tirzepatide (Mounjaro) Clinical Use</vt:lpstr>
      <vt:lpstr>Tirzepatide (Mounjaro) Safety Profile </vt:lpstr>
      <vt:lpstr>Counseling Points: GLP-1 RA &amp; GLP-1/GIP</vt:lpstr>
      <vt:lpstr>Case Study Question 3</vt:lpstr>
      <vt:lpstr>BREAK TIME</vt:lpstr>
      <vt:lpstr>Let’s Break it Down / ADA &amp; EASD</vt:lpstr>
      <vt:lpstr>Choosing glucose-lowering medication in people with heart failure </vt:lpstr>
      <vt:lpstr>Choosing glucose-lowering medication in people with chronic kidney disease</vt:lpstr>
      <vt:lpstr>Diabetes + CKD – Increases CVD Risk</vt:lpstr>
      <vt:lpstr>Evaluating Kidney Function - Albumin</vt:lpstr>
      <vt:lpstr>Evaluating Kidney Function - GFR</vt:lpstr>
      <vt:lpstr>PowerPoint Presentation</vt:lpstr>
      <vt:lpstr>PowerPoint Presentation</vt:lpstr>
      <vt:lpstr>SGLT-2 Inhibitors Comparison</vt:lpstr>
      <vt:lpstr>Benefits of SGLT-2 Inhibitors</vt:lpstr>
      <vt:lpstr>Side Effects of SGLT-2 Inhibitors</vt:lpstr>
      <vt:lpstr>SGLT-2i Indications</vt:lpstr>
      <vt:lpstr>SGLT2i: Managing Adverse Effects</vt:lpstr>
      <vt:lpstr>Case Study LS</vt:lpstr>
      <vt:lpstr>LS continued Poll 4</vt:lpstr>
      <vt:lpstr>What the Rx?</vt:lpstr>
      <vt:lpstr>How Many Drug Options for Diabetes?</vt:lpstr>
      <vt:lpstr>PowerPoint Presentation</vt:lpstr>
      <vt:lpstr>Drug Targets in Diabetes</vt:lpstr>
      <vt:lpstr>We Did IT – Now let’s apply IT</vt:lpstr>
      <vt:lpstr> Case Study - PR</vt:lpstr>
      <vt:lpstr>Poll 5. These are meds covered by PR’s formulary. Which is the best medication to Start PR on?</vt:lpstr>
      <vt:lpstr>Poll Question 6 </vt:lpstr>
      <vt:lpstr>PR wants to lose more weight</vt:lpstr>
      <vt:lpstr>When Goal is to Avoid Weight Gain </vt:lpstr>
      <vt:lpstr>7. Best medication to lose weight?</vt:lpstr>
      <vt:lpstr>Poll 8 - Check Your Knowledge</vt:lpstr>
      <vt:lpstr>How much do they cost?</vt:lpstr>
      <vt:lpstr> Wait, what about insulin?</vt:lpstr>
      <vt:lpstr>PowerPoint Presentation</vt:lpstr>
      <vt:lpstr>Quick Question 14</vt:lpstr>
      <vt:lpstr>Hypoglycemia (Glucose) Alert Values</vt:lpstr>
      <vt:lpstr>PowerPoint Presentation</vt:lpstr>
      <vt:lpstr>PowerPoint Presentation</vt:lpstr>
      <vt:lpstr>Glucagon Emergency Kit</vt:lpstr>
      <vt:lpstr>Nasal Glucagon - Baqsimi</vt:lpstr>
      <vt:lpstr>Gvoke HypoPen – Single dose injector For children ages 2+. Peds dose up to 45kg </vt:lpstr>
      <vt:lpstr>Dasiglucagon (Zegalogue)</vt:lpstr>
      <vt:lpstr>EV Arrives and Requests Help</vt:lpstr>
      <vt:lpstr>EV Arrives and Requests Help</vt:lpstr>
      <vt:lpstr>EV is Gaining Weight and is Tired</vt:lpstr>
      <vt:lpstr>ABCs of Diabetes</vt:lpstr>
      <vt:lpstr>Advocating for Best Health for people with Diabetes</vt:lpstr>
      <vt:lpstr>Diabetes is a long path</vt:lpstr>
      <vt:lpstr>Obstructive Sleep Apnea - OSA</vt:lpstr>
      <vt:lpstr>Where are we on this continuum?</vt:lpstr>
      <vt:lpstr>Good Exercise Info / Quotes</vt:lpstr>
      <vt:lpstr>Best Shake For People with Diabetes</vt:lpstr>
      <vt:lpstr>Smoking and Diabetes</vt:lpstr>
      <vt:lpstr>USDA  www.myplate.gov</vt:lpstr>
      <vt:lpstr>Plate example</vt:lpstr>
      <vt:lpstr>Diabetes Toolkit</vt:lpstr>
      <vt:lpstr>Collaborative Action Plan</vt:lpstr>
      <vt:lpstr>Exercise Standards </vt:lpstr>
      <vt:lpstr>PowerPoint Presentation</vt:lpstr>
      <vt:lpstr>24 hour Physical Behavior Impact </vt:lpstr>
      <vt:lpstr>EV has the beginning of NAFLD</vt:lpstr>
      <vt:lpstr>Stages of liver failure</vt:lpstr>
      <vt:lpstr>Natural History of NAFLD to NASH</vt:lpstr>
      <vt:lpstr>Fatty liver disease and diabetes</vt:lpstr>
      <vt:lpstr>Symptoms of Fatty Liver</vt:lpstr>
      <vt:lpstr>Finding Liver Disease</vt:lpstr>
      <vt:lpstr>Treatment for NAFLD and NASH</vt:lpstr>
      <vt:lpstr>Collaborative Action Plan and F/U</vt:lpstr>
      <vt:lpstr>Meds for Neuropathy – Cheat Sheet</vt:lpstr>
      <vt:lpstr>Meds for Neuropathy – Cheat Sheet</vt:lpstr>
      <vt:lpstr>Other strategies to help ease the pain</vt:lpstr>
      <vt:lpstr>EV is feeling Empowered</vt:lpstr>
      <vt:lpstr>PowerPoint Presentation</vt:lpstr>
      <vt:lpstr> No DE-FEET</vt:lpstr>
      <vt:lpstr>Preventing Agony of “DeFeet”</vt:lpstr>
      <vt:lpstr>Notes from Beverly</vt:lpstr>
      <vt:lpstr>Lower Extremity Complications</vt:lpstr>
      <vt:lpstr>Diabetes and Amputations</vt:lpstr>
      <vt:lpstr>Health Disparities and Lower Extremity Amputations </vt:lpstr>
      <vt:lpstr>The Black American Amputation Epidemic</vt:lpstr>
      <vt:lpstr>Foot Ulcer usually doesn’t lead to amputation – but it can. </vt:lpstr>
      <vt:lpstr>Poll Question 1</vt:lpstr>
      <vt:lpstr>Racial Disparities and Amputations</vt:lpstr>
      <vt:lpstr>Poll Question 2</vt:lpstr>
      <vt:lpstr>Foot Care Standards - ADA</vt:lpstr>
      <vt:lpstr>High Risk of Ulcers Amputation</vt:lpstr>
      <vt:lpstr>ADA Stds – Exam components</vt:lpstr>
      <vt:lpstr>Lower Extremities</vt:lpstr>
      <vt:lpstr>12 Steps to Evaluate Lower Extremity Risk  </vt:lpstr>
      <vt:lpstr>Question 1 and 2</vt:lpstr>
      <vt:lpstr>Question 3 – Deformity?</vt:lpstr>
      <vt:lpstr>Question 3 and 4 – Charcot Foot</vt:lpstr>
      <vt:lpstr>Q5 - Toenails</vt:lpstr>
      <vt:lpstr>Q6: Callus Buildup</vt:lpstr>
      <vt:lpstr>Poll Question 3</vt:lpstr>
      <vt:lpstr>Q7:  Assess for Swelling</vt:lpstr>
      <vt:lpstr>8- Check for Elevated Skin Temp</vt:lpstr>
      <vt:lpstr>Q9 – Muscle Weakness</vt:lpstr>
      <vt:lpstr>Q10 - See Bottom of Feet?</vt:lpstr>
      <vt:lpstr>Q11 &amp; 12 – How do the Shoes Fit?</vt:lpstr>
      <vt:lpstr>Poll question #4</vt:lpstr>
      <vt:lpstr>Common Causes of Ulcers</vt:lpstr>
      <vt:lpstr>Foot Wounds</vt:lpstr>
      <vt:lpstr>Risk Factors for Peripheral Arterial Disease</vt:lpstr>
      <vt:lpstr>Symptoms of Peripheral Arterial Disease</vt:lpstr>
      <vt:lpstr>Signs of Peripheral Arterial Disease</vt:lpstr>
      <vt:lpstr>Peripheral Arterial Disease  Intermittent Claudication</vt:lpstr>
      <vt:lpstr>Vascular Status Assessment</vt:lpstr>
      <vt:lpstr>Dorsalis Pedis Pulse</vt:lpstr>
      <vt:lpstr>Taking the Dorsalis Pedis Pulse</vt:lpstr>
      <vt:lpstr>Posterior Tibial Pulse</vt:lpstr>
      <vt:lpstr>Taking the Posterior Tibial Pulse</vt:lpstr>
      <vt:lpstr>Refer. Include Multi-Disciplinary Team</vt:lpstr>
      <vt:lpstr>ADA Stds – Poor Circulation / High risk</vt:lpstr>
      <vt:lpstr>Using the ABI: An Example</vt:lpstr>
      <vt:lpstr>Interpreting the Ankle-Brachial Index</vt:lpstr>
      <vt:lpstr>Loss of Protective Sensation (LOPS)</vt:lpstr>
      <vt:lpstr>Loss of Protective Sensation </vt:lpstr>
      <vt:lpstr>5.07 monofilament delivers 10gms linear pressure</vt:lpstr>
      <vt:lpstr>PowerPoint Presentation</vt:lpstr>
      <vt:lpstr>Determine Risk Category</vt:lpstr>
      <vt:lpstr>Action Based On Risk</vt:lpstr>
      <vt:lpstr> No DE-FEET</vt:lpstr>
      <vt:lpstr>Check Feet Daily</vt:lpstr>
      <vt:lpstr>Lotions – Apply to Top and Bottom</vt:lpstr>
      <vt:lpstr>Education Points – Wear Shoes</vt:lpstr>
      <vt:lpstr>ADA Standards - Shoes</vt:lpstr>
      <vt:lpstr>Make Sure There is Enough Room</vt:lpstr>
      <vt:lpstr>Feet Deserve Special Care</vt:lpstr>
      <vt:lpstr>Foot Care Tips – Check Temp</vt:lpstr>
      <vt:lpstr>Diabetes Socks</vt:lpstr>
      <vt:lpstr>No Bathroom Surgery</vt:lpstr>
      <vt:lpstr>Get Help and Prevent Injury</vt:lpstr>
      <vt:lpstr>Cutting Thick Toenails</vt:lpstr>
      <vt:lpstr>Tinea Pedis / Toenail Fungus</vt:lpstr>
      <vt:lpstr>ADA Stds – Education is Critical</vt:lpstr>
      <vt:lpstr>Lower Extremities</vt:lpstr>
      <vt:lpstr>You Can Make A Difference</vt:lpstr>
      <vt:lpstr>FREE NO DeFEET Webinar – Invite your Friends and Colleagues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714</cp:revision>
  <cp:lastPrinted>2019-03-26T17:05:59Z</cp:lastPrinted>
  <dcterms:created xsi:type="dcterms:W3CDTF">2014-04-17T17:56:59Z</dcterms:created>
  <dcterms:modified xsi:type="dcterms:W3CDTF">2022-10-27T00:50:37Z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