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1.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Lst>
  <p:notesMasterIdLst>
    <p:notesMasterId r:id="rId106"/>
  </p:notesMasterIdLst>
  <p:handoutMasterIdLst>
    <p:handoutMasterId r:id="rId107"/>
  </p:handoutMasterIdLst>
  <p:sldIdLst>
    <p:sldId id="3235" r:id="rId2"/>
    <p:sldId id="3736" r:id="rId3"/>
    <p:sldId id="3236" r:id="rId4"/>
    <p:sldId id="3232" r:id="rId5"/>
    <p:sldId id="1676" r:id="rId6"/>
    <p:sldId id="3742" r:id="rId7"/>
    <p:sldId id="2576" r:id="rId8"/>
    <p:sldId id="3743" r:id="rId9"/>
    <p:sldId id="480" r:id="rId10"/>
    <p:sldId id="3371" r:id="rId11"/>
    <p:sldId id="2145707003" r:id="rId12"/>
    <p:sldId id="3238" r:id="rId13"/>
    <p:sldId id="2908" r:id="rId14"/>
    <p:sldId id="553" r:id="rId15"/>
    <p:sldId id="2933" r:id="rId16"/>
    <p:sldId id="3752" r:id="rId17"/>
    <p:sldId id="1010" r:id="rId18"/>
    <p:sldId id="3753" r:id="rId19"/>
    <p:sldId id="979" r:id="rId20"/>
    <p:sldId id="1011" r:id="rId21"/>
    <p:sldId id="1008" r:id="rId22"/>
    <p:sldId id="1016" r:id="rId23"/>
    <p:sldId id="1018" r:id="rId24"/>
    <p:sldId id="760" r:id="rId25"/>
    <p:sldId id="355" r:id="rId26"/>
    <p:sldId id="2145707006" r:id="rId27"/>
    <p:sldId id="748" r:id="rId28"/>
    <p:sldId id="747" r:id="rId29"/>
    <p:sldId id="1686" r:id="rId30"/>
    <p:sldId id="1684" r:id="rId31"/>
    <p:sldId id="428" r:id="rId32"/>
    <p:sldId id="2145707007" r:id="rId33"/>
    <p:sldId id="394" r:id="rId34"/>
    <p:sldId id="814" r:id="rId35"/>
    <p:sldId id="3303" r:id="rId36"/>
    <p:sldId id="2141411059" r:id="rId37"/>
    <p:sldId id="3237" r:id="rId38"/>
    <p:sldId id="2145707004" r:id="rId39"/>
    <p:sldId id="2968" r:id="rId40"/>
    <p:sldId id="3189" r:id="rId41"/>
    <p:sldId id="2969" r:id="rId42"/>
    <p:sldId id="3190" r:id="rId43"/>
    <p:sldId id="3175" r:id="rId44"/>
    <p:sldId id="3176" r:id="rId45"/>
    <p:sldId id="3229" r:id="rId46"/>
    <p:sldId id="3227" r:id="rId47"/>
    <p:sldId id="3154" r:id="rId48"/>
    <p:sldId id="3221" r:id="rId49"/>
    <p:sldId id="2996" r:id="rId50"/>
    <p:sldId id="2145707019" r:id="rId51"/>
    <p:sldId id="3230" r:id="rId52"/>
    <p:sldId id="2145707005" r:id="rId53"/>
    <p:sldId id="2925" r:id="rId54"/>
    <p:sldId id="3231" r:id="rId55"/>
    <p:sldId id="3173" r:id="rId56"/>
    <p:sldId id="3174" r:id="rId57"/>
    <p:sldId id="1634" r:id="rId58"/>
    <p:sldId id="1635" r:id="rId59"/>
    <p:sldId id="3066" r:id="rId60"/>
    <p:sldId id="3167" r:id="rId61"/>
    <p:sldId id="2930" r:id="rId62"/>
    <p:sldId id="2859" r:id="rId63"/>
    <p:sldId id="2552" r:id="rId64"/>
    <p:sldId id="2572" r:id="rId65"/>
    <p:sldId id="1636" r:id="rId66"/>
    <p:sldId id="1639" r:id="rId67"/>
    <p:sldId id="3599" r:id="rId68"/>
    <p:sldId id="1644" r:id="rId69"/>
    <p:sldId id="1645" r:id="rId70"/>
    <p:sldId id="1646" r:id="rId71"/>
    <p:sldId id="1647" r:id="rId72"/>
    <p:sldId id="1648" r:id="rId73"/>
    <p:sldId id="3178" r:id="rId74"/>
    <p:sldId id="2145707014" r:id="rId75"/>
    <p:sldId id="2145707008" r:id="rId76"/>
    <p:sldId id="2145707010" r:id="rId77"/>
    <p:sldId id="2145707016" r:id="rId78"/>
    <p:sldId id="2141411081" r:id="rId79"/>
    <p:sldId id="1009" r:id="rId80"/>
    <p:sldId id="2145707011" r:id="rId81"/>
    <p:sldId id="2141411083" r:id="rId82"/>
    <p:sldId id="2141411105" r:id="rId83"/>
    <p:sldId id="577" r:id="rId84"/>
    <p:sldId id="578" r:id="rId85"/>
    <p:sldId id="2145707018" r:id="rId86"/>
    <p:sldId id="2145707009" r:id="rId87"/>
    <p:sldId id="2145707012" r:id="rId88"/>
    <p:sldId id="2145707015" r:id="rId89"/>
    <p:sldId id="457" r:id="rId90"/>
    <p:sldId id="3603" r:id="rId91"/>
    <p:sldId id="3747" r:id="rId92"/>
    <p:sldId id="3580" r:id="rId93"/>
    <p:sldId id="3777" r:id="rId94"/>
    <p:sldId id="3748" r:id="rId95"/>
    <p:sldId id="3606" r:id="rId96"/>
    <p:sldId id="3616" r:id="rId97"/>
    <p:sldId id="3632" r:id="rId98"/>
    <p:sldId id="3635" r:id="rId99"/>
    <p:sldId id="2141411068" r:id="rId100"/>
    <p:sldId id="3185" r:id="rId101"/>
    <p:sldId id="3186" r:id="rId102"/>
    <p:sldId id="3187" r:id="rId103"/>
    <p:sldId id="472" r:id="rId104"/>
    <p:sldId id="2145707017" r:id="rId105"/>
  </p:sldIdLst>
  <p:sldSz cx="9144000" cy="6858000" type="letter"/>
  <p:notesSz cx="7010400" cy="9296400"/>
  <p:custDataLst>
    <p:tags r:id="rId10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72E09"/>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9" autoAdjust="0"/>
    <p:restoredTop sz="84540" autoAdjust="0"/>
  </p:normalViewPr>
  <p:slideViewPr>
    <p:cSldViewPr>
      <p:cViewPr varScale="1">
        <p:scale>
          <a:sx n="90" d="100"/>
          <a:sy n="90" d="100"/>
        </p:scale>
        <p:origin x="196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388"/>
    </p:cViewPr>
  </p:sorterViewPr>
  <p:notesViewPr>
    <p:cSldViewPr>
      <p:cViewPr varScale="1">
        <p:scale>
          <a:sx n="83" d="100"/>
          <a:sy n="83" d="100"/>
        </p:scale>
        <p:origin x="3210" y="84"/>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gs" Target="tags/tag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000" b="1" u="sng" dirty="0"/>
            <a:t>Happy Pancreas</a:t>
          </a:r>
        </a:p>
        <a:p>
          <a:r>
            <a:rPr lang="en-US" sz="2400" b="1" dirty="0"/>
            <a:t>Fasting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a:t>Prediabetes</a:t>
          </a:r>
        </a:p>
        <a:p>
          <a:r>
            <a:rPr lang="en-US" sz="2000" b="1" dirty="0"/>
            <a:t>Fasting100-125</a:t>
          </a:r>
        </a:p>
        <a:p>
          <a:r>
            <a:rPr lang="en-US" sz="2000" b="1" dirty="0"/>
            <a:t>Random 140 - 199</a:t>
          </a:r>
        </a:p>
        <a:p>
          <a:r>
            <a:rPr lang="en-US" sz="2000" b="1" dirty="0"/>
            <a:t>A1c ~ 5.7- 6.4% </a:t>
          </a:r>
        </a:p>
        <a:p>
          <a:r>
            <a:rPr lang="en-US" sz="2000" b="1" dirty="0"/>
            <a:t>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Fasting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A8A91A08-7FAD-4D56-A2DA-A317AF9D3FC3}" type="presOf" srcId="{5B5B7744-917A-4FD6-AA16-3CB0263912D1}" destId="{21B2BCE8-470C-4505-93DC-36DDE14B2DFF}"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04C1A2C-1122-48C2-BCED-1AD1FE6B0A02}" type="presOf" srcId="{DAFD5B8F-7307-420F-8AA9-469750D54466}" destId="{4C98858D-9DCD-4D61-A6D2-9C95CB504251}"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1F3B2F66-923E-4ED1-94EC-087CCAEB5571}" type="presOf" srcId="{714289C4-44BF-4423-B73A-D36C7D29CD8B}" destId="{5A6B1BA2-8CEC-4075-979B-58B751678363}" srcOrd="1"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a:p>
          <a:r>
            <a:rPr lang="en-US" dirty="0"/>
            <a:t>1-3%</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Weight loss</a:t>
          </a:r>
        </a:p>
        <a:p>
          <a:r>
            <a:rPr lang="en-US" dirty="0"/>
            <a:t>4-13%</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 Less Appetite</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Help with fatty liver?</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 Once a week Injection</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a:p>
          <a:r>
            <a:rPr lang="en-US" dirty="0"/>
            <a:t>0.6-1.5%</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Weight loss</a:t>
          </a:r>
          <a:br>
            <a:rPr lang="en-US" dirty="0"/>
          </a:br>
          <a:r>
            <a:rPr lang="en-US" dirty="0"/>
            <a:t>3-5 pounds</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Protects Kidneys</a:t>
          </a:r>
          <a:br>
            <a:rPr lang="en-US" dirty="0"/>
          </a:br>
          <a:r>
            <a:rPr lang="en-US" dirty="0"/>
            <a:t>(GFR &amp; UACR)</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Helps with 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Genital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Urinary Tract Infection</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BEB151-494A-486C-A034-84D9E12EC5C2}"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2793A75B-DAAB-4FF1-AC5A-6A55E4C4D290}">
      <dgm:prSet/>
      <dgm:spPr/>
      <dgm:t>
        <a:bodyPr/>
        <a:lstStyle/>
        <a:p>
          <a:r>
            <a:rPr lang="en-US" dirty="0"/>
            <a:t>Learn about diabetes</a:t>
          </a:r>
        </a:p>
      </dgm:t>
    </dgm:pt>
    <dgm:pt modelId="{F9C42B55-F2EA-4B15-B6F0-F0142A5352EF}" type="parTrans" cxnId="{1D408405-F48B-4772-803D-102528500B92}">
      <dgm:prSet/>
      <dgm:spPr/>
      <dgm:t>
        <a:bodyPr/>
        <a:lstStyle/>
        <a:p>
          <a:endParaRPr lang="en-US"/>
        </a:p>
      </dgm:t>
    </dgm:pt>
    <dgm:pt modelId="{0B8F6B5D-37BD-403A-B675-929DE13B21CB}" type="sibTrans" cxnId="{1D408405-F48B-4772-803D-102528500B92}">
      <dgm:prSet/>
      <dgm:spPr/>
      <dgm:t>
        <a:bodyPr/>
        <a:lstStyle/>
        <a:p>
          <a:endParaRPr lang="en-US"/>
        </a:p>
      </dgm:t>
    </dgm:pt>
    <dgm:pt modelId="{837765B9-91A9-4F02-A1F1-84F2ED1E5F4E}">
      <dgm:prSet/>
      <dgm:spPr/>
      <dgm:t>
        <a:bodyPr/>
        <a:lstStyle/>
        <a:p>
          <a:r>
            <a:rPr lang="en-US"/>
            <a:t>Be familiar with your health /labs</a:t>
          </a:r>
        </a:p>
      </dgm:t>
    </dgm:pt>
    <dgm:pt modelId="{EFD65E87-65D6-45C6-AC22-747BE475D17F}" type="parTrans" cxnId="{DC90D0BC-B267-4344-B794-AFE0728893E9}">
      <dgm:prSet/>
      <dgm:spPr/>
      <dgm:t>
        <a:bodyPr/>
        <a:lstStyle/>
        <a:p>
          <a:endParaRPr lang="en-US"/>
        </a:p>
      </dgm:t>
    </dgm:pt>
    <dgm:pt modelId="{309E925A-1074-4095-A987-53C60EB13CBF}" type="sibTrans" cxnId="{DC90D0BC-B267-4344-B794-AFE0728893E9}">
      <dgm:prSet/>
      <dgm:spPr/>
      <dgm:t>
        <a:bodyPr/>
        <a:lstStyle/>
        <a:p>
          <a:endParaRPr lang="en-US"/>
        </a:p>
      </dgm:t>
    </dgm:pt>
    <dgm:pt modelId="{EE66A786-573B-4714-A5E6-C457B358FEAD}">
      <dgm:prSet/>
      <dgm:spPr/>
      <dgm:t>
        <a:bodyPr/>
        <a:lstStyle/>
        <a:p>
          <a:r>
            <a:rPr lang="en-US"/>
            <a:t>Ask what action you can take to improve your health</a:t>
          </a:r>
        </a:p>
      </dgm:t>
    </dgm:pt>
    <dgm:pt modelId="{85006F7D-B0D3-492F-940C-75A652CD0E4B}" type="parTrans" cxnId="{F23D5007-69FE-417F-8AC6-544E4325056F}">
      <dgm:prSet/>
      <dgm:spPr/>
      <dgm:t>
        <a:bodyPr/>
        <a:lstStyle/>
        <a:p>
          <a:endParaRPr lang="en-US"/>
        </a:p>
      </dgm:t>
    </dgm:pt>
    <dgm:pt modelId="{0E6C8401-D664-49FA-9286-C44925B1248C}" type="sibTrans" cxnId="{F23D5007-69FE-417F-8AC6-544E4325056F}">
      <dgm:prSet/>
      <dgm:spPr/>
      <dgm:t>
        <a:bodyPr/>
        <a:lstStyle/>
        <a:p>
          <a:endParaRPr lang="en-US"/>
        </a:p>
      </dgm:t>
    </dgm:pt>
    <dgm:pt modelId="{A6E6B431-C42D-4C98-BFA9-A6B9B3E9F497}">
      <dgm:prSet/>
      <dgm:spPr/>
      <dgm:t>
        <a:bodyPr/>
        <a:lstStyle/>
        <a:p>
          <a:r>
            <a:rPr lang="en-US"/>
            <a:t>Referrals as needed</a:t>
          </a:r>
        </a:p>
      </dgm:t>
    </dgm:pt>
    <dgm:pt modelId="{4E6DB6A1-5A15-451C-A760-309B1FF02A62}" type="parTrans" cxnId="{6F3D3F3F-AF05-429D-804D-DABAC3BA67CC}">
      <dgm:prSet/>
      <dgm:spPr/>
      <dgm:t>
        <a:bodyPr/>
        <a:lstStyle/>
        <a:p>
          <a:endParaRPr lang="en-US"/>
        </a:p>
      </dgm:t>
    </dgm:pt>
    <dgm:pt modelId="{9FE1733A-9990-440F-B019-E02DAEF369C9}" type="sibTrans" cxnId="{6F3D3F3F-AF05-429D-804D-DABAC3BA67CC}">
      <dgm:prSet/>
      <dgm:spPr/>
      <dgm:t>
        <a:bodyPr/>
        <a:lstStyle/>
        <a:p>
          <a:endParaRPr lang="en-US"/>
        </a:p>
      </dgm:t>
    </dgm:pt>
    <dgm:pt modelId="{966B531B-31B1-4C13-B93F-35BC88F2CE04}">
      <dgm:prSet/>
      <dgm:spPr/>
      <dgm:t>
        <a:bodyPr/>
        <a:lstStyle/>
        <a:p>
          <a:r>
            <a:rPr lang="en-US" dirty="0"/>
            <a:t>Your interest increases engagement</a:t>
          </a:r>
        </a:p>
      </dgm:t>
    </dgm:pt>
    <dgm:pt modelId="{67ADD623-6478-4ADF-9EEB-A92EC8B3AED3}" type="parTrans" cxnId="{DC79EE9C-2B05-41AB-B50E-E84A7F1FD47A}">
      <dgm:prSet/>
      <dgm:spPr/>
      <dgm:t>
        <a:bodyPr/>
        <a:lstStyle/>
        <a:p>
          <a:endParaRPr lang="en-US"/>
        </a:p>
      </dgm:t>
    </dgm:pt>
    <dgm:pt modelId="{49BB88EC-64B6-4CF3-B579-4CA431378783}" type="sibTrans" cxnId="{DC79EE9C-2B05-41AB-B50E-E84A7F1FD47A}">
      <dgm:prSet/>
      <dgm:spPr/>
      <dgm:t>
        <a:bodyPr/>
        <a:lstStyle/>
        <a:p>
          <a:endParaRPr lang="en-US"/>
        </a:p>
      </dgm:t>
    </dgm:pt>
    <dgm:pt modelId="{7BEC3D10-4463-40C0-83EB-858B02A67BD6}" type="pres">
      <dgm:prSet presAssocID="{84BEB151-494A-486C-A034-84D9E12EC5C2}" presName="linear" presStyleCnt="0">
        <dgm:presLayoutVars>
          <dgm:animLvl val="lvl"/>
          <dgm:resizeHandles val="exact"/>
        </dgm:presLayoutVars>
      </dgm:prSet>
      <dgm:spPr/>
    </dgm:pt>
    <dgm:pt modelId="{149FBED2-C85C-4C23-B860-71B4EC4EBDDE}" type="pres">
      <dgm:prSet presAssocID="{2793A75B-DAAB-4FF1-AC5A-6A55E4C4D290}" presName="parentText" presStyleLbl="node1" presStyleIdx="0" presStyleCnt="5">
        <dgm:presLayoutVars>
          <dgm:chMax val="0"/>
          <dgm:bulletEnabled val="1"/>
        </dgm:presLayoutVars>
      </dgm:prSet>
      <dgm:spPr/>
    </dgm:pt>
    <dgm:pt modelId="{AF7AE4E2-7845-4E4C-A5FA-95D9C2102434}" type="pres">
      <dgm:prSet presAssocID="{0B8F6B5D-37BD-403A-B675-929DE13B21CB}" presName="spacer" presStyleCnt="0"/>
      <dgm:spPr/>
    </dgm:pt>
    <dgm:pt modelId="{967D300E-855A-4273-AD01-F350BA7495F1}" type="pres">
      <dgm:prSet presAssocID="{837765B9-91A9-4F02-A1F1-84F2ED1E5F4E}" presName="parentText" presStyleLbl="node1" presStyleIdx="1" presStyleCnt="5">
        <dgm:presLayoutVars>
          <dgm:chMax val="0"/>
          <dgm:bulletEnabled val="1"/>
        </dgm:presLayoutVars>
      </dgm:prSet>
      <dgm:spPr/>
    </dgm:pt>
    <dgm:pt modelId="{84378F19-50E2-49B7-A84C-DD60CA33BC81}" type="pres">
      <dgm:prSet presAssocID="{309E925A-1074-4095-A987-53C60EB13CBF}" presName="spacer" presStyleCnt="0"/>
      <dgm:spPr/>
    </dgm:pt>
    <dgm:pt modelId="{30583859-399E-4687-A81C-E6473EF9BDF8}" type="pres">
      <dgm:prSet presAssocID="{EE66A786-573B-4714-A5E6-C457B358FEAD}" presName="parentText" presStyleLbl="node1" presStyleIdx="2" presStyleCnt="5">
        <dgm:presLayoutVars>
          <dgm:chMax val="0"/>
          <dgm:bulletEnabled val="1"/>
        </dgm:presLayoutVars>
      </dgm:prSet>
      <dgm:spPr/>
    </dgm:pt>
    <dgm:pt modelId="{FADB2F44-515C-4B11-B650-5C44DC4DF686}" type="pres">
      <dgm:prSet presAssocID="{0E6C8401-D664-49FA-9286-C44925B1248C}" presName="spacer" presStyleCnt="0"/>
      <dgm:spPr/>
    </dgm:pt>
    <dgm:pt modelId="{7A098173-01EC-4C4C-BD8A-87F35A2EA846}" type="pres">
      <dgm:prSet presAssocID="{A6E6B431-C42D-4C98-BFA9-A6B9B3E9F497}" presName="parentText" presStyleLbl="node1" presStyleIdx="3" presStyleCnt="5">
        <dgm:presLayoutVars>
          <dgm:chMax val="0"/>
          <dgm:bulletEnabled val="1"/>
        </dgm:presLayoutVars>
      </dgm:prSet>
      <dgm:spPr/>
    </dgm:pt>
    <dgm:pt modelId="{0BA1C40B-FFFB-4B1E-B6D0-1187906E69B7}" type="pres">
      <dgm:prSet presAssocID="{9FE1733A-9990-440F-B019-E02DAEF369C9}" presName="spacer" presStyleCnt="0"/>
      <dgm:spPr/>
    </dgm:pt>
    <dgm:pt modelId="{12B0AF10-854F-4771-8A55-CBAA91F351EA}" type="pres">
      <dgm:prSet presAssocID="{966B531B-31B1-4C13-B93F-35BC88F2CE04}" presName="parentText" presStyleLbl="node1" presStyleIdx="4" presStyleCnt="5">
        <dgm:presLayoutVars>
          <dgm:chMax val="0"/>
          <dgm:bulletEnabled val="1"/>
        </dgm:presLayoutVars>
      </dgm:prSet>
      <dgm:spPr/>
    </dgm:pt>
  </dgm:ptLst>
  <dgm:cxnLst>
    <dgm:cxn modelId="{1D408405-F48B-4772-803D-102528500B92}" srcId="{84BEB151-494A-486C-A034-84D9E12EC5C2}" destId="{2793A75B-DAAB-4FF1-AC5A-6A55E4C4D290}" srcOrd="0" destOrd="0" parTransId="{F9C42B55-F2EA-4B15-B6F0-F0142A5352EF}" sibTransId="{0B8F6B5D-37BD-403A-B675-929DE13B21CB}"/>
    <dgm:cxn modelId="{F23D5007-69FE-417F-8AC6-544E4325056F}" srcId="{84BEB151-494A-486C-A034-84D9E12EC5C2}" destId="{EE66A786-573B-4714-A5E6-C457B358FEAD}" srcOrd="2" destOrd="0" parTransId="{85006F7D-B0D3-492F-940C-75A652CD0E4B}" sibTransId="{0E6C8401-D664-49FA-9286-C44925B1248C}"/>
    <dgm:cxn modelId="{8DB8FE12-1E05-4EE7-BB36-582922FF1049}" type="presOf" srcId="{966B531B-31B1-4C13-B93F-35BC88F2CE04}" destId="{12B0AF10-854F-4771-8A55-CBAA91F351EA}" srcOrd="0" destOrd="0" presId="urn:microsoft.com/office/officeart/2005/8/layout/vList2"/>
    <dgm:cxn modelId="{B9BA7B32-781C-4494-BBAE-AAA55529221D}" type="presOf" srcId="{EE66A786-573B-4714-A5E6-C457B358FEAD}" destId="{30583859-399E-4687-A81C-E6473EF9BDF8}" srcOrd="0" destOrd="0" presId="urn:microsoft.com/office/officeart/2005/8/layout/vList2"/>
    <dgm:cxn modelId="{6F3D3F3F-AF05-429D-804D-DABAC3BA67CC}" srcId="{84BEB151-494A-486C-A034-84D9E12EC5C2}" destId="{A6E6B431-C42D-4C98-BFA9-A6B9B3E9F497}" srcOrd="3" destOrd="0" parTransId="{4E6DB6A1-5A15-451C-A760-309B1FF02A62}" sibTransId="{9FE1733A-9990-440F-B019-E02DAEF369C9}"/>
    <dgm:cxn modelId="{1934F44E-FB32-4139-B26F-068A93DACE90}" type="presOf" srcId="{837765B9-91A9-4F02-A1F1-84F2ED1E5F4E}" destId="{967D300E-855A-4273-AD01-F350BA7495F1}" srcOrd="0" destOrd="0" presId="urn:microsoft.com/office/officeart/2005/8/layout/vList2"/>
    <dgm:cxn modelId="{2A69457C-23C2-4CAC-B3D7-936E496BB453}" type="presOf" srcId="{84BEB151-494A-486C-A034-84D9E12EC5C2}" destId="{7BEC3D10-4463-40C0-83EB-858B02A67BD6}" srcOrd="0" destOrd="0" presId="urn:microsoft.com/office/officeart/2005/8/layout/vList2"/>
    <dgm:cxn modelId="{42F48180-43CD-4505-9F9B-E493BD7D414D}" type="presOf" srcId="{2793A75B-DAAB-4FF1-AC5A-6A55E4C4D290}" destId="{149FBED2-C85C-4C23-B860-71B4EC4EBDDE}" srcOrd="0" destOrd="0" presId="urn:microsoft.com/office/officeart/2005/8/layout/vList2"/>
    <dgm:cxn modelId="{06D9C689-5149-4213-9D47-96699197F77C}" type="presOf" srcId="{A6E6B431-C42D-4C98-BFA9-A6B9B3E9F497}" destId="{7A098173-01EC-4C4C-BD8A-87F35A2EA846}" srcOrd="0" destOrd="0" presId="urn:microsoft.com/office/officeart/2005/8/layout/vList2"/>
    <dgm:cxn modelId="{DC79EE9C-2B05-41AB-B50E-E84A7F1FD47A}" srcId="{84BEB151-494A-486C-A034-84D9E12EC5C2}" destId="{966B531B-31B1-4C13-B93F-35BC88F2CE04}" srcOrd="4" destOrd="0" parTransId="{67ADD623-6478-4ADF-9EEB-A92EC8B3AED3}" sibTransId="{49BB88EC-64B6-4CF3-B579-4CA431378783}"/>
    <dgm:cxn modelId="{DC90D0BC-B267-4344-B794-AFE0728893E9}" srcId="{84BEB151-494A-486C-A034-84D9E12EC5C2}" destId="{837765B9-91A9-4F02-A1F1-84F2ED1E5F4E}" srcOrd="1" destOrd="0" parTransId="{EFD65E87-65D6-45C6-AC22-747BE475D17F}" sibTransId="{309E925A-1074-4095-A987-53C60EB13CBF}"/>
    <dgm:cxn modelId="{B3396CD3-91B9-4F29-BFAA-089FE71E3DD0}" type="presParOf" srcId="{7BEC3D10-4463-40C0-83EB-858B02A67BD6}" destId="{149FBED2-C85C-4C23-B860-71B4EC4EBDDE}" srcOrd="0" destOrd="0" presId="urn:microsoft.com/office/officeart/2005/8/layout/vList2"/>
    <dgm:cxn modelId="{FBD91730-528B-417E-9892-5F4FF1C4CA33}" type="presParOf" srcId="{7BEC3D10-4463-40C0-83EB-858B02A67BD6}" destId="{AF7AE4E2-7845-4E4C-A5FA-95D9C2102434}" srcOrd="1" destOrd="0" presId="urn:microsoft.com/office/officeart/2005/8/layout/vList2"/>
    <dgm:cxn modelId="{B52AFC28-1D8E-4815-A635-79828BD9B162}" type="presParOf" srcId="{7BEC3D10-4463-40C0-83EB-858B02A67BD6}" destId="{967D300E-855A-4273-AD01-F350BA7495F1}" srcOrd="2" destOrd="0" presId="urn:microsoft.com/office/officeart/2005/8/layout/vList2"/>
    <dgm:cxn modelId="{A7A7B623-E180-45CC-8211-128913B5FD4E}" type="presParOf" srcId="{7BEC3D10-4463-40C0-83EB-858B02A67BD6}" destId="{84378F19-50E2-49B7-A84C-DD60CA33BC81}" srcOrd="3" destOrd="0" presId="urn:microsoft.com/office/officeart/2005/8/layout/vList2"/>
    <dgm:cxn modelId="{34EA0D32-6DD0-4729-A37C-34875F9B88B4}" type="presParOf" srcId="{7BEC3D10-4463-40C0-83EB-858B02A67BD6}" destId="{30583859-399E-4687-A81C-E6473EF9BDF8}" srcOrd="4" destOrd="0" presId="urn:microsoft.com/office/officeart/2005/8/layout/vList2"/>
    <dgm:cxn modelId="{1FB9E677-7851-406D-AB89-CEB3A9A475A1}" type="presParOf" srcId="{7BEC3D10-4463-40C0-83EB-858B02A67BD6}" destId="{FADB2F44-515C-4B11-B650-5C44DC4DF686}" srcOrd="5" destOrd="0" presId="urn:microsoft.com/office/officeart/2005/8/layout/vList2"/>
    <dgm:cxn modelId="{B13B9863-9340-448C-9312-CFF4A04B149C}" type="presParOf" srcId="{7BEC3D10-4463-40C0-83EB-858B02A67BD6}" destId="{7A098173-01EC-4C4C-BD8A-87F35A2EA846}" srcOrd="6" destOrd="0" presId="urn:microsoft.com/office/officeart/2005/8/layout/vList2"/>
    <dgm:cxn modelId="{74A87082-76C4-4546-9526-A6CB04199D1F}" type="presParOf" srcId="{7BEC3D10-4463-40C0-83EB-858B02A67BD6}" destId="{0BA1C40B-FFFB-4B1E-B6D0-1187906E69B7}" srcOrd="7" destOrd="0" presId="urn:microsoft.com/office/officeart/2005/8/layout/vList2"/>
    <dgm:cxn modelId="{214E01B1-084B-464D-97A4-16420202834E}" type="presParOf" srcId="{7BEC3D10-4463-40C0-83EB-858B02A67BD6}" destId="{12B0AF10-854F-4771-8A55-CBAA91F351E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FB4460-969D-436D-B78B-5DE3EB49F00A}" type="doc">
      <dgm:prSet loTypeId="urn:microsoft.com/office/officeart/2011/layout/HexagonRadial" loCatId="cycle" qsTypeId="urn:microsoft.com/office/officeart/2005/8/quickstyle/simple3" qsCatId="simple" csTypeId="urn:microsoft.com/office/officeart/2005/8/colors/colorful2" csCatId="colorful" phldr="1"/>
      <dgm:spPr/>
      <dgm:t>
        <a:bodyPr/>
        <a:lstStyle/>
        <a:p>
          <a:endParaRPr lang="en-US"/>
        </a:p>
      </dgm:t>
    </dgm:pt>
    <dgm:pt modelId="{BDBB63C5-1406-4D2D-917F-8E4879C149B2}">
      <dgm:prSet phldrT="[Text]"/>
      <dgm:spPr/>
      <dgm:t>
        <a:bodyPr/>
        <a:lstStyle/>
        <a:p>
          <a:r>
            <a:rPr lang="en-US" dirty="0"/>
            <a:t>Person Centered Care</a:t>
          </a:r>
        </a:p>
      </dgm:t>
    </dgm:pt>
    <dgm:pt modelId="{19F2AF4F-8A10-42DD-9296-DA2635039AFD}" type="parTrans" cxnId="{5B560C07-D9B5-4AE6-A501-8B2291F7E8C2}">
      <dgm:prSet/>
      <dgm:spPr/>
      <dgm:t>
        <a:bodyPr/>
        <a:lstStyle/>
        <a:p>
          <a:endParaRPr lang="en-US"/>
        </a:p>
      </dgm:t>
    </dgm:pt>
    <dgm:pt modelId="{04C85B1C-7AB1-444F-845A-798D055EAA17}" type="sibTrans" cxnId="{5B560C07-D9B5-4AE6-A501-8B2291F7E8C2}">
      <dgm:prSet/>
      <dgm:spPr/>
      <dgm:t>
        <a:bodyPr/>
        <a:lstStyle/>
        <a:p>
          <a:endParaRPr lang="en-US"/>
        </a:p>
      </dgm:t>
    </dgm:pt>
    <dgm:pt modelId="{8CFC97DE-D987-49C9-923E-472A06B138F8}">
      <dgm:prSet phldrT="[Text]"/>
      <dgm:spPr/>
      <dgm:t>
        <a:bodyPr/>
        <a:lstStyle/>
        <a:p>
          <a:r>
            <a:rPr lang="en-US" dirty="0"/>
            <a:t>Balanced Nutrition</a:t>
          </a:r>
        </a:p>
      </dgm:t>
    </dgm:pt>
    <dgm:pt modelId="{2F1BCF96-88B6-4399-A958-A515E7D5B024}" type="parTrans" cxnId="{FC156838-767D-43B1-93DF-0D327BA171E0}">
      <dgm:prSet/>
      <dgm:spPr/>
      <dgm:t>
        <a:bodyPr/>
        <a:lstStyle/>
        <a:p>
          <a:endParaRPr lang="en-US"/>
        </a:p>
      </dgm:t>
    </dgm:pt>
    <dgm:pt modelId="{6073B43B-CD72-4204-837E-475F3A250363}" type="sibTrans" cxnId="{FC156838-767D-43B1-93DF-0D327BA171E0}">
      <dgm:prSet/>
      <dgm:spPr/>
      <dgm:t>
        <a:bodyPr/>
        <a:lstStyle/>
        <a:p>
          <a:endParaRPr lang="en-US"/>
        </a:p>
      </dgm:t>
    </dgm:pt>
    <dgm:pt modelId="{93950B0F-1196-40D5-8C0B-72E2191C29D9}">
      <dgm:prSet phldrT="[Text]"/>
      <dgm:spPr/>
      <dgm:t>
        <a:bodyPr/>
        <a:lstStyle/>
        <a:p>
          <a:r>
            <a:rPr lang="en-US" dirty="0"/>
            <a:t>Regular Exercise</a:t>
          </a:r>
        </a:p>
      </dgm:t>
    </dgm:pt>
    <dgm:pt modelId="{12C22AF5-663A-4F93-99EE-7D280CDC478B}" type="parTrans" cxnId="{0779F1FC-4055-4C1D-AF4E-A1EDF26BCA69}">
      <dgm:prSet/>
      <dgm:spPr/>
      <dgm:t>
        <a:bodyPr/>
        <a:lstStyle/>
        <a:p>
          <a:endParaRPr lang="en-US"/>
        </a:p>
      </dgm:t>
    </dgm:pt>
    <dgm:pt modelId="{233CB77E-0D0B-44FF-8675-D29F80AF352C}" type="sibTrans" cxnId="{0779F1FC-4055-4C1D-AF4E-A1EDF26BCA69}">
      <dgm:prSet/>
      <dgm:spPr/>
      <dgm:t>
        <a:bodyPr/>
        <a:lstStyle/>
        <a:p>
          <a:endParaRPr lang="en-US"/>
        </a:p>
      </dgm:t>
    </dgm:pt>
    <dgm:pt modelId="{DBE37C61-C359-4FB8-9755-7FF5A838EB09}">
      <dgm:prSet phldrT="[Text]"/>
      <dgm:spPr/>
      <dgm:t>
        <a:bodyPr/>
        <a:lstStyle/>
        <a:p>
          <a:r>
            <a:rPr lang="en-US" dirty="0"/>
            <a:t>Mindfulness Meditation</a:t>
          </a:r>
        </a:p>
      </dgm:t>
    </dgm:pt>
    <dgm:pt modelId="{8332947E-D5F6-48E3-8DB6-C991E242BCD5}" type="parTrans" cxnId="{08143D02-2FD9-4FCB-9106-F09F94EAC56F}">
      <dgm:prSet/>
      <dgm:spPr/>
      <dgm:t>
        <a:bodyPr/>
        <a:lstStyle/>
        <a:p>
          <a:endParaRPr lang="en-US"/>
        </a:p>
      </dgm:t>
    </dgm:pt>
    <dgm:pt modelId="{E3F10FD2-82E2-4F86-8B04-CED0207DF595}" type="sibTrans" cxnId="{08143D02-2FD9-4FCB-9106-F09F94EAC56F}">
      <dgm:prSet/>
      <dgm:spPr/>
      <dgm:t>
        <a:bodyPr/>
        <a:lstStyle/>
        <a:p>
          <a:endParaRPr lang="en-US"/>
        </a:p>
      </dgm:t>
    </dgm:pt>
    <dgm:pt modelId="{03907BF2-3941-49C3-A609-0B5BD9139773}">
      <dgm:prSet phldrT="[Text]"/>
      <dgm:spPr/>
      <dgm:t>
        <a:bodyPr/>
        <a:lstStyle/>
        <a:p>
          <a:r>
            <a:rPr lang="en-US" dirty="0"/>
            <a:t>Quality Sleep</a:t>
          </a:r>
        </a:p>
      </dgm:t>
    </dgm:pt>
    <dgm:pt modelId="{E6A40079-FD1F-40F4-B61C-7C82AF63704B}" type="parTrans" cxnId="{95C12BEE-A535-4E43-B9F7-316D125E675F}">
      <dgm:prSet/>
      <dgm:spPr/>
      <dgm:t>
        <a:bodyPr/>
        <a:lstStyle/>
        <a:p>
          <a:endParaRPr lang="en-US"/>
        </a:p>
      </dgm:t>
    </dgm:pt>
    <dgm:pt modelId="{3CD0580F-C345-461A-A7AA-8B5307C1D8CB}" type="sibTrans" cxnId="{95C12BEE-A535-4E43-B9F7-316D125E675F}">
      <dgm:prSet/>
      <dgm:spPr/>
      <dgm:t>
        <a:bodyPr/>
        <a:lstStyle/>
        <a:p>
          <a:endParaRPr lang="en-US"/>
        </a:p>
      </dgm:t>
    </dgm:pt>
    <dgm:pt modelId="{EF95E25C-988D-446C-B28F-C6E9916F88DF}">
      <dgm:prSet phldrT="[Text]"/>
      <dgm:spPr/>
      <dgm:t>
        <a:bodyPr/>
        <a:lstStyle/>
        <a:p>
          <a:r>
            <a:rPr lang="en-US" dirty="0"/>
            <a:t>Supportive Relationships</a:t>
          </a:r>
        </a:p>
      </dgm:t>
    </dgm:pt>
    <dgm:pt modelId="{E7FB99BC-47EC-426F-ADF3-9EF0AB0C1378}" type="parTrans" cxnId="{09CE9CAF-5A0D-429D-A6F9-12E7E8298B26}">
      <dgm:prSet/>
      <dgm:spPr/>
      <dgm:t>
        <a:bodyPr/>
        <a:lstStyle/>
        <a:p>
          <a:endParaRPr lang="en-US"/>
        </a:p>
      </dgm:t>
    </dgm:pt>
    <dgm:pt modelId="{1EE34A56-66C4-417E-8D54-7D5898A8D4CC}" type="sibTrans" cxnId="{09CE9CAF-5A0D-429D-A6F9-12E7E8298B26}">
      <dgm:prSet/>
      <dgm:spPr/>
      <dgm:t>
        <a:bodyPr/>
        <a:lstStyle/>
        <a:p>
          <a:endParaRPr lang="en-US"/>
        </a:p>
      </dgm:t>
    </dgm:pt>
    <dgm:pt modelId="{3CC6DAA4-1F9D-4BBC-9B97-4ABE561E1CC8}">
      <dgm:prSet phldrT="[Text]"/>
      <dgm:spPr/>
      <dgm:t>
        <a:bodyPr/>
        <a:lstStyle/>
        <a:p>
          <a:r>
            <a:rPr lang="en-US" dirty="0"/>
            <a:t>Behavioral Health</a:t>
          </a:r>
        </a:p>
      </dgm:t>
    </dgm:pt>
    <dgm:pt modelId="{49B1606F-4F37-4EBB-AF1D-13E603DEDDE2}" type="parTrans" cxnId="{7FB6C762-76BB-47E2-BB85-22254530EE69}">
      <dgm:prSet/>
      <dgm:spPr/>
      <dgm:t>
        <a:bodyPr/>
        <a:lstStyle/>
        <a:p>
          <a:endParaRPr lang="en-US"/>
        </a:p>
      </dgm:t>
    </dgm:pt>
    <dgm:pt modelId="{B8296C27-07C7-41EA-A3A7-12F11440A02D}" type="sibTrans" cxnId="{7FB6C762-76BB-47E2-BB85-22254530EE69}">
      <dgm:prSet/>
      <dgm:spPr/>
      <dgm:t>
        <a:bodyPr/>
        <a:lstStyle/>
        <a:p>
          <a:endParaRPr lang="en-US"/>
        </a:p>
      </dgm:t>
    </dgm:pt>
    <dgm:pt modelId="{E38D08EA-C153-4B79-877B-E881326F1BEF}" type="pres">
      <dgm:prSet presAssocID="{17FB4460-969D-436D-B78B-5DE3EB49F00A}" presName="Name0" presStyleCnt="0">
        <dgm:presLayoutVars>
          <dgm:chMax val="1"/>
          <dgm:chPref val="1"/>
          <dgm:dir/>
          <dgm:animOne val="branch"/>
          <dgm:animLvl val="lvl"/>
        </dgm:presLayoutVars>
      </dgm:prSet>
      <dgm:spPr/>
    </dgm:pt>
    <dgm:pt modelId="{79450918-1CE7-453E-B802-3016796323C2}" type="pres">
      <dgm:prSet presAssocID="{BDBB63C5-1406-4D2D-917F-8E4879C149B2}" presName="Parent" presStyleLbl="node0" presStyleIdx="0" presStyleCnt="1">
        <dgm:presLayoutVars>
          <dgm:chMax val="6"/>
          <dgm:chPref val="6"/>
        </dgm:presLayoutVars>
      </dgm:prSet>
      <dgm:spPr/>
    </dgm:pt>
    <dgm:pt modelId="{C9C9DC3E-1980-4DDF-B7F5-161CB59D6DCE}" type="pres">
      <dgm:prSet presAssocID="{8CFC97DE-D987-49C9-923E-472A06B138F8}" presName="Accent1" presStyleCnt="0"/>
      <dgm:spPr/>
    </dgm:pt>
    <dgm:pt modelId="{9109B868-8F27-4236-9C86-76E16D5ED837}" type="pres">
      <dgm:prSet presAssocID="{8CFC97DE-D987-49C9-923E-472A06B138F8}" presName="Accent" presStyleLbl="bgShp" presStyleIdx="0" presStyleCnt="6"/>
      <dgm:spPr/>
    </dgm:pt>
    <dgm:pt modelId="{CCD08F32-3333-482C-B327-E0B609F6CE71}" type="pres">
      <dgm:prSet presAssocID="{8CFC97DE-D987-49C9-923E-472A06B138F8}" presName="Child1" presStyleLbl="node1" presStyleIdx="0" presStyleCnt="6" custScaleX="104956">
        <dgm:presLayoutVars>
          <dgm:chMax val="0"/>
          <dgm:chPref val="0"/>
          <dgm:bulletEnabled val="1"/>
        </dgm:presLayoutVars>
      </dgm:prSet>
      <dgm:spPr/>
    </dgm:pt>
    <dgm:pt modelId="{2E8E9ED2-F413-4878-BDA3-03B14C1E95FF}" type="pres">
      <dgm:prSet presAssocID="{93950B0F-1196-40D5-8C0B-72E2191C29D9}" presName="Accent2" presStyleCnt="0"/>
      <dgm:spPr/>
    </dgm:pt>
    <dgm:pt modelId="{136A101F-8B54-4409-8730-BA83649EFAED}" type="pres">
      <dgm:prSet presAssocID="{93950B0F-1196-40D5-8C0B-72E2191C29D9}" presName="Accent" presStyleLbl="bgShp" presStyleIdx="1" presStyleCnt="6"/>
      <dgm:spPr/>
    </dgm:pt>
    <dgm:pt modelId="{E55607B6-D18C-48E9-9633-0049B5E4AC9A}" type="pres">
      <dgm:prSet presAssocID="{93950B0F-1196-40D5-8C0B-72E2191C29D9}" presName="Child2" presStyleLbl="node1" presStyleIdx="1" presStyleCnt="6" custLinFactNeighborX="26973" custLinFactNeighborY="-24342">
        <dgm:presLayoutVars>
          <dgm:chMax val="0"/>
          <dgm:chPref val="0"/>
          <dgm:bulletEnabled val="1"/>
        </dgm:presLayoutVars>
      </dgm:prSet>
      <dgm:spPr/>
    </dgm:pt>
    <dgm:pt modelId="{1C7E625F-2E99-4C8E-BF12-1898FEA24723}" type="pres">
      <dgm:prSet presAssocID="{DBE37C61-C359-4FB8-9755-7FF5A838EB09}" presName="Accent3" presStyleCnt="0"/>
      <dgm:spPr/>
    </dgm:pt>
    <dgm:pt modelId="{34FE6F18-ADEC-4DFB-9445-54768D19D395}" type="pres">
      <dgm:prSet presAssocID="{DBE37C61-C359-4FB8-9755-7FF5A838EB09}" presName="Accent" presStyleLbl="bgShp" presStyleIdx="2" presStyleCnt="6"/>
      <dgm:spPr/>
    </dgm:pt>
    <dgm:pt modelId="{7C63BD44-E348-4F24-BEF7-CC09DEC52592}" type="pres">
      <dgm:prSet presAssocID="{DBE37C61-C359-4FB8-9755-7FF5A838EB09}" presName="Child3" presStyleLbl="node1" presStyleIdx="2" presStyleCnt="6" custScaleX="114173" custScaleY="101753" custLinFactNeighborX="17787" custLinFactNeighborY="-1906">
        <dgm:presLayoutVars>
          <dgm:chMax val="0"/>
          <dgm:chPref val="0"/>
          <dgm:bulletEnabled val="1"/>
        </dgm:presLayoutVars>
      </dgm:prSet>
      <dgm:spPr/>
    </dgm:pt>
    <dgm:pt modelId="{FB0B1BA2-46EC-44A9-AB3A-9092F4E59A42}" type="pres">
      <dgm:prSet presAssocID="{03907BF2-3941-49C3-A609-0B5BD9139773}" presName="Accent4" presStyleCnt="0"/>
      <dgm:spPr/>
    </dgm:pt>
    <dgm:pt modelId="{FA768BA6-A5E5-4D98-A7EB-C31CFB0A01E5}" type="pres">
      <dgm:prSet presAssocID="{03907BF2-3941-49C3-A609-0B5BD9139773}" presName="Accent" presStyleLbl="bgShp" presStyleIdx="3" presStyleCnt="6"/>
      <dgm:spPr/>
    </dgm:pt>
    <dgm:pt modelId="{7BD808A5-01F7-48E1-91F2-5F13FB710A43}" type="pres">
      <dgm:prSet presAssocID="{03907BF2-3941-49C3-A609-0B5BD9139773}" presName="Child4" presStyleLbl="node1" presStyleIdx="3" presStyleCnt="6">
        <dgm:presLayoutVars>
          <dgm:chMax val="0"/>
          <dgm:chPref val="0"/>
          <dgm:bulletEnabled val="1"/>
        </dgm:presLayoutVars>
      </dgm:prSet>
      <dgm:spPr/>
    </dgm:pt>
    <dgm:pt modelId="{D3ABB0A3-0090-4DDC-9320-9FB114502B37}" type="pres">
      <dgm:prSet presAssocID="{EF95E25C-988D-446C-B28F-C6E9916F88DF}" presName="Accent5" presStyleCnt="0"/>
      <dgm:spPr/>
    </dgm:pt>
    <dgm:pt modelId="{DE7A72DC-A93E-446E-835B-52DB7574E1C7}" type="pres">
      <dgm:prSet presAssocID="{EF95E25C-988D-446C-B28F-C6E9916F88DF}" presName="Accent" presStyleLbl="bgShp" presStyleIdx="4" presStyleCnt="6"/>
      <dgm:spPr/>
    </dgm:pt>
    <dgm:pt modelId="{9E87DC1A-EF8E-424B-A0E8-A5D597DCB41E}" type="pres">
      <dgm:prSet presAssocID="{EF95E25C-988D-446C-B28F-C6E9916F88DF}" presName="Child5" presStyleLbl="node1" presStyleIdx="4" presStyleCnt="6" custScaleX="110434" custScaleY="110618" custLinFactNeighborX="-18836" custLinFactNeighborY="3334">
        <dgm:presLayoutVars>
          <dgm:chMax val="0"/>
          <dgm:chPref val="0"/>
          <dgm:bulletEnabled val="1"/>
        </dgm:presLayoutVars>
      </dgm:prSet>
      <dgm:spPr/>
    </dgm:pt>
    <dgm:pt modelId="{1982A513-C59E-4E06-84F1-576856B96306}" type="pres">
      <dgm:prSet presAssocID="{3CC6DAA4-1F9D-4BBC-9B97-4ABE561E1CC8}" presName="Accent6" presStyleCnt="0"/>
      <dgm:spPr/>
    </dgm:pt>
    <dgm:pt modelId="{04110BAF-C179-4E47-AA32-C6F94760E829}" type="pres">
      <dgm:prSet presAssocID="{3CC6DAA4-1F9D-4BBC-9B97-4ABE561E1CC8}" presName="Accent" presStyleLbl="bgShp" presStyleIdx="5" presStyleCnt="6"/>
      <dgm:spPr/>
    </dgm:pt>
    <dgm:pt modelId="{D89D92EB-4382-4BA2-BF7C-66B701A9546B}" type="pres">
      <dgm:prSet presAssocID="{3CC6DAA4-1F9D-4BBC-9B97-4ABE561E1CC8}" presName="Child6" presStyleLbl="node1" presStyleIdx="5" presStyleCnt="6" custScaleX="97279" custScaleY="101753" custLinFactNeighborX="-28022" custLinFactNeighborY="-18895">
        <dgm:presLayoutVars>
          <dgm:chMax val="0"/>
          <dgm:chPref val="0"/>
          <dgm:bulletEnabled val="1"/>
        </dgm:presLayoutVars>
      </dgm:prSet>
      <dgm:spPr/>
    </dgm:pt>
  </dgm:ptLst>
  <dgm:cxnLst>
    <dgm:cxn modelId="{08143D02-2FD9-4FCB-9106-F09F94EAC56F}" srcId="{BDBB63C5-1406-4D2D-917F-8E4879C149B2}" destId="{DBE37C61-C359-4FB8-9755-7FF5A838EB09}" srcOrd="2" destOrd="0" parTransId="{8332947E-D5F6-48E3-8DB6-C991E242BCD5}" sibTransId="{E3F10FD2-82E2-4F86-8B04-CED0207DF595}"/>
    <dgm:cxn modelId="{65DAF106-04C2-44BC-9C8A-88BB4AB3BAB9}" type="presOf" srcId="{BDBB63C5-1406-4D2D-917F-8E4879C149B2}" destId="{79450918-1CE7-453E-B802-3016796323C2}" srcOrd="0" destOrd="0" presId="urn:microsoft.com/office/officeart/2011/layout/HexagonRadial"/>
    <dgm:cxn modelId="{5B560C07-D9B5-4AE6-A501-8B2291F7E8C2}" srcId="{17FB4460-969D-436D-B78B-5DE3EB49F00A}" destId="{BDBB63C5-1406-4D2D-917F-8E4879C149B2}" srcOrd="0" destOrd="0" parTransId="{19F2AF4F-8A10-42DD-9296-DA2635039AFD}" sibTransId="{04C85B1C-7AB1-444F-845A-798D055EAA17}"/>
    <dgm:cxn modelId="{3A287515-BD25-41D0-AF39-25A790D5F103}" type="presOf" srcId="{17FB4460-969D-436D-B78B-5DE3EB49F00A}" destId="{E38D08EA-C153-4B79-877B-E881326F1BEF}" srcOrd="0" destOrd="0" presId="urn:microsoft.com/office/officeart/2011/layout/HexagonRadial"/>
    <dgm:cxn modelId="{84943F30-454A-47DA-B530-D276F743149F}" type="presOf" srcId="{03907BF2-3941-49C3-A609-0B5BD9139773}" destId="{7BD808A5-01F7-48E1-91F2-5F13FB710A43}" srcOrd="0" destOrd="0" presId="urn:microsoft.com/office/officeart/2011/layout/HexagonRadial"/>
    <dgm:cxn modelId="{FC156838-767D-43B1-93DF-0D327BA171E0}" srcId="{BDBB63C5-1406-4D2D-917F-8E4879C149B2}" destId="{8CFC97DE-D987-49C9-923E-472A06B138F8}" srcOrd="0" destOrd="0" parTransId="{2F1BCF96-88B6-4399-A958-A515E7D5B024}" sibTransId="{6073B43B-CD72-4204-837E-475F3A250363}"/>
    <dgm:cxn modelId="{7FB6C762-76BB-47E2-BB85-22254530EE69}" srcId="{BDBB63C5-1406-4D2D-917F-8E4879C149B2}" destId="{3CC6DAA4-1F9D-4BBC-9B97-4ABE561E1CC8}" srcOrd="5" destOrd="0" parTransId="{49B1606F-4F37-4EBB-AF1D-13E603DEDDE2}" sibTransId="{B8296C27-07C7-41EA-A3A7-12F11440A02D}"/>
    <dgm:cxn modelId="{F8380C94-C6E7-4FA1-B283-9643D504758C}" type="presOf" srcId="{93950B0F-1196-40D5-8C0B-72E2191C29D9}" destId="{E55607B6-D18C-48E9-9633-0049B5E4AC9A}" srcOrd="0" destOrd="0" presId="urn:microsoft.com/office/officeart/2011/layout/HexagonRadial"/>
    <dgm:cxn modelId="{D8AA7CAE-D7E6-4B7D-9B3A-0D49BBDAD842}" type="presOf" srcId="{EF95E25C-988D-446C-B28F-C6E9916F88DF}" destId="{9E87DC1A-EF8E-424B-A0E8-A5D597DCB41E}" srcOrd="0" destOrd="0" presId="urn:microsoft.com/office/officeart/2011/layout/HexagonRadial"/>
    <dgm:cxn modelId="{09CE9CAF-5A0D-429D-A6F9-12E7E8298B26}" srcId="{BDBB63C5-1406-4D2D-917F-8E4879C149B2}" destId="{EF95E25C-988D-446C-B28F-C6E9916F88DF}" srcOrd="4" destOrd="0" parTransId="{E7FB99BC-47EC-426F-ADF3-9EF0AB0C1378}" sibTransId="{1EE34A56-66C4-417E-8D54-7D5898A8D4CC}"/>
    <dgm:cxn modelId="{47B9E5C3-F6F7-4D4F-A175-85128D3FE4CF}" type="presOf" srcId="{DBE37C61-C359-4FB8-9755-7FF5A838EB09}" destId="{7C63BD44-E348-4F24-BEF7-CC09DEC52592}" srcOrd="0" destOrd="0" presId="urn:microsoft.com/office/officeart/2011/layout/HexagonRadial"/>
    <dgm:cxn modelId="{93103AC5-CA43-4CA6-9596-757AF66B4553}" type="presOf" srcId="{8CFC97DE-D987-49C9-923E-472A06B138F8}" destId="{CCD08F32-3333-482C-B327-E0B609F6CE71}" srcOrd="0" destOrd="0" presId="urn:microsoft.com/office/officeart/2011/layout/HexagonRadial"/>
    <dgm:cxn modelId="{2ED9BDE6-9F4E-4A93-9F9C-59D86DE58C5E}" type="presOf" srcId="{3CC6DAA4-1F9D-4BBC-9B97-4ABE561E1CC8}" destId="{D89D92EB-4382-4BA2-BF7C-66B701A9546B}" srcOrd="0" destOrd="0" presId="urn:microsoft.com/office/officeart/2011/layout/HexagonRadial"/>
    <dgm:cxn modelId="{95C12BEE-A535-4E43-B9F7-316D125E675F}" srcId="{BDBB63C5-1406-4D2D-917F-8E4879C149B2}" destId="{03907BF2-3941-49C3-A609-0B5BD9139773}" srcOrd="3" destOrd="0" parTransId="{E6A40079-FD1F-40F4-B61C-7C82AF63704B}" sibTransId="{3CD0580F-C345-461A-A7AA-8B5307C1D8CB}"/>
    <dgm:cxn modelId="{0779F1FC-4055-4C1D-AF4E-A1EDF26BCA69}" srcId="{BDBB63C5-1406-4D2D-917F-8E4879C149B2}" destId="{93950B0F-1196-40D5-8C0B-72E2191C29D9}" srcOrd="1" destOrd="0" parTransId="{12C22AF5-663A-4F93-99EE-7D280CDC478B}" sibTransId="{233CB77E-0D0B-44FF-8675-D29F80AF352C}"/>
    <dgm:cxn modelId="{FCBE28FA-B8EF-43F0-91C2-9F8D96F66420}" type="presParOf" srcId="{E38D08EA-C153-4B79-877B-E881326F1BEF}" destId="{79450918-1CE7-453E-B802-3016796323C2}" srcOrd="0" destOrd="0" presId="urn:microsoft.com/office/officeart/2011/layout/HexagonRadial"/>
    <dgm:cxn modelId="{93ED0E40-3D1A-4CC0-859C-0B949B605C5F}" type="presParOf" srcId="{E38D08EA-C153-4B79-877B-E881326F1BEF}" destId="{C9C9DC3E-1980-4DDF-B7F5-161CB59D6DCE}" srcOrd="1" destOrd="0" presId="urn:microsoft.com/office/officeart/2011/layout/HexagonRadial"/>
    <dgm:cxn modelId="{9F40066C-CCFA-4696-A53A-2ECBE0899A08}" type="presParOf" srcId="{C9C9DC3E-1980-4DDF-B7F5-161CB59D6DCE}" destId="{9109B868-8F27-4236-9C86-76E16D5ED837}" srcOrd="0" destOrd="0" presId="urn:microsoft.com/office/officeart/2011/layout/HexagonRadial"/>
    <dgm:cxn modelId="{5E4F4AFD-2B63-40FD-9958-4BAADFC85E2C}" type="presParOf" srcId="{E38D08EA-C153-4B79-877B-E881326F1BEF}" destId="{CCD08F32-3333-482C-B327-E0B609F6CE71}" srcOrd="2" destOrd="0" presId="urn:microsoft.com/office/officeart/2011/layout/HexagonRadial"/>
    <dgm:cxn modelId="{CBCBEAE1-CC27-485B-BD80-3DEC267E5279}" type="presParOf" srcId="{E38D08EA-C153-4B79-877B-E881326F1BEF}" destId="{2E8E9ED2-F413-4878-BDA3-03B14C1E95FF}" srcOrd="3" destOrd="0" presId="urn:microsoft.com/office/officeart/2011/layout/HexagonRadial"/>
    <dgm:cxn modelId="{142C333F-AB20-453C-9596-CFB7ED30DCD1}" type="presParOf" srcId="{2E8E9ED2-F413-4878-BDA3-03B14C1E95FF}" destId="{136A101F-8B54-4409-8730-BA83649EFAED}" srcOrd="0" destOrd="0" presId="urn:microsoft.com/office/officeart/2011/layout/HexagonRadial"/>
    <dgm:cxn modelId="{34ED5FAC-F07D-4360-B2A0-356A0728F951}" type="presParOf" srcId="{E38D08EA-C153-4B79-877B-E881326F1BEF}" destId="{E55607B6-D18C-48E9-9633-0049B5E4AC9A}" srcOrd="4" destOrd="0" presId="urn:microsoft.com/office/officeart/2011/layout/HexagonRadial"/>
    <dgm:cxn modelId="{459846EC-E7FA-4FB4-8AE5-0DD5205A5E94}" type="presParOf" srcId="{E38D08EA-C153-4B79-877B-E881326F1BEF}" destId="{1C7E625F-2E99-4C8E-BF12-1898FEA24723}" srcOrd="5" destOrd="0" presId="urn:microsoft.com/office/officeart/2011/layout/HexagonRadial"/>
    <dgm:cxn modelId="{3128B3C4-8C40-4E2F-B031-035E5E309EA7}" type="presParOf" srcId="{1C7E625F-2E99-4C8E-BF12-1898FEA24723}" destId="{34FE6F18-ADEC-4DFB-9445-54768D19D395}" srcOrd="0" destOrd="0" presId="urn:microsoft.com/office/officeart/2011/layout/HexagonRadial"/>
    <dgm:cxn modelId="{27521169-54A9-46E5-AC14-3372A45BCC08}" type="presParOf" srcId="{E38D08EA-C153-4B79-877B-E881326F1BEF}" destId="{7C63BD44-E348-4F24-BEF7-CC09DEC52592}" srcOrd="6" destOrd="0" presId="urn:microsoft.com/office/officeart/2011/layout/HexagonRadial"/>
    <dgm:cxn modelId="{009AB085-FDF6-4B31-9684-05D5B6683A59}" type="presParOf" srcId="{E38D08EA-C153-4B79-877B-E881326F1BEF}" destId="{FB0B1BA2-46EC-44A9-AB3A-9092F4E59A42}" srcOrd="7" destOrd="0" presId="urn:microsoft.com/office/officeart/2011/layout/HexagonRadial"/>
    <dgm:cxn modelId="{16FEAAD9-7184-4F9F-ADE3-E05849DCB796}" type="presParOf" srcId="{FB0B1BA2-46EC-44A9-AB3A-9092F4E59A42}" destId="{FA768BA6-A5E5-4D98-A7EB-C31CFB0A01E5}" srcOrd="0" destOrd="0" presId="urn:microsoft.com/office/officeart/2011/layout/HexagonRadial"/>
    <dgm:cxn modelId="{81B98AF1-94C3-4D79-B8DA-80AEB3F258E0}" type="presParOf" srcId="{E38D08EA-C153-4B79-877B-E881326F1BEF}" destId="{7BD808A5-01F7-48E1-91F2-5F13FB710A43}" srcOrd="8" destOrd="0" presId="urn:microsoft.com/office/officeart/2011/layout/HexagonRadial"/>
    <dgm:cxn modelId="{3CF9E74B-157F-4E33-A5DC-36F610F01865}" type="presParOf" srcId="{E38D08EA-C153-4B79-877B-E881326F1BEF}" destId="{D3ABB0A3-0090-4DDC-9320-9FB114502B37}" srcOrd="9" destOrd="0" presId="urn:microsoft.com/office/officeart/2011/layout/HexagonRadial"/>
    <dgm:cxn modelId="{93A36297-03AD-4E64-A6A6-EE1DBECD065E}" type="presParOf" srcId="{D3ABB0A3-0090-4DDC-9320-9FB114502B37}" destId="{DE7A72DC-A93E-446E-835B-52DB7574E1C7}" srcOrd="0" destOrd="0" presId="urn:microsoft.com/office/officeart/2011/layout/HexagonRadial"/>
    <dgm:cxn modelId="{6F4B266F-F619-45B3-86B0-989BA9C7FC4E}" type="presParOf" srcId="{E38D08EA-C153-4B79-877B-E881326F1BEF}" destId="{9E87DC1A-EF8E-424B-A0E8-A5D597DCB41E}" srcOrd="10" destOrd="0" presId="urn:microsoft.com/office/officeart/2011/layout/HexagonRadial"/>
    <dgm:cxn modelId="{B569DA56-EE6F-48A0-8851-21CBB6118981}" type="presParOf" srcId="{E38D08EA-C153-4B79-877B-E881326F1BEF}" destId="{1982A513-C59E-4E06-84F1-576856B96306}" srcOrd="11" destOrd="0" presId="urn:microsoft.com/office/officeart/2011/layout/HexagonRadial"/>
    <dgm:cxn modelId="{14C6F129-ADE9-47B7-A3E1-2749A796E451}" type="presParOf" srcId="{1982A513-C59E-4E06-84F1-576856B96306}" destId="{04110BAF-C179-4E47-AA32-C6F94760E829}" srcOrd="0" destOrd="0" presId="urn:microsoft.com/office/officeart/2011/layout/HexagonRadial"/>
    <dgm:cxn modelId="{CD660363-8021-4985-A39F-2034AA23A2C9}" type="presParOf" srcId="{E38D08EA-C153-4B79-877B-E881326F1BEF}" destId="{D89D92EB-4382-4BA2-BF7C-66B701A9546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dirty="0"/>
            <a:t>Happy Pancreas</a:t>
          </a:r>
        </a:p>
        <a:p>
          <a:pPr marL="0" lvl="0" indent="0" algn="ctr" defTabSz="889000">
            <a:lnSpc>
              <a:spcPct val="90000"/>
            </a:lnSpc>
            <a:spcBef>
              <a:spcPct val="0"/>
            </a:spcBef>
            <a:spcAft>
              <a:spcPct val="35000"/>
            </a:spcAft>
            <a:buNone/>
          </a:pPr>
          <a:r>
            <a:rPr lang="en-US" sz="2400" b="1" kern="1200" dirty="0"/>
            <a:t>Fasting &lt;100</a:t>
          </a:r>
        </a:p>
        <a:p>
          <a:pPr marL="0" lvl="0" indent="0" algn="ctr" defTabSz="889000">
            <a:lnSpc>
              <a:spcPct val="90000"/>
            </a:lnSpc>
            <a:spcBef>
              <a:spcPct val="0"/>
            </a:spcBef>
            <a:spcAft>
              <a:spcPct val="35000"/>
            </a:spcAft>
            <a:buNone/>
          </a:pPr>
          <a:r>
            <a:rPr lang="en-US" sz="2400" b="1" kern="1200" dirty="0"/>
            <a:t>Random &lt;140</a:t>
          </a:r>
        </a:p>
        <a:p>
          <a:pPr marL="0" lvl="0" indent="0" algn="ctr" defTabSz="8890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dirty="0"/>
            <a:t>Prediabetes</a:t>
          </a:r>
        </a:p>
        <a:p>
          <a:pPr marL="0" lvl="0" indent="0" algn="ctr" defTabSz="889000">
            <a:lnSpc>
              <a:spcPct val="90000"/>
            </a:lnSpc>
            <a:spcBef>
              <a:spcPct val="0"/>
            </a:spcBef>
            <a:spcAft>
              <a:spcPct val="35000"/>
            </a:spcAft>
            <a:buNone/>
          </a:pPr>
          <a:r>
            <a:rPr lang="en-US" sz="2000" b="1" kern="1200" dirty="0"/>
            <a:t>Fasting100-125</a:t>
          </a:r>
        </a:p>
        <a:p>
          <a:pPr marL="0" lvl="0" indent="0" algn="ctr" defTabSz="889000">
            <a:lnSpc>
              <a:spcPct val="90000"/>
            </a:lnSpc>
            <a:spcBef>
              <a:spcPct val="0"/>
            </a:spcBef>
            <a:spcAft>
              <a:spcPct val="35000"/>
            </a:spcAft>
            <a:buNone/>
          </a:pPr>
          <a:r>
            <a:rPr lang="en-US" sz="2000" b="1" kern="1200" dirty="0"/>
            <a:t>Random 140 - 199</a:t>
          </a:r>
        </a:p>
        <a:p>
          <a:pPr marL="0" lvl="0" indent="0" algn="ctr" defTabSz="889000">
            <a:lnSpc>
              <a:spcPct val="90000"/>
            </a:lnSpc>
            <a:spcBef>
              <a:spcPct val="0"/>
            </a:spcBef>
            <a:spcAft>
              <a:spcPct val="35000"/>
            </a:spcAft>
            <a:buNone/>
          </a:pPr>
          <a:r>
            <a:rPr lang="en-US" sz="2000" b="1" kern="1200" dirty="0"/>
            <a:t>A1c ~ 5.7- 6.4% </a:t>
          </a:r>
        </a:p>
        <a:p>
          <a:pPr marL="0" lvl="0" indent="0" algn="ctr" defTabSz="889000">
            <a:lnSpc>
              <a:spcPct val="90000"/>
            </a:lnSpc>
            <a:spcBef>
              <a:spcPct val="0"/>
            </a:spcBef>
            <a:spcAft>
              <a:spcPct val="35000"/>
            </a:spcAft>
            <a:buNone/>
          </a:pPr>
          <a:r>
            <a:rPr lang="en-US" sz="2000" b="1" kern="1200" dirty="0"/>
            <a:t>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Fasting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a:p>
          <a:pPr marL="0" lvl="0" indent="0" algn="ctr" defTabSz="1377950">
            <a:lnSpc>
              <a:spcPct val="90000"/>
            </a:lnSpc>
            <a:spcBef>
              <a:spcPct val="0"/>
            </a:spcBef>
            <a:spcAft>
              <a:spcPct val="35000"/>
            </a:spcAft>
            <a:buNone/>
          </a:pPr>
          <a:r>
            <a:rPr lang="en-US" sz="3100" kern="1200" dirty="0"/>
            <a:t>1-3%</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Weight loss</a:t>
          </a:r>
        </a:p>
        <a:p>
          <a:pPr marL="0" lvl="0" indent="0" algn="ctr" defTabSz="1377950">
            <a:lnSpc>
              <a:spcPct val="90000"/>
            </a:lnSpc>
            <a:spcBef>
              <a:spcPct val="0"/>
            </a:spcBef>
            <a:spcAft>
              <a:spcPct val="35000"/>
            </a:spcAft>
            <a:buNone/>
          </a:pPr>
          <a:r>
            <a:rPr lang="en-US" sz="3100" kern="1200" dirty="0"/>
            <a:t>4-13%</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 Less Appetite</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Help with fatty liver?</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 Once a week Injection</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A1C lowering</a:t>
          </a:r>
        </a:p>
        <a:p>
          <a:pPr marL="0" lvl="0" indent="0" algn="ctr" defTabSz="1289050">
            <a:lnSpc>
              <a:spcPct val="90000"/>
            </a:lnSpc>
            <a:spcBef>
              <a:spcPct val="0"/>
            </a:spcBef>
            <a:spcAft>
              <a:spcPct val="35000"/>
            </a:spcAft>
            <a:buNone/>
          </a:pPr>
          <a:r>
            <a:rPr lang="en-US" sz="2900" kern="1200" dirty="0"/>
            <a:t>0.6-1.5%</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Weight loss</a:t>
          </a:r>
          <a:br>
            <a:rPr lang="en-US" sz="2900" kern="1200" dirty="0"/>
          </a:br>
          <a:r>
            <a:rPr lang="en-US" sz="2900" kern="1200" dirty="0"/>
            <a:t>3-5 pounds</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Protects Kidneys</a:t>
          </a:r>
          <a:br>
            <a:rPr lang="en-US" sz="2900" kern="1200" dirty="0"/>
          </a:br>
          <a:r>
            <a:rPr lang="en-US" sz="2900" kern="1200" dirty="0"/>
            <a:t>(GFR &amp; UACR)</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Helps with 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Blood pressure lowering </a:t>
          </a:r>
        </a:p>
      </dsp:txBody>
      <dsp:txXfrm>
        <a:off x="5731048" y="2195063"/>
        <a:ext cx="2605022" cy="1563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Genital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Urinary Tract Infection</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FBED2-C85C-4C23-B860-71B4EC4EBDDE}">
      <dsp:nvSpPr>
        <dsp:cNvPr id="0" name=""/>
        <dsp:cNvSpPr/>
      </dsp:nvSpPr>
      <dsp:spPr>
        <a:xfrm>
          <a:off x="0" y="7514"/>
          <a:ext cx="4041648"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Learn about diabetes</a:t>
          </a:r>
        </a:p>
      </dsp:txBody>
      <dsp:txXfrm>
        <a:off x="48262" y="55776"/>
        <a:ext cx="3945124" cy="892126"/>
      </dsp:txXfrm>
    </dsp:sp>
    <dsp:sp modelId="{967D300E-855A-4273-AD01-F350BA7495F1}">
      <dsp:nvSpPr>
        <dsp:cNvPr id="0" name=""/>
        <dsp:cNvSpPr/>
      </dsp:nvSpPr>
      <dsp:spPr>
        <a:xfrm>
          <a:off x="0" y="1071045"/>
          <a:ext cx="4041648"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Be familiar with your health /labs</a:t>
          </a:r>
        </a:p>
      </dsp:txBody>
      <dsp:txXfrm>
        <a:off x="48262" y="1119307"/>
        <a:ext cx="3945124" cy="892126"/>
      </dsp:txXfrm>
    </dsp:sp>
    <dsp:sp modelId="{30583859-399E-4687-A81C-E6473EF9BDF8}">
      <dsp:nvSpPr>
        <dsp:cNvPr id="0" name=""/>
        <dsp:cNvSpPr/>
      </dsp:nvSpPr>
      <dsp:spPr>
        <a:xfrm>
          <a:off x="0" y="2134575"/>
          <a:ext cx="4041648"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Ask what action you can take to improve your health</a:t>
          </a:r>
        </a:p>
      </dsp:txBody>
      <dsp:txXfrm>
        <a:off x="48262" y="2182837"/>
        <a:ext cx="3945124" cy="892126"/>
      </dsp:txXfrm>
    </dsp:sp>
    <dsp:sp modelId="{7A098173-01EC-4C4C-BD8A-87F35A2EA846}">
      <dsp:nvSpPr>
        <dsp:cNvPr id="0" name=""/>
        <dsp:cNvSpPr/>
      </dsp:nvSpPr>
      <dsp:spPr>
        <a:xfrm>
          <a:off x="0" y="3198105"/>
          <a:ext cx="4041648"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Referrals as needed</a:t>
          </a:r>
        </a:p>
      </dsp:txBody>
      <dsp:txXfrm>
        <a:off x="48262" y="3246367"/>
        <a:ext cx="3945124" cy="892126"/>
      </dsp:txXfrm>
    </dsp:sp>
    <dsp:sp modelId="{12B0AF10-854F-4771-8A55-CBAA91F351EA}">
      <dsp:nvSpPr>
        <dsp:cNvPr id="0" name=""/>
        <dsp:cNvSpPr/>
      </dsp:nvSpPr>
      <dsp:spPr>
        <a:xfrm>
          <a:off x="0" y="4261635"/>
          <a:ext cx="4041648"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Your interest increases engagement</a:t>
          </a:r>
        </a:p>
      </dsp:txBody>
      <dsp:txXfrm>
        <a:off x="48262" y="4309897"/>
        <a:ext cx="3945124" cy="892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50918-1CE7-453E-B802-3016796323C2}">
      <dsp:nvSpPr>
        <dsp:cNvPr id="0" name=""/>
        <dsp:cNvSpPr/>
      </dsp:nvSpPr>
      <dsp:spPr>
        <a:xfrm>
          <a:off x="3401084" y="1696166"/>
          <a:ext cx="2155901" cy="1864941"/>
        </a:xfrm>
        <a:prstGeom prst="hexagon">
          <a:avLst>
            <a:gd name="adj" fmla="val 28570"/>
            <a:gd name="vf" fmla="val 115470"/>
          </a:avLst>
        </a:prstGeom>
        <a:gradFill rotWithShape="0">
          <a:gsLst>
            <a:gs pos="0">
              <a:schemeClr val="accent1">
                <a:hueOff val="0"/>
                <a:satOff val="0"/>
                <a:lumOff val="0"/>
                <a:alphaOff val="0"/>
                <a:tint val="45000"/>
                <a:satMod val="200000"/>
              </a:schemeClr>
            </a:gs>
            <a:gs pos="30000">
              <a:schemeClr val="accent1">
                <a:hueOff val="0"/>
                <a:satOff val="0"/>
                <a:lumOff val="0"/>
                <a:alphaOff val="0"/>
                <a:tint val="61000"/>
                <a:satMod val="200000"/>
              </a:schemeClr>
            </a:gs>
            <a:gs pos="45000">
              <a:schemeClr val="accent1">
                <a:hueOff val="0"/>
                <a:satOff val="0"/>
                <a:lumOff val="0"/>
                <a:alphaOff val="0"/>
                <a:tint val="66000"/>
                <a:satMod val="200000"/>
              </a:schemeClr>
            </a:gs>
            <a:gs pos="55000">
              <a:schemeClr val="accent1">
                <a:hueOff val="0"/>
                <a:satOff val="0"/>
                <a:lumOff val="0"/>
                <a:alphaOff val="0"/>
                <a:tint val="66000"/>
                <a:satMod val="200000"/>
              </a:schemeClr>
            </a:gs>
            <a:gs pos="73000">
              <a:schemeClr val="accent1">
                <a:hueOff val="0"/>
                <a:satOff val="0"/>
                <a:lumOff val="0"/>
                <a:alphaOff val="0"/>
                <a:tint val="61000"/>
                <a:satMod val="200000"/>
              </a:schemeClr>
            </a:gs>
            <a:gs pos="100000">
              <a:schemeClr val="accent1">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Person Centered Care</a:t>
          </a:r>
        </a:p>
      </dsp:txBody>
      <dsp:txXfrm>
        <a:off x="3758347" y="2005213"/>
        <a:ext cx="1441375" cy="1246847"/>
      </dsp:txXfrm>
    </dsp:sp>
    <dsp:sp modelId="{136A101F-8B54-4409-8730-BA83649EFAED}">
      <dsp:nvSpPr>
        <dsp:cNvPr id="0" name=""/>
        <dsp:cNvSpPr/>
      </dsp:nvSpPr>
      <dsp:spPr>
        <a:xfrm>
          <a:off x="4751092" y="803917"/>
          <a:ext cx="813415" cy="700864"/>
        </a:xfrm>
        <a:prstGeom prst="hexagon">
          <a:avLst>
            <a:gd name="adj" fmla="val 28900"/>
            <a:gd name="vf" fmla="val 115470"/>
          </a:avLst>
        </a:prstGeom>
        <a:solidFill>
          <a:schemeClr val="accent2">
            <a:tint val="4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dsp:style>
    </dsp:sp>
    <dsp:sp modelId="{CCD08F32-3333-482C-B327-E0B609F6CE71}">
      <dsp:nvSpPr>
        <dsp:cNvPr id="0" name=""/>
        <dsp:cNvSpPr/>
      </dsp:nvSpPr>
      <dsp:spPr>
        <a:xfrm>
          <a:off x="3555893" y="0"/>
          <a:ext cx="1854305" cy="1528442"/>
        </a:xfrm>
        <a:prstGeom prst="hexagon">
          <a:avLst>
            <a:gd name="adj" fmla="val 28570"/>
            <a:gd name="vf" fmla="val 115470"/>
          </a:avLst>
        </a:prstGeom>
        <a:gradFill rotWithShape="0">
          <a:gsLst>
            <a:gs pos="0">
              <a:schemeClr val="accent2">
                <a:hueOff val="0"/>
                <a:satOff val="0"/>
                <a:lumOff val="0"/>
                <a:alphaOff val="0"/>
                <a:tint val="45000"/>
                <a:satMod val="200000"/>
              </a:schemeClr>
            </a:gs>
            <a:gs pos="30000">
              <a:schemeClr val="accent2">
                <a:hueOff val="0"/>
                <a:satOff val="0"/>
                <a:lumOff val="0"/>
                <a:alphaOff val="0"/>
                <a:tint val="61000"/>
                <a:satMod val="200000"/>
              </a:schemeClr>
            </a:gs>
            <a:gs pos="45000">
              <a:schemeClr val="accent2">
                <a:hueOff val="0"/>
                <a:satOff val="0"/>
                <a:lumOff val="0"/>
                <a:alphaOff val="0"/>
                <a:tint val="66000"/>
                <a:satMod val="200000"/>
              </a:schemeClr>
            </a:gs>
            <a:gs pos="55000">
              <a:schemeClr val="accent2">
                <a:hueOff val="0"/>
                <a:satOff val="0"/>
                <a:lumOff val="0"/>
                <a:alphaOff val="0"/>
                <a:tint val="66000"/>
                <a:satMod val="200000"/>
              </a:schemeClr>
            </a:gs>
            <a:gs pos="73000">
              <a:schemeClr val="accent2">
                <a:hueOff val="0"/>
                <a:satOff val="0"/>
                <a:lumOff val="0"/>
                <a:alphaOff val="0"/>
                <a:tint val="61000"/>
                <a:satMod val="200000"/>
              </a:schemeClr>
            </a:gs>
            <a:gs pos="100000">
              <a:schemeClr val="accent2">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Balanced Nutrition</a:t>
          </a:r>
        </a:p>
      </dsp:txBody>
      <dsp:txXfrm>
        <a:off x="3855977" y="247349"/>
        <a:ext cx="1254137" cy="1033744"/>
      </dsp:txXfrm>
    </dsp:sp>
    <dsp:sp modelId="{34FE6F18-ADEC-4DFB-9445-54768D19D395}">
      <dsp:nvSpPr>
        <dsp:cNvPr id="0" name=""/>
        <dsp:cNvSpPr/>
      </dsp:nvSpPr>
      <dsp:spPr>
        <a:xfrm>
          <a:off x="5700410" y="2114161"/>
          <a:ext cx="813415" cy="700864"/>
        </a:xfrm>
        <a:prstGeom prst="hexagon">
          <a:avLst>
            <a:gd name="adj" fmla="val 28900"/>
            <a:gd name="vf" fmla="val 115470"/>
          </a:avLst>
        </a:prstGeom>
        <a:solidFill>
          <a:schemeClr val="accent2">
            <a:tint val="4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dsp:style>
    </dsp:sp>
    <dsp:sp modelId="{E55607B6-D18C-48E9-9633-0049B5E4AC9A}">
      <dsp:nvSpPr>
        <dsp:cNvPr id="0" name=""/>
        <dsp:cNvSpPr/>
      </dsp:nvSpPr>
      <dsp:spPr>
        <a:xfrm>
          <a:off x="5696528" y="568041"/>
          <a:ext cx="1766745" cy="1528442"/>
        </a:xfrm>
        <a:prstGeom prst="hexagon">
          <a:avLst>
            <a:gd name="adj" fmla="val 28570"/>
            <a:gd name="vf" fmla="val 115470"/>
          </a:avLst>
        </a:prstGeom>
        <a:gradFill rotWithShape="0">
          <a:gsLst>
            <a:gs pos="0">
              <a:schemeClr val="accent2">
                <a:hueOff val="-1708698"/>
                <a:satOff val="4992"/>
                <a:lumOff val="-941"/>
                <a:alphaOff val="0"/>
                <a:tint val="45000"/>
                <a:satMod val="200000"/>
              </a:schemeClr>
            </a:gs>
            <a:gs pos="30000">
              <a:schemeClr val="accent2">
                <a:hueOff val="-1708698"/>
                <a:satOff val="4992"/>
                <a:lumOff val="-941"/>
                <a:alphaOff val="0"/>
                <a:tint val="61000"/>
                <a:satMod val="200000"/>
              </a:schemeClr>
            </a:gs>
            <a:gs pos="45000">
              <a:schemeClr val="accent2">
                <a:hueOff val="-1708698"/>
                <a:satOff val="4992"/>
                <a:lumOff val="-941"/>
                <a:alphaOff val="0"/>
                <a:tint val="66000"/>
                <a:satMod val="200000"/>
              </a:schemeClr>
            </a:gs>
            <a:gs pos="55000">
              <a:schemeClr val="accent2">
                <a:hueOff val="-1708698"/>
                <a:satOff val="4992"/>
                <a:lumOff val="-941"/>
                <a:alphaOff val="0"/>
                <a:tint val="66000"/>
                <a:satMod val="200000"/>
              </a:schemeClr>
            </a:gs>
            <a:gs pos="73000">
              <a:schemeClr val="accent2">
                <a:hueOff val="-1708698"/>
                <a:satOff val="4992"/>
                <a:lumOff val="-941"/>
                <a:alphaOff val="0"/>
                <a:tint val="61000"/>
                <a:satMod val="200000"/>
              </a:schemeClr>
            </a:gs>
            <a:gs pos="100000">
              <a:schemeClr val="accent2">
                <a:hueOff val="-1708698"/>
                <a:satOff val="4992"/>
                <a:lumOff val="-941"/>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Regular Exercise</a:t>
          </a:r>
        </a:p>
      </dsp:txBody>
      <dsp:txXfrm>
        <a:off x="5989315" y="821336"/>
        <a:ext cx="1181171" cy="1021852"/>
      </dsp:txXfrm>
    </dsp:sp>
    <dsp:sp modelId="{FA768BA6-A5E5-4D98-A7EB-C31CFB0A01E5}">
      <dsp:nvSpPr>
        <dsp:cNvPr id="0" name=""/>
        <dsp:cNvSpPr/>
      </dsp:nvSpPr>
      <dsp:spPr>
        <a:xfrm>
          <a:off x="5040952" y="3593180"/>
          <a:ext cx="813415" cy="700864"/>
        </a:xfrm>
        <a:prstGeom prst="hexagon">
          <a:avLst>
            <a:gd name="adj" fmla="val 28900"/>
            <a:gd name="vf" fmla="val 115470"/>
          </a:avLst>
        </a:prstGeom>
        <a:solidFill>
          <a:schemeClr val="accent2">
            <a:tint val="4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dsp:style>
    </dsp:sp>
    <dsp:sp modelId="{7C63BD44-E348-4F24-BEF7-CC09DEC52592}">
      <dsp:nvSpPr>
        <dsp:cNvPr id="0" name=""/>
        <dsp:cNvSpPr/>
      </dsp:nvSpPr>
      <dsp:spPr>
        <a:xfrm>
          <a:off x="5409035" y="2745682"/>
          <a:ext cx="2017146" cy="1555236"/>
        </a:xfrm>
        <a:prstGeom prst="hexagon">
          <a:avLst>
            <a:gd name="adj" fmla="val 28570"/>
            <a:gd name="vf" fmla="val 115470"/>
          </a:avLst>
        </a:prstGeom>
        <a:gradFill rotWithShape="0">
          <a:gsLst>
            <a:gs pos="0">
              <a:schemeClr val="accent2">
                <a:hueOff val="-3417396"/>
                <a:satOff val="9985"/>
                <a:lumOff val="-1882"/>
                <a:alphaOff val="0"/>
                <a:tint val="45000"/>
                <a:satMod val="200000"/>
              </a:schemeClr>
            </a:gs>
            <a:gs pos="30000">
              <a:schemeClr val="accent2">
                <a:hueOff val="-3417396"/>
                <a:satOff val="9985"/>
                <a:lumOff val="-1882"/>
                <a:alphaOff val="0"/>
                <a:tint val="61000"/>
                <a:satMod val="200000"/>
              </a:schemeClr>
            </a:gs>
            <a:gs pos="45000">
              <a:schemeClr val="accent2">
                <a:hueOff val="-3417396"/>
                <a:satOff val="9985"/>
                <a:lumOff val="-1882"/>
                <a:alphaOff val="0"/>
                <a:tint val="66000"/>
                <a:satMod val="200000"/>
              </a:schemeClr>
            </a:gs>
            <a:gs pos="55000">
              <a:schemeClr val="accent2">
                <a:hueOff val="-3417396"/>
                <a:satOff val="9985"/>
                <a:lumOff val="-1882"/>
                <a:alphaOff val="0"/>
                <a:tint val="66000"/>
                <a:satMod val="200000"/>
              </a:schemeClr>
            </a:gs>
            <a:gs pos="73000">
              <a:schemeClr val="accent2">
                <a:hueOff val="-3417396"/>
                <a:satOff val="9985"/>
                <a:lumOff val="-1882"/>
                <a:alphaOff val="0"/>
                <a:tint val="61000"/>
                <a:satMod val="200000"/>
              </a:schemeClr>
            </a:gs>
            <a:gs pos="100000">
              <a:schemeClr val="accent2">
                <a:hueOff val="-3417396"/>
                <a:satOff val="9985"/>
                <a:lumOff val="-1882"/>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Mindfulness Meditation</a:t>
          </a:r>
        </a:p>
      </dsp:txBody>
      <dsp:txXfrm>
        <a:off x="5725241" y="2989479"/>
        <a:ext cx="1384734" cy="1067642"/>
      </dsp:txXfrm>
    </dsp:sp>
    <dsp:sp modelId="{DE7A72DC-A93E-446E-835B-52DB7574E1C7}">
      <dsp:nvSpPr>
        <dsp:cNvPr id="0" name=""/>
        <dsp:cNvSpPr/>
      </dsp:nvSpPr>
      <dsp:spPr>
        <a:xfrm>
          <a:off x="3405095" y="3746708"/>
          <a:ext cx="813415" cy="700864"/>
        </a:xfrm>
        <a:prstGeom prst="hexagon">
          <a:avLst>
            <a:gd name="adj" fmla="val 28900"/>
            <a:gd name="vf" fmla="val 115470"/>
          </a:avLst>
        </a:prstGeom>
        <a:solidFill>
          <a:schemeClr val="accent2">
            <a:tint val="4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dsp:style>
    </dsp:sp>
    <dsp:sp modelId="{7BD808A5-01F7-48E1-91F2-5F13FB710A43}">
      <dsp:nvSpPr>
        <dsp:cNvPr id="0" name=""/>
        <dsp:cNvSpPr/>
      </dsp:nvSpPr>
      <dsp:spPr>
        <a:xfrm>
          <a:off x="3599673" y="3729357"/>
          <a:ext cx="1766745" cy="1528442"/>
        </a:xfrm>
        <a:prstGeom prst="hexagon">
          <a:avLst>
            <a:gd name="adj" fmla="val 28570"/>
            <a:gd name="vf" fmla="val 115470"/>
          </a:avLst>
        </a:prstGeom>
        <a:gradFill rotWithShape="0">
          <a:gsLst>
            <a:gs pos="0">
              <a:schemeClr val="accent2">
                <a:hueOff val="-5126094"/>
                <a:satOff val="14977"/>
                <a:lumOff val="-2824"/>
                <a:alphaOff val="0"/>
                <a:tint val="45000"/>
                <a:satMod val="200000"/>
              </a:schemeClr>
            </a:gs>
            <a:gs pos="30000">
              <a:schemeClr val="accent2">
                <a:hueOff val="-5126094"/>
                <a:satOff val="14977"/>
                <a:lumOff val="-2824"/>
                <a:alphaOff val="0"/>
                <a:tint val="61000"/>
                <a:satMod val="200000"/>
              </a:schemeClr>
            </a:gs>
            <a:gs pos="45000">
              <a:schemeClr val="accent2">
                <a:hueOff val="-5126094"/>
                <a:satOff val="14977"/>
                <a:lumOff val="-2824"/>
                <a:alphaOff val="0"/>
                <a:tint val="66000"/>
                <a:satMod val="200000"/>
              </a:schemeClr>
            </a:gs>
            <a:gs pos="55000">
              <a:schemeClr val="accent2">
                <a:hueOff val="-5126094"/>
                <a:satOff val="14977"/>
                <a:lumOff val="-2824"/>
                <a:alphaOff val="0"/>
                <a:tint val="66000"/>
                <a:satMod val="200000"/>
              </a:schemeClr>
            </a:gs>
            <a:gs pos="73000">
              <a:schemeClr val="accent2">
                <a:hueOff val="-5126094"/>
                <a:satOff val="14977"/>
                <a:lumOff val="-2824"/>
                <a:alphaOff val="0"/>
                <a:tint val="61000"/>
                <a:satMod val="200000"/>
              </a:schemeClr>
            </a:gs>
            <a:gs pos="100000">
              <a:schemeClr val="accent2">
                <a:hueOff val="-5126094"/>
                <a:satOff val="14977"/>
                <a:lumOff val="-2824"/>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Quality Sleep</a:t>
          </a:r>
        </a:p>
      </dsp:txBody>
      <dsp:txXfrm>
        <a:off x="3892460" y="3982652"/>
        <a:ext cx="1181171" cy="1021852"/>
      </dsp:txXfrm>
    </dsp:sp>
    <dsp:sp modelId="{04110BAF-C179-4E47-AA32-C6F94760E829}">
      <dsp:nvSpPr>
        <dsp:cNvPr id="0" name=""/>
        <dsp:cNvSpPr/>
      </dsp:nvSpPr>
      <dsp:spPr>
        <a:xfrm>
          <a:off x="2440231" y="2436990"/>
          <a:ext cx="813415" cy="700864"/>
        </a:xfrm>
        <a:prstGeom prst="hexagon">
          <a:avLst>
            <a:gd name="adj" fmla="val 28900"/>
            <a:gd name="vf" fmla="val 115470"/>
          </a:avLst>
        </a:prstGeom>
        <a:solidFill>
          <a:schemeClr val="accent2">
            <a:tint val="4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dsp:style>
    </dsp:sp>
    <dsp:sp modelId="{9E87DC1A-EF8E-424B-A0E8-A5D597DCB41E}">
      <dsp:nvSpPr>
        <dsp:cNvPr id="0" name=""/>
        <dsp:cNvSpPr/>
      </dsp:nvSpPr>
      <dsp:spPr>
        <a:xfrm>
          <a:off x="1546885" y="2759076"/>
          <a:ext cx="1951087" cy="1690732"/>
        </a:xfrm>
        <a:prstGeom prst="hexagon">
          <a:avLst>
            <a:gd name="adj" fmla="val 28570"/>
            <a:gd name="vf" fmla="val 115470"/>
          </a:avLst>
        </a:prstGeom>
        <a:gradFill rotWithShape="0">
          <a:gsLst>
            <a:gs pos="0">
              <a:schemeClr val="accent2">
                <a:hueOff val="-6834792"/>
                <a:satOff val="19970"/>
                <a:lumOff val="-3765"/>
                <a:alphaOff val="0"/>
                <a:tint val="45000"/>
                <a:satMod val="200000"/>
              </a:schemeClr>
            </a:gs>
            <a:gs pos="30000">
              <a:schemeClr val="accent2">
                <a:hueOff val="-6834792"/>
                <a:satOff val="19970"/>
                <a:lumOff val="-3765"/>
                <a:alphaOff val="0"/>
                <a:tint val="61000"/>
                <a:satMod val="200000"/>
              </a:schemeClr>
            </a:gs>
            <a:gs pos="45000">
              <a:schemeClr val="accent2">
                <a:hueOff val="-6834792"/>
                <a:satOff val="19970"/>
                <a:lumOff val="-3765"/>
                <a:alphaOff val="0"/>
                <a:tint val="66000"/>
                <a:satMod val="200000"/>
              </a:schemeClr>
            </a:gs>
            <a:gs pos="55000">
              <a:schemeClr val="accent2">
                <a:hueOff val="-6834792"/>
                <a:satOff val="19970"/>
                <a:lumOff val="-3765"/>
                <a:alphaOff val="0"/>
                <a:tint val="66000"/>
                <a:satMod val="200000"/>
              </a:schemeClr>
            </a:gs>
            <a:gs pos="73000">
              <a:schemeClr val="accent2">
                <a:hueOff val="-6834792"/>
                <a:satOff val="19970"/>
                <a:lumOff val="-3765"/>
                <a:alphaOff val="0"/>
                <a:tint val="61000"/>
                <a:satMod val="200000"/>
              </a:schemeClr>
            </a:gs>
            <a:gs pos="100000">
              <a:schemeClr val="accent2">
                <a:hueOff val="-6834792"/>
                <a:satOff val="19970"/>
                <a:lumOff val="-3765"/>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Supportive Relationships</a:t>
          </a:r>
        </a:p>
      </dsp:txBody>
      <dsp:txXfrm>
        <a:off x="1870490" y="3039499"/>
        <a:ext cx="1303877" cy="1129886"/>
      </dsp:txXfrm>
    </dsp:sp>
    <dsp:sp modelId="{D89D92EB-4382-4BA2-BF7C-66B701A9546B}">
      <dsp:nvSpPr>
        <dsp:cNvPr id="0" name=""/>
        <dsp:cNvSpPr/>
      </dsp:nvSpPr>
      <dsp:spPr>
        <a:xfrm>
          <a:off x="1500799" y="635795"/>
          <a:ext cx="1718672" cy="1555236"/>
        </a:xfrm>
        <a:prstGeom prst="hexagon">
          <a:avLst>
            <a:gd name="adj" fmla="val 28570"/>
            <a:gd name="vf" fmla="val 115470"/>
          </a:avLst>
        </a:prstGeom>
        <a:gradFill rotWithShape="0">
          <a:gsLst>
            <a:gs pos="0">
              <a:schemeClr val="accent2">
                <a:hueOff val="-8543491"/>
                <a:satOff val="24962"/>
                <a:lumOff val="-4706"/>
                <a:alphaOff val="0"/>
                <a:tint val="45000"/>
                <a:satMod val="200000"/>
              </a:schemeClr>
            </a:gs>
            <a:gs pos="30000">
              <a:schemeClr val="accent2">
                <a:hueOff val="-8543491"/>
                <a:satOff val="24962"/>
                <a:lumOff val="-4706"/>
                <a:alphaOff val="0"/>
                <a:tint val="61000"/>
                <a:satMod val="200000"/>
              </a:schemeClr>
            </a:gs>
            <a:gs pos="45000">
              <a:schemeClr val="accent2">
                <a:hueOff val="-8543491"/>
                <a:satOff val="24962"/>
                <a:lumOff val="-4706"/>
                <a:alphaOff val="0"/>
                <a:tint val="66000"/>
                <a:satMod val="200000"/>
              </a:schemeClr>
            </a:gs>
            <a:gs pos="55000">
              <a:schemeClr val="accent2">
                <a:hueOff val="-8543491"/>
                <a:satOff val="24962"/>
                <a:lumOff val="-4706"/>
                <a:alphaOff val="0"/>
                <a:tint val="66000"/>
                <a:satMod val="200000"/>
              </a:schemeClr>
            </a:gs>
            <a:gs pos="73000">
              <a:schemeClr val="accent2">
                <a:hueOff val="-8543491"/>
                <a:satOff val="24962"/>
                <a:lumOff val="-4706"/>
                <a:alphaOff val="0"/>
                <a:tint val="61000"/>
                <a:satMod val="200000"/>
              </a:schemeClr>
            </a:gs>
            <a:gs pos="100000">
              <a:schemeClr val="accent2">
                <a:hueOff val="-8543491"/>
                <a:satOff val="24962"/>
                <a:lumOff val="-4706"/>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Behavioral Health</a:t>
          </a:r>
        </a:p>
      </dsp:txBody>
      <dsp:txXfrm>
        <a:off x="1794576" y="901635"/>
        <a:ext cx="1131118" cy="1023556"/>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1" y="8703707"/>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2"/>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8" y="2"/>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5388" y="693738"/>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3"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8"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792E2597-ADB4-49A5-BBC0-3CC8C47BF399}" type="slidenum">
              <a:rPr lang="en-US" altLang="en-US"/>
              <a:pPr>
                <a:spcBef>
                  <a:spcPct val="0"/>
                </a:spcBef>
              </a:pPr>
              <a:t>5</a:t>
            </a:fld>
            <a:endParaRPr lang="en-US" altLang="en-US"/>
          </a:p>
        </p:txBody>
      </p:sp>
    </p:spTree>
    <p:extLst>
      <p:ext uri="{BB962C8B-B14F-4D97-AF65-F5344CB8AC3E}">
        <p14:creationId xmlns:p14="http://schemas.microsoft.com/office/powerpoint/2010/main" val="37767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26</a:t>
            </a:fld>
            <a:endParaRPr lang="en-US"/>
          </a:p>
        </p:txBody>
      </p:sp>
    </p:spTree>
    <p:extLst>
      <p:ext uri="{BB962C8B-B14F-4D97-AF65-F5344CB8AC3E}">
        <p14:creationId xmlns:p14="http://schemas.microsoft.com/office/powerpoint/2010/main" val="282971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27</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28</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26C7113-47B5-429E-8110-158966FD7515}" type="slidenum">
              <a:rPr lang="en-US" altLang="en-US"/>
              <a:pPr>
                <a:spcBef>
                  <a:spcPct val="0"/>
                </a:spcBef>
              </a:pPr>
              <a:t>29</a:t>
            </a:fld>
            <a:endParaRPr lang="en-US" alt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568960" y="4480560"/>
            <a:ext cx="6177280" cy="4400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a:solidFill>
                  <a:srgbClr val="000000"/>
                </a:solidFill>
              </a:rPr>
              <a:t>KEY MESSAGE: The A1C test measures a person’s average blood glucose over the previous 2 to 3 months.</a:t>
            </a:r>
            <a:endParaRPr lang="en-US" altLang="en-US" sz="1100">
              <a:solidFill>
                <a:srgbClr val="000000"/>
              </a:solidFill>
            </a:endParaRPr>
          </a:p>
          <a:p>
            <a:endParaRPr lang="en-US" altLang="en-US" sz="1100">
              <a:solidFill>
                <a:srgbClr val="000000"/>
              </a:solidFill>
            </a:endParaRPr>
          </a:p>
          <a:p>
            <a:r>
              <a:rPr lang="en-US" altLang="en-US" sz="1100" b="1" i="1">
                <a:solidFill>
                  <a:srgbClr val="000000"/>
                </a:solidFill>
              </a:rPr>
              <a:t>Supporting Points</a:t>
            </a:r>
            <a:endParaRPr lang="en-US" altLang="en-US" sz="1100">
              <a:solidFill>
                <a:srgbClr val="000000"/>
              </a:solidFill>
            </a:endParaRPr>
          </a:p>
          <a:p>
            <a:pPr>
              <a:buFontTx/>
              <a:buChar char="•"/>
            </a:pPr>
            <a:r>
              <a:rPr lang="en-US" altLang="en-US" sz="1100" b="1">
                <a:solidFill>
                  <a:srgbClr val="000000"/>
                </a:solidFill>
              </a:rPr>
              <a:t> The A1C test is used to monitor blood glucose control.</a:t>
            </a:r>
            <a:r>
              <a:rPr lang="en-US" altLang="en-US" sz="1100">
                <a:solidFill>
                  <a:srgbClr val="000000"/>
                </a:solidFill>
              </a:rPr>
              <a:t> The test measures the level of glycosylated hemoglobin, which forms when glucose binds to hemoglobin in red blood cells. Because the lifespan of red blood cells is approximately 120 days, the glycosylated hemoglobin level is a good measure of average blood glucose over the past 2 to 3 months. </a:t>
            </a:r>
          </a:p>
          <a:p>
            <a:pPr>
              <a:buFontTx/>
              <a:buChar char="•"/>
            </a:pPr>
            <a:r>
              <a:rPr lang="en-US" altLang="en-US" sz="1100" b="1">
                <a:solidFill>
                  <a:srgbClr val="000000"/>
                </a:solidFill>
              </a:rPr>
              <a:t> The American Diabetes Association recommends an A1C goal of less than 7% for people with diabetes.</a:t>
            </a:r>
            <a:r>
              <a:rPr lang="en-US" altLang="en-US" sz="1100">
                <a:solidFill>
                  <a:srgbClr val="000000"/>
                </a:solidFill>
              </a:rPr>
              <a:t> In people without diabetes, the normal A1C level is below 6%. For most people with diabetes, the A1C test is recommended at least twice yearly. Some people are advised to have more frequent (quarterly) A1C testing. An A1C value of 8% or higher almost always necessitates a change in the person’s treatment plan.</a:t>
            </a:r>
            <a:endParaRPr lang="en-US" altLang="en-US" sz="1100"/>
          </a:p>
          <a:p>
            <a:pPr>
              <a:buFontTx/>
              <a:buChar char="•"/>
            </a:pPr>
            <a:r>
              <a:rPr lang="en-US" altLang="en-US" sz="1100" b="1">
                <a:solidFill>
                  <a:srgbClr val="000000"/>
                </a:solidFill>
              </a:rPr>
              <a:t> The American College of Endocrinology (ACE) and American Association of Clinical Endocrinology (AACE) recommend an A1C goal of 6.</a:t>
            </a:r>
            <a:r>
              <a:rPr lang="en-US" altLang="en-US" sz="1100" b="1"/>
              <a:t>5% or less.</a:t>
            </a:r>
            <a:r>
              <a:rPr lang="en-US" altLang="en-US" sz="1100"/>
              <a:t> An ACE consensus panel recommended this lower A1C goal to further reduce the risk of complications in people with diabetes. The</a:t>
            </a:r>
            <a:r>
              <a:rPr lang="en-US" altLang="en-US" sz="1100">
                <a:solidFill>
                  <a:srgbClr val="000000"/>
                </a:solidFill>
              </a:rPr>
              <a:t> American Association of Diabetes Educators has stated its support of this lower A1C goal.* The ADA recommends considering more stringent A1C goals (normal A1C; less than 6%) in individual patients.</a:t>
            </a:r>
            <a:endParaRPr lang="en-US" altLang="en-US" sz="1100"/>
          </a:p>
          <a:p>
            <a:pPr>
              <a:buFontTx/>
              <a:buChar char="•"/>
            </a:pPr>
            <a:r>
              <a:rPr lang="en-US" altLang="en-US" sz="1100" b="1">
                <a:solidFill>
                  <a:srgbClr val="000000"/>
                </a:solidFill>
              </a:rPr>
              <a:t> Keeping the A1C level within the goal range can prevent or delay long-term complications of diabetes.</a:t>
            </a:r>
            <a:r>
              <a:rPr lang="en-US" altLang="en-US" sz="1100">
                <a:solidFill>
                  <a:srgbClr val="000000"/>
                </a:solidFill>
              </a:rPr>
              <a:t> Improved glycemic control is associated with reduced risk of cardiovascular events and microvascular complications, such as retinopathy, neuropathy, and nephropathy. The United Kingdom Prospective Diabetes Study found that lowering blood glucose in type 2 diabetes with intensive therapy (median A1C of 7%) reduced overall microvascular complications by 25%. The Diabetes Control and Complications Trial found that for every 1% reduction in A1C, the risk of microvascular complications was reduced by 40% on average.</a:t>
            </a:r>
          </a:p>
          <a:p>
            <a:endParaRPr lang="en-US" altLang="en-US">
              <a:solidFill>
                <a:srgbClr val="000000"/>
              </a:solidFill>
            </a:endParaRPr>
          </a:p>
          <a:p>
            <a:r>
              <a:rPr lang="en-US" altLang="en-US" sz="800">
                <a:solidFill>
                  <a:srgbClr val="000000"/>
                </a:solidFill>
              </a:rPr>
              <a:t>* Berkowitz KJ. AADE supports new guidelines for diabetes management. </a:t>
            </a:r>
            <a:r>
              <a:rPr lang="en-US" altLang="en-US" sz="800" i="1">
                <a:solidFill>
                  <a:srgbClr val="000000"/>
                </a:solidFill>
              </a:rPr>
              <a:t>Diabetes Educator</a:t>
            </a:r>
            <a:r>
              <a:rPr lang="en-US" altLang="en-US" sz="800">
                <a:solidFill>
                  <a:srgbClr val="000000"/>
                </a:solidFill>
              </a:rPr>
              <a:t>. 2002;28(1):26,29.</a:t>
            </a:r>
          </a:p>
        </p:txBody>
      </p:sp>
    </p:spTree>
    <p:extLst>
      <p:ext uri="{BB962C8B-B14F-4D97-AF65-F5344CB8AC3E}">
        <p14:creationId xmlns:p14="http://schemas.microsoft.com/office/powerpoint/2010/main" val="90960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32</a:t>
            </a:fld>
            <a:endParaRPr lang="en-US"/>
          </a:p>
        </p:txBody>
      </p:sp>
    </p:spTree>
    <p:extLst>
      <p:ext uri="{BB962C8B-B14F-4D97-AF65-F5344CB8AC3E}">
        <p14:creationId xmlns:p14="http://schemas.microsoft.com/office/powerpoint/2010/main" val="424822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33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39</a:t>
            </a:fld>
            <a:endParaRPr lang="en-US" sz="1300"/>
          </a:p>
        </p:txBody>
      </p:sp>
    </p:spTree>
    <p:extLst>
      <p:ext uri="{BB962C8B-B14F-4D97-AF65-F5344CB8AC3E}">
        <p14:creationId xmlns:p14="http://schemas.microsoft.com/office/powerpoint/2010/main" val="128585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41</a:t>
            </a:fld>
            <a:endParaRPr lang="en-US" sz="1300"/>
          </a:p>
        </p:txBody>
      </p:sp>
    </p:spTree>
    <p:extLst>
      <p:ext uri="{BB962C8B-B14F-4D97-AF65-F5344CB8AC3E}">
        <p14:creationId xmlns:p14="http://schemas.microsoft.com/office/powerpoint/2010/main" val="201489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48</a:t>
            </a:fld>
            <a:endParaRPr lang="en-US"/>
          </a:p>
        </p:txBody>
      </p:sp>
    </p:spTree>
    <p:extLst>
      <p:ext uri="{BB962C8B-B14F-4D97-AF65-F5344CB8AC3E}">
        <p14:creationId xmlns:p14="http://schemas.microsoft.com/office/powerpoint/2010/main" val="330014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49</a:t>
            </a:fld>
            <a:endParaRPr lang="en-US" sz="1200"/>
          </a:p>
        </p:txBody>
      </p:sp>
    </p:spTree>
    <p:extLst>
      <p:ext uri="{BB962C8B-B14F-4D97-AF65-F5344CB8AC3E}">
        <p14:creationId xmlns:p14="http://schemas.microsoft.com/office/powerpoint/2010/main" val="74280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3835563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55</a:t>
            </a:fld>
            <a:endParaRPr lang="en-US"/>
          </a:p>
        </p:txBody>
      </p:sp>
    </p:spTree>
    <p:extLst>
      <p:ext uri="{BB962C8B-B14F-4D97-AF65-F5344CB8AC3E}">
        <p14:creationId xmlns:p14="http://schemas.microsoft.com/office/powerpoint/2010/main" val="2734160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59</a:t>
            </a:fld>
            <a:endParaRPr lang="en-US"/>
          </a:p>
        </p:txBody>
      </p:sp>
    </p:spTree>
    <p:extLst>
      <p:ext uri="{BB962C8B-B14F-4D97-AF65-F5344CB8AC3E}">
        <p14:creationId xmlns:p14="http://schemas.microsoft.com/office/powerpoint/2010/main" val="213928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4259D18-7E45-407F-9AA7-13AB1ABB9114}" type="slidenum">
              <a:rPr lang="en-US" altLang="en-US" smtClean="0"/>
              <a:pPr/>
              <a:t>64</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altLang="en-US"/>
              <a:t>PCRM = Physicians Committee for Responsible Medicine.  Beneficial phytochemicals naturally found in plant foods.  Synergistic effect in the whole state, vs. when isolated and supplemented.</a:t>
            </a:r>
          </a:p>
        </p:txBody>
      </p:sp>
    </p:spTree>
    <p:extLst>
      <p:ext uri="{BB962C8B-B14F-4D97-AF65-F5344CB8AC3E}">
        <p14:creationId xmlns:p14="http://schemas.microsoft.com/office/powerpoint/2010/main" val="283281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67</a:t>
            </a:fld>
            <a:endParaRPr lang="en-US"/>
          </a:p>
        </p:txBody>
      </p:sp>
    </p:spTree>
    <p:extLst>
      <p:ext uri="{BB962C8B-B14F-4D97-AF65-F5344CB8AC3E}">
        <p14:creationId xmlns:p14="http://schemas.microsoft.com/office/powerpoint/2010/main" val="2619682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FBC4687-8B61-4B4F-B8A9-ED6AAE28F5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691C8980-4858-4959-82CF-765F59CBE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0660" name="Slide Number Placeholder 3">
            <a:extLst>
              <a:ext uri="{FF2B5EF4-FFF2-40B4-BE49-F238E27FC236}">
                <a16:creationId xmlns:a16="http://schemas.microsoft.com/office/drawing/2014/main" id="{0D4BD8B3-B696-41B9-90BB-3649CF1751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224264-C67C-44C1-9591-1D7E86CE8E5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56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79</a:t>
            </a:fld>
            <a:endParaRPr lang="en-US"/>
          </a:p>
        </p:txBody>
      </p:sp>
    </p:spTree>
    <p:extLst>
      <p:ext uri="{BB962C8B-B14F-4D97-AF65-F5344CB8AC3E}">
        <p14:creationId xmlns:p14="http://schemas.microsoft.com/office/powerpoint/2010/main" val="237955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29417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91726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a:t>
            </a:fld>
            <a:endParaRPr lang="en-US"/>
          </a:p>
        </p:txBody>
      </p:sp>
    </p:spTree>
    <p:extLst>
      <p:ext uri="{BB962C8B-B14F-4D97-AF65-F5344CB8AC3E}">
        <p14:creationId xmlns:p14="http://schemas.microsoft.com/office/powerpoint/2010/main" val="4250970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85</a:t>
            </a:fld>
            <a:endParaRPr lang="en-US"/>
          </a:p>
        </p:txBody>
      </p:sp>
    </p:spTree>
    <p:extLst>
      <p:ext uri="{BB962C8B-B14F-4D97-AF65-F5344CB8AC3E}">
        <p14:creationId xmlns:p14="http://schemas.microsoft.com/office/powerpoint/2010/main" val="1250539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104</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13</a:t>
            </a:fld>
            <a:endParaRPr lang="en-US" sz="1300"/>
          </a:p>
        </p:txBody>
      </p:sp>
    </p:spTree>
    <p:extLst>
      <p:ext uri="{BB962C8B-B14F-4D97-AF65-F5344CB8AC3E}">
        <p14:creationId xmlns:p14="http://schemas.microsoft.com/office/powerpoint/2010/main" val="166304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14</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103945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15</a:t>
            </a:fld>
            <a:endParaRPr lang="en-US" sz="1300"/>
          </a:p>
        </p:txBody>
      </p:sp>
    </p:spTree>
    <p:extLst>
      <p:ext uri="{BB962C8B-B14F-4D97-AF65-F5344CB8AC3E}">
        <p14:creationId xmlns:p14="http://schemas.microsoft.com/office/powerpoint/2010/main" val="226217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1181100" y="698500"/>
            <a:ext cx="4648200" cy="3486150"/>
          </a:xfrm>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692" name="Footer Placeholder 3"/>
          <p:cNvSpPr>
            <a:spLocks noGrp="1"/>
          </p:cNvSpPr>
          <p:nvPr>
            <p:ph type="ftr" sz="quarter" idx="4"/>
          </p:nvPr>
        </p:nvSpPr>
        <p:spPr/>
        <p:txBody>
          <a:bodyPr/>
          <a:lstStyle/>
          <a:p>
            <a:pPr>
              <a:defRPr/>
            </a:pPr>
            <a:r>
              <a:rPr lang="en-US"/>
              <a:t>Diabetes Educational Services© (530) 893 - 8635 </a:t>
            </a:r>
          </a:p>
        </p:txBody>
      </p:sp>
      <p:sp>
        <p:nvSpPr>
          <p:cNvPr id="242693" name="Slide Number Placeholder 4"/>
          <p:cNvSpPr>
            <a:spLocks noGrp="1"/>
          </p:cNvSpPr>
          <p:nvPr>
            <p:ph type="sldNum" sz="quarter" idx="5"/>
          </p:nvPr>
        </p:nvSpPr>
        <p:spPr/>
        <p:txBody>
          <a:bodyPr/>
          <a:lstStyle/>
          <a:p>
            <a:pPr>
              <a:defRPr/>
            </a:pPr>
            <a:fld id="{E0EF82C7-5B6C-4F06-98A9-185405A00D3E}" type="slidenum">
              <a:rPr lang="en-US" smtClean="0"/>
              <a:pPr>
                <a:defRPr/>
              </a:pPr>
              <a:t>19</a:t>
            </a:fld>
            <a:endParaRPr lang="en-US"/>
          </a:p>
        </p:txBody>
      </p:sp>
    </p:spTree>
    <p:extLst>
      <p:ext uri="{BB962C8B-B14F-4D97-AF65-F5344CB8AC3E}">
        <p14:creationId xmlns:p14="http://schemas.microsoft.com/office/powerpoint/2010/main" val="3181467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23</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23</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23</a:t>
            </a:fld>
            <a:endParaRPr lang="en-US" sz="1300"/>
          </a:p>
        </p:txBody>
      </p:sp>
    </p:spTree>
    <p:extLst>
      <p:ext uri="{BB962C8B-B14F-4D97-AF65-F5344CB8AC3E}">
        <p14:creationId xmlns:p14="http://schemas.microsoft.com/office/powerpoint/2010/main" val="42791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8" r:id="rId15"/>
    <p:sldLayoutId id="2147484139" r:id="rId16"/>
    <p:sldLayoutId id="2147484140" r:id="rId17"/>
    <p:sldLayoutId id="2147484141" r:id="rId18"/>
    <p:sldLayoutId id="2147484142" r:id="rId19"/>
    <p:sldLayoutId id="214748414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76.jpeg"/><Relationship Id="rId5" Type="http://schemas.openxmlformats.org/officeDocument/2006/relationships/hyperlink" Target="http://www.diabetesed.net/" TargetMode="External"/><Relationship Id="rId4" Type="http://schemas.openxmlformats.org/officeDocument/2006/relationships/hyperlink" Target="mailto:info@diabetesed.n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oleObject" Target="../embeddings/oleObject2.bin"/><Relationship Id="rId5" Type="http://schemas.openxmlformats.org/officeDocument/2006/relationships/image" Target="../media/image25.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14.xml"/><Relationship Id="rId6" Type="http://schemas.openxmlformats.org/officeDocument/2006/relationships/image" Target="../media/image38.wmf"/><Relationship Id="rId11" Type="http://schemas.openxmlformats.org/officeDocument/2006/relationships/image" Target="../media/image43.wm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notesSlide" Target="../notesSlides/notesSlide9.xml"/><Relationship Id="rId9" Type="http://schemas.openxmlformats.org/officeDocument/2006/relationships/image" Target="../media/image41.wm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9.JP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77.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gif"/></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29.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23.xml"/><Relationship Id="rId7"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png"/><Relationship Id="rId9" Type="http://schemas.openxmlformats.org/officeDocument/2006/relationships/image" Target="../media/image1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3.wmf"/></Relationships>
</file>

<file path=ppt/slides/_rels/slide7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png"/><Relationship Id="rId5" Type="http://schemas.openxmlformats.org/officeDocument/2006/relationships/image" Target="../media/image125.jpe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png"/></Relationships>
</file>

<file path=ppt/slides/_rels/slide7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pn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png"/><Relationship Id="rId9" Type="http://schemas.openxmlformats.org/officeDocument/2006/relationships/image" Target="../media/image145.jpeg"/></Relationships>
</file>

<file path=ppt/slides/_rels/slide7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0.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biz-e-training.com/virtual-training-five-questions-to-ask-before-we-begin/" TargetMode="External"/><Relationship Id="rId2" Type="http://schemas.openxmlformats.org/officeDocument/2006/relationships/image" Target="../media/image162.jp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https://lh6.googleusercontent.com/bz4fjh11T36EH-kxn3MZFkJKIEMe2v76Xn4jXQbL5Sv1gZZ7r2vhfuZCgZKUhz6hdJMFqaSkPEfkNVplCWm1t-C5hxF5oi7I2IHWV8Z150dTEw252h1b6-LI19bY2cgjLmAFL5vJpdn5xU5n37igUGw"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BF1EB-862C-ACD5-33F9-9238C3F07E42}"/>
              </a:ext>
            </a:extLst>
          </p:cNvPr>
          <p:cNvSpPr>
            <a:spLocks noGrp="1"/>
          </p:cNvSpPr>
          <p:nvPr>
            <p:ph type="ctrTitle"/>
          </p:nvPr>
        </p:nvSpPr>
        <p:spPr>
          <a:xfrm>
            <a:off x="1867328" y="499942"/>
            <a:ext cx="6246688" cy="1524000"/>
          </a:xfrm>
        </p:spPr>
        <p:txBody>
          <a:bodyPr>
            <a:normAutofit fontScale="90000"/>
          </a:bodyPr>
          <a:lstStyle/>
          <a:p>
            <a:r>
              <a:rPr lang="en-US" sz="4400" dirty="0">
                <a:effectLst/>
                <a:latin typeface="Calibri" panose="020F0502020204030204" pitchFamily="34" charset="0"/>
                <a:ea typeface="Calibri" panose="020F0502020204030204" pitchFamily="34" charset="0"/>
              </a:rPr>
              <a:t>Your Voice Matters – A Strength Based Approach to Improving Diabetes Care</a:t>
            </a:r>
            <a:br>
              <a:rPr lang="en-US" sz="4400" dirty="0">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089973AA-7BD8-ED88-49A7-D05798E6311D}"/>
              </a:ext>
            </a:extLst>
          </p:cNvPr>
          <p:cNvSpPr>
            <a:spLocks noGrp="1"/>
          </p:cNvSpPr>
          <p:nvPr>
            <p:ph type="subTitle" idx="1"/>
          </p:nvPr>
        </p:nvSpPr>
        <p:spPr>
          <a:xfrm>
            <a:off x="685800" y="5001402"/>
            <a:ext cx="7543800" cy="895350"/>
          </a:xfr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Beverly Thomassian, RN, MPH, CDCES, BC-ADM</a:t>
            </a:r>
          </a:p>
          <a:p>
            <a:pPr marL="0" marR="0">
              <a:spcBef>
                <a:spcPts val="0"/>
              </a:spcBef>
              <a:spcAft>
                <a:spcPts val="0"/>
              </a:spcAft>
            </a:pPr>
            <a:r>
              <a:rPr lang="en-US" sz="1800" dirty="0">
                <a:ea typeface="Calibri" panose="020F0502020204030204" pitchFamily="34" charset="0"/>
              </a:rPr>
              <a:t>Diabetes Nurse, Mom, Community Member, Wife, Advocate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a typeface="Calibri" panose="020F0502020204030204" pitchFamily="34" charset="0"/>
              </a:rPr>
              <a:t>March 25, 2023</a:t>
            </a:r>
            <a:r>
              <a:rPr lang="en-US" sz="1800" dirty="0">
                <a:effectLst/>
                <a:latin typeface="Calibri" panose="020F0502020204030204" pitchFamily="34" charset="0"/>
                <a:ea typeface="Calibri" panose="020F0502020204030204" pitchFamily="34" charset="0"/>
              </a:rPr>
              <a:t> </a:t>
            </a:r>
          </a:p>
          <a:p>
            <a:endParaRPr lang="en-US" dirty="0"/>
          </a:p>
        </p:txBody>
      </p:sp>
      <p:pic>
        <p:nvPicPr>
          <p:cNvPr id="1026" name="Picture 2">
            <a:extLst>
              <a:ext uri="{FF2B5EF4-FFF2-40B4-BE49-F238E27FC236}">
                <a16:creationId xmlns:a16="http://schemas.microsoft.com/office/drawing/2014/main" id="{79C9BA58-2DC1-B2A4-D299-09B5800CE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9532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97269D-1A2A-3407-B37C-EEDA304D89DA}"/>
              </a:ext>
            </a:extLst>
          </p:cNvPr>
          <p:cNvSpPr txBox="1"/>
          <p:nvPr/>
        </p:nvSpPr>
        <p:spPr>
          <a:xfrm>
            <a:off x="2704672" y="2695661"/>
            <a:ext cx="5409344" cy="461665"/>
          </a:xfrm>
          <a:prstGeom prst="rect">
            <a:avLst/>
          </a:prstGeom>
          <a:noFill/>
        </p:spPr>
        <p:txBody>
          <a:bodyPr wrap="square" rtlCol="0">
            <a:spAutoFit/>
          </a:bodyPr>
          <a:lstStyle/>
          <a:p>
            <a:pPr algn="r"/>
            <a:r>
              <a:rPr lang="en-US" sz="2400" dirty="0"/>
              <a:t>For North Valley Indian Health, Inc</a:t>
            </a:r>
          </a:p>
        </p:txBody>
      </p:sp>
      <p:pic>
        <p:nvPicPr>
          <p:cNvPr id="6" name="Picture 5" descr="Logo, company name&#10;&#10;Description automatically generated">
            <a:extLst>
              <a:ext uri="{FF2B5EF4-FFF2-40B4-BE49-F238E27FC236}">
                <a16:creationId xmlns:a16="http://schemas.microsoft.com/office/drawing/2014/main" id="{18B6DF9D-BF53-40A3-6315-F61CBD7C6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108" y="3424399"/>
            <a:ext cx="4597908" cy="1504521"/>
          </a:xfrm>
          <a:prstGeom prst="rect">
            <a:avLst/>
          </a:prstGeom>
        </p:spPr>
      </p:pic>
    </p:spTree>
    <p:extLst>
      <p:ext uri="{BB962C8B-B14F-4D97-AF65-F5344CB8AC3E}">
        <p14:creationId xmlns:p14="http://schemas.microsoft.com/office/powerpoint/2010/main" val="3615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3912A-9189-4D88-B32F-CAF55F5D7D8D}"/>
              </a:ext>
            </a:extLst>
          </p:cNvPr>
          <p:cNvSpPr>
            <a:spLocks noGrp="1"/>
          </p:cNvSpPr>
          <p:nvPr>
            <p:ph type="title"/>
          </p:nvPr>
        </p:nvSpPr>
        <p:spPr/>
        <p:txBody>
          <a:bodyPr>
            <a:noAutofit/>
          </a:bodyPr>
          <a:lstStyle/>
          <a:p>
            <a:r>
              <a:rPr lang="en-US" sz="4000" dirty="0"/>
              <a:t>Socioeconomics – Diabetes Prevalence</a:t>
            </a:r>
          </a:p>
        </p:txBody>
      </p:sp>
      <p:sp>
        <p:nvSpPr>
          <p:cNvPr id="3" name="Content Placeholder 2">
            <a:extLst>
              <a:ext uri="{FF2B5EF4-FFF2-40B4-BE49-F238E27FC236}">
                <a16:creationId xmlns:a16="http://schemas.microsoft.com/office/drawing/2014/main" id="{747FE055-A1BF-42AF-8335-9548BA367DEA}"/>
              </a:ext>
            </a:extLst>
          </p:cNvPr>
          <p:cNvSpPr>
            <a:spLocks noGrp="1"/>
          </p:cNvSpPr>
          <p:nvPr>
            <p:ph sz="quarter" idx="1"/>
          </p:nvPr>
        </p:nvSpPr>
        <p:spPr>
          <a:xfrm>
            <a:off x="457200" y="1219200"/>
            <a:ext cx="5410200" cy="5486400"/>
          </a:xfrm>
        </p:spPr>
        <p:txBody>
          <a:bodyPr>
            <a:normAutofit fontScale="92500" lnSpcReduction="20000"/>
          </a:bodyPr>
          <a:lstStyle/>
          <a:p>
            <a:pPr>
              <a:lnSpc>
                <a:spcPct val="120000"/>
              </a:lnSpc>
            </a:pPr>
            <a:r>
              <a:rPr lang="en-US" dirty="0"/>
              <a:t>Prevalence of diabetes varied significantly by education level </a:t>
            </a:r>
          </a:p>
          <a:p>
            <a:pPr lvl="1">
              <a:lnSpc>
                <a:spcPct val="120000"/>
              </a:lnSpc>
            </a:pPr>
            <a:r>
              <a:rPr lang="en-US" sz="3100" dirty="0">
                <a:ea typeface="Calibri" panose="020F0502020204030204" pitchFamily="34" charset="0"/>
                <a:cs typeface="Calibri" panose="020F0502020204030204" pitchFamily="34" charset="0"/>
              </a:rPr>
              <a:t>7.1% - More than high school education  </a:t>
            </a:r>
          </a:p>
          <a:p>
            <a:pPr lvl="1">
              <a:lnSpc>
                <a:spcPct val="120000"/>
              </a:lnSpc>
            </a:pPr>
            <a:r>
              <a:rPr lang="en-US" sz="3100" dirty="0">
                <a:ea typeface="Calibri" panose="020F0502020204030204" pitchFamily="34" charset="0"/>
                <a:cs typeface="Calibri" panose="020F0502020204030204" pitchFamily="34" charset="0"/>
              </a:rPr>
              <a:t>9.2% - High school education    </a:t>
            </a:r>
          </a:p>
          <a:p>
            <a:pPr lvl="1">
              <a:lnSpc>
                <a:spcPct val="120000"/>
              </a:lnSpc>
            </a:pPr>
            <a:r>
              <a:rPr lang="en-US" sz="3100" dirty="0">
                <a:ea typeface="Calibri" panose="020F0502020204030204" pitchFamily="34" charset="0"/>
                <a:cs typeface="Calibri" panose="020F0502020204030204" pitchFamily="34" charset="0"/>
              </a:rPr>
              <a:t>13.4% - Less than high school education   </a:t>
            </a:r>
          </a:p>
          <a:p>
            <a:pPr lvl="1">
              <a:lnSpc>
                <a:spcPct val="120000"/>
              </a:lnSpc>
            </a:pPr>
            <a:r>
              <a:rPr lang="en-US" sz="3100" b="0" i="0" dirty="0">
                <a:solidFill>
                  <a:srgbClr val="000000"/>
                </a:solidFill>
                <a:effectLst/>
                <a:ea typeface="Calibri" panose="020F0502020204030204" pitchFamily="34" charset="0"/>
                <a:cs typeface="Calibri" panose="020F0502020204030204" pitchFamily="34" charset="0"/>
              </a:rPr>
              <a:t>13.7 – 14.4% </a:t>
            </a:r>
            <a:r>
              <a:rPr lang="en-US" sz="3100" dirty="0">
                <a:solidFill>
                  <a:srgbClr val="000000"/>
                </a:solidFill>
                <a:ea typeface="Calibri" panose="020F0502020204030204" pitchFamily="34" charset="0"/>
                <a:cs typeface="Calibri" panose="020F0502020204030204" pitchFamily="34" charset="0"/>
              </a:rPr>
              <a:t>of m</a:t>
            </a:r>
            <a:r>
              <a:rPr lang="en-US" sz="3100" b="0" i="0" dirty="0">
                <a:solidFill>
                  <a:srgbClr val="000000"/>
                </a:solidFill>
                <a:effectLst/>
                <a:ea typeface="Calibri" panose="020F0502020204030204" pitchFamily="34" charset="0"/>
                <a:cs typeface="Calibri" panose="020F0502020204030204" pitchFamily="34" charset="0"/>
              </a:rPr>
              <a:t>en and women with income below federal poverty level have highest prevalence </a:t>
            </a:r>
            <a:r>
              <a:rPr lang="en-US" sz="3100" dirty="0">
                <a:solidFill>
                  <a:srgbClr val="000000"/>
                </a:solidFill>
                <a:ea typeface="Calibri" panose="020F0502020204030204" pitchFamily="34" charset="0"/>
                <a:cs typeface="Calibri" panose="020F0502020204030204" pitchFamily="34" charset="0"/>
              </a:rPr>
              <a:t>of diabetes.</a:t>
            </a:r>
            <a:endParaRPr lang="en-US" sz="3100"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389127-30F9-430F-8B68-4ABE2A95C378}"/>
              </a:ext>
            </a:extLst>
          </p:cNvPr>
          <p:cNvSpPr txBox="1"/>
          <p:nvPr/>
        </p:nvSpPr>
        <p:spPr>
          <a:xfrm>
            <a:off x="6400800" y="4619625"/>
            <a:ext cx="1903325" cy="369332"/>
          </a:xfrm>
          <a:prstGeom prst="rect">
            <a:avLst/>
          </a:prstGeom>
          <a:noFill/>
        </p:spPr>
        <p:txBody>
          <a:bodyPr wrap="square" rtlCol="0">
            <a:spAutoFit/>
          </a:bodyPr>
          <a:lstStyle/>
          <a:p>
            <a:r>
              <a:rPr lang="en-US" dirty="0"/>
              <a:t>CDC 2023</a:t>
            </a:r>
          </a:p>
        </p:txBody>
      </p:sp>
      <p:pic>
        <p:nvPicPr>
          <p:cNvPr id="5" name="Picture 4">
            <a:extLst>
              <a:ext uri="{FF2B5EF4-FFF2-40B4-BE49-F238E27FC236}">
                <a16:creationId xmlns:a16="http://schemas.microsoft.com/office/drawing/2014/main" id="{607C47A2-3E31-43C2-817A-E49C2E2EB93F}"/>
              </a:ext>
            </a:extLst>
          </p:cNvPr>
          <p:cNvPicPr>
            <a:picLocks noChangeAspect="1"/>
          </p:cNvPicPr>
          <p:nvPr/>
        </p:nvPicPr>
        <p:blipFill>
          <a:blip r:embed="rId3"/>
          <a:stretch>
            <a:fillRect/>
          </a:stretch>
        </p:blipFill>
        <p:spPr>
          <a:xfrm>
            <a:off x="5917992" y="1371600"/>
            <a:ext cx="2768808" cy="3248025"/>
          </a:xfrm>
          <a:prstGeom prst="rect">
            <a:avLst/>
          </a:prstGeom>
        </p:spPr>
      </p:pic>
      <p:sp>
        <p:nvSpPr>
          <p:cNvPr id="9" name="TextBox 8">
            <a:extLst>
              <a:ext uri="{FF2B5EF4-FFF2-40B4-BE49-F238E27FC236}">
                <a16:creationId xmlns:a16="http://schemas.microsoft.com/office/drawing/2014/main" id="{97D7AF6E-CE2A-C73D-D435-7FEE2701C38E}"/>
              </a:ext>
            </a:extLst>
          </p:cNvPr>
          <p:cNvSpPr txBox="1"/>
          <p:nvPr/>
        </p:nvSpPr>
        <p:spPr>
          <a:xfrm>
            <a:off x="1219200" y="6385560"/>
            <a:ext cx="8001000" cy="369332"/>
          </a:xfrm>
          <a:prstGeom prst="rect">
            <a:avLst/>
          </a:prstGeom>
          <a:noFill/>
        </p:spPr>
        <p:txBody>
          <a:bodyPr wrap="square">
            <a:spAutoFit/>
          </a:bodyPr>
          <a:lstStyle/>
          <a:p>
            <a:r>
              <a:rPr lang="en-US" dirty="0"/>
              <a:t>https://www.cdc.gov/diabetes/data/statistics-report/diagnosed-diabetes.html</a:t>
            </a:r>
          </a:p>
        </p:txBody>
      </p:sp>
    </p:spTree>
    <p:extLst>
      <p:ext uri="{BB962C8B-B14F-4D97-AF65-F5344CB8AC3E}">
        <p14:creationId xmlns:p14="http://schemas.microsoft.com/office/powerpoint/2010/main" val="279932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905000"/>
          </a:xfrm>
        </p:spPr>
        <p:txBody>
          <a:bodyPr>
            <a:normAutofit fontScale="90000"/>
          </a:bodyPr>
          <a:lstStyle/>
          <a:p>
            <a:r>
              <a:rPr lang="en-US" dirty="0"/>
              <a:t>Keep Connected with friends and family who love you just the way you are!</a:t>
            </a:r>
          </a:p>
        </p:txBody>
      </p:sp>
      <p:sp>
        <p:nvSpPr>
          <p:cNvPr id="3" name="Content Placeholder 2"/>
          <p:cNvSpPr>
            <a:spLocks noGrp="1"/>
          </p:cNvSpPr>
          <p:nvPr>
            <p:ph sz="quarter" idx="1"/>
          </p:nvPr>
        </p:nvSpPr>
        <p:spPr>
          <a:xfrm>
            <a:off x="457200" y="2057400"/>
            <a:ext cx="8229600" cy="4099560"/>
          </a:xfrm>
        </p:spPr>
        <p:txBody>
          <a:bodyPr/>
          <a:lstStyle/>
          <a:p>
            <a:endParaRPr lang="en-US" dirty="0"/>
          </a:p>
          <a:p>
            <a:r>
              <a:rPr lang="en-US" dirty="0"/>
              <a:t>Goal: Self-care is important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701138"/>
            <a:ext cx="3352800" cy="2415064"/>
          </a:xfrm>
          <a:prstGeom prst="rect">
            <a:avLst/>
          </a:prstGeom>
        </p:spPr>
      </p:pic>
    </p:spTree>
    <p:extLst>
      <p:ext uri="{BB962C8B-B14F-4D97-AF65-F5344CB8AC3E}">
        <p14:creationId xmlns:p14="http://schemas.microsoft.com/office/powerpoint/2010/main" val="16551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a:t>Take moment to enjoy nature and find enchantment</a:t>
            </a:r>
          </a:p>
        </p:txBody>
      </p:sp>
      <p:sp>
        <p:nvSpPr>
          <p:cNvPr id="3" name="Content Placeholder 2"/>
          <p:cNvSpPr>
            <a:spLocks noGrp="1"/>
          </p:cNvSpPr>
          <p:nvPr>
            <p:ph sz="quarter" idx="1"/>
          </p:nvPr>
        </p:nvSpPr>
        <p:spPr/>
        <p:txBody>
          <a:bodyPr/>
          <a:lstStyle/>
          <a:p>
            <a:endParaRPr lang="en-US" dirty="0"/>
          </a:p>
          <a:p>
            <a:r>
              <a:rPr lang="en-US" dirty="0"/>
              <a:t>Goal: Step into nature daily. Moments of Awe</a:t>
            </a:r>
          </a:p>
        </p:txBody>
      </p:sp>
      <p:pic>
        <p:nvPicPr>
          <p:cNvPr id="5" name="Picture 4">
            <a:extLst>
              <a:ext uri="{FF2B5EF4-FFF2-40B4-BE49-F238E27FC236}">
                <a16:creationId xmlns:a16="http://schemas.microsoft.com/office/drawing/2014/main" id="{4875590D-EC7E-4BFC-AD4D-6E6D8FE89679}"/>
              </a:ext>
            </a:extLst>
          </p:cNvPr>
          <p:cNvPicPr>
            <a:picLocks noChangeAspect="1"/>
          </p:cNvPicPr>
          <p:nvPr/>
        </p:nvPicPr>
        <p:blipFill>
          <a:blip r:embed="rId2"/>
          <a:stretch>
            <a:fillRect/>
          </a:stretch>
        </p:blipFill>
        <p:spPr>
          <a:xfrm>
            <a:off x="3095017" y="2558632"/>
            <a:ext cx="5562600" cy="3604813"/>
          </a:xfrm>
          <a:prstGeom prst="rect">
            <a:avLst/>
          </a:prstGeom>
        </p:spPr>
      </p:pic>
      <p:pic>
        <p:nvPicPr>
          <p:cNvPr id="6" name="Picture 5">
            <a:extLst>
              <a:ext uri="{FF2B5EF4-FFF2-40B4-BE49-F238E27FC236}">
                <a16:creationId xmlns:a16="http://schemas.microsoft.com/office/drawing/2014/main" id="{AC1D9481-6A8D-4D11-8F11-7A8415C3A1DD}"/>
              </a:ext>
            </a:extLst>
          </p:cNvPr>
          <p:cNvPicPr>
            <a:picLocks noChangeAspect="1"/>
          </p:cNvPicPr>
          <p:nvPr/>
        </p:nvPicPr>
        <p:blipFill>
          <a:blip r:embed="rId3"/>
          <a:stretch>
            <a:fillRect/>
          </a:stretch>
        </p:blipFill>
        <p:spPr>
          <a:xfrm>
            <a:off x="624344" y="2560253"/>
            <a:ext cx="2303530" cy="2010738"/>
          </a:xfrm>
          <a:prstGeom prst="rect">
            <a:avLst/>
          </a:prstGeom>
        </p:spPr>
      </p:pic>
    </p:spTree>
    <p:extLst>
      <p:ext uri="{BB962C8B-B14F-4D97-AF65-F5344CB8AC3E}">
        <p14:creationId xmlns:p14="http://schemas.microsoft.com/office/powerpoint/2010/main" val="424652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590"/>
            <a:ext cx="8229600" cy="1219200"/>
          </a:xfrm>
        </p:spPr>
        <p:txBody>
          <a:bodyPr>
            <a:normAutofit fontScale="90000"/>
          </a:bodyPr>
          <a:lstStyle/>
          <a:p>
            <a:r>
              <a:rPr lang="en-US" dirty="0"/>
              <a:t>Take inventory of things that you are grateful for</a:t>
            </a:r>
          </a:p>
        </p:txBody>
      </p:sp>
      <p:sp>
        <p:nvSpPr>
          <p:cNvPr id="3" name="Content Placeholder 2"/>
          <p:cNvSpPr>
            <a:spLocks noGrp="1"/>
          </p:cNvSpPr>
          <p:nvPr>
            <p:ph sz="quarter" idx="1"/>
          </p:nvPr>
        </p:nvSpPr>
        <p:spPr>
          <a:xfrm>
            <a:off x="457200" y="1447800"/>
            <a:ext cx="8229600" cy="4709160"/>
          </a:xfrm>
        </p:spPr>
        <p:txBody>
          <a:bodyPr/>
          <a:lstStyle/>
          <a:p>
            <a:endParaRPr lang="en-US" dirty="0"/>
          </a:p>
          <a:p>
            <a:r>
              <a:rPr lang="en-US" dirty="0"/>
              <a:t>Goal: Take note of special moments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895600"/>
            <a:ext cx="3429000" cy="2571750"/>
          </a:xfrm>
          <a:prstGeom prst="rect">
            <a:avLst/>
          </a:prstGeom>
        </p:spPr>
      </p:pic>
    </p:spTree>
    <p:extLst>
      <p:ext uri="{BB962C8B-B14F-4D97-AF65-F5344CB8AC3E}">
        <p14:creationId xmlns:p14="http://schemas.microsoft.com/office/powerpoint/2010/main" val="77815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2"/>
          <a:stretch>
            <a:fillRect/>
          </a:stretch>
        </p:blipFill>
        <p:spPr>
          <a:xfrm>
            <a:off x="170200" y="142009"/>
            <a:ext cx="5206815" cy="6705600"/>
          </a:xfrm>
          <a:prstGeom prst="rect">
            <a:avLst/>
          </a:prstGeom>
        </p:spPr>
      </p:pic>
      <p:sp>
        <p:nvSpPr>
          <p:cNvPr id="5" name="Rectangle 4"/>
          <p:cNvSpPr/>
          <p:nvPr/>
        </p:nvSpPr>
        <p:spPr>
          <a:xfrm>
            <a:off x="5526007" y="4324264"/>
            <a:ext cx="2608406" cy="369332"/>
          </a:xfrm>
          <a:prstGeom prst="rect">
            <a:avLst/>
          </a:prstGeom>
        </p:spPr>
        <p:txBody>
          <a:bodyPr wrap="none">
            <a:spAutoFit/>
          </a:bodyPr>
          <a:lstStyle/>
          <a:p>
            <a:r>
              <a:rPr lang="en-US" dirty="0"/>
              <a:t>Actionforhappiness.org</a:t>
            </a:r>
          </a:p>
        </p:txBody>
      </p:sp>
      <p:pic>
        <p:nvPicPr>
          <p:cNvPr id="7" name="Picture 6"/>
          <p:cNvPicPr>
            <a:picLocks noChangeAspect="1"/>
          </p:cNvPicPr>
          <p:nvPr/>
        </p:nvPicPr>
        <p:blipFill>
          <a:blip r:embed="rId3"/>
          <a:stretch>
            <a:fillRect/>
          </a:stretch>
        </p:blipFill>
        <p:spPr>
          <a:xfrm>
            <a:off x="5029200" y="3154362"/>
            <a:ext cx="3777633" cy="904875"/>
          </a:xfrm>
          <a:prstGeom prst="rect">
            <a:avLst/>
          </a:prstGeom>
        </p:spPr>
      </p:pic>
      <p:pic>
        <p:nvPicPr>
          <p:cNvPr id="8" name="Picture 7"/>
          <p:cNvPicPr>
            <a:picLocks noChangeAspect="1"/>
          </p:cNvPicPr>
          <p:nvPr/>
        </p:nvPicPr>
        <p:blipFill>
          <a:blip r:embed="rId4"/>
          <a:stretch>
            <a:fillRect/>
          </a:stretch>
        </p:blipFill>
        <p:spPr>
          <a:xfrm>
            <a:off x="5153810" y="142009"/>
            <a:ext cx="3352800" cy="2775679"/>
          </a:xfrm>
          <a:prstGeom prst="rect">
            <a:avLst/>
          </a:prstGeom>
        </p:spPr>
      </p:pic>
    </p:spTree>
    <p:extLst>
      <p:ext uri="{BB962C8B-B14F-4D97-AF65-F5344CB8AC3E}">
        <p14:creationId xmlns:p14="http://schemas.microsoft.com/office/powerpoint/2010/main" val="23878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We DID IT</a:t>
            </a:r>
          </a:p>
        </p:txBody>
      </p:sp>
      <p:sp>
        <p:nvSpPr>
          <p:cNvPr id="5" name="Content Placeholder 4"/>
          <p:cNvSpPr>
            <a:spLocks noGrp="1"/>
          </p:cNvSpPr>
          <p:nvPr>
            <p:ph sz="quarter" idx="1"/>
          </p:nvPr>
        </p:nvSpPr>
        <p:spPr>
          <a:xfrm>
            <a:off x="3716867" y="1263739"/>
            <a:ext cx="5122333" cy="4937760"/>
          </a:xfrm>
        </p:spPr>
        <p:txBody>
          <a:bodyPr>
            <a:normAutofit/>
          </a:bodyPr>
          <a:lstStyle/>
          <a:p>
            <a:pPr>
              <a:lnSpc>
                <a:spcPct val="150000"/>
              </a:lnSpc>
            </a:pPr>
            <a:r>
              <a:rPr lang="en-US" sz="2400" dirty="0"/>
              <a:t>Questions?  Please email </a:t>
            </a:r>
            <a:r>
              <a:rPr lang="en-US" sz="2400" dirty="0">
                <a:hlinkClick r:id="rId4"/>
              </a:rPr>
              <a:t>info@diabetesed.net</a:t>
            </a:r>
            <a:endParaRPr lang="en-US" sz="2400" dirty="0"/>
          </a:p>
          <a:p>
            <a:pPr>
              <a:lnSpc>
                <a:spcPct val="150000"/>
              </a:lnSpc>
            </a:pPr>
            <a:r>
              <a:rPr lang="en-US" sz="2400" dirty="0"/>
              <a:t>Website </a:t>
            </a:r>
            <a:r>
              <a:rPr lang="en-US" sz="2400" dirty="0">
                <a:hlinkClick r:id="rId5"/>
              </a:rPr>
              <a:t>www.DiabetesEd.net</a:t>
            </a:r>
            <a:endParaRPr lang="en-US" sz="2400" dirty="0"/>
          </a:p>
          <a:p>
            <a:pPr>
              <a:lnSpc>
                <a:spcPct val="150000"/>
              </a:lnSpc>
            </a:pPr>
            <a:endParaRPr lang="en-US" sz="24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2" name="Picture 1" descr="Logo, company name&#10;&#10;Description automatically generated">
            <a:extLst>
              <a:ext uri="{FF2B5EF4-FFF2-40B4-BE49-F238E27FC236}">
                <a16:creationId xmlns:a16="http://schemas.microsoft.com/office/drawing/2014/main" id="{36DABABA-9FDC-5455-5928-AB6C434218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2609" y="4670958"/>
            <a:ext cx="4597908" cy="1504521"/>
          </a:xfrm>
          <a:prstGeom prst="rect">
            <a:avLst/>
          </a:prstGeom>
        </p:spPr>
      </p:pic>
    </p:spTree>
    <p:custDataLst>
      <p:tags r:id="rId1"/>
    </p:custDataLst>
    <p:extLst>
      <p:ext uri="{BB962C8B-B14F-4D97-AF65-F5344CB8AC3E}">
        <p14:creationId xmlns:p14="http://schemas.microsoft.com/office/powerpoint/2010/main" val="27034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494872" y="1260093"/>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762000" y="5977410"/>
            <a:ext cx="8171876" cy="494751"/>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5884621" y="1438614"/>
            <a:ext cx="2944303" cy="1962868"/>
          </a:xfrm>
          <a:prstGeom prst="rect">
            <a:avLst/>
          </a:prstGeom>
        </p:spPr>
      </p:pic>
    </p:spTree>
    <p:extLst>
      <p:ext uri="{BB962C8B-B14F-4D97-AF65-F5344CB8AC3E}">
        <p14:creationId xmlns:p14="http://schemas.microsoft.com/office/powerpoint/2010/main" val="239475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3A48DF-96E1-DDB8-096A-41287EBA53B6}"/>
              </a:ext>
            </a:extLst>
          </p:cNvPr>
          <p:cNvSpPr>
            <a:spLocks noGrp="1"/>
          </p:cNvSpPr>
          <p:nvPr>
            <p:ph type="title"/>
          </p:nvPr>
        </p:nvSpPr>
        <p:spPr/>
        <p:txBody>
          <a:bodyPr/>
          <a:lstStyle/>
          <a:p>
            <a:r>
              <a:rPr lang="en-US" dirty="0"/>
              <a:t>In Your Community</a:t>
            </a:r>
          </a:p>
        </p:txBody>
      </p:sp>
      <p:sp>
        <p:nvSpPr>
          <p:cNvPr id="7" name="Content Placeholder 6">
            <a:extLst>
              <a:ext uri="{FF2B5EF4-FFF2-40B4-BE49-F238E27FC236}">
                <a16:creationId xmlns:a16="http://schemas.microsoft.com/office/drawing/2014/main" id="{BC6101F5-7FBD-5D62-5FE9-A1D57711900E}"/>
              </a:ext>
            </a:extLst>
          </p:cNvPr>
          <p:cNvSpPr>
            <a:spLocks noGrp="1"/>
          </p:cNvSpPr>
          <p:nvPr>
            <p:ph sz="quarter" idx="1"/>
          </p:nvPr>
        </p:nvSpPr>
        <p:spPr/>
        <p:txBody>
          <a:bodyPr/>
          <a:lstStyle/>
          <a:p>
            <a:r>
              <a:rPr lang="en-US" dirty="0"/>
              <a:t>Barriers to Healthy Living	</a:t>
            </a:r>
          </a:p>
        </p:txBody>
      </p:sp>
      <p:sp>
        <p:nvSpPr>
          <p:cNvPr id="8" name="Content Placeholder 7">
            <a:extLst>
              <a:ext uri="{FF2B5EF4-FFF2-40B4-BE49-F238E27FC236}">
                <a16:creationId xmlns:a16="http://schemas.microsoft.com/office/drawing/2014/main" id="{45390C40-287E-C175-B4FD-05C223B95C37}"/>
              </a:ext>
            </a:extLst>
          </p:cNvPr>
          <p:cNvSpPr>
            <a:spLocks noGrp="1"/>
          </p:cNvSpPr>
          <p:nvPr>
            <p:ph sz="quarter" idx="2"/>
          </p:nvPr>
        </p:nvSpPr>
        <p:spPr/>
        <p:txBody>
          <a:bodyPr/>
          <a:lstStyle/>
          <a:p>
            <a:r>
              <a:rPr lang="en-US" dirty="0"/>
              <a:t>Opportunities for Healthy Living</a:t>
            </a:r>
          </a:p>
        </p:txBody>
      </p:sp>
    </p:spTree>
    <p:extLst>
      <p:ext uri="{BB962C8B-B14F-4D97-AF65-F5344CB8AC3E}">
        <p14:creationId xmlns:p14="http://schemas.microsoft.com/office/powerpoint/2010/main" val="268022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0732" y="76200"/>
            <a:ext cx="9083268" cy="6172200"/>
          </a:xfrm>
          <a:prstGeom prst="rect">
            <a:avLst/>
          </a:prstGeom>
        </p:spPr>
      </p:pic>
    </p:spTree>
    <p:custDataLst>
      <p:tags r:id="rId1"/>
    </p:custDataLst>
    <p:extLst>
      <p:ext uri="{BB962C8B-B14F-4D97-AF65-F5344CB8AC3E}">
        <p14:creationId xmlns:p14="http://schemas.microsoft.com/office/powerpoint/2010/main" val="42405069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0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name="Clip" r:id="rId4" imgW="3840813" imgH="2972058" progId="MS_ClipArt_Gallery.5">
                  <p:embed/>
                </p:oleObj>
              </mc:Choice>
              <mc:Fallback>
                <p:oleObj name="Clip" r:id="rId4" imgW="3840813" imgH="2972058" progId="MS_ClipArt_Gallery.5">
                  <p:embed/>
                  <p:pic>
                    <p:nvPicPr>
                      <p:cNvPr id="655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name="Clip" r:id="rId6" imgW="3840813" imgH="2972058" progId="MS_ClipArt_Gallery.5">
                  <p:embed/>
                </p:oleObj>
              </mc:Choice>
              <mc:Fallback>
                <p:oleObj name="Clip" r:id="rId6" imgW="3840813" imgH="2972058" progId="MS_ClipArt_Gallery.5">
                  <p:embed/>
                  <p:pic>
                    <p:nvPicPr>
                      <p:cNvPr id="6553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81739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2023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72533" y="18034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a:t>
            </a:r>
          </a:p>
          <a:p>
            <a:pPr marL="880544" lvl="1" indent="-474139">
              <a:lnSpc>
                <a:spcPct val="90000"/>
              </a:lnSpc>
              <a:buClr>
                <a:schemeClr val="hlink"/>
              </a:buClr>
            </a:pPr>
            <a:r>
              <a:rPr lang="en-US" sz="2489" dirty="0"/>
              <a:t>HIV on antiretroviral meds*</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780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8" end="8"/>
                                            </p:txEl>
                                          </p:spTgt>
                                        </p:tgtEl>
                                        <p:attrNameLst>
                                          <p:attrName>style.visibility</p:attrName>
                                        </p:attrNameLst>
                                      </p:cBhvr>
                                      <p:to>
                                        <p:strVal val="visible"/>
                                      </p:to>
                                    </p:set>
                                    <p:anim calcmode="lin" valueType="num">
                                      <p:cBhvr additive="base">
                                        <p:cTn id="27"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617270" y="1447800"/>
            <a:ext cx="7909460" cy="3384424"/>
          </a:xfrm>
          <a:prstGeom prst="rect">
            <a:avLst/>
          </a:prstGeom>
        </p:spPr>
      </p:pic>
      <p:pic>
        <p:nvPicPr>
          <p:cNvPr id="3" name="Picture 2">
            <a:extLst>
              <a:ext uri="{FF2B5EF4-FFF2-40B4-BE49-F238E27FC236}">
                <a16:creationId xmlns:a16="http://schemas.microsoft.com/office/drawing/2014/main" id="{C5046250-948B-461E-B36B-0C071C11BB65}"/>
              </a:ext>
            </a:extLst>
          </p:cNvPr>
          <p:cNvPicPr>
            <a:picLocks noChangeAspect="1"/>
          </p:cNvPicPr>
          <p:nvPr/>
        </p:nvPicPr>
        <p:blipFill>
          <a:blip r:embed="rId4"/>
          <a:stretch>
            <a:fillRect/>
          </a:stretch>
        </p:blipFill>
        <p:spPr>
          <a:xfrm>
            <a:off x="762000" y="4832224"/>
            <a:ext cx="8755330" cy="401759"/>
          </a:xfrm>
          <a:prstGeom prst="rect">
            <a:avLst/>
          </a:prstGeom>
        </p:spPr>
      </p:pic>
    </p:spTree>
    <p:custDataLst>
      <p:tags r:id="rId1"/>
    </p:custDataLst>
    <p:extLst>
      <p:ext uri="{BB962C8B-B14F-4D97-AF65-F5344CB8AC3E}">
        <p14:creationId xmlns:p14="http://schemas.microsoft.com/office/powerpoint/2010/main" val="17992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536106" y="1524000"/>
            <a:ext cx="5029200"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385572" y="3793066"/>
            <a:ext cx="2774106" cy="2308324"/>
          </a:xfrm>
          <a:prstGeom prst="rect">
            <a:avLst/>
          </a:prstGeom>
          <a:noFill/>
          <a:ln w="28575">
            <a:solidFill>
              <a:srgbClr val="C00000"/>
            </a:solidFill>
          </a:ln>
        </p:spPr>
        <p:txBody>
          <a:bodyPr wrap="square" rtlCol="0">
            <a:spAutoFit/>
          </a:bodyPr>
          <a:lstStyle/>
          <a:p>
            <a:r>
              <a:rPr lang="en-US" sz="1600" dirty="0"/>
              <a:t>Screen using A1c, Fasting Blood Glucose or OGTT.</a:t>
            </a:r>
          </a:p>
          <a:p>
            <a:endParaRPr lang="en-US" sz="1600" dirty="0"/>
          </a:p>
          <a:p>
            <a:r>
              <a:rPr lang="en-US" sz="1600" dirty="0"/>
              <a:t>If negative, repeat screening at least every 3 years.</a:t>
            </a:r>
          </a:p>
          <a:p>
            <a:endParaRPr lang="en-US" sz="1600" dirty="0"/>
          </a:p>
          <a:p>
            <a:r>
              <a:rPr lang="en-US" sz="1600" dirty="0"/>
              <a:t>*If prediabetes, on antiretroviral meds, recheck yearly</a:t>
            </a:r>
          </a:p>
        </p:txBody>
      </p:sp>
    </p:spTree>
    <p:custDataLst>
      <p:tags r:id="rId1"/>
    </p:custDataLst>
    <p:extLst>
      <p:ext uri="{BB962C8B-B14F-4D97-AF65-F5344CB8AC3E}">
        <p14:creationId xmlns:p14="http://schemas.microsoft.com/office/powerpoint/2010/main" val="11825001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normAutofit/>
          </a:bodyPr>
          <a:lstStyle/>
          <a:p>
            <a:pPr eaLnBrk="1" hangingPunct="1">
              <a:defRPr/>
            </a:pPr>
            <a:r>
              <a:rPr lang="en-US"/>
              <a:t>Acanthosis Nigricans (AN) 	</a:t>
            </a:r>
          </a:p>
        </p:txBody>
      </p:sp>
      <p:sp>
        <p:nvSpPr>
          <p:cNvPr id="1756163" name="Rectangle 3"/>
          <p:cNvSpPr>
            <a:spLocks noGrp="1" noChangeArrowheads="1"/>
          </p:cNvSpPr>
          <p:nvPr>
            <p:ph sz="quarter" idx="1"/>
          </p:nvPr>
        </p:nvSpPr>
        <p:spPr>
          <a:xfrm>
            <a:off x="356686" y="1262742"/>
            <a:ext cx="4215314" cy="5442857"/>
          </a:xfrm>
        </p:spPr>
        <p:txBody>
          <a:bodyPr>
            <a:normAutofit fontScale="92500" lnSpcReduction="20000"/>
          </a:bodyPr>
          <a:lstStyle/>
          <a:p>
            <a:pPr eaLnBrk="1" hangingPunct="1">
              <a:lnSpc>
                <a:spcPct val="110000"/>
              </a:lnSpc>
              <a:defRPr/>
            </a:pPr>
            <a:r>
              <a:rPr lang="en-US" sz="2800" dirty="0"/>
              <a:t>Signals high insulin levels in bloodstream</a:t>
            </a:r>
          </a:p>
          <a:p>
            <a:pPr eaLnBrk="1" hangingPunct="1">
              <a:lnSpc>
                <a:spcPct val="110000"/>
              </a:lnSpc>
              <a:defRPr/>
            </a:pPr>
            <a:r>
              <a:rPr lang="en-US" sz="2800" dirty="0"/>
              <a:t>Patches of darkened skin over parts of body that bend or rub against each other</a:t>
            </a:r>
          </a:p>
          <a:p>
            <a:pPr lvl="1" eaLnBrk="1" hangingPunct="1">
              <a:lnSpc>
                <a:spcPct val="110000"/>
              </a:lnSpc>
              <a:defRPr/>
            </a:pPr>
            <a:r>
              <a:rPr lang="en-US" sz="2400" dirty="0"/>
              <a:t>Neck, underarm, waistline, groin, knuckles, elbows, toes</a:t>
            </a:r>
          </a:p>
          <a:p>
            <a:pPr lvl="1" eaLnBrk="1" hangingPunct="1">
              <a:lnSpc>
                <a:spcPct val="110000"/>
              </a:lnSpc>
              <a:defRPr/>
            </a:pPr>
            <a:r>
              <a:rPr lang="en-US" sz="2400" dirty="0"/>
              <a:t>Skin tags on neck and darkened areas around eyes, nose and cheeks.</a:t>
            </a:r>
          </a:p>
          <a:p>
            <a:pPr eaLnBrk="1" hangingPunct="1">
              <a:lnSpc>
                <a:spcPct val="110000"/>
              </a:lnSpc>
              <a:defRPr/>
            </a:pPr>
            <a:r>
              <a:rPr lang="en-US" sz="2800" dirty="0"/>
              <a:t>No cure, lesions regress with treatment of insulin resistance</a:t>
            </a:r>
          </a:p>
        </p:txBody>
      </p:sp>
      <p:pic>
        <p:nvPicPr>
          <p:cNvPr id="2" name="Picture 1">
            <a:extLst>
              <a:ext uri="{FF2B5EF4-FFF2-40B4-BE49-F238E27FC236}">
                <a16:creationId xmlns:a16="http://schemas.microsoft.com/office/drawing/2014/main" id="{0335694A-C042-44EE-8AF4-77C3AE949D74}"/>
              </a:ext>
            </a:extLst>
          </p:cNvPr>
          <p:cNvPicPr>
            <a:picLocks noChangeAspect="1"/>
          </p:cNvPicPr>
          <p:nvPr/>
        </p:nvPicPr>
        <p:blipFill>
          <a:blip r:embed="rId4"/>
          <a:stretch>
            <a:fillRect/>
          </a:stretch>
        </p:blipFill>
        <p:spPr>
          <a:xfrm>
            <a:off x="4839884" y="1262743"/>
            <a:ext cx="3825145" cy="2561317"/>
          </a:xfrm>
          <a:prstGeom prst="rect">
            <a:avLst/>
          </a:prstGeom>
        </p:spPr>
      </p:pic>
    </p:spTree>
    <p:custDataLst>
      <p:tags r:id="rId1"/>
    </p:custDataLst>
    <p:extLst>
      <p:ext uri="{BB962C8B-B14F-4D97-AF65-F5344CB8AC3E}">
        <p14:creationId xmlns:p14="http://schemas.microsoft.com/office/powerpoint/2010/main" val="13598006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Ranunculus flowers, buds, and stems, with petals in pastel shades of orange and pink">
            <a:extLst>
              <a:ext uri="{FF2B5EF4-FFF2-40B4-BE49-F238E27FC236}">
                <a16:creationId xmlns:a16="http://schemas.microsoft.com/office/drawing/2014/main" id="{D26A1855-4557-8F3D-88F9-C2495CCE9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211" y="5205222"/>
            <a:ext cx="2133600" cy="1424178"/>
          </a:xfrm>
          <a:prstGeom prst="rect">
            <a:avLst/>
          </a:prstGeom>
          <a:noFill/>
          <a:ln>
            <a:noFill/>
          </a:ln>
        </p:spPr>
      </p:pic>
      <p:sp>
        <p:nvSpPr>
          <p:cNvPr id="2" name="Title 1">
            <a:extLst>
              <a:ext uri="{FF2B5EF4-FFF2-40B4-BE49-F238E27FC236}">
                <a16:creationId xmlns:a16="http://schemas.microsoft.com/office/drawing/2014/main" id="{6B5692FE-E8DC-40D0-99C4-0AFD2BC6CE95}"/>
              </a:ext>
            </a:extLst>
          </p:cNvPr>
          <p:cNvSpPr>
            <a:spLocks noGrp="1"/>
          </p:cNvSpPr>
          <p:nvPr>
            <p:ph type="title"/>
          </p:nvPr>
        </p:nvSpPr>
        <p:spPr>
          <a:xfrm>
            <a:off x="457200" y="228600"/>
            <a:ext cx="8229600" cy="914400"/>
          </a:xfrm>
        </p:spPr>
        <p:txBody>
          <a:bodyPr anchor="b">
            <a:normAutofit/>
          </a:bodyPr>
          <a:lstStyle/>
          <a:p>
            <a:r>
              <a:rPr lang="en-US" sz="4100" dirty="0"/>
              <a:t>Beverly has no conflicts of interest</a:t>
            </a:r>
          </a:p>
        </p:txBody>
      </p:sp>
      <p:sp>
        <p:nvSpPr>
          <p:cNvPr id="3" name="Content Placeholder 2">
            <a:extLst>
              <a:ext uri="{FF2B5EF4-FFF2-40B4-BE49-F238E27FC236}">
                <a16:creationId xmlns:a16="http://schemas.microsoft.com/office/drawing/2014/main" id="{80BDA078-D840-442E-B1B5-EFC91A6BC2A1}"/>
              </a:ext>
            </a:extLst>
          </p:cNvPr>
          <p:cNvSpPr>
            <a:spLocks noGrp="1"/>
          </p:cNvSpPr>
          <p:nvPr>
            <p:ph sz="quarter" idx="1"/>
          </p:nvPr>
        </p:nvSpPr>
        <p:spPr>
          <a:xfrm>
            <a:off x="457200" y="1219200"/>
            <a:ext cx="4041648" cy="4937760"/>
          </a:xfrm>
        </p:spPr>
        <p:txBody>
          <a:bodyPr>
            <a:normAutofit/>
          </a:bodyPr>
          <a:lstStyle/>
          <a:p>
            <a:pPr>
              <a:lnSpc>
                <a:spcPct val="90000"/>
              </a:lnSpc>
            </a:pPr>
            <a:r>
              <a:rPr lang="en-US" dirty="0"/>
              <a:t>Not on any speaker's bureau</a:t>
            </a:r>
          </a:p>
          <a:p>
            <a:pPr>
              <a:lnSpc>
                <a:spcPct val="90000"/>
              </a:lnSpc>
            </a:pPr>
            <a:r>
              <a:rPr lang="en-US" dirty="0"/>
              <a:t>Does not invest in pharmaceutical or device companies</a:t>
            </a:r>
          </a:p>
          <a:p>
            <a:pPr>
              <a:lnSpc>
                <a:spcPct val="90000"/>
              </a:lnSpc>
            </a:pPr>
            <a:r>
              <a:rPr lang="en-US" dirty="0"/>
              <a:t>Gathers information from reading package inserts, research and standards</a:t>
            </a:r>
          </a:p>
          <a:p>
            <a:pPr>
              <a:lnSpc>
                <a:spcPct val="90000"/>
              </a:lnSpc>
            </a:pPr>
            <a:endParaRPr lang="en-US" dirty="0"/>
          </a:p>
        </p:txBody>
      </p:sp>
      <p:pic>
        <p:nvPicPr>
          <p:cNvPr id="3074" name="Picture 2" descr="Pre-order: ADA 2023 Standards of Care Book">
            <a:extLst>
              <a:ext uri="{FF2B5EF4-FFF2-40B4-BE49-F238E27FC236}">
                <a16:creationId xmlns:a16="http://schemas.microsoft.com/office/drawing/2014/main" id="{6BD04FA8-82EB-B475-9BB3-8CBB14C49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2857500" cy="36652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FECE8E-8CFF-1144-7183-546009C98305}"/>
              </a:ext>
            </a:extLst>
          </p:cNvPr>
          <p:cNvSpPr txBox="1"/>
          <p:nvPr/>
        </p:nvSpPr>
        <p:spPr>
          <a:xfrm>
            <a:off x="5410200" y="5157091"/>
            <a:ext cx="2705100" cy="923330"/>
          </a:xfrm>
          <a:prstGeom prst="rect">
            <a:avLst/>
          </a:prstGeom>
          <a:noFill/>
        </p:spPr>
        <p:txBody>
          <a:bodyPr wrap="square" rtlCol="0">
            <a:spAutoFit/>
          </a:bodyPr>
          <a:lstStyle/>
          <a:p>
            <a:pPr algn="ctr"/>
            <a:r>
              <a:rPr lang="en-US" dirty="0"/>
              <a:t>Majority of Content from ADA Standards www.Diabetes.org</a:t>
            </a:r>
          </a:p>
        </p:txBody>
      </p:sp>
    </p:spTree>
    <p:extLst>
      <p:ext uri="{BB962C8B-B14F-4D97-AF65-F5344CB8AC3E}">
        <p14:creationId xmlns:p14="http://schemas.microsoft.com/office/powerpoint/2010/main" val="420799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4" y="1371601"/>
            <a:ext cx="4592515" cy="4497387"/>
          </a:xfrm>
        </p:spPr>
        <p:txBody>
          <a:bodyPr vert="horz" lIns="90477" tIns="44445" rIns="90477" bIns="44445">
            <a:normAutofit fontScale="92500"/>
          </a:bodyPr>
          <a:lstStyle/>
          <a:p>
            <a:pPr eaLnBrk="1" hangingPunct="1">
              <a:lnSpc>
                <a:spcPct val="120000"/>
              </a:lnSpc>
            </a:pPr>
            <a:r>
              <a:rPr lang="en-US" dirty="0"/>
              <a:t>Going to Bathroom</a:t>
            </a:r>
          </a:p>
          <a:p>
            <a:pPr eaLnBrk="1" hangingPunct="1">
              <a:lnSpc>
                <a:spcPct val="120000"/>
              </a:lnSpc>
            </a:pPr>
            <a:r>
              <a:rPr lang="en-US" dirty="0"/>
              <a:t>Super thirsty	</a:t>
            </a:r>
          </a:p>
          <a:p>
            <a:pPr eaLnBrk="1" hangingPunct="1">
              <a:lnSpc>
                <a:spcPct val="120000"/>
              </a:lnSpc>
            </a:pPr>
            <a:r>
              <a:rPr lang="en-US" dirty="0"/>
              <a:t>Super hungry</a:t>
            </a:r>
          </a:p>
          <a:p>
            <a:pPr eaLnBrk="1" hangingPunct="1">
              <a:lnSpc>
                <a:spcPct val="120000"/>
              </a:lnSpc>
            </a:pPr>
            <a:r>
              <a:rPr lang="en-US" dirty="0"/>
              <a:t>Weight loss without trying</a:t>
            </a:r>
          </a:p>
          <a:p>
            <a:pPr eaLnBrk="1" hangingPunct="1">
              <a:lnSpc>
                <a:spcPct val="120000"/>
              </a:lnSpc>
            </a:pPr>
            <a:r>
              <a:rPr lang="en-US" dirty="0"/>
              <a:t>Fatigue – so tired</a:t>
            </a:r>
          </a:p>
          <a:p>
            <a:pPr eaLnBrk="1" hangingPunct="1">
              <a:lnSpc>
                <a:spcPct val="120000"/>
              </a:lnSpc>
            </a:pPr>
            <a:r>
              <a:rPr lang="en-US" dirty="0"/>
              <a:t>Skin and other infections</a:t>
            </a:r>
          </a:p>
          <a:p>
            <a:pPr eaLnBrk="1" hangingPunct="1">
              <a:lnSpc>
                <a:spcPct val="120000"/>
              </a:lnSpc>
            </a:pPr>
            <a:r>
              <a:rPr lang="en-US" dirty="0"/>
              <a:t>Blurry vision</a:t>
            </a:r>
          </a:p>
        </p:txBody>
      </p:sp>
      <p:pic>
        <p:nvPicPr>
          <p:cNvPr id="5" name="Content Placeholder 4" descr="Young businessman sitting hands on head">
            <a:extLst>
              <a:ext uri="{FF2B5EF4-FFF2-40B4-BE49-F238E27FC236}">
                <a16:creationId xmlns:a16="http://schemas.microsoft.com/office/drawing/2014/main" id="{0A65AF3B-B43B-3F35-EB1C-9E14461AC8AF}"/>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315092" y="1216025"/>
            <a:ext cx="2676240" cy="4937125"/>
          </a:xfrm>
        </p:spPr>
      </p:pic>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a:xfrm>
            <a:off x="457200" y="1219200"/>
            <a:ext cx="5638800" cy="4937760"/>
          </a:xfrm>
        </p:spPr>
        <p:txBody>
          <a:bodyPr/>
          <a:lstStyle/>
          <a:p>
            <a:pPr eaLnBrk="1" hangingPunct="1"/>
            <a:r>
              <a:rPr lang="en-US" dirty="0"/>
              <a:t>Complex metabolic problem</a:t>
            </a:r>
          </a:p>
          <a:p>
            <a:pPr lvl="1" eaLnBrk="1" hangingPunct="1">
              <a:buFont typeface="Wingdings" pitchFamily="2" charset="2"/>
              <a:buNone/>
            </a:pPr>
            <a:r>
              <a:rPr lang="en-US" dirty="0"/>
              <a:t>(Insulin resistance and deficiency)</a:t>
            </a:r>
          </a:p>
          <a:p>
            <a:pPr eaLnBrk="1" hangingPunct="1">
              <a:buFont typeface="Wingdings" pitchFamily="2" charset="2"/>
              <a:buNone/>
            </a:pPr>
            <a:r>
              <a:rPr lang="en-US" dirty="0"/>
              <a:t>with social, behavioral and environmental factors unmasking genetic risk.</a:t>
            </a:r>
          </a:p>
          <a:p>
            <a:pPr eaLnBrk="1" hangingPunct="1">
              <a:buFont typeface="Wingdings" pitchFamily="2" charset="2"/>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8904" y="1371600"/>
            <a:ext cx="2895602" cy="1934959"/>
          </a:xfrm>
          <a:prstGeom prst="rect">
            <a:avLst/>
          </a:prstGeom>
        </p:spPr>
      </p:pic>
      <p:sp>
        <p:nvSpPr>
          <p:cNvPr id="2" name="TextBox 1"/>
          <p:cNvSpPr txBox="1"/>
          <p:nvPr/>
        </p:nvSpPr>
        <p:spPr>
          <a:xfrm>
            <a:off x="504290" y="485397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
        <p:nvSpPr>
          <p:cNvPr id="5" name="TextBox 4">
            <a:extLst>
              <a:ext uri="{FF2B5EF4-FFF2-40B4-BE49-F238E27FC236}">
                <a16:creationId xmlns:a16="http://schemas.microsoft.com/office/drawing/2014/main" id="{E94B95A6-C8FE-5898-3993-094B129FA964}"/>
              </a:ext>
            </a:extLst>
          </p:cNvPr>
          <p:cNvSpPr txBox="1"/>
          <p:nvPr/>
        </p:nvSpPr>
        <p:spPr>
          <a:xfrm>
            <a:off x="5715000" y="3521460"/>
            <a:ext cx="2924710" cy="2308324"/>
          </a:xfrm>
          <a:prstGeom prst="rect">
            <a:avLst/>
          </a:prstGeom>
          <a:noFill/>
        </p:spPr>
        <p:txBody>
          <a:bodyPr wrap="square">
            <a:spAutoFit/>
          </a:bodyPr>
          <a:lstStyle/>
          <a:p>
            <a:pPr algn="ctr" eaLnBrk="1" hangingPunct="1">
              <a:buFont typeface="Wingdings" pitchFamily="2" charset="2"/>
              <a:buNone/>
            </a:pPr>
            <a:r>
              <a:rPr lang="en-US" sz="3600" dirty="0">
                <a:solidFill>
                  <a:srgbClr val="0070C0"/>
                </a:solidFill>
              </a:rPr>
              <a:t>It’s no one's fault they have diabetes.</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8 things Amiss - Type 2 Diabetes</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807794" y="996785"/>
            <a:ext cx="810847" cy="1092424"/>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813553" y="2107984"/>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838200"/>
          </a:xfrm>
        </p:spPr>
        <p:txBody>
          <a:bodyPr>
            <a:normAutofit/>
          </a:bodyPr>
          <a:lstStyle/>
          <a:p>
            <a:r>
              <a:rPr lang="en-US" dirty="0"/>
              <a:t>Motivation comes from within.</a:t>
            </a:r>
          </a:p>
        </p:txBody>
      </p:sp>
      <p:pic>
        <p:nvPicPr>
          <p:cNvPr id="4" name="Picture 3"/>
          <p:cNvPicPr>
            <a:picLocks noChangeAspect="1"/>
          </p:cNvPicPr>
          <p:nvPr/>
        </p:nvPicPr>
        <p:blipFill>
          <a:blip r:embed="rId3"/>
          <a:stretch>
            <a:fillRect/>
          </a:stretch>
        </p:blipFill>
        <p:spPr>
          <a:xfrm>
            <a:off x="838200" y="1354644"/>
            <a:ext cx="7235744" cy="4148711"/>
          </a:xfrm>
          <a:prstGeom prst="rect">
            <a:avLst/>
          </a:prstGeom>
        </p:spPr>
      </p:pic>
      <p:sp>
        <p:nvSpPr>
          <p:cNvPr id="5" name="TextBox 4">
            <a:extLst>
              <a:ext uri="{FF2B5EF4-FFF2-40B4-BE49-F238E27FC236}">
                <a16:creationId xmlns:a16="http://schemas.microsoft.com/office/drawing/2014/main" id="{BC7A4DC6-EE44-4B2F-A682-C5B251E14755}"/>
              </a:ext>
            </a:extLst>
          </p:cNvPr>
          <p:cNvSpPr txBox="1"/>
          <p:nvPr/>
        </p:nvSpPr>
        <p:spPr>
          <a:xfrm>
            <a:off x="1371600" y="5483663"/>
            <a:ext cx="5731965" cy="646331"/>
          </a:xfrm>
          <a:prstGeom prst="rect">
            <a:avLst/>
          </a:prstGeom>
          <a:noFill/>
        </p:spPr>
        <p:txBody>
          <a:bodyPr wrap="square" rtlCol="0">
            <a:spAutoFit/>
          </a:bodyPr>
          <a:lstStyle/>
          <a:p>
            <a:pPr algn="ctr"/>
            <a:r>
              <a:rPr lang="en-US" sz="3600" b="1" i="1" dirty="0">
                <a:solidFill>
                  <a:srgbClr val="7030A0"/>
                </a:solidFill>
              </a:rPr>
              <a:t>Rediscover the Spark</a:t>
            </a:r>
          </a:p>
        </p:txBody>
      </p:sp>
    </p:spTree>
    <p:custDataLst>
      <p:tags r:id="rId1"/>
    </p:custDataLst>
    <p:extLst>
      <p:ext uri="{BB962C8B-B14F-4D97-AF65-F5344CB8AC3E}">
        <p14:creationId xmlns:p14="http://schemas.microsoft.com/office/powerpoint/2010/main" val="83894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28600"/>
            <a:ext cx="8229600" cy="914400"/>
          </a:xfrm>
        </p:spPr>
        <p:txBody>
          <a:bodyPr anchor="ctr">
            <a:normAutofit/>
          </a:bodyPr>
          <a:lstStyle/>
          <a:p>
            <a:pPr eaLnBrk="1" hangingPunct="1"/>
            <a:r>
              <a:rPr lang="en-US" altLang="en-US" dirty="0"/>
              <a:t>Diabetes is Complex</a:t>
            </a:r>
          </a:p>
        </p:txBody>
      </p:sp>
      <p:sp>
        <p:nvSpPr>
          <p:cNvPr id="33795" name="Content Placeholder 2"/>
          <p:cNvSpPr>
            <a:spLocks noGrp="1"/>
          </p:cNvSpPr>
          <p:nvPr>
            <p:ph type="body" idx="1"/>
          </p:nvPr>
        </p:nvSpPr>
        <p:spPr>
          <a:xfrm>
            <a:off x="457200" y="1285875"/>
            <a:ext cx="4040188" cy="685800"/>
          </a:xfrm>
        </p:spPr>
        <p:txBody>
          <a:bodyPr anchor="b">
            <a:normAutofit/>
          </a:bodyPr>
          <a:lstStyle/>
          <a:p>
            <a:pPr eaLnBrk="1" hangingPunct="1"/>
            <a:r>
              <a:rPr lang="en-US" altLang="en-US"/>
              <a:t> </a:t>
            </a:r>
          </a:p>
        </p:txBody>
      </p:sp>
      <p:pic>
        <p:nvPicPr>
          <p:cNvPr id="4" name="Picture 3" descr="Doubtful man in pink background">
            <a:extLst>
              <a:ext uri="{FF2B5EF4-FFF2-40B4-BE49-F238E27FC236}">
                <a16:creationId xmlns:a16="http://schemas.microsoft.com/office/drawing/2014/main" id="{9E69CEBF-F2AB-27CE-9A98-633627FFFA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75" r="14876" b="1"/>
          <a:stretch/>
        </p:blipFill>
        <p:spPr>
          <a:xfrm>
            <a:off x="458788" y="1398570"/>
            <a:ext cx="4038600" cy="4038600"/>
          </a:xfrm>
          <a:prstGeom prst="rect">
            <a:avLst/>
          </a:prstGeom>
          <a:noFill/>
        </p:spPr>
      </p:pic>
      <p:pic>
        <p:nvPicPr>
          <p:cNvPr id="2" name="Picture 1"/>
          <p:cNvPicPr>
            <a:picLocks noChangeAspect="1"/>
          </p:cNvPicPr>
          <p:nvPr/>
        </p:nvPicPr>
        <p:blipFill rotWithShape="1">
          <a:blip r:embed="rId4"/>
          <a:srcRect l="16876" r="17125" b="2"/>
          <a:stretch/>
        </p:blipFill>
        <p:spPr>
          <a:xfrm>
            <a:off x="4724400" y="1409700"/>
            <a:ext cx="4038600" cy="4038600"/>
          </a:xfrm>
          <a:prstGeom prst="rect">
            <a:avLst/>
          </a:prstGeom>
          <a:noFill/>
        </p:spPr>
      </p:pic>
    </p:spTree>
    <p:custDataLst>
      <p:tags r:id="rId1"/>
    </p:custDataLst>
    <p:extLst>
      <p:ext uri="{BB962C8B-B14F-4D97-AF65-F5344CB8AC3E}">
        <p14:creationId xmlns:p14="http://schemas.microsoft.com/office/powerpoint/2010/main" val="130290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a:t>ABC’s of Diabetes  </a:t>
            </a:r>
            <a:endParaRPr lang="en-US" sz="4800" dirty="0"/>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4000">
                <a:solidFill>
                  <a:srgbClr val="0070C0"/>
                </a:solidFill>
              </a:rPr>
              <a:t>A</a:t>
            </a:r>
            <a:r>
              <a:rPr lang="en-US" sz="3000"/>
              <a:t>1C less than 7% (individualize)</a:t>
            </a:r>
          </a:p>
          <a:p>
            <a:pPr lvl="1" eaLnBrk="1" hangingPunct="1">
              <a:lnSpc>
                <a:spcPct val="110000"/>
              </a:lnSpc>
              <a:defRPr/>
            </a:pPr>
            <a:r>
              <a:rPr lang="en-US" sz="2401"/>
              <a:t>Pre-meal blood sugar 80-130</a:t>
            </a:r>
          </a:p>
          <a:p>
            <a:pPr lvl="1" eaLnBrk="1" hangingPunct="1">
              <a:lnSpc>
                <a:spcPct val="110000"/>
              </a:lnSpc>
              <a:defRPr/>
            </a:pPr>
            <a:r>
              <a:rPr lang="en-US" sz="2401"/>
              <a:t>Post meal blood sugar &lt;180</a:t>
            </a:r>
          </a:p>
          <a:p>
            <a:pPr lvl="1" eaLnBrk="1" hangingPunct="1">
              <a:lnSpc>
                <a:spcPct val="110000"/>
              </a:lnSpc>
              <a:defRPr/>
            </a:pPr>
            <a:r>
              <a:rPr lang="en-US" sz="2401"/>
              <a:t>AGP - Time in Range (70-180) 70% of time</a:t>
            </a:r>
          </a:p>
          <a:p>
            <a:pPr eaLnBrk="1" hangingPunct="1">
              <a:lnSpc>
                <a:spcPct val="110000"/>
              </a:lnSpc>
              <a:defRPr/>
            </a:pPr>
            <a:r>
              <a:rPr lang="en-US" sz="4000">
                <a:solidFill>
                  <a:srgbClr val="0070C0"/>
                </a:solidFill>
              </a:rPr>
              <a:t>B</a:t>
            </a:r>
            <a:r>
              <a:rPr lang="en-US" sz="3000"/>
              <a:t>lood Pressure &lt; 130/80</a:t>
            </a:r>
          </a:p>
          <a:p>
            <a:pPr eaLnBrk="1" hangingPunct="1">
              <a:lnSpc>
                <a:spcPct val="110000"/>
              </a:lnSpc>
              <a:defRPr/>
            </a:pPr>
            <a:r>
              <a:rPr lang="en-US" sz="4000">
                <a:solidFill>
                  <a:srgbClr val="0070C0"/>
                </a:solidFill>
              </a:rPr>
              <a:t>C</a:t>
            </a:r>
            <a:r>
              <a:rPr lang="en-US" sz="3000"/>
              <a:t>holesterol – Age 40+, cholesterol medication recommended (statin)</a:t>
            </a:r>
          </a:p>
          <a:p>
            <a:pPr lvl="1" eaLnBrk="1" hangingPunct="1">
              <a:lnSpc>
                <a:spcPct val="110000"/>
              </a:lnSpc>
              <a:defRPr/>
            </a:pPr>
            <a:r>
              <a:rPr lang="en-US" sz="2401"/>
              <a:t>LDL &lt;70 (lousy cholesterol) if at higher risk</a:t>
            </a:r>
          </a:p>
          <a:p>
            <a:pPr lvl="1" eaLnBrk="1" hangingPunct="1">
              <a:lnSpc>
                <a:spcPct val="110000"/>
              </a:lnSpc>
              <a:defRPr/>
            </a:pPr>
            <a:r>
              <a:rPr lang="en-US" sz="2401"/>
              <a:t>LDL &lt;55 if had heart attack or stroke</a:t>
            </a:r>
          </a:p>
          <a:p>
            <a:pPr marL="0" indent="0">
              <a:buNone/>
              <a:defRPr/>
            </a:pPr>
            <a:endParaRPr lang="en-US" i="1" dirty="0">
              <a:solidFill>
                <a:schemeClr val="accent1">
                  <a:lumMod val="40000"/>
                  <a:lumOff val="60000"/>
                </a:schemeClr>
              </a:solidFill>
            </a:endParaRPr>
          </a:p>
        </p:txBody>
      </p:sp>
      <p:pic>
        <p:nvPicPr>
          <p:cNvPr id="6" name="Picture 5">
            <a:extLst>
              <a:ext uri="{FF2B5EF4-FFF2-40B4-BE49-F238E27FC236}">
                <a16:creationId xmlns:a16="http://schemas.microsoft.com/office/drawing/2014/main" id="{90A037E0-9694-93C1-3711-10B464236BB7}"/>
              </a:ext>
            </a:extLst>
          </p:cNvPr>
          <p:cNvPicPr>
            <a:picLocks noChangeAspect="1"/>
          </p:cNvPicPr>
          <p:nvPr/>
        </p:nvPicPr>
        <p:blipFill>
          <a:blip r:embed="rId4"/>
          <a:stretch>
            <a:fillRect/>
          </a:stretch>
        </p:blipFill>
        <p:spPr>
          <a:xfrm>
            <a:off x="6705600" y="1295400"/>
            <a:ext cx="2029374" cy="2599368"/>
          </a:xfrm>
          <a:prstGeom prst="rect">
            <a:avLst/>
          </a:prstGeom>
        </p:spPr>
      </p:pic>
    </p:spTree>
    <p:custDataLst>
      <p:tags r:id="rId1"/>
    </p:custDataLst>
    <p:extLst>
      <p:ext uri="{BB962C8B-B14F-4D97-AF65-F5344CB8AC3E}">
        <p14:creationId xmlns:p14="http://schemas.microsoft.com/office/powerpoint/2010/main" val="24348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en-US" altLang="en-US"/>
              <a:t>A1C Blood Test</a:t>
            </a:r>
          </a:p>
        </p:txBody>
      </p:sp>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7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3906-4DAF-CFB5-FC5A-967272C44CD1}"/>
              </a:ext>
            </a:extLst>
          </p:cNvPr>
          <p:cNvSpPr>
            <a:spLocks noGrp="1"/>
          </p:cNvSpPr>
          <p:nvPr>
            <p:ph type="title"/>
          </p:nvPr>
        </p:nvSpPr>
        <p:spPr/>
        <p:txBody>
          <a:bodyPr/>
          <a:lstStyle/>
          <a:p>
            <a:r>
              <a:rPr lang="en-US" dirty="0"/>
              <a:t>Topics for Your Voice Matters</a:t>
            </a:r>
          </a:p>
        </p:txBody>
      </p:sp>
      <p:sp>
        <p:nvSpPr>
          <p:cNvPr id="3" name="Content Placeholder 2">
            <a:extLst>
              <a:ext uri="{FF2B5EF4-FFF2-40B4-BE49-F238E27FC236}">
                <a16:creationId xmlns:a16="http://schemas.microsoft.com/office/drawing/2014/main" id="{8C466146-68F6-7D2B-D257-9D1D163ABFB7}"/>
              </a:ext>
            </a:extLst>
          </p:cNvPr>
          <p:cNvSpPr>
            <a:spLocks noGrp="1"/>
          </p:cNvSpPr>
          <p:nvPr>
            <p:ph sz="quarter" idx="1"/>
          </p:nvPr>
        </p:nvSpPr>
        <p:spPr/>
        <p:txBody>
          <a:bodyPr/>
          <a:lstStyle/>
          <a:p>
            <a:pPr>
              <a:spcBef>
                <a:spcPts val="0"/>
              </a:spcBef>
              <a:buSzPct val="82000"/>
              <a:tabLst>
                <a:tab pos="457200" algn="l"/>
              </a:tabLst>
            </a:pPr>
            <a:r>
              <a:rPr lang="en-US" sz="3200" dirty="0">
                <a:effectLst/>
                <a:latin typeface="Calibri" panose="020F0502020204030204" pitchFamily="34" charset="0"/>
                <a:ea typeface="Times New Roman" panose="02020603050405020304" pitchFamily="18" charset="0"/>
              </a:rPr>
              <a:t>From Prediabetes to Diabetes – What are the Goals of Care?</a:t>
            </a:r>
            <a:endParaRPr lang="en-US" sz="3200" dirty="0">
              <a:effectLst/>
              <a:latin typeface="Calibri" panose="020F0502020204030204" pitchFamily="34" charset="0"/>
              <a:ea typeface="Calibri" panose="020F0502020204030204" pitchFamily="34" charset="0"/>
            </a:endParaRPr>
          </a:p>
          <a:p>
            <a:pPr>
              <a:spcBef>
                <a:spcPts val="0"/>
              </a:spcBef>
              <a:buSzPct val="82000"/>
              <a:tabLst>
                <a:tab pos="457200" algn="l"/>
              </a:tabLst>
            </a:pPr>
            <a:r>
              <a:rPr lang="en-US" sz="3200" dirty="0">
                <a:effectLst/>
                <a:latin typeface="Calibri" panose="020F0502020204030204" pitchFamily="34" charset="0"/>
                <a:ea typeface="Times New Roman" panose="02020603050405020304" pitchFamily="18" charset="0"/>
              </a:rPr>
              <a:t>New diabetes medications that do more than just lower blood sugars.</a:t>
            </a:r>
            <a:endParaRPr lang="en-US" sz="3200" dirty="0">
              <a:effectLst/>
              <a:latin typeface="Calibri" panose="020F0502020204030204" pitchFamily="34" charset="0"/>
              <a:ea typeface="Calibri" panose="020F0502020204030204" pitchFamily="34" charset="0"/>
            </a:endParaRPr>
          </a:p>
          <a:p>
            <a:pPr>
              <a:spcBef>
                <a:spcPts val="0"/>
              </a:spcBef>
              <a:buSzPct val="82000"/>
              <a:tabLst>
                <a:tab pos="457200" algn="l"/>
              </a:tabLst>
            </a:pPr>
            <a:r>
              <a:rPr lang="en-US" sz="3200" dirty="0">
                <a:effectLst/>
                <a:latin typeface="Calibri" panose="020F0502020204030204" pitchFamily="34" charset="0"/>
                <a:ea typeface="Times New Roman" panose="02020603050405020304" pitchFamily="18" charset="0"/>
              </a:rPr>
              <a:t>Your voice matters- strategies to collaborate with your health care team.</a:t>
            </a:r>
            <a:endParaRPr lang="en-US" sz="3200" dirty="0">
              <a:effectLst/>
              <a:latin typeface="Calibri" panose="020F0502020204030204" pitchFamily="34" charset="0"/>
              <a:ea typeface="Calibri" panose="020F0502020204030204" pitchFamily="34" charset="0"/>
            </a:endParaRPr>
          </a:p>
          <a:p>
            <a:pPr>
              <a:spcBef>
                <a:spcPts val="0"/>
              </a:spcBef>
              <a:buSzPct val="82000"/>
              <a:tabLst>
                <a:tab pos="457200" algn="l"/>
              </a:tabLst>
            </a:pPr>
            <a:r>
              <a:rPr lang="en-US" sz="3200" dirty="0">
                <a:effectLst/>
                <a:latin typeface="Calibri" panose="020F0502020204030204" pitchFamily="34" charset="0"/>
                <a:ea typeface="Times New Roman" panose="02020603050405020304" pitchFamily="18" charset="0"/>
              </a:rPr>
              <a:t>Understanding the impact of adverse childhood experiences on our health – a Message of Hope</a:t>
            </a:r>
            <a:endParaRPr lang="en-US" sz="32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36164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455613" y="273050"/>
            <a:ext cx="8226425" cy="114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ormAutofit/>
          </a:bodyPr>
          <a:lstStyle/>
          <a:p>
            <a:pPr>
              <a:lnSpc>
                <a:spcPct val="90000"/>
              </a:lnSpc>
            </a:pPr>
            <a:r>
              <a:rPr lang="en-US" altLang="en-US" sz="3700"/>
              <a:t>Why bother? </a:t>
            </a:r>
            <a:br>
              <a:rPr lang="en-US" altLang="en-US" sz="3700"/>
            </a:br>
            <a:r>
              <a:rPr lang="en-US" altLang="en-US" sz="3700"/>
              <a:t>Blood sugars matter!</a:t>
            </a:r>
          </a:p>
        </p:txBody>
      </p:sp>
      <p:sp>
        <p:nvSpPr>
          <p:cNvPr id="336899" name="Rectangle 3"/>
          <p:cNvSpPr>
            <a:spLocks noGrp="1" noChangeArrowheads="1"/>
          </p:cNvSpPr>
          <p:nvPr>
            <p:ph type="body" sz="half" idx="1"/>
          </p:nvPr>
        </p:nvSpPr>
        <p:spPr>
          <a:xfrm>
            <a:off x="455612" y="1598613"/>
            <a:ext cx="4268787" cy="5183187"/>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70000" lnSpcReduction="20000"/>
          </a:bodyPr>
          <a:lstStyle/>
          <a:p>
            <a:pPr>
              <a:lnSpc>
                <a:spcPct val="120000"/>
              </a:lnSpc>
              <a:defRPr/>
            </a:pPr>
            <a:r>
              <a:rPr lang="en-US" sz="4000" dirty="0"/>
              <a:t>Every 1 point drop in A1c causes a 35% decrease in diabetes problems.</a:t>
            </a:r>
          </a:p>
          <a:p>
            <a:pPr>
              <a:lnSpc>
                <a:spcPct val="120000"/>
              </a:lnSpc>
              <a:defRPr/>
            </a:pPr>
            <a:r>
              <a:rPr lang="en-US" sz="4000" dirty="0"/>
              <a:t>By getting active and eating healthy.</a:t>
            </a:r>
          </a:p>
          <a:p>
            <a:pPr>
              <a:lnSpc>
                <a:spcPct val="120000"/>
              </a:lnSpc>
              <a:defRPr/>
            </a:pPr>
            <a:r>
              <a:rPr lang="en-US" sz="4000" dirty="0"/>
              <a:t>Medications like insulin, injections and pills help too.</a:t>
            </a:r>
          </a:p>
          <a:p>
            <a:pPr>
              <a:lnSpc>
                <a:spcPct val="120000"/>
              </a:lnSpc>
              <a:defRPr/>
            </a:pPr>
            <a:r>
              <a:rPr lang="en-US" sz="4000" dirty="0"/>
              <a:t>Keep your pancreas happy. </a:t>
            </a:r>
          </a:p>
          <a:p>
            <a:pPr>
              <a:lnSpc>
                <a:spcPct val="120000"/>
              </a:lnSpc>
              <a:defRPr/>
            </a:pPr>
            <a:r>
              <a:rPr lang="en-US" sz="4000" dirty="0"/>
              <a:t>It’s worth it!</a:t>
            </a:r>
            <a:endParaRPr lang="en-US" dirty="0"/>
          </a:p>
        </p:txBody>
      </p:sp>
      <p:pic>
        <p:nvPicPr>
          <p:cNvPr id="55300" name="Picture 4" descr="C:\Users\bev\AppData\Local\Microsoft\Windows\Temporary Internet Files\Content.IE5\7GPPI1RU\MC900055276[1].wm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00600" y="1445160"/>
            <a:ext cx="4037013" cy="3971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7821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304800"/>
            <a:ext cx="3200400" cy="6248400"/>
          </a:xfrm>
        </p:spPr>
        <p:txBody>
          <a:bodyPr/>
          <a:lstStyle/>
          <a:p>
            <a:pPr>
              <a:buFont typeface="Wingdings 2" panose="05020102010507070707" pitchFamily="18" charset="2"/>
              <a:buNone/>
            </a:pPr>
            <a:r>
              <a:rPr lang="en-US" altLang="en-US" dirty="0"/>
              <a:t>Blood Pressure is really important. </a:t>
            </a:r>
          </a:p>
          <a:p>
            <a:pPr>
              <a:buFont typeface="Wingdings 2" panose="05020102010507070707" pitchFamily="18" charset="2"/>
              <a:buNone/>
            </a:pPr>
            <a:endParaRPr lang="en-US" altLang="en-US" dirty="0"/>
          </a:p>
          <a:p>
            <a:pPr>
              <a:buFont typeface="Wingdings 2" panose="05020102010507070707" pitchFamily="18" charset="2"/>
              <a:buNone/>
            </a:pPr>
            <a:endParaRPr lang="en-US" altLang="en-US" dirty="0"/>
          </a:p>
          <a:p>
            <a:pPr>
              <a:buFont typeface="Wingdings 2" panose="05020102010507070707" pitchFamily="18" charset="2"/>
              <a:buNone/>
            </a:pPr>
            <a:endParaRPr lang="en-US" altLang="en-US" dirty="0"/>
          </a:p>
          <a:p>
            <a:pPr>
              <a:buFont typeface="Wingdings 2" panose="05020102010507070707" pitchFamily="18" charset="2"/>
              <a:buNone/>
            </a:pPr>
            <a:endParaRPr lang="en-US" altLang="en-US" dirty="0"/>
          </a:p>
          <a:p>
            <a:pPr>
              <a:buFont typeface="Wingdings 2" panose="05020102010507070707" pitchFamily="18" charset="2"/>
              <a:buNone/>
            </a:pPr>
            <a:r>
              <a:rPr lang="en-US" altLang="en-US" dirty="0"/>
              <a:t>Goal is 130/80 or less (if safe for you).</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008" y="20574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0CC7-9644-D960-AF52-B575F728A399}"/>
              </a:ext>
            </a:extLst>
          </p:cNvPr>
          <p:cNvSpPr>
            <a:spLocks noGrp="1"/>
          </p:cNvSpPr>
          <p:nvPr>
            <p:ph type="title"/>
          </p:nvPr>
        </p:nvSpPr>
        <p:spPr>
          <a:xfrm>
            <a:off x="457200" y="228600"/>
            <a:ext cx="8229600" cy="914400"/>
          </a:xfrm>
        </p:spPr>
        <p:txBody>
          <a:bodyPr anchor="b">
            <a:normAutofit/>
          </a:bodyPr>
          <a:lstStyle/>
          <a:p>
            <a:r>
              <a:rPr lang="en-US" dirty="0"/>
              <a:t>Cholesterol Goals</a:t>
            </a:r>
          </a:p>
        </p:txBody>
      </p:sp>
      <p:sp>
        <p:nvSpPr>
          <p:cNvPr id="3" name="Content Placeholder 2">
            <a:extLst>
              <a:ext uri="{FF2B5EF4-FFF2-40B4-BE49-F238E27FC236}">
                <a16:creationId xmlns:a16="http://schemas.microsoft.com/office/drawing/2014/main" id="{0FF73614-A867-1268-8ADD-9420A8692FC6}"/>
              </a:ext>
            </a:extLst>
          </p:cNvPr>
          <p:cNvSpPr>
            <a:spLocks noGrp="1"/>
          </p:cNvSpPr>
          <p:nvPr>
            <p:ph sz="quarter" idx="1"/>
          </p:nvPr>
        </p:nvSpPr>
        <p:spPr>
          <a:xfrm>
            <a:off x="457200" y="1219200"/>
            <a:ext cx="5257800" cy="5867400"/>
          </a:xfrm>
        </p:spPr>
        <p:txBody>
          <a:bodyPr>
            <a:normAutofit/>
          </a:bodyPr>
          <a:lstStyle/>
          <a:p>
            <a:pPr>
              <a:lnSpc>
                <a:spcPct val="90000"/>
              </a:lnSpc>
            </a:pPr>
            <a:r>
              <a:rPr lang="en-US" sz="2800" b="1" dirty="0">
                <a:effectLst/>
              </a:rPr>
              <a:t>Cholesterol</a:t>
            </a:r>
            <a:r>
              <a:rPr lang="en-US" sz="2800" dirty="0">
                <a:effectLst/>
              </a:rPr>
              <a:t> – If over 40 years, cholesterol medication (statin) + diet and exercise recommended.</a:t>
            </a:r>
          </a:p>
          <a:p>
            <a:pPr>
              <a:lnSpc>
                <a:spcPct val="90000"/>
              </a:lnSpc>
            </a:pPr>
            <a:r>
              <a:rPr lang="en-US" sz="2800" b="1" dirty="0"/>
              <a:t>Goals</a:t>
            </a:r>
          </a:p>
          <a:p>
            <a:pPr lvl="1">
              <a:lnSpc>
                <a:spcPct val="90000"/>
              </a:lnSpc>
            </a:pPr>
            <a:r>
              <a:rPr lang="en-US" sz="2800" b="1" dirty="0"/>
              <a:t>LDL (lousy)</a:t>
            </a:r>
            <a:br>
              <a:rPr lang="en-US" sz="2800" dirty="0">
                <a:effectLst/>
              </a:rPr>
            </a:br>
            <a:r>
              <a:rPr lang="en-US" sz="2800" dirty="0">
                <a:effectLst/>
              </a:rPr>
              <a:t>- LDL (lousy) cholesterol target less than 70 if at high risk</a:t>
            </a:r>
            <a:br>
              <a:rPr lang="en-US" sz="2800" dirty="0">
                <a:effectLst/>
              </a:rPr>
            </a:br>
            <a:r>
              <a:rPr lang="en-US" sz="2800" dirty="0">
                <a:effectLst/>
              </a:rPr>
              <a:t>- LDL cholesterol target less than 55 if had heart attack or stroke</a:t>
            </a:r>
          </a:p>
          <a:p>
            <a:pPr lvl="1">
              <a:lnSpc>
                <a:spcPct val="90000"/>
              </a:lnSpc>
            </a:pPr>
            <a:r>
              <a:rPr lang="en-US" sz="2400" dirty="0">
                <a:effectLst/>
              </a:rPr>
              <a:t>Triglycerides less than 150 </a:t>
            </a:r>
          </a:p>
          <a:p>
            <a:pPr lvl="1">
              <a:lnSpc>
                <a:spcPct val="90000"/>
              </a:lnSpc>
            </a:pPr>
            <a:r>
              <a:rPr lang="en-US" sz="2400" dirty="0">
                <a:effectLst/>
              </a:rPr>
              <a:t>HDL (happy) more than 40</a:t>
            </a:r>
          </a:p>
          <a:p>
            <a:pPr marL="0" indent="0">
              <a:lnSpc>
                <a:spcPct val="90000"/>
              </a:lnSpc>
              <a:buNone/>
            </a:pPr>
            <a:endParaRPr lang="en-US" sz="2200" dirty="0"/>
          </a:p>
        </p:txBody>
      </p:sp>
      <p:pic>
        <p:nvPicPr>
          <p:cNvPr id="5" name="Picture 4" descr="Person carrying large heart">
            <a:extLst>
              <a:ext uri="{FF2B5EF4-FFF2-40B4-BE49-F238E27FC236}">
                <a16:creationId xmlns:a16="http://schemas.microsoft.com/office/drawing/2014/main" id="{040C3E05-64E3-3CAC-62A9-4A38E24224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84" r="14878" b="-3"/>
          <a:stretch/>
        </p:blipFill>
        <p:spPr>
          <a:xfrm>
            <a:off x="5859925" y="1143000"/>
            <a:ext cx="2869071" cy="3505200"/>
          </a:xfrm>
          <a:prstGeom prst="rect">
            <a:avLst/>
          </a:prstGeom>
          <a:noFill/>
        </p:spPr>
      </p:pic>
    </p:spTree>
    <p:extLst>
      <p:ext uri="{BB962C8B-B14F-4D97-AF65-F5344CB8AC3E}">
        <p14:creationId xmlns:p14="http://schemas.microsoft.com/office/powerpoint/2010/main" val="407244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149350"/>
            <a:ext cx="3521075" cy="1022350"/>
          </a:xfrm>
          <a:solidFill>
            <a:schemeClr val="accent1"/>
          </a:solidFill>
          <a:ln>
            <a:miter lim="800000"/>
            <a:headEnd/>
            <a:tailEnd/>
          </a:ln>
        </p:spPr>
        <p:txBody>
          <a:bodyPr/>
          <a:lstStyle/>
          <a:p>
            <a:r>
              <a:rPr lang="en-US" altLang="en-US" sz="2400" dirty="0">
                <a:solidFill>
                  <a:schemeClr val="bg1"/>
                </a:solidFill>
              </a:rPr>
              <a:t>High Intensity</a:t>
            </a:r>
            <a:r>
              <a:rPr lang="en-US" altLang="en-US" sz="2200" dirty="0">
                <a:solidFill>
                  <a:schemeClr val="bg1"/>
                </a:solidFill>
              </a:rPr>
              <a:t>: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466314" y="1149350"/>
            <a:ext cx="3733800" cy="106045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419600" y="2271823"/>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dirty="0"/>
              <a:t>***If can’t tolerate intended statin dose, use maximally tolerated dose</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57200" y="152400"/>
            <a:ext cx="8229600" cy="1524000"/>
          </a:xfrm>
        </p:spPr>
        <p:txBody>
          <a:bodyPr vert="horz" lIns="67858" tIns="33334" rIns="67858" bIns="33334" anchor="b" anchorCtr="0">
            <a:normAutofit/>
          </a:bodyPr>
          <a:lstStyle/>
          <a:p>
            <a:pPr eaLnBrk="1" hangingPunct="1">
              <a:defRPr/>
            </a:pPr>
            <a:r>
              <a:rPr lang="en-US" dirty="0"/>
              <a:t>Cardiovascular Disease is the Leading Cause of Death in Diabetes</a:t>
            </a:r>
            <a:endParaRPr lang="en-US" sz="30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562863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956462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a:xfrm>
            <a:off x="457200" y="152400"/>
            <a:ext cx="8229600" cy="1143000"/>
          </a:xfrm>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228600" y="144780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16713" y="1472214"/>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171950" y="4369561"/>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398995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70038" y="1219200"/>
            <a:ext cx="3476625" cy="49371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988" y="4589463"/>
            <a:ext cx="2465388" cy="15668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a:xfrm>
            <a:off x="457200" y="152400"/>
            <a:ext cx="8229600" cy="990600"/>
          </a:xfrm>
        </p:spPr>
        <p:txBody>
          <a:bodyPr anchor="b">
            <a:normAutofit/>
          </a:bodyPr>
          <a:lstStyle/>
          <a:p>
            <a:r>
              <a:rPr lang="en-US" dirty="0"/>
              <a:t>Stroke of Luck</a:t>
            </a:r>
          </a:p>
        </p:txBody>
      </p:sp>
    </p:spTree>
    <p:extLst>
      <p:ext uri="{BB962C8B-B14F-4D97-AF65-F5344CB8AC3E}">
        <p14:creationId xmlns:p14="http://schemas.microsoft.com/office/powerpoint/2010/main" val="17078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6155-8B8C-2DCA-6614-A7886D668F1A}"/>
              </a:ext>
            </a:extLst>
          </p:cNvPr>
          <p:cNvSpPr>
            <a:spLocks noGrp="1"/>
          </p:cNvSpPr>
          <p:nvPr>
            <p:ph type="title"/>
          </p:nvPr>
        </p:nvSpPr>
        <p:spPr/>
        <p:txBody>
          <a:bodyPr>
            <a:normAutofit fontScale="90000"/>
          </a:bodyPr>
          <a:lstStyle/>
          <a:p>
            <a:r>
              <a:rPr lang="en-US" dirty="0"/>
              <a:t>Living with </a:t>
            </a:r>
            <a:r>
              <a:rPr lang="en-US" dirty="0" err="1"/>
              <a:t>PreDiabetes</a:t>
            </a:r>
            <a:r>
              <a:rPr lang="en-US" dirty="0"/>
              <a:t> or Diabetes?</a:t>
            </a:r>
          </a:p>
        </p:txBody>
      </p:sp>
      <p:sp>
        <p:nvSpPr>
          <p:cNvPr id="3" name="Content Placeholder 2">
            <a:extLst>
              <a:ext uri="{FF2B5EF4-FFF2-40B4-BE49-F238E27FC236}">
                <a16:creationId xmlns:a16="http://schemas.microsoft.com/office/drawing/2014/main" id="{58DB8684-D551-BE3D-0877-C38B2992BB7C}"/>
              </a:ext>
            </a:extLst>
          </p:cNvPr>
          <p:cNvSpPr>
            <a:spLocks noGrp="1"/>
          </p:cNvSpPr>
          <p:nvPr>
            <p:ph sz="quarter" idx="1"/>
          </p:nvPr>
        </p:nvSpPr>
        <p:spPr/>
        <p:txBody>
          <a:bodyPr/>
          <a:lstStyle/>
          <a:p>
            <a:pPr marL="0" indent="0">
              <a:buNone/>
            </a:pPr>
            <a:br>
              <a:rPr lang="en-US" dirty="0"/>
            </a:br>
            <a:r>
              <a:rPr lang="en-US" dirty="0">
                <a:solidFill>
                  <a:srgbClr val="0070C0"/>
                </a:solidFill>
              </a:rPr>
              <a:t>How do we move from Dis-Ease to Well-Being?</a:t>
            </a:r>
          </a:p>
          <a:p>
            <a:pPr marL="0" indent="0">
              <a:buNone/>
            </a:pPr>
            <a:endParaRPr lang="en-US" dirty="0"/>
          </a:p>
          <a:p>
            <a:pPr marL="0" indent="0">
              <a:buNone/>
            </a:pPr>
            <a:endParaRPr lang="en-US" dirty="0"/>
          </a:p>
        </p:txBody>
      </p:sp>
      <p:pic>
        <p:nvPicPr>
          <p:cNvPr id="5" name="Picture 4" descr="Two men, one with scissors and basket, selecting leaf from basil plant">
            <a:extLst>
              <a:ext uri="{FF2B5EF4-FFF2-40B4-BE49-F238E27FC236}">
                <a16:creationId xmlns:a16="http://schemas.microsoft.com/office/drawing/2014/main" id="{23215A67-E838-60D2-9231-7E8B59F0A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328238"/>
            <a:ext cx="6553200" cy="4368800"/>
          </a:xfrm>
          <a:prstGeom prst="rect">
            <a:avLst/>
          </a:prstGeom>
        </p:spPr>
      </p:pic>
    </p:spTree>
    <p:extLst>
      <p:ext uri="{BB962C8B-B14F-4D97-AF65-F5344CB8AC3E}">
        <p14:creationId xmlns:p14="http://schemas.microsoft.com/office/powerpoint/2010/main" val="110267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C1DB-5A84-0E67-4E30-52B663834EBF}"/>
              </a:ext>
            </a:extLst>
          </p:cNvPr>
          <p:cNvSpPr>
            <a:spLocks noGrp="1"/>
          </p:cNvSpPr>
          <p:nvPr>
            <p:ph type="title"/>
          </p:nvPr>
        </p:nvSpPr>
        <p:spPr>
          <a:xfrm>
            <a:off x="457200" y="228600"/>
            <a:ext cx="8229600" cy="914400"/>
          </a:xfrm>
        </p:spPr>
        <p:txBody>
          <a:bodyPr anchor="b">
            <a:normAutofit/>
          </a:bodyPr>
          <a:lstStyle/>
          <a:p>
            <a:r>
              <a:rPr lang="en-US" dirty="0"/>
              <a:t>Let’s Be Health Warriors</a:t>
            </a:r>
          </a:p>
        </p:txBody>
      </p:sp>
      <p:sp>
        <p:nvSpPr>
          <p:cNvPr id="3" name="Content Placeholder 2">
            <a:extLst>
              <a:ext uri="{FF2B5EF4-FFF2-40B4-BE49-F238E27FC236}">
                <a16:creationId xmlns:a16="http://schemas.microsoft.com/office/drawing/2014/main" id="{A55238B8-9377-37EA-8EEC-C39F94EA1FB7}"/>
              </a:ext>
            </a:extLst>
          </p:cNvPr>
          <p:cNvSpPr>
            <a:spLocks noGrp="1"/>
          </p:cNvSpPr>
          <p:nvPr>
            <p:ph sz="quarter" idx="1"/>
          </p:nvPr>
        </p:nvSpPr>
        <p:spPr>
          <a:xfrm>
            <a:off x="457200" y="1219200"/>
            <a:ext cx="4041648" cy="4937760"/>
          </a:xfrm>
        </p:spPr>
        <p:txBody>
          <a:bodyPr>
            <a:normAutofit/>
          </a:bodyPr>
          <a:lstStyle/>
          <a:p>
            <a:r>
              <a:rPr lang="en-US" dirty="0"/>
              <a:t>Every day actions make a big difference</a:t>
            </a:r>
          </a:p>
          <a:p>
            <a:r>
              <a:rPr lang="en-US" dirty="0"/>
              <a:t>Protect against health issues and improve outcomes if you do have an event.</a:t>
            </a:r>
          </a:p>
          <a:p>
            <a:r>
              <a:rPr lang="en-US" dirty="0"/>
              <a:t>Keep strong.</a:t>
            </a:r>
          </a:p>
        </p:txBody>
      </p:sp>
      <p:pic>
        <p:nvPicPr>
          <p:cNvPr id="5" name="Picture 4" descr="Child riding on adult's shoulders">
            <a:extLst>
              <a:ext uri="{FF2B5EF4-FFF2-40B4-BE49-F238E27FC236}">
                <a16:creationId xmlns:a16="http://schemas.microsoft.com/office/drawing/2014/main" id="{3734FB21-4CA1-B54B-4AFF-CAB9AC117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9" r="26263" b="-3"/>
          <a:stretch/>
        </p:blipFill>
        <p:spPr>
          <a:xfrm>
            <a:off x="4632198" y="1216152"/>
            <a:ext cx="4041648" cy="4937760"/>
          </a:xfrm>
          <a:prstGeom prst="rect">
            <a:avLst/>
          </a:prstGeom>
          <a:noFill/>
        </p:spPr>
      </p:pic>
    </p:spTree>
    <p:extLst>
      <p:ext uri="{BB962C8B-B14F-4D97-AF65-F5344CB8AC3E}">
        <p14:creationId xmlns:p14="http://schemas.microsoft.com/office/powerpoint/2010/main" val="277500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He tells you he has prediabetes and is worried that he might have diabetes soon,</a:t>
            </a:r>
          </a:p>
          <a:p>
            <a:r>
              <a:rPr lang="en-US" dirty="0"/>
              <a:t>If you could give him some health-related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549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6704-D957-403C-B650-1231F6C98CF5}"/>
              </a:ext>
            </a:extLst>
          </p:cNvPr>
          <p:cNvSpPr>
            <a:spLocks noGrp="1"/>
          </p:cNvSpPr>
          <p:nvPr>
            <p:ph type="title"/>
          </p:nvPr>
        </p:nvSpPr>
        <p:spPr/>
        <p:txBody>
          <a:bodyPr>
            <a:normAutofit/>
          </a:bodyPr>
          <a:lstStyle/>
          <a:p>
            <a:r>
              <a:rPr lang="en-US" dirty="0"/>
              <a:t>How do we get to our best health?</a:t>
            </a:r>
          </a:p>
        </p:txBody>
      </p:sp>
      <p:pic>
        <p:nvPicPr>
          <p:cNvPr id="5" name="Picture 4" descr="Elderly woman riding a bike">
            <a:extLst>
              <a:ext uri="{FF2B5EF4-FFF2-40B4-BE49-F238E27FC236}">
                <a16:creationId xmlns:a16="http://schemas.microsoft.com/office/drawing/2014/main" id="{2CF31B88-02FF-6C0E-4BF5-99AA3D5AE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371600"/>
            <a:ext cx="7162800" cy="4775200"/>
          </a:xfrm>
          <a:prstGeom prst="rect">
            <a:avLst/>
          </a:prstGeom>
        </p:spPr>
      </p:pic>
    </p:spTree>
    <p:extLst>
      <p:ext uri="{BB962C8B-B14F-4D97-AF65-F5344CB8AC3E}">
        <p14:creationId xmlns:p14="http://schemas.microsoft.com/office/powerpoint/2010/main" val="287460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Your teeth need extra </a:t>
            </a:r>
            <a:r>
              <a:rPr lang="en-US"/>
              <a:t>special attention</a:t>
            </a:r>
          </a:p>
        </p:txBody>
      </p:sp>
      <p:sp>
        <p:nvSpPr>
          <p:cNvPr id="3" name="Content Placeholder 2"/>
          <p:cNvSpPr>
            <a:spLocks noGrp="1"/>
          </p:cNvSpPr>
          <p:nvPr>
            <p:ph sz="quarter" idx="1"/>
          </p:nvPr>
        </p:nvSpPr>
        <p:spPr>
          <a:xfrm>
            <a:off x="457200" y="1219200"/>
            <a:ext cx="4800600" cy="4937760"/>
          </a:xfrm>
        </p:spPr>
        <p:txBody>
          <a:bodyPr/>
          <a:lstStyle/>
          <a:p>
            <a:endParaRPr lang="en-US" dirty="0"/>
          </a:p>
          <a:p>
            <a:r>
              <a:rPr lang="en-US" dirty="0"/>
              <a:t>Goal: Brush teeth at least twice daily and floss at least once daily.</a:t>
            </a:r>
          </a:p>
          <a:p>
            <a:r>
              <a:rPr lang="en-US" dirty="0"/>
              <a:t>See dentist at least yearly.</a:t>
            </a:r>
          </a:p>
          <a:p>
            <a:r>
              <a:rPr lang="en-US" dirty="0"/>
              <a:t>Teeth cleaning twice a year.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76400"/>
            <a:ext cx="3185160" cy="2623566"/>
          </a:xfrm>
          <a:prstGeom prst="rect">
            <a:avLst/>
          </a:prstGeom>
        </p:spPr>
      </p:pic>
    </p:spTree>
    <p:extLst>
      <p:ext uri="{BB962C8B-B14F-4D97-AF65-F5344CB8AC3E}">
        <p14:creationId xmlns:p14="http://schemas.microsoft.com/office/powerpoint/2010/main" val="60889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330740" y="419911"/>
            <a:ext cx="8229600" cy="762000"/>
          </a:xfrm>
        </p:spPr>
        <p:txBody>
          <a:bodyPr>
            <a:normAutofit/>
          </a:bodyPr>
          <a:lstStyle/>
          <a:p>
            <a:r>
              <a:rPr lang="en-US" sz="4000" dirty="0"/>
              <a:t>Preventing Pre Diabetes and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7338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lderly woman finishing a marathon">
            <a:extLst>
              <a:ext uri="{FF2B5EF4-FFF2-40B4-BE49-F238E27FC236}">
                <a16:creationId xmlns:a16="http://schemas.microsoft.com/office/drawing/2014/main" id="{2D26FACA-0DD1-2A61-54E5-FC21ABA7A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116" y="1343346"/>
            <a:ext cx="3527796" cy="2351864"/>
          </a:xfrm>
          <a:prstGeom prst="rect">
            <a:avLst/>
          </a:prstGeom>
        </p:spPr>
      </p:pic>
    </p:spTree>
    <p:custDataLst>
      <p:tags r:id="rId1"/>
    </p:custDataLst>
    <p:extLst>
      <p:ext uri="{BB962C8B-B14F-4D97-AF65-F5344CB8AC3E}">
        <p14:creationId xmlns:p14="http://schemas.microsoft.com/office/powerpoint/2010/main" val="2556570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checkerboard(across)">
                                      <p:cBhvr>
                                        <p:cTn id="7" dur="500"/>
                                        <p:tgtEl>
                                          <p:spTgt spid="307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0729"/>
                                        </p:tgtEl>
                                        <p:attrNameLst>
                                          <p:attrName>style.visibility</p:attrName>
                                        </p:attrNameLst>
                                      </p:cBhvr>
                                      <p:to>
                                        <p:strVal val="visible"/>
                                      </p:to>
                                    </p:set>
                                    <p:anim calcmode="lin" valueType="num">
                                      <p:cBhvr additive="base">
                                        <p:cTn id="12" dur="500" fill="hold"/>
                                        <p:tgtEl>
                                          <p:spTgt spid="30729"/>
                                        </p:tgtEl>
                                        <p:attrNameLst>
                                          <p:attrName>ppt_x</p:attrName>
                                        </p:attrNameLst>
                                      </p:cBhvr>
                                      <p:tavLst>
                                        <p:tav tm="0">
                                          <p:val>
                                            <p:strVal val="#ppt_x"/>
                                          </p:val>
                                        </p:tav>
                                        <p:tav tm="100000">
                                          <p:val>
                                            <p:strVal val="#ppt_x"/>
                                          </p:val>
                                        </p:tav>
                                      </p:tavLst>
                                    </p:anim>
                                    <p:anim calcmode="lin" valueType="num">
                                      <p:cBhvr additive="base">
                                        <p:cTn id="13"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Ditch the Nicotine Stick</a:t>
            </a:r>
          </a:p>
        </p:txBody>
      </p:sp>
      <p:sp>
        <p:nvSpPr>
          <p:cNvPr id="3" name="Content Placeholder 2"/>
          <p:cNvSpPr>
            <a:spLocks noGrp="1"/>
          </p:cNvSpPr>
          <p:nvPr>
            <p:ph sz="quarter" idx="1"/>
          </p:nvPr>
        </p:nvSpPr>
        <p:spPr/>
        <p:txBody>
          <a:bodyPr/>
          <a:lstStyle/>
          <a:p>
            <a:endParaRPr lang="en-US" dirty="0"/>
          </a:p>
          <a:p>
            <a:r>
              <a:rPr lang="en-US" dirty="0"/>
              <a:t>Goal: Quit Smoking (vaping) and Don’t Start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895600"/>
            <a:ext cx="6553200" cy="2831630"/>
          </a:xfrm>
          <a:prstGeom prst="rect">
            <a:avLst/>
          </a:prstGeom>
        </p:spPr>
      </p:pic>
    </p:spTree>
    <p:extLst>
      <p:ext uri="{BB962C8B-B14F-4D97-AF65-F5344CB8AC3E}">
        <p14:creationId xmlns:p14="http://schemas.microsoft.com/office/powerpoint/2010/main" val="14040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B653-A37F-4B62-B0CA-A55302098F29}"/>
              </a:ext>
            </a:extLst>
          </p:cNvPr>
          <p:cNvSpPr>
            <a:spLocks noGrp="1"/>
          </p:cNvSpPr>
          <p:nvPr>
            <p:ph type="title"/>
          </p:nvPr>
        </p:nvSpPr>
        <p:spPr/>
        <p:txBody>
          <a:bodyPr/>
          <a:lstStyle/>
          <a:p>
            <a:r>
              <a:rPr lang="en-US" dirty="0"/>
              <a:t>Be a Sleep Warrior</a:t>
            </a:r>
          </a:p>
        </p:txBody>
      </p:sp>
      <p:sp>
        <p:nvSpPr>
          <p:cNvPr id="3" name="Content Placeholder 2">
            <a:extLst>
              <a:ext uri="{FF2B5EF4-FFF2-40B4-BE49-F238E27FC236}">
                <a16:creationId xmlns:a16="http://schemas.microsoft.com/office/drawing/2014/main" id="{DE5AE639-3AEB-4546-8E35-55682094223E}"/>
              </a:ext>
            </a:extLst>
          </p:cNvPr>
          <p:cNvSpPr>
            <a:spLocks noGrp="1"/>
          </p:cNvSpPr>
          <p:nvPr>
            <p:ph sz="quarter" idx="1"/>
          </p:nvPr>
        </p:nvSpPr>
        <p:spPr/>
        <p:txBody>
          <a:bodyPr/>
          <a:lstStyle/>
          <a:p>
            <a:r>
              <a:rPr lang="en-US" dirty="0"/>
              <a:t>Make time for sleep</a:t>
            </a:r>
          </a:p>
          <a:p>
            <a:r>
              <a:rPr lang="en-US" dirty="0"/>
              <a:t>Restorative</a:t>
            </a:r>
          </a:p>
          <a:p>
            <a:r>
              <a:rPr lang="en-US" dirty="0"/>
              <a:t>Decreases hunger</a:t>
            </a:r>
          </a:p>
          <a:p>
            <a:r>
              <a:rPr lang="en-US" dirty="0"/>
              <a:t>Lowers Blood Sugar</a:t>
            </a:r>
          </a:p>
          <a:p>
            <a:r>
              <a:rPr lang="en-US" dirty="0"/>
              <a:t>Improves ability to cope</a:t>
            </a:r>
          </a:p>
          <a:p>
            <a:endParaRPr lang="en-US" dirty="0"/>
          </a:p>
          <a:p>
            <a:pPr marL="0" indent="0">
              <a:buNone/>
            </a:pPr>
            <a:r>
              <a:rPr lang="en-US" dirty="0"/>
              <a:t>Goal:  Get at least 7 hours of sleep a night.  </a:t>
            </a:r>
          </a:p>
          <a:p>
            <a:pPr marL="0" indent="0">
              <a:buNone/>
            </a:pPr>
            <a:r>
              <a:rPr lang="en-US" dirty="0"/>
              <a:t>You deserve it.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600200"/>
            <a:ext cx="3038475" cy="2339260"/>
          </a:xfrm>
          <a:prstGeom prst="rect">
            <a:avLst/>
          </a:prstGeom>
        </p:spPr>
      </p:pic>
    </p:spTree>
    <p:extLst>
      <p:ext uri="{BB962C8B-B14F-4D97-AF65-F5344CB8AC3E}">
        <p14:creationId xmlns:p14="http://schemas.microsoft.com/office/powerpoint/2010/main" val="333939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Active</a:t>
            </a:r>
          </a:p>
        </p:txBody>
      </p:sp>
      <p:sp>
        <p:nvSpPr>
          <p:cNvPr id="3" name="Content Placeholder 2"/>
          <p:cNvSpPr>
            <a:spLocks noGrp="1"/>
          </p:cNvSpPr>
          <p:nvPr>
            <p:ph sz="quarter" idx="1"/>
          </p:nvPr>
        </p:nvSpPr>
        <p:spPr/>
        <p:txBody>
          <a:bodyPr/>
          <a:lstStyle/>
          <a:p>
            <a:endParaRPr lang="en-US" dirty="0"/>
          </a:p>
          <a:p>
            <a:r>
              <a:rPr lang="en-US" dirty="0"/>
              <a:t>Goal: Work toward 30 minutes of activity a day plus strengthening exercises twice a week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971800"/>
            <a:ext cx="1828800" cy="2857500"/>
          </a:xfrm>
          <a:prstGeom prst="rect">
            <a:avLst/>
          </a:prstGeom>
        </p:spPr>
      </p:pic>
    </p:spTree>
    <p:extLst>
      <p:ext uri="{BB962C8B-B14F-4D97-AF65-F5344CB8AC3E}">
        <p14:creationId xmlns:p14="http://schemas.microsoft.com/office/powerpoint/2010/main" val="85734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dirty="0"/>
              <a:t>Where are you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6570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5791200" cy="4937760"/>
          </a:xfrm>
        </p:spPr>
        <p:txBody>
          <a:bodyPr>
            <a:normAutofit lnSpcReduction="10000"/>
          </a:bodyPr>
          <a:lstStyle/>
          <a:p>
            <a:r>
              <a:rPr lang="en-US" dirty="0"/>
              <a:t>Exercise alone doesn’t cause weight loss</a:t>
            </a:r>
          </a:p>
          <a:p>
            <a:r>
              <a:rPr lang="en-US" dirty="0"/>
              <a:t>But….</a:t>
            </a:r>
          </a:p>
          <a:p>
            <a:pPr lvl="1"/>
            <a:r>
              <a:rPr lang="en-US" dirty="0"/>
              <a:t>It helps keep weight off</a:t>
            </a:r>
          </a:p>
          <a:p>
            <a:pPr lvl="1"/>
            <a:r>
              <a:rPr lang="en-US" dirty="0"/>
              <a:t>Decreases visceral fat</a:t>
            </a:r>
          </a:p>
          <a:p>
            <a:pPr lvl="1"/>
            <a:r>
              <a:rPr lang="en-US" dirty="0"/>
              <a:t>Decreases CV Risk</a:t>
            </a:r>
          </a:p>
          <a:p>
            <a:pPr marL="274320" lvl="1" indent="0">
              <a:buNone/>
            </a:pPr>
            <a:endParaRPr lang="en-US" dirty="0"/>
          </a:p>
          <a:p>
            <a:r>
              <a:rPr lang="en-US" dirty="0"/>
              <a:t>To combat obesity, we need to change the food environment</a:t>
            </a:r>
          </a:p>
          <a:p>
            <a:r>
              <a:rPr lang="en-US" dirty="0"/>
              <a:t>“You cannot outrun a bad diet”. </a:t>
            </a:r>
          </a:p>
        </p:txBody>
      </p:sp>
      <p:pic>
        <p:nvPicPr>
          <p:cNvPr id="4" name="Picture 3"/>
          <p:cNvPicPr>
            <a:picLocks noChangeAspect="1"/>
          </p:cNvPicPr>
          <p:nvPr/>
        </p:nvPicPr>
        <p:blipFill>
          <a:blip r:embed="rId2"/>
          <a:stretch>
            <a:fillRect/>
          </a:stretch>
        </p:blipFill>
        <p:spPr>
          <a:xfrm>
            <a:off x="5943600" y="2895600"/>
            <a:ext cx="2924175" cy="2900363"/>
          </a:xfrm>
          <a:prstGeom prst="rect">
            <a:avLst/>
          </a:prstGeom>
        </p:spPr>
      </p:pic>
    </p:spTree>
    <p:extLst>
      <p:ext uri="{BB962C8B-B14F-4D97-AF65-F5344CB8AC3E}">
        <p14:creationId xmlns:p14="http://schemas.microsoft.com/office/powerpoint/2010/main" val="217939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benefits</a:t>
            </a:r>
          </a:p>
        </p:txBody>
      </p:sp>
      <p:sp>
        <p:nvSpPr>
          <p:cNvPr id="3" name="Content Placeholder 2"/>
          <p:cNvSpPr>
            <a:spLocks noGrp="1"/>
          </p:cNvSpPr>
          <p:nvPr>
            <p:ph sz="quarter" idx="1"/>
          </p:nvPr>
        </p:nvSpPr>
        <p:spPr>
          <a:xfrm>
            <a:off x="457199" y="1219200"/>
            <a:ext cx="4953001" cy="4937760"/>
          </a:xfrm>
        </p:spPr>
        <p:txBody>
          <a:bodyPr>
            <a:normAutofit fontScale="92500"/>
          </a:bodyPr>
          <a:lstStyle/>
          <a:p>
            <a:r>
              <a:rPr lang="en-US" dirty="0"/>
              <a:t>Sleep better.</a:t>
            </a:r>
          </a:p>
          <a:p>
            <a:r>
              <a:rPr lang="en-US" dirty="0"/>
              <a:t>Less diabetes kidney disease, retinopathy</a:t>
            </a:r>
          </a:p>
          <a:p>
            <a:r>
              <a:rPr lang="en-US" dirty="0"/>
              <a:t>Improved mood and vitality</a:t>
            </a:r>
          </a:p>
          <a:p>
            <a:r>
              <a:rPr lang="en-US" dirty="0"/>
              <a:t>Improved sexual health</a:t>
            </a:r>
          </a:p>
          <a:p>
            <a:r>
              <a:rPr lang="en-US" dirty="0"/>
              <a:t>Less urinary incontinence</a:t>
            </a:r>
          </a:p>
          <a:p>
            <a:r>
              <a:rPr lang="en-US" dirty="0"/>
              <a:t>Better Knee health</a:t>
            </a:r>
          </a:p>
          <a:p>
            <a:r>
              <a:rPr lang="en-US" dirty="0"/>
              <a:t>Less need for medications</a:t>
            </a:r>
          </a:p>
          <a:p>
            <a:r>
              <a:rPr lang="en-US" dirty="0"/>
              <a:t>Decreased 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5567313" y="1301907"/>
            <a:ext cx="3153734" cy="2103120"/>
          </a:xfrm>
          <a:prstGeom prst="rect">
            <a:avLst/>
          </a:prstGeom>
        </p:spPr>
      </p:pic>
    </p:spTree>
    <p:custDataLst>
      <p:tags r:id="rId1"/>
    </p:custDataLst>
    <p:extLst>
      <p:ext uri="{BB962C8B-B14F-4D97-AF65-F5344CB8AC3E}">
        <p14:creationId xmlns:p14="http://schemas.microsoft.com/office/powerpoint/2010/main" val="24979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a:t>
            </a:r>
          </a:p>
        </p:txBody>
      </p:sp>
      <p:sp>
        <p:nvSpPr>
          <p:cNvPr id="3" name="Text Placeholder 2"/>
          <p:cNvSpPr>
            <a:spLocks noGrp="1"/>
          </p:cNvSpPr>
          <p:nvPr>
            <p:ph type="body" sz="half" idx="1"/>
          </p:nvPr>
        </p:nvSpPr>
        <p:spPr>
          <a:xfrm>
            <a:off x="611188" y="1676400"/>
            <a:ext cx="4037012" cy="4497387"/>
          </a:xfrm>
        </p:spPr>
        <p:txBody>
          <a:bodyPr>
            <a:normAutofit lnSpcReduction="10000"/>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r>
              <a:rPr lang="en-US" sz="2800"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762000"/>
            <a:ext cx="22860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0185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30480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457200" y="990600"/>
            <a:ext cx="8686800" cy="6172200"/>
          </a:xfrm>
        </p:spPr>
        <p:txBody>
          <a:bodyPr>
            <a:normAutofit/>
          </a:bodyPr>
          <a:lstStyle/>
          <a:p>
            <a:pPr marL="609600" indent="-609600" eaLnBrk="1" hangingPunct="1">
              <a:lnSpc>
                <a:spcPct val="120000"/>
              </a:lnSpc>
              <a:buFont typeface="Wingdings" pitchFamily="2" charset="2"/>
              <a:buNone/>
              <a:defRPr/>
            </a:pPr>
            <a:r>
              <a:rPr lang="en-US" sz="2800" b="1" dirty="0"/>
              <a:t>G </a:t>
            </a:r>
            <a:r>
              <a:rPr lang="en-US" sz="2400" b="1" dirty="0"/>
              <a:t>ADA goal for A1c is less than ____%				  </a:t>
            </a:r>
            <a:endParaRPr lang="en-US" sz="2400" b="1" u="sng" dirty="0"/>
          </a:p>
          <a:p>
            <a:pPr marL="609600" indent="-609600" eaLnBrk="1" hangingPunct="1">
              <a:lnSpc>
                <a:spcPct val="120000"/>
              </a:lnSpc>
              <a:buFont typeface="Wingdings" pitchFamily="2" charset="2"/>
              <a:buNone/>
              <a:defRPr/>
            </a:pPr>
            <a:r>
              <a:rPr lang="en-US" sz="2400" b="1" u="sng" dirty="0"/>
              <a:t>G</a:t>
            </a:r>
            <a:r>
              <a:rPr lang="en-US" sz="2400" u="sng" dirty="0"/>
              <a:t> </a:t>
            </a:r>
            <a:r>
              <a:rPr lang="en-US" sz="2400" b="1" dirty="0"/>
              <a:t>Blood pressure goal is less than</a:t>
            </a:r>
            <a:r>
              <a:rPr lang="en-US" sz="2400" dirty="0"/>
              <a:t>				 </a:t>
            </a:r>
            <a:endParaRPr lang="en-US" sz="2400" u="sng" dirty="0"/>
          </a:p>
          <a:p>
            <a:pPr marL="609600" indent="-609600" eaLnBrk="1" hangingPunct="1">
              <a:lnSpc>
                <a:spcPct val="120000"/>
              </a:lnSpc>
              <a:buFont typeface="Wingdings" pitchFamily="2" charset="2"/>
              <a:buNone/>
              <a:defRPr/>
            </a:pPr>
            <a:r>
              <a:rPr lang="en-US" sz="2400" b="1" dirty="0"/>
              <a:t>G People with DM should see eye doctor (ophthalmologist) at least</a:t>
            </a:r>
          </a:p>
          <a:p>
            <a:pPr marL="609600" indent="-609600" eaLnBrk="1" hangingPunct="1">
              <a:lnSpc>
                <a:spcPct val="120000"/>
              </a:lnSpc>
              <a:buFont typeface="Wingdings" pitchFamily="2" charset="2"/>
              <a:buNone/>
              <a:defRPr/>
            </a:pPr>
            <a:r>
              <a:rPr lang="en-US" sz="2400" b="1" dirty="0"/>
              <a:t>G The goal for blood sugars 1-2 hours after a meal is less than:	 </a:t>
            </a:r>
            <a:r>
              <a:rPr lang="en-US" sz="1600" b="1" dirty="0"/>
              <a:t>	 </a:t>
            </a:r>
          </a:p>
          <a:p>
            <a:pPr marL="609600" indent="-609600" eaLnBrk="1" hangingPunct="1">
              <a:lnSpc>
                <a:spcPct val="90000"/>
              </a:lnSpc>
              <a:buFont typeface="Wingdings" pitchFamily="2" charset="2"/>
              <a:buNone/>
              <a:defRPr/>
            </a:pPr>
            <a:r>
              <a:rPr lang="en-US" sz="2400" b="1" dirty="0"/>
              <a:t>G People with DM should get this shot every year 				 </a:t>
            </a:r>
          </a:p>
          <a:p>
            <a:pPr marL="609600" indent="-609600" eaLnBrk="1" hangingPunct="1">
              <a:lnSpc>
                <a:spcPct val="90000"/>
              </a:lnSpc>
              <a:buFont typeface="Wingdings" pitchFamily="2" charset="2"/>
              <a:buNone/>
              <a:defRPr/>
            </a:pPr>
            <a:r>
              <a:rPr lang="en-US" sz="2400" b="1" dirty="0"/>
              <a:t>G People with DM need to get these kidney tests yearly 		 </a:t>
            </a:r>
          </a:p>
          <a:p>
            <a:pPr marL="609600" indent="-609600" eaLnBrk="1" hangingPunct="1">
              <a:lnSpc>
                <a:spcPct val="90000"/>
              </a:lnSpc>
              <a:buFont typeface="Wingdings" pitchFamily="2" charset="2"/>
              <a:buNone/>
              <a:defRPr/>
            </a:pPr>
            <a:r>
              <a:rPr lang="en-US" sz="2400" b="1" dirty="0"/>
              <a:t>G Periodontal disease indicates increased risk for heart disease		 </a:t>
            </a:r>
          </a:p>
          <a:p>
            <a:pPr marL="609600" indent="-609600" eaLnBrk="1" hangingPunct="1">
              <a:lnSpc>
                <a:spcPct val="90000"/>
              </a:lnSpc>
              <a:buFont typeface="Wingdings" pitchFamily="2" charset="2"/>
              <a:buNone/>
              <a:defRPr/>
            </a:pPr>
            <a:r>
              <a:rPr lang="en-US" sz="2400" b="1" dirty="0"/>
              <a:t>G The goal for blood sugar levels before meals is:	</a:t>
            </a:r>
          </a:p>
          <a:p>
            <a:pPr marL="609600" indent="-609600" eaLnBrk="1" hangingPunct="1">
              <a:lnSpc>
                <a:spcPct val="90000"/>
              </a:lnSpc>
              <a:buFont typeface="Wingdings" pitchFamily="2" charset="2"/>
              <a:buNone/>
              <a:defRPr/>
            </a:pPr>
            <a:r>
              <a:rPr lang="en-US" sz="2400" b="1" dirty="0"/>
              <a:t>G  The activity goal is to do ___ minutes on most days</a:t>
            </a:r>
          </a:p>
          <a:p>
            <a:pPr marL="609600" indent="-609600" eaLnBrk="1" hangingPunct="1">
              <a:lnSpc>
                <a:spcPct val="90000"/>
              </a:lnSpc>
              <a:buFont typeface="Wingdings" pitchFamily="2" charset="2"/>
              <a:buNone/>
              <a:defRPr/>
            </a:pPr>
            <a:r>
              <a:rPr lang="en-US" sz="2400" b="1" dirty="0"/>
              <a:t>G  Name 3 healthy foods to include in daily meal plan</a:t>
            </a:r>
            <a:r>
              <a:rPr lang="en-US" sz="1800" b="1" dirty="0"/>
              <a:t>	</a:t>
            </a:r>
            <a:r>
              <a:rPr lang="en-US" sz="1600" b="1" dirty="0"/>
              <a:t> </a:t>
            </a:r>
            <a:endParaRPr lang="en-US" sz="1400" b="1" dirty="0"/>
          </a:p>
        </p:txBody>
      </p:sp>
    </p:spTree>
    <p:custDataLst>
      <p:tags r:id="rId1"/>
    </p:custDataLst>
    <p:extLst>
      <p:ext uri="{BB962C8B-B14F-4D97-AF65-F5344CB8AC3E}">
        <p14:creationId xmlns:p14="http://schemas.microsoft.com/office/powerpoint/2010/main" val="285995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ewsweekareyouat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163" y="0"/>
            <a:ext cx="527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857882"/>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0F50-06BE-C8E1-C1B5-8E27FBBD969D}"/>
              </a:ext>
            </a:extLst>
          </p:cNvPr>
          <p:cNvSpPr>
            <a:spLocks noGrp="1"/>
          </p:cNvSpPr>
          <p:nvPr>
            <p:ph type="title"/>
          </p:nvPr>
        </p:nvSpPr>
        <p:spPr>
          <a:xfrm>
            <a:off x="457200" y="152400"/>
            <a:ext cx="8229600" cy="990600"/>
          </a:xfrm>
        </p:spPr>
        <p:txBody>
          <a:bodyPr anchor="b">
            <a:normAutofit/>
          </a:bodyPr>
          <a:lstStyle/>
          <a:p>
            <a:r>
              <a:rPr lang="en-US" dirty="0"/>
              <a:t>Half Way Stretch Break</a:t>
            </a:r>
          </a:p>
        </p:txBody>
      </p:sp>
      <p:pic>
        <p:nvPicPr>
          <p:cNvPr id="6" name="Content Placeholder 5" descr="Outdoor yoga practice">
            <a:extLst>
              <a:ext uri="{FF2B5EF4-FFF2-40B4-BE49-F238E27FC236}">
                <a16:creationId xmlns:a16="http://schemas.microsoft.com/office/drawing/2014/main" id="{3412FB01-6FA1-E526-A8E5-387E6A88C4B2}"/>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10112"/>
          <a:stretch/>
        </p:blipFill>
        <p:spPr>
          <a:xfrm>
            <a:off x="457200" y="1219200"/>
            <a:ext cx="8229600" cy="4937760"/>
          </a:xfrm>
          <a:noFill/>
        </p:spPr>
      </p:pic>
    </p:spTree>
    <p:extLst>
      <p:ext uri="{BB962C8B-B14F-4D97-AF65-F5344CB8AC3E}">
        <p14:creationId xmlns:p14="http://schemas.microsoft.com/office/powerpoint/2010/main" val="1447089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272386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cale an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46864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pic>
        <p:nvPicPr>
          <p:cNvPr id="5" name="Picture 4">
            <a:extLst>
              <a:ext uri="{FF2B5EF4-FFF2-40B4-BE49-F238E27FC236}">
                <a16:creationId xmlns:a16="http://schemas.microsoft.com/office/drawing/2014/main" id="{FBD168F5-C921-46FE-8319-1808D3D4E048}"/>
              </a:ext>
            </a:extLst>
          </p:cNvPr>
          <p:cNvPicPr>
            <a:picLocks noChangeAspect="1"/>
          </p:cNvPicPr>
          <p:nvPr/>
        </p:nvPicPr>
        <p:blipFill>
          <a:blip r:embed="rId3"/>
          <a:stretch>
            <a:fillRect/>
          </a:stretch>
        </p:blipFill>
        <p:spPr>
          <a:xfrm>
            <a:off x="5570538" y="1219200"/>
            <a:ext cx="3108325"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7" name="Picture 6">
            <a:extLst>
              <a:ext uri="{FF2B5EF4-FFF2-40B4-BE49-F238E27FC236}">
                <a16:creationId xmlns:a16="http://schemas.microsoft.com/office/drawing/2014/main" id="{18E5F714-4B12-44FF-BCFA-5E236B311704}"/>
              </a:ext>
            </a:extLst>
          </p:cNvPr>
          <p:cNvPicPr>
            <a:picLocks noChangeAspect="1"/>
          </p:cNvPicPr>
          <p:nvPr/>
        </p:nvPicPr>
        <p:blipFill>
          <a:blip r:embed="rId4"/>
          <a:stretch>
            <a:fillRect/>
          </a:stretch>
        </p:blipFill>
        <p:spPr>
          <a:xfrm>
            <a:off x="6324600" y="3048000"/>
            <a:ext cx="1676400" cy="1374889"/>
          </a:xfrm>
          <a:prstGeom prst="rect">
            <a:avLst/>
          </a:prstGeom>
        </p:spPr>
      </p:pic>
    </p:spTree>
    <p:extLst>
      <p:ext uri="{BB962C8B-B14F-4D97-AF65-F5344CB8AC3E}">
        <p14:creationId xmlns:p14="http://schemas.microsoft.com/office/powerpoint/2010/main" val="291101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4349-D72F-49BA-A6FD-46B386517097}"/>
              </a:ext>
            </a:extLst>
          </p:cNvPr>
          <p:cNvSpPr>
            <a:spLocks noGrp="1"/>
          </p:cNvSpPr>
          <p:nvPr>
            <p:ph type="title"/>
          </p:nvPr>
        </p:nvSpPr>
        <p:spPr/>
        <p:txBody>
          <a:bodyPr>
            <a:normAutofit/>
          </a:bodyPr>
          <a:lstStyle/>
          <a:p>
            <a:r>
              <a:rPr lang="en-US" dirty="0"/>
              <a:t>Nourishing our Bodies  </a:t>
            </a:r>
          </a:p>
        </p:txBody>
      </p:sp>
      <p:pic>
        <p:nvPicPr>
          <p:cNvPr id="5" name="Picture 4" descr="Grandmother cooking with child">
            <a:extLst>
              <a:ext uri="{FF2B5EF4-FFF2-40B4-BE49-F238E27FC236}">
                <a16:creationId xmlns:a16="http://schemas.microsoft.com/office/drawing/2014/main" id="{4F8B204B-90A4-25B4-9641-D2F2B5253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924800" cy="5290225"/>
          </a:xfrm>
          <a:prstGeom prst="rect">
            <a:avLst/>
          </a:prstGeom>
        </p:spPr>
      </p:pic>
      <p:sp>
        <p:nvSpPr>
          <p:cNvPr id="7" name="Content Placeholder 6">
            <a:extLst>
              <a:ext uri="{FF2B5EF4-FFF2-40B4-BE49-F238E27FC236}">
                <a16:creationId xmlns:a16="http://schemas.microsoft.com/office/drawing/2014/main" id="{93C789E1-1BAC-3734-8783-1E37EF98A4F6}"/>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4143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115186" y="152400"/>
            <a:ext cx="8913628" cy="6003925"/>
          </a:xfrm>
          <a:prstGeom prst="rect">
            <a:avLst/>
          </a:prstGeom>
        </p:spPr>
      </p:pic>
      <p:pic>
        <p:nvPicPr>
          <p:cNvPr id="5" name="Picture 4">
            <a:extLst>
              <a:ext uri="{FF2B5EF4-FFF2-40B4-BE49-F238E27FC236}">
                <a16:creationId xmlns:a16="http://schemas.microsoft.com/office/drawing/2014/main" id="{FC7867F3-E547-4DE4-B27B-8CE5C57E50B9}"/>
              </a:ext>
            </a:extLst>
          </p:cNvPr>
          <p:cNvPicPr>
            <a:picLocks noChangeAspect="1"/>
          </p:cNvPicPr>
          <p:nvPr/>
        </p:nvPicPr>
        <p:blipFill>
          <a:blip r:embed="rId4"/>
          <a:stretch>
            <a:fillRect/>
          </a:stretch>
        </p:blipFill>
        <p:spPr>
          <a:xfrm>
            <a:off x="4567237" y="3424237"/>
            <a:ext cx="9525" cy="952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513CE75B-1646-4DB9-B6AD-8030A3154E1B}"/>
              </a:ext>
            </a:extLst>
          </p:cNvPr>
          <p:cNvPicPr>
            <a:picLocks noChangeAspect="1"/>
          </p:cNvPicPr>
          <p:nvPr/>
        </p:nvPicPr>
        <p:blipFill>
          <a:blip r:embed="rId5"/>
          <a:stretch>
            <a:fillRect/>
          </a:stretch>
        </p:blipFill>
        <p:spPr>
          <a:xfrm>
            <a:off x="368504" y="354012"/>
            <a:ext cx="8652604" cy="5600700"/>
          </a:xfrm>
          <a:prstGeom prst="rect">
            <a:avLst/>
          </a:prstGeom>
        </p:spPr>
      </p:pic>
    </p:spTree>
    <p:extLst>
      <p:ext uri="{BB962C8B-B14F-4D97-AF65-F5344CB8AC3E}">
        <p14:creationId xmlns:p14="http://schemas.microsoft.com/office/powerpoint/2010/main" val="294703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57200" y="-22698"/>
            <a:ext cx="8232843" cy="6358255"/>
          </a:xfrm>
          <a:prstGeom prst="rect">
            <a:avLst/>
          </a:prstGeom>
        </p:spPr>
      </p:pic>
    </p:spTree>
    <p:extLst>
      <p:ext uri="{BB962C8B-B14F-4D97-AF65-F5344CB8AC3E}">
        <p14:creationId xmlns:p14="http://schemas.microsoft.com/office/powerpoint/2010/main" val="322419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4" y="1979773"/>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solidFill>
                <a:prstClr val="black"/>
              </a:solidFill>
              <a:latin typeface="Arial" pitchFamily="34" charset="0"/>
            </a:endParaRPr>
          </a:p>
        </p:txBody>
      </p:sp>
      <p:pic>
        <p:nvPicPr>
          <p:cNvPr id="214019" name="Picture 3" descr="C:\Users\bev_000\AppData\Local\Microsoft\Windows\Temporary Internet Files\Content.IE5\EFRK1MDT\MP9004004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711"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587" y="1603289"/>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0375" y="203720"/>
            <a:ext cx="8455025" cy="1143000"/>
          </a:xfrm>
        </p:spPr>
        <p:txBody>
          <a:bodyPr/>
          <a:lstStyle/>
          <a:p>
            <a:r>
              <a:rPr lang="en-US" dirty="0"/>
              <a:t>Move toward the Tomato</a:t>
            </a:r>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a:solidFill>
                <a:prstClr val="black"/>
              </a:solidFill>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1600" y="41910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272" y="3815480"/>
            <a:ext cx="2282826" cy="2176294"/>
          </a:xfrm>
          <a:prstGeom prst="rect">
            <a:avLst/>
          </a:prstGeom>
        </p:spPr>
      </p:pic>
    </p:spTree>
    <p:extLst>
      <p:ext uri="{BB962C8B-B14F-4D97-AF65-F5344CB8AC3E}">
        <p14:creationId xmlns:p14="http://schemas.microsoft.com/office/powerpoint/2010/main" val="10096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0642"/>
            <a:ext cx="8382000" cy="1356360"/>
          </a:xfrm>
        </p:spPr>
        <p:txBody>
          <a:bodyPr>
            <a:normAutofit fontScale="90000"/>
          </a:bodyPr>
          <a:lstStyle/>
          <a:p>
            <a:r>
              <a:rPr lang="en-US" dirty="0"/>
              <a:t>Immediately Improve Your Health</a:t>
            </a:r>
            <a:br>
              <a:rPr lang="en-US" dirty="0"/>
            </a:br>
            <a:r>
              <a:rPr lang="en-US" dirty="0"/>
              <a:t>Eat Less Junk Food &amp; Sugary Drinks –</a:t>
            </a:r>
          </a:p>
        </p:txBody>
      </p:sp>
      <p:sp>
        <p:nvSpPr>
          <p:cNvPr id="3" name="Content Placeholder 2"/>
          <p:cNvSpPr>
            <a:spLocks noGrp="1"/>
          </p:cNvSpPr>
          <p:nvPr>
            <p:ph idx="1"/>
          </p:nvPr>
        </p:nvSpPr>
        <p:spPr>
          <a:xfrm>
            <a:off x="609600" y="2011680"/>
            <a:ext cx="7467600" cy="4846320"/>
          </a:xfrm>
        </p:spPr>
        <p:txBody>
          <a:bodyPr/>
          <a:lstStyle/>
          <a:p>
            <a:r>
              <a:rPr lang="en-US" sz="2800" dirty="0">
                <a:latin typeface="Tahoma" pitchFamily="34" charset="0"/>
              </a:rPr>
              <a:t>Less Processed Foods</a:t>
            </a:r>
          </a:p>
          <a:p>
            <a:r>
              <a:rPr lang="en-US" sz="2800" dirty="0">
                <a:latin typeface="Tahoma" pitchFamily="34" charset="0"/>
              </a:rPr>
              <a:t>Less Sugary Beverages </a:t>
            </a:r>
          </a:p>
          <a:p>
            <a:pPr lvl="1"/>
            <a:r>
              <a:rPr lang="en-US" sz="2500" dirty="0">
                <a:latin typeface="Tahoma" pitchFamily="34" charset="0"/>
              </a:rPr>
              <a:t>increase visceral adiposity</a:t>
            </a:r>
          </a:p>
          <a:p>
            <a:pPr lvl="1"/>
            <a:r>
              <a:rPr lang="en-US" dirty="0">
                <a:latin typeface="Tahoma" pitchFamily="34" charset="0"/>
              </a:rPr>
              <a:t>With sugar</a:t>
            </a:r>
            <a:r>
              <a:rPr lang="en-US" dirty="0"/>
              <a:t> or </a:t>
            </a:r>
          </a:p>
          <a:p>
            <a:pPr lvl="1"/>
            <a:r>
              <a:rPr lang="en-US" dirty="0">
                <a:latin typeface="Tahoma" pitchFamily="34" charset="0"/>
              </a:rPr>
              <a:t>High fructose corn syrup</a:t>
            </a:r>
          </a:p>
          <a:p>
            <a:endParaRPr lang="en-US" dirty="0">
              <a:latin typeface="Tahoma" pitchFamily="34" charset="0"/>
            </a:endParaRPr>
          </a:p>
          <a:p>
            <a:pPr>
              <a:buFont typeface="Courier New" pitchFamily="49" charset="0"/>
              <a:buChar char="o"/>
              <a:defRPr/>
            </a:pPr>
            <a:endParaRPr lang="en-US" dirty="0"/>
          </a:p>
          <a:p>
            <a:pPr lvl="1"/>
            <a:endParaRPr lang="en-US" dirty="0">
              <a:latin typeface="Tahoma" pitchFamily="34" charset="0"/>
            </a:endParaRPr>
          </a:p>
          <a:p>
            <a:pPr lvl="1"/>
            <a:endParaRPr lang="en-US" dirty="0">
              <a:latin typeface="Tahoma" pitchFamily="34" charset="0"/>
            </a:endParaRPr>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888" y="4167523"/>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22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One soda has 12 teaspoons sugar</a:t>
            </a:r>
          </a:p>
          <a:p>
            <a:r>
              <a:rPr lang="en-US" dirty="0"/>
              <a:t>ADA guidelines “limit sodas and beverages with sugar, High Fructose Corn Syrup, (HFCS)</a:t>
            </a:r>
          </a:p>
          <a:p>
            <a:r>
              <a:rPr lang="en-US" dirty="0"/>
              <a:t>Goal- 6 teaspoons of sugar a day</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317554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430887"/>
          </a:xfrm>
          <a:prstGeom prst="rect">
            <a:avLst/>
          </a:prstGeom>
          <a:noFill/>
        </p:spPr>
        <p:txBody>
          <a:bodyPr wrap="square">
            <a:spAutoFit/>
          </a:bodyPr>
          <a:lstStyle/>
          <a:p>
            <a:r>
              <a:rPr lang="en-US" sz="11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100" dirty="0">
                <a:solidFill>
                  <a:srgbClr val="000000"/>
                </a:solidFill>
                <a:latin typeface="Segoe UI" panose="020B0502040204020203" pitchFamily="34" charset="0"/>
              </a:rPr>
              <a:t>1/23</a:t>
            </a:r>
            <a:endParaRPr lang="en-US" sz="1100" dirty="0"/>
          </a:p>
        </p:txBody>
      </p:sp>
      <p:sp>
        <p:nvSpPr>
          <p:cNvPr id="2" name="Title 1"/>
          <p:cNvSpPr>
            <a:spLocks noGrp="1"/>
          </p:cNvSpPr>
          <p:nvPr>
            <p:ph type="title"/>
          </p:nvPr>
        </p:nvSpPr>
        <p:spPr>
          <a:xfrm>
            <a:off x="432371" y="234140"/>
            <a:ext cx="8229600" cy="918418"/>
          </a:xfrm>
        </p:spPr>
        <p:txBody>
          <a:bodyPr>
            <a:normAutofit/>
          </a:bodyPr>
          <a:lstStyle/>
          <a:p>
            <a:r>
              <a:rPr lang="en-US" dirty="0"/>
              <a:t>Type 2 Diabetes in America 2023 </a:t>
            </a:r>
          </a:p>
        </p:txBody>
      </p:sp>
      <p:sp>
        <p:nvSpPr>
          <p:cNvPr id="3" name="Content Placeholder 2"/>
          <p:cNvSpPr>
            <a:spLocks noGrp="1"/>
          </p:cNvSpPr>
          <p:nvPr>
            <p:ph sz="quarter" idx="1"/>
          </p:nvPr>
        </p:nvSpPr>
        <p:spPr>
          <a:xfrm>
            <a:off x="457200" y="1219200"/>
            <a:ext cx="6248400" cy="4937760"/>
          </a:xfrm>
        </p:spPr>
        <p:txBody>
          <a:bodyPr>
            <a:normAutofit/>
          </a:bodyPr>
          <a:lstStyle/>
          <a:p>
            <a:r>
              <a:rPr lang="en-US" sz="3200" dirty="0"/>
              <a:t>11.3% with Diabetes </a:t>
            </a:r>
          </a:p>
          <a:p>
            <a:pPr lvl="1"/>
            <a:r>
              <a:rPr lang="en-US" dirty="0"/>
              <a:t>37 million adults</a:t>
            </a:r>
          </a:p>
          <a:p>
            <a:pPr lvl="1"/>
            <a:r>
              <a:rPr lang="en-US" sz="2400" dirty="0"/>
              <a:t>23% don’t know they have it </a:t>
            </a:r>
          </a:p>
          <a:p>
            <a:r>
              <a:rPr lang="en-US" sz="3200" dirty="0"/>
              <a:t>38% with Prediabetes – 96 mil   </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267189" y="3289962"/>
            <a:ext cx="6628422" cy="3042988"/>
          </a:xfrm>
          <a:prstGeom prst="rect">
            <a:avLst/>
          </a:prstGeom>
        </p:spPr>
      </p:pic>
      <p:pic>
        <p:nvPicPr>
          <p:cNvPr id="4" name="Picture 3">
            <a:extLst>
              <a:ext uri="{FF2B5EF4-FFF2-40B4-BE49-F238E27FC236}">
                <a16:creationId xmlns:a16="http://schemas.microsoft.com/office/drawing/2014/main" id="{52E0B814-DD18-383F-CDF2-EF3D562C6BDB}"/>
              </a:ext>
            </a:extLst>
          </p:cNvPr>
          <p:cNvPicPr>
            <a:picLocks noChangeAspect="1"/>
          </p:cNvPicPr>
          <p:nvPr/>
        </p:nvPicPr>
        <p:blipFill>
          <a:blip r:embed="rId4"/>
          <a:stretch>
            <a:fillRect/>
          </a:stretch>
        </p:blipFill>
        <p:spPr>
          <a:xfrm>
            <a:off x="6147569" y="1179100"/>
            <a:ext cx="2561492" cy="1918646"/>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health can only get better</a:t>
            </a:r>
          </a:p>
        </p:txBody>
      </p:sp>
      <p:pic>
        <p:nvPicPr>
          <p:cNvPr id="4" name="Content Placeholder 3"/>
          <p:cNvPicPr>
            <a:picLocks noGrp="1" noChangeAspect="1"/>
          </p:cNvPicPr>
          <p:nvPr>
            <p:ph sz="quarter" idx="1"/>
          </p:nvPr>
        </p:nvPicPr>
        <p:blipFill>
          <a:blip r:embed="rId2"/>
          <a:stretch>
            <a:fillRect/>
          </a:stretch>
        </p:blipFill>
        <p:spPr>
          <a:xfrm>
            <a:off x="604837" y="1371600"/>
            <a:ext cx="7934325" cy="3181350"/>
          </a:xfrm>
          <a:prstGeom prst="rect">
            <a:avLst/>
          </a:prstGeom>
        </p:spPr>
      </p:pic>
    </p:spTree>
    <p:extLst>
      <p:ext uri="{BB962C8B-B14F-4D97-AF65-F5344CB8AC3E}">
        <p14:creationId xmlns:p14="http://schemas.microsoft.com/office/powerpoint/2010/main" val="31866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200" y="1219200"/>
            <a:ext cx="5257800"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Tree>
    <p:extLst>
      <p:ext uri="{BB962C8B-B14F-4D97-AF65-F5344CB8AC3E}">
        <p14:creationId xmlns:p14="http://schemas.microsoft.com/office/powerpoint/2010/main" val="312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a:xfrm>
            <a:off x="457200" y="152400"/>
            <a:ext cx="8229600" cy="1143000"/>
          </a:xfrm>
        </p:spPr>
        <p:txBody>
          <a:bodyPr lIns="91440" tIns="45720" rIns="91440" bIns="45720" anchor="b">
            <a:noAutofit/>
          </a:bodyPr>
          <a:lstStyle/>
          <a:p>
            <a:r>
              <a:rPr lang="en-US" sz="3200" dirty="0"/>
              <a:t>Limit refined carbs and added sugars </a:t>
            </a:r>
            <a:br>
              <a:rPr lang="en-US" sz="3200" dirty="0"/>
            </a:br>
            <a:r>
              <a:rPr lang="en-US" sz="3200" dirty="0"/>
              <a:t>Instead eat more HIGH Fiber foods:</a:t>
            </a:r>
          </a:p>
        </p:txBody>
      </p:sp>
      <p:sp>
        <p:nvSpPr>
          <p:cNvPr id="1854468" name="Rectangle 3"/>
          <p:cNvSpPr>
            <a:spLocks noGrp="1" noChangeArrowheads="1"/>
          </p:cNvSpPr>
          <p:nvPr>
            <p:ph sz="quarter" idx="1"/>
          </p:nvPr>
        </p:nvSpPr>
        <p:spPr>
          <a:xfrm>
            <a:off x="457200" y="1447800"/>
            <a:ext cx="8229600" cy="4937760"/>
          </a:xfrm>
        </p:spPr>
        <p:txBody>
          <a:bodyPr>
            <a:normAutofit fontScale="92500" lnSpcReduction="10000"/>
          </a:bodyPr>
          <a:lstStyle/>
          <a:p>
            <a:pPr eaLnBrk="1" hangingPunct="1">
              <a:lnSpc>
                <a:spcPct val="90000"/>
              </a:lnSpc>
              <a:spcBef>
                <a:spcPct val="50000"/>
              </a:spcBef>
              <a:buFontTx/>
              <a:buChar char="o"/>
              <a:defRPr/>
            </a:pPr>
            <a:r>
              <a:rPr lang="en-US" sz="2800" dirty="0"/>
              <a:t>High fiber carbs loaded with vitamins, minerals and phytonutrients </a:t>
            </a:r>
          </a:p>
          <a:p>
            <a:pPr eaLnBrk="1" hangingPunct="1">
              <a:lnSpc>
                <a:spcPct val="90000"/>
              </a:lnSpc>
              <a:spcBef>
                <a:spcPct val="50000"/>
              </a:spcBef>
              <a:buFontTx/>
              <a:buChar char="o"/>
              <a:defRPr/>
            </a:pPr>
            <a:r>
              <a:rPr lang="en-US" sz="2800" dirty="0"/>
              <a:t>25+ </a:t>
            </a:r>
            <a:r>
              <a:rPr lang="en-US" sz="2800" dirty="0" err="1"/>
              <a:t>gms</a:t>
            </a:r>
            <a:r>
              <a:rPr lang="en-US" sz="2800" dirty="0"/>
              <a:t> of fiber a day</a:t>
            </a:r>
          </a:p>
          <a:p>
            <a:pPr eaLnBrk="1" hangingPunct="1">
              <a:lnSpc>
                <a:spcPct val="90000"/>
              </a:lnSpc>
              <a:spcBef>
                <a:spcPct val="50000"/>
              </a:spcBef>
              <a:buFontTx/>
              <a:buChar char="o"/>
              <a:defRPr/>
            </a:pPr>
            <a:r>
              <a:rPr lang="en-US" sz="2800" dirty="0"/>
              <a:t>Power Carbs include:</a:t>
            </a:r>
          </a:p>
          <a:p>
            <a:pPr lvl="1">
              <a:lnSpc>
                <a:spcPct val="90000"/>
              </a:lnSpc>
              <a:spcBef>
                <a:spcPct val="50000"/>
              </a:spcBef>
              <a:buFontTx/>
              <a:buChar char="o"/>
              <a:defRPr/>
            </a:pPr>
            <a:r>
              <a:rPr lang="en-US" sz="2800" dirty="0"/>
              <a:t>Beans</a:t>
            </a:r>
          </a:p>
          <a:p>
            <a:pPr lvl="1">
              <a:lnSpc>
                <a:spcPct val="90000"/>
              </a:lnSpc>
              <a:spcBef>
                <a:spcPct val="50000"/>
              </a:spcBef>
              <a:buFontTx/>
              <a:buChar char="o"/>
              <a:defRPr/>
            </a:pPr>
            <a:r>
              <a:rPr lang="en-US" sz="2800" dirty="0"/>
              <a:t>Veggies</a:t>
            </a:r>
          </a:p>
          <a:p>
            <a:pPr lvl="1">
              <a:lnSpc>
                <a:spcPct val="90000"/>
              </a:lnSpc>
              <a:spcBef>
                <a:spcPct val="50000"/>
              </a:spcBef>
              <a:buFontTx/>
              <a:buChar char="o"/>
              <a:defRPr/>
            </a:pPr>
            <a:r>
              <a:rPr lang="en-US" sz="2800" dirty="0"/>
              <a:t>Fruits</a:t>
            </a:r>
          </a:p>
          <a:p>
            <a:pPr lvl="1">
              <a:lnSpc>
                <a:spcPct val="90000"/>
              </a:lnSpc>
              <a:spcBef>
                <a:spcPct val="50000"/>
              </a:spcBef>
              <a:buFontTx/>
              <a:buChar char="o"/>
              <a:defRPr/>
            </a:pPr>
            <a:r>
              <a:rPr lang="en-US" sz="2800" dirty="0"/>
              <a:t>Whole grain foods</a:t>
            </a:r>
          </a:p>
          <a:p>
            <a:pPr marL="274320" lvl="1" indent="0">
              <a:lnSpc>
                <a:spcPct val="90000"/>
              </a:lnSpc>
              <a:spcBef>
                <a:spcPct val="50000"/>
              </a:spcBef>
              <a:buNone/>
              <a:defRPr/>
            </a:pPr>
            <a:r>
              <a:rPr lang="en-US" sz="2600" dirty="0"/>
              <a:t>Associated with decrease in all cause mortality</a:t>
            </a:r>
            <a:endParaRPr lang="en-US" dirty="0"/>
          </a:p>
          <a:p>
            <a:pPr marL="274320" lvl="1" indent="0">
              <a:lnSpc>
                <a:spcPct val="90000"/>
              </a:lnSpc>
              <a:spcBef>
                <a:spcPct val="50000"/>
              </a:spcBef>
              <a:buNone/>
              <a:defRPr/>
            </a:pPr>
            <a:r>
              <a:rPr lang="en-US" sz="2600" dirty="0"/>
              <a:t>Improves microbial diversity</a:t>
            </a:r>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953000" y="1935480"/>
            <a:ext cx="3406854" cy="34747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14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990600"/>
          </a:xfrm>
        </p:spPr>
        <p:txBody>
          <a:bodyPr>
            <a:normAutofit fontScale="90000"/>
          </a:bodyPr>
          <a:lstStyle/>
          <a:p>
            <a:r>
              <a:rPr lang="en-US" dirty="0"/>
              <a:t>		</a:t>
            </a:r>
            <a:br>
              <a:rPr lang="en-US" dirty="0"/>
            </a:br>
            <a:br>
              <a:rPr lang="en-US" dirty="0"/>
            </a:br>
            <a:br>
              <a:rPr lang="en-US" dirty="0"/>
            </a:br>
            <a:r>
              <a:rPr lang="en-US" sz="5300" dirty="0"/>
              <a:t>Super Foods </a:t>
            </a:r>
            <a:br>
              <a:rPr lang="en-US" dirty="0"/>
            </a:br>
            <a:endParaRPr lang="en-US" sz="1600" dirty="0"/>
          </a:p>
        </p:txBody>
      </p:sp>
      <p:sp>
        <p:nvSpPr>
          <p:cNvPr id="8" name="Rectangle 7"/>
          <p:cNvSpPr/>
          <p:nvPr/>
        </p:nvSpPr>
        <p:spPr>
          <a:xfrm>
            <a:off x="439297" y="1524000"/>
            <a:ext cx="8229600" cy="3613040"/>
          </a:xfrm>
          <a:prstGeom prst="rect">
            <a:avLst/>
          </a:prstGeom>
        </p:spPr>
        <p:txBody>
          <a:bodyPr wrap="square">
            <a:spAutoFit/>
          </a:bodyPr>
          <a:lstStyle/>
          <a:p>
            <a:pPr eaLnBrk="1" hangingPunct="1">
              <a:defRPr/>
            </a:pPr>
            <a:r>
              <a:rPr lang="en-US" sz="2489" b="1" dirty="0"/>
              <a:t>Found in the pigments, chemicals, and fiber of plants</a:t>
            </a:r>
          </a:p>
          <a:p>
            <a:pPr eaLnBrk="1" hangingPunct="1">
              <a:defRPr/>
            </a:pPr>
            <a:endParaRPr lang="en-US" sz="2489" dirty="0"/>
          </a:p>
          <a:p>
            <a:pPr eaLnBrk="1" hangingPunct="1">
              <a:spcAft>
                <a:spcPts val="600"/>
              </a:spcAft>
              <a:defRPr/>
            </a:pPr>
            <a:r>
              <a:rPr lang="en-US" sz="2200" dirty="0"/>
              <a:t>Sources include: </a:t>
            </a:r>
          </a:p>
          <a:p>
            <a:pPr marL="800100" lvl="1" indent="-342900" eaLnBrk="1" hangingPunct="1">
              <a:spcAft>
                <a:spcPts val="1200"/>
              </a:spcAft>
              <a:buFont typeface="Arial" panose="020B0604020202020204" pitchFamily="34" charset="0"/>
              <a:buChar char="•"/>
              <a:defRPr/>
            </a:pPr>
            <a:r>
              <a:rPr lang="en-US" sz="2000" dirty="0"/>
              <a:t>Greens: Kale, spinach, </a:t>
            </a:r>
            <a:r>
              <a:rPr lang="en-US" sz="2000" dirty="0" err="1"/>
              <a:t>bok</a:t>
            </a:r>
            <a:r>
              <a:rPr lang="en-US" sz="2000" dirty="0"/>
              <a:t> choy</a:t>
            </a:r>
          </a:p>
          <a:p>
            <a:pPr marL="800100" lvl="1" indent="-342900" eaLnBrk="1" hangingPunct="1">
              <a:spcAft>
                <a:spcPts val="1200"/>
              </a:spcAft>
              <a:buFont typeface="Arial" panose="020B0604020202020204" pitchFamily="34" charset="0"/>
              <a:buChar char="•"/>
              <a:defRPr/>
            </a:pPr>
            <a:r>
              <a:rPr lang="en-US" sz="2000" dirty="0"/>
              <a:t>Deep orange fruit and veggies: carrots, winter squash, apricots, sweet potatoes</a:t>
            </a:r>
          </a:p>
          <a:p>
            <a:pPr marL="800100" lvl="1" indent="-342900" eaLnBrk="1" hangingPunct="1">
              <a:spcAft>
                <a:spcPts val="1200"/>
              </a:spcAft>
              <a:buFont typeface="Arial" panose="020B0604020202020204" pitchFamily="34" charset="0"/>
              <a:buChar char="•"/>
              <a:defRPr/>
            </a:pPr>
            <a:r>
              <a:rPr lang="en-US" sz="2000" dirty="0"/>
              <a:t>Red and purple fruits and veggies: berries, beets, plums, red grapes and red peppers</a:t>
            </a:r>
          </a:p>
          <a:p>
            <a:pPr marL="800100" lvl="1" indent="-342900" eaLnBrk="1" hangingPunct="1">
              <a:buFont typeface="Arial" panose="020B0604020202020204" pitchFamily="34" charset="0"/>
              <a:buChar char="•"/>
              <a:defRPr/>
            </a:pPr>
            <a:r>
              <a:rPr lang="en-US" sz="2000" dirty="0"/>
              <a:t>Nuts, onions, citrus, cruciferous vegetables, dark chocolate!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81" y="5032201"/>
            <a:ext cx="2682719" cy="17495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043" y="5010150"/>
            <a:ext cx="2543175" cy="1695450"/>
          </a:xfrm>
          <a:prstGeom prst="rect">
            <a:avLst/>
          </a:prstGeom>
          <a:ln>
            <a:noFill/>
          </a:ln>
          <a:effectLst>
            <a:softEdge rad="112500"/>
          </a:effectLst>
        </p:spPr>
      </p:pic>
    </p:spTree>
    <p:extLst>
      <p:ext uri="{BB962C8B-B14F-4D97-AF65-F5344CB8AC3E}">
        <p14:creationId xmlns:p14="http://schemas.microsoft.com/office/powerpoint/2010/main" val="840160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www.CancerProject.org</a:t>
            </a:r>
          </a:p>
        </p:txBody>
      </p:sp>
      <p:pic>
        <p:nvPicPr>
          <p:cNvPr id="14339" name="Picture 2" descr="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67818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 Super Foods</a:t>
            </a:r>
          </a:p>
        </p:txBody>
      </p:sp>
      <p:sp>
        <p:nvSpPr>
          <p:cNvPr id="4" name="Content Placeholder 3"/>
          <p:cNvSpPr>
            <a:spLocks noGrp="1"/>
          </p:cNvSpPr>
          <p:nvPr>
            <p:ph sz="half"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2"/>
          </p:nvPr>
        </p:nvSpPr>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4800600"/>
            <a:ext cx="1574927" cy="1653882"/>
          </a:xfrm>
          <a:prstGeom prst="rect">
            <a:avLst/>
          </a:prstGeom>
        </p:spPr>
      </p:pic>
    </p:spTree>
    <p:extLst>
      <p:ext uri="{BB962C8B-B14F-4D97-AF65-F5344CB8AC3E}">
        <p14:creationId xmlns:p14="http://schemas.microsoft.com/office/powerpoint/2010/main" val="4177159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52400" y="152400"/>
            <a:ext cx="7772400" cy="1219200"/>
          </a:xfrm>
        </p:spPr>
        <p:txBody>
          <a:bodyPr>
            <a:normAutofit fontScale="90000"/>
          </a:bodyPr>
          <a:lstStyle/>
          <a:p>
            <a:r>
              <a:rPr lang="en-US"/>
              <a:t>USDA Food Pyramid</a:t>
            </a:r>
            <a:br>
              <a:rPr lang="en-US"/>
            </a:br>
            <a:r>
              <a:rPr lang="en-US"/>
              <a:t>www.myplate.gov</a:t>
            </a:r>
          </a:p>
        </p:txBody>
      </p:sp>
      <p:sp>
        <p:nvSpPr>
          <p:cNvPr id="5123" name="Content Placeholder 2"/>
          <p:cNvSpPr>
            <a:spLocks noGrp="1"/>
          </p:cNvSpPr>
          <p:nvPr>
            <p:ph idx="1"/>
          </p:nvPr>
        </p:nvSpPr>
        <p:spPr>
          <a:xfrm>
            <a:off x="228600" y="1524000"/>
            <a:ext cx="7924800" cy="5105400"/>
          </a:xfrm>
        </p:spPr>
        <p:txBody>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76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1473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a:t>Handy Meal Plan</a:t>
            </a:r>
            <a:r>
              <a:rPr lang="en-US"/>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a:t>Per Meal Serving</a:t>
            </a:r>
          </a:p>
          <a:p>
            <a:pPr lvl="1" eaLnBrk="1" hangingPunct="1">
              <a:defRPr/>
            </a:pPr>
            <a:r>
              <a:rPr lang="en-US" sz="3200" dirty="0"/>
              <a:t>Each finger = 15 </a:t>
            </a:r>
            <a:r>
              <a:rPr lang="en-US" sz="3200" dirty="0" err="1"/>
              <a:t>gms</a:t>
            </a:r>
            <a:r>
              <a:rPr lang="en-US" sz="3200" dirty="0"/>
              <a:t> carb (can have 3-4 servings/meal) </a:t>
            </a:r>
          </a:p>
          <a:p>
            <a:pPr lvl="1" eaLnBrk="1" hangingPunct="1">
              <a:defRPr/>
            </a:pPr>
            <a:r>
              <a:rPr lang="en-US" sz="3200" dirty="0"/>
              <a:t>Palm of hand = 3 </a:t>
            </a:r>
            <a:r>
              <a:rPr lang="en-US" sz="3200" dirty="0" err="1"/>
              <a:t>oz’s</a:t>
            </a:r>
            <a:r>
              <a:rPr lang="en-US" sz="3200" dirty="0"/>
              <a:t> protein </a:t>
            </a:r>
          </a:p>
          <a:p>
            <a:pPr lvl="1" eaLnBrk="1" hangingPunct="1">
              <a:defRPr/>
            </a:pPr>
            <a:r>
              <a:rPr lang="en-US" sz="3200" dirty="0"/>
              <a:t>Thumbnail = 1 tsp fat serving</a:t>
            </a:r>
          </a:p>
        </p:txBody>
      </p:sp>
      <p:graphicFrame>
        <p:nvGraphicFramePr>
          <p:cNvPr id="178180" name="Object 4"/>
          <p:cNvGraphicFramePr>
            <a:graphicFrameLocks noChangeAspect="1"/>
          </p:cNvGraphicFramePr>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name="Clip" r:id="rId2" imgW="1202835" imgH="1362395" progId="MS_ClipArt_Gallery.5">
                  <p:embed/>
                </p:oleObj>
              </mc:Choice>
              <mc:Fallback>
                <p:oleObj name="Clip" r:id="rId2" imgW="1202835" imgH="1362395" progId="MS_ClipArt_Gallery.5">
                  <p:embed/>
                  <p:pic>
                    <p:nvPicPr>
                      <p:cNvPr id="17818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860525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1/2 cup </a:t>
            </a:r>
          </a:p>
          <a:p>
            <a:pPr algn="ctr" eaLnBrk="1" hangingPunct="1"/>
            <a:r>
              <a:rPr lang="en-US" sz="1400">
                <a:solidFill>
                  <a:prstClr val="black"/>
                </a:solidFill>
                <a:latin typeface="Tahoma" pitchFamily="34" charset="0"/>
                <a:cs typeface="Times New Roman" pitchFamily="18" charset="0"/>
              </a:rPr>
              <a:t>cooked beans</a:t>
            </a:r>
            <a:endParaRPr lang="en-US" sz="1400">
              <a:solidFill>
                <a:prstClr val="black"/>
              </a:solidFill>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solidFill>
                <a:prstClr val="black"/>
              </a:solidFill>
              <a:latin typeface="Arial" charset="0"/>
              <a:cs typeface="Times New Roman" pitchFamily="18" charset="0"/>
            </a:endParaRPr>
          </a:p>
          <a:p>
            <a:pPr algn="ctr" eaLnBrk="1" hangingPunct="1"/>
            <a:r>
              <a:rPr lang="en-US" sz="1400">
                <a:solidFill>
                  <a:prstClr val="black"/>
                </a:solidFill>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solidFill>
                  <a:prstClr val="black"/>
                </a:solidFill>
                <a:latin typeface="Tahoma" pitchFamily="34" charset="0"/>
                <a:cs typeface="Times New Roman" pitchFamily="18" charset="0"/>
              </a:rPr>
              <a:t>1 slice bread</a:t>
            </a:r>
            <a:endParaRPr lang="en-US" sz="1400">
              <a:solidFill>
                <a:prstClr val="black"/>
              </a:solidFill>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Arial" charset="0"/>
                <a:cs typeface="Times New Roman" pitchFamily="18" charset="0"/>
              </a:rPr>
              <a:t>1 small ear of corn or 1/2 cup corn</a:t>
            </a:r>
            <a:endParaRPr lang="en-US" sz="1400">
              <a:solidFill>
                <a:prstClr val="black"/>
              </a:solidFill>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 small potato</a:t>
            </a:r>
            <a:endParaRPr lang="en-US" sz="1400">
              <a:solidFill>
                <a:prstClr val="black"/>
              </a:solidFill>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5-6 small crackers</a:t>
            </a:r>
            <a:endParaRPr lang="en-US" sz="1400">
              <a:solidFill>
                <a:prstClr val="black"/>
              </a:solidFill>
              <a:latin typeface="Tahoma" pitchFamily="34" charset="0"/>
            </a:endParaRPr>
          </a:p>
          <a:p>
            <a:pPr eaLnBrk="1" hangingPunct="1"/>
            <a:endParaRPr lang="en-US" sz="1400">
              <a:solidFill>
                <a:prstClr val="black"/>
              </a:solidFill>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1/3 cup cooked rice</a:t>
            </a:r>
            <a:endParaRPr lang="en-US" sz="1400">
              <a:solidFill>
                <a:prstClr val="black"/>
              </a:solidFill>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3/4 cup cold cereal</a:t>
            </a:r>
            <a:endParaRPr lang="en-US" sz="1400">
              <a:solidFill>
                <a:prstClr val="black"/>
              </a:solidFill>
              <a:latin typeface="Tahoma" pitchFamily="34" charset="0"/>
            </a:endParaRPr>
          </a:p>
        </p:txBody>
      </p:sp>
      <p:sp>
        <p:nvSpPr>
          <p:cNvPr id="180234" name="Text Box 11"/>
          <p:cNvSpPr txBox="1">
            <a:spLocks noChangeArrowheads="1"/>
          </p:cNvSpPr>
          <p:nvPr/>
        </p:nvSpPr>
        <p:spPr bwMode="auto">
          <a:xfrm>
            <a:off x="533400" y="273051"/>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rgbClr val="B13F9A"/>
                </a:solidFill>
                <a:latin typeface="Tahoma" pitchFamily="34" charset="0"/>
                <a:cs typeface="Times New Roman" pitchFamily="18" charset="0"/>
              </a:rPr>
              <a:t>Carb counting- starch</a:t>
            </a:r>
            <a:endParaRPr lang="en-US" sz="4000" dirty="0">
              <a:solidFill>
                <a:prstClr val="black"/>
              </a:solidFill>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rgbClr val="B83D68">
                    <a:lumMod val="50000"/>
                  </a:srgbClr>
                </a:solidFill>
                <a:latin typeface="Tahoma" pitchFamily="34" charset="0"/>
              </a:rPr>
              <a:t>Each Food has:</a:t>
            </a:r>
          </a:p>
          <a:p>
            <a:pPr eaLnBrk="1" hangingPunct="1"/>
            <a:r>
              <a:rPr lang="en-US" sz="2000" dirty="0">
                <a:solidFill>
                  <a:srgbClr val="B83D68">
                    <a:lumMod val="50000"/>
                  </a:srgbClr>
                </a:solidFill>
                <a:latin typeface="Tahoma" pitchFamily="34" charset="0"/>
                <a:cs typeface="Times New Roman" pitchFamily="18" charset="0"/>
              </a:rPr>
              <a:t>    80 Calories</a:t>
            </a:r>
            <a:endParaRPr lang="en-US" sz="2000" dirty="0">
              <a:solidFill>
                <a:srgbClr val="B83D68">
                  <a:lumMod val="50000"/>
                </a:srgbClr>
              </a:solidFill>
              <a:latin typeface="Tahoma" pitchFamily="34" charset="0"/>
            </a:endParaRPr>
          </a:p>
          <a:p>
            <a:pPr eaLnBrk="1" hangingPunct="1"/>
            <a:r>
              <a:rPr lang="en-US" sz="2000" dirty="0">
                <a:solidFill>
                  <a:srgbClr val="B83D68">
                    <a:lumMod val="50000"/>
                  </a:srgbClr>
                </a:solidFill>
                <a:latin typeface="Tahoma" pitchFamily="34" charset="0"/>
                <a:cs typeface="Times New Roman" pitchFamily="18" charset="0"/>
              </a:rPr>
              <a:t>    15 grams carb</a:t>
            </a:r>
            <a:endParaRPr lang="en-US" sz="2000" dirty="0">
              <a:solidFill>
                <a:srgbClr val="B83D68">
                  <a:lumMod val="50000"/>
                </a:srgbClr>
              </a:solidFill>
              <a:latin typeface="Tahoma" pitchFamily="34" charset="0"/>
            </a:endParaRPr>
          </a:p>
          <a:p>
            <a:pPr eaLnBrk="1" hangingPunct="1"/>
            <a:endParaRPr lang="en-US" sz="1400" dirty="0">
              <a:solidFill>
                <a:srgbClr val="842F73"/>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solidFill>
                <a:prstClr val="black"/>
              </a:solidFill>
              <a:latin typeface="Arial" pitchFamily="34" charset="0"/>
            </a:endParaRPr>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solidFill>
                  <a:prstClr val="black"/>
                </a:solidFill>
                <a:latin typeface="Arial" charset="0"/>
              </a:rPr>
            </a:br>
            <a:endParaRPr lang="en-US" sz="1400">
              <a:solidFill>
                <a:prstClr val="black"/>
              </a:solidFill>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br>
              <a:rPr lang="en-US" sz="1400">
                <a:solidFill>
                  <a:prstClr val="black"/>
                </a:solidFill>
                <a:latin typeface="Arial" charset="0"/>
              </a:rPr>
            </a:br>
            <a:endParaRPr lang="en-US" sz="1400">
              <a:solidFill>
                <a:prstClr val="black"/>
              </a:solidFill>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endParaRPr lang="en-US" sz="1400">
              <a:solidFill>
                <a:prstClr val="black"/>
              </a:solidFill>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prstClr val="black"/>
                </a:solidFill>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1/3 cup cooked pasta</a:t>
            </a:r>
            <a:endParaRPr lang="en-US" sz="1400">
              <a:solidFill>
                <a:prstClr val="black"/>
              </a:solidFill>
              <a:latin typeface="Tahoma" pitchFamily="34" charset="0"/>
            </a:endParaRPr>
          </a:p>
        </p:txBody>
      </p:sp>
      <p:pic>
        <p:nvPicPr>
          <p:cNvPr id="180256" name="Picture 37" descr="MPj0144238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92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447799"/>
            <a:ext cx="2886363" cy="473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0225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 small fresh fruit</a:t>
            </a:r>
            <a:endParaRPr lang="en-US" sz="1400">
              <a:solidFill>
                <a:prstClr val="black"/>
              </a:solidFill>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solidFill>
                <a:prstClr val="black"/>
              </a:solidFill>
              <a:latin typeface="Arial" charset="0"/>
              <a:cs typeface="Times New Roman" pitchFamily="18" charset="0"/>
            </a:endParaRPr>
          </a:p>
          <a:p>
            <a:pPr algn="ctr" eaLnBrk="1" hangingPunct="1"/>
            <a:r>
              <a:rPr lang="en-US" sz="1400">
                <a:solidFill>
                  <a:prstClr val="black"/>
                </a:solidFill>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solidFill>
                  <a:prstClr val="black"/>
                </a:solidFill>
                <a:latin typeface="Tahoma" pitchFamily="34" charset="0"/>
                <a:cs typeface="Times New Roman" pitchFamily="18" charset="0"/>
              </a:rPr>
              <a:t>1 slice bread</a:t>
            </a:r>
            <a:endParaRPr lang="en-US" sz="1400">
              <a:solidFill>
                <a:prstClr val="black"/>
              </a:solidFill>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Arial" charset="0"/>
                <a:cs typeface="Times New Roman" pitchFamily="18" charset="0"/>
              </a:rPr>
              <a:t>17 small grapes</a:t>
            </a:r>
            <a:endParaRPr lang="en-US" sz="1400">
              <a:solidFill>
                <a:prstClr val="black"/>
              </a:solidFill>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 cup melon</a:t>
            </a:r>
            <a:endParaRPr lang="en-US" sz="1400">
              <a:solidFill>
                <a:prstClr val="black"/>
              </a:solidFill>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solidFill>
                <a:prstClr val="black"/>
              </a:solidFill>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½ cup fruit juice</a:t>
            </a:r>
            <a:endParaRPr lang="en-US" sz="1400">
              <a:solidFill>
                <a:prstClr val="black"/>
              </a:solidFill>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rPr>
              <a:t>½ cup unsweetened apple sauce</a:t>
            </a:r>
          </a:p>
        </p:txBody>
      </p:sp>
      <p:sp>
        <p:nvSpPr>
          <p:cNvPr id="181258" name="Text Box 11"/>
          <p:cNvSpPr txBox="1">
            <a:spLocks noChangeArrowheads="1"/>
          </p:cNvSpPr>
          <p:nvPr/>
        </p:nvSpPr>
        <p:spPr bwMode="auto">
          <a:xfrm>
            <a:off x="304800" y="346076"/>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rgbClr val="B13F9A"/>
                </a:solidFill>
                <a:latin typeface="Tahoma" pitchFamily="34" charset="0"/>
                <a:cs typeface="Times New Roman" pitchFamily="18" charset="0"/>
              </a:rPr>
              <a:t>Carb counting- fruit</a:t>
            </a:r>
            <a:endParaRPr lang="en-US" sz="4000" dirty="0">
              <a:solidFill>
                <a:prstClr val="black"/>
              </a:solidFill>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rgbClr val="B13F9A">
                    <a:lumMod val="50000"/>
                  </a:srgbClr>
                </a:solidFill>
                <a:latin typeface="Tahoma" pitchFamily="34" charset="0"/>
              </a:rPr>
              <a:t>Each Food has:</a:t>
            </a:r>
          </a:p>
          <a:p>
            <a:pPr eaLnBrk="1" hangingPunct="1"/>
            <a:r>
              <a:rPr lang="en-US" sz="2000" dirty="0">
                <a:solidFill>
                  <a:srgbClr val="B13F9A">
                    <a:lumMod val="50000"/>
                  </a:srgbClr>
                </a:solidFill>
                <a:latin typeface="Tahoma" pitchFamily="34" charset="0"/>
                <a:cs typeface="Times New Roman" pitchFamily="18" charset="0"/>
              </a:rPr>
              <a:t>    60 Calories</a:t>
            </a:r>
            <a:endParaRPr lang="en-US" sz="2000" dirty="0">
              <a:solidFill>
                <a:srgbClr val="B13F9A">
                  <a:lumMod val="50000"/>
                </a:srgbClr>
              </a:solidFill>
              <a:latin typeface="Tahoma" pitchFamily="34" charset="0"/>
            </a:endParaRPr>
          </a:p>
          <a:p>
            <a:pPr eaLnBrk="1" hangingPunct="1"/>
            <a:r>
              <a:rPr lang="en-US" sz="2000" dirty="0">
                <a:solidFill>
                  <a:srgbClr val="B13F9A">
                    <a:lumMod val="50000"/>
                  </a:srgbClr>
                </a:solidFill>
                <a:latin typeface="Tahoma" pitchFamily="34" charset="0"/>
                <a:cs typeface="Times New Roman" pitchFamily="18" charset="0"/>
              </a:rPr>
              <a:t>    15 grams carb</a:t>
            </a:r>
            <a:endParaRPr lang="en-US" sz="2000" dirty="0">
              <a:solidFill>
                <a:srgbClr val="B13F9A">
                  <a:lumMod val="50000"/>
                </a:srgb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solidFill>
                <a:prstClr val="black"/>
              </a:solidFill>
              <a:latin typeface="Arial" pitchFamily="34" charset="0"/>
            </a:endParaRPr>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solidFill>
                  <a:prstClr val="black"/>
                </a:solidFill>
                <a:latin typeface="Arial" charset="0"/>
              </a:rPr>
            </a:br>
            <a:endParaRPr lang="en-US" sz="1400">
              <a:solidFill>
                <a:prstClr val="black"/>
              </a:solidFill>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br>
              <a:rPr lang="en-US" sz="1400">
                <a:solidFill>
                  <a:prstClr val="black"/>
                </a:solidFill>
                <a:latin typeface="Arial" charset="0"/>
              </a:rPr>
            </a:br>
            <a:endParaRPr lang="en-US" sz="1400">
              <a:solidFill>
                <a:prstClr val="black"/>
              </a:solidFill>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endParaRPr lang="en-US" sz="1400">
              <a:solidFill>
                <a:prstClr val="black"/>
              </a:solidFill>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prstClr val="black"/>
                </a:solidFill>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prstClr val="black"/>
                </a:solidFill>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½ banana</a:t>
            </a:r>
            <a:endParaRPr lang="en-US" sz="1400">
              <a:solidFill>
                <a:prstClr val="black"/>
              </a:solidFill>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07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solidFill>
                  <a:prstClr val="black"/>
                </a:solidFill>
                <a:latin typeface="Tahoma" pitchFamily="34" charset="0"/>
                <a:cs typeface="Times New Roman" pitchFamily="18" charset="0"/>
              </a:rPr>
              <a:t>1 slice bread</a:t>
            </a:r>
            <a:endParaRPr lang="en-US" sz="1400">
              <a:solidFill>
                <a:prstClr val="black"/>
              </a:solidFill>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6 oz light fruit yogurt</a:t>
            </a:r>
            <a:endParaRPr lang="en-US" sz="1400">
              <a:solidFill>
                <a:prstClr val="black"/>
              </a:solidFill>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8 oz soy milk</a:t>
            </a:r>
            <a:endParaRPr lang="en-US" sz="1400">
              <a:solidFill>
                <a:prstClr val="black"/>
              </a:solidFill>
              <a:latin typeface="Tahoma" pitchFamily="34" charset="0"/>
            </a:endParaRPr>
          </a:p>
          <a:p>
            <a:pPr eaLnBrk="1" hangingPunct="1"/>
            <a:endParaRPr lang="en-US" sz="1400">
              <a:solidFill>
                <a:prstClr val="black"/>
              </a:solidFill>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8 oz milk</a:t>
            </a:r>
            <a:endParaRPr lang="en-US" sz="1400">
              <a:solidFill>
                <a:prstClr val="black"/>
              </a:solidFill>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6 oz plain yogurt</a:t>
            </a:r>
            <a:endParaRPr lang="en-US" sz="1400">
              <a:solidFill>
                <a:prstClr val="black"/>
              </a:solidFill>
              <a:latin typeface="Tahoma" pitchFamily="34" charset="0"/>
            </a:endParaRPr>
          </a:p>
        </p:txBody>
      </p:sp>
      <p:sp>
        <p:nvSpPr>
          <p:cNvPr id="182279" name="Text Box 11"/>
          <p:cNvSpPr txBox="1">
            <a:spLocks noChangeArrowheads="1"/>
          </p:cNvSpPr>
          <p:nvPr/>
        </p:nvSpPr>
        <p:spPr bwMode="auto">
          <a:xfrm>
            <a:off x="228600" y="345282"/>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rgbClr val="B13F9A"/>
                </a:solidFill>
                <a:latin typeface="Tahoma" pitchFamily="34" charset="0"/>
                <a:cs typeface="Times New Roman" pitchFamily="18" charset="0"/>
              </a:rPr>
              <a:t>Carb counting- milk</a:t>
            </a:r>
            <a:endParaRPr lang="en-US" sz="4000" dirty="0">
              <a:solidFill>
                <a:prstClr val="black"/>
              </a:solidFill>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rgbClr val="B13F9A">
                    <a:lumMod val="50000"/>
                  </a:srgbClr>
                </a:solidFill>
                <a:latin typeface="Tahoma" pitchFamily="34" charset="0"/>
              </a:rPr>
              <a:t>Each Food has:</a:t>
            </a:r>
          </a:p>
          <a:p>
            <a:pPr eaLnBrk="1" hangingPunct="1"/>
            <a:r>
              <a:rPr lang="en-US" sz="2000" dirty="0">
                <a:solidFill>
                  <a:srgbClr val="B13F9A">
                    <a:lumMod val="50000"/>
                  </a:srgbClr>
                </a:solidFill>
                <a:latin typeface="Tahoma" pitchFamily="34" charset="0"/>
                <a:cs typeface="Times New Roman" pitchFamily="18" charset="0"/>
              </a:rPr>
              <a:t>   90-150 calories</a:t>
            </a:r>
            <a:endParaRPr lang="en-US" sz="2000" dirty="0">
              <a:solidFill>
                <a:srgbClr val="B13F9A">
                  <a:lumMod val="50000"/>
                </a:srgbClr>
              </a:solidFill>
              <a:latin typeface="Tahoma" pitchFamily="34" charset="0"/>
            </a:endParaRPr>
          </a:p>
          <a:p>
            <a:pPr eaLnBrk="1" hangingPunct="1"/>
            <a:r>
              <a:rPr lang="en-US" sz="2000" dirty="0">
                <a:solidFill>
                  <a:srgbClr val="B13F9A">
                    <a:lumMod val="50000"/>
                  </a:srgbClr>
                </a:solidFill>
                <a:latin typeface="Tahoma" pitchFamily="34" charset="0"/>
                <a:cs typeface="Times New Roman" pitchFamily="18" charset="0"/>
              </a:rPr>
              <a:t>12-15 grams carb</a:t>
            </a:r>
            <a:endParaRPr lang="en-US" sz="2000" dirty="0">
              <a:solidFill>
                <a:srgbClr val="B13F9A">
                  <a:lumMod val="50000"/>
                </a:srgbClr>
              </a:solidFill>
              <a:latin typeface="Tahoma" pitchFamily="34" charset="0"/>
            </a:endParaRPr>
          </a:p>
          <a:p>
            <a:pPr eaLnBrk="1" hangingPunct="1"/>
            <a:endParaRPr lang="en-US" sz="1400" dirty="0">
              <a:solidFill>
                <a:srgbClr val="B13F9A">
                  <a:lumMod val="50000"/>
                </a:srgb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solidFill>
                <a:prstClr val="black"/>
              </a:solidFill>
              <a:latin typeface="Arial" pitchFamily="34" charset="0"/>
            </a:endParaRPr>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solidFill>
                  <a:prstClr val="black"/>
                </a:solidFill>
                <a:latin typeface="Arial" charset="0"/>
              </a:rPr>
            </a:br>
            <a:endParaRPr lang="en-US" sz="1400">
              <a:solidFill>
                <a:prstClr val="black"/>
              </a:solidFill>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br>
              <a:rPr lang="en-US" sz="1400">
                <a:solidFill>
                  <a:prstClr val="black"/>
                </a:solidFill>
                <a:latin typeface="Arial" charset="0"/>
              </a:rPr>
            </a:br>
            <a:endParaRPr lang="en-US" sz="1400">
              <a:solidFill>
                <a:prstClr val="black"/>
              </a:solidFill>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endParaRPr lang="en-US" sz="1400">
              <a:solidFill>
                <a:prstClr val="black"/>
              </a:solidFill>
              <a:latin typeface="Arial" charset="0"/>
            </a:endParaRPr>
          </a:p>
        </p:txBody>
      </p:sp>
      <p:pic>
        <p:nvPicPr>
          <p:cNvPr id="182291"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solidFill>
                  <a:prstClr val="black"/>
                </a:solidFill>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solidFill>
                  <a:prstClr val="black"/>
                </a:solidFill>
                <a:latin typeface="Tahoma" pitchFamily="34" charset="0"/>
              </a:rPr>
              <a:t>8 </a:t>
            </a:r>
            <a:r>
              <a:rPr lang="en-US" sz="1400" dirty="0" err="1">
                <a:solidFill>
                  <a:prstClr val="black"/>
                </a:solidFill>
                <a:latin typeface="Tahoma" pitchFamily="34" charset="0"/>
              </a:rPr>
              <a:t>oz</a:t>
            </a:r>
            <a:r>
              <a:rPr lang="en-US" sz="1400" dirty="0">
                <a:solidFill>
                  <a:prstClr val="black"/>
                </a:solidFill>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45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solidFill>
                <a:prstClr val="black"/>
              </a:solidFill>
              <a:latin typeface="Arial" charset="0"/>
              <a:cs typeface="Times New Roman" pitchFamily="18" charset="0"/>
            </a:endParaRPr>
          </a:p>
          <a:p>
            <a:pPr algn="ctr" eaLnBrk="1" hangingPunct="1"/>
            <a:r>
              <a:rPr lang="en-US" sz="1400">
                <a:solidFill>
                  <a:prstClr val="black"/>
                </a:solidFill>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solidFill>
                  <a:prstClr val="black"/>
                </a:solidFill>
                <a:latin typeface="Tahoma" pitchFamily="34" charset="0"/>
                <a:cs typeface="Times New Roman" pitchFamily="18" charset="0"/>
              </a:rPr>
              <a:t>1 slice bread</a:t>
            </a:r>
            <a:endParaRPr lang="en-US" sz="1400">
              <a:solidFill>
                <a:prstClr val="black"/>
              </a:solidFill>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Arial" charset="0"/>
                <a:cs typeface="Times New Roman" pitchFamily="18" charset="0"/>
              </a:rPr>
              <a:t>½ cup diet pudding</a:t>
            </a:r>
            <a:endParaRPr lang="en-US" sz="1400">
              <a:solidFill>
                <a:prstClr val="black"/>
              </a:solidFill>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1 tbsp syrup, jam, jelly, table sugar, honey</a:t>
            </a:r>
            <a:endParaRPr lang="en-US" sz="1400">
              <a:solidFill>
                <a:prstClr val="black"/>
              </a:solidFill>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½ cup sherbet</a:t>
            </a:r>
            <a:endParaRPr lang="en-US" sz="1400">
              <a:solidFill>
                <a:prstClr val="black"/>
              </a:solidFill>
              <a:latin typeface="Tahoma" pitchFamily="34" charset="0"/>
            </a:endParaRPr>
          </a:p>
          <a:p>
            <a:pPr eaLnBrk="1" hangingPunct="1"/>
            <a:endParaRPr lang="en-US" sz="1400">
              <a:solidFill>
                <a:prstClr val="black"/>
              </a:solidFill>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2 small cookies</a:t>
            </a:r>
            <a:endParaRPr lang="en-US" sz="1400">
              <a:solidFill>
                <a:prstClr val="black"/>
              </a:solidFill>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2 tbsp light syrup</a:t>
            </a:r>
            <a:endParaRPr lang="en-US" sz="1400">
              <a:solidFill>
                <a:prstClr val="black"/>
              </a:solidFill>
              <a:latin typeface="Tahoma" pitchFamily="34" charset="0"/>
            </a:endParaRPr>
          </a:p>
        </p:txBody>
      </p:sp>
      <p:sp>
        <p:nvSpPr>
          <p:cNvPr id="183306" name="Text Box 11"/>
          <p:cNvSpPr txBox="1">
            <a:spLocks noChangeArrowheads="1"/>
          </p:cNvSpPr>
          <p:nvPr/>
        </p:nvSpPr>
        <p:spPr bwMode="auto">
          <a:xfrm>
            <a:off x="228600" y="304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rgbClr val="B13F9A"/>
                </a:solidFill>
                <a:latin typeface="Tahoma" pitchFamily="34" charset="0"/>
                <a:cs typeface="Times New Roman" pitchFamily="18" charset="0"/>
              </a:rPr>
              <a:t>Carb counting - sweets</a:t>
            </a:r>
            <a:endParaRPr lang="en-US" sz="4000" dirty="0">
              <a:solidFill>
                <a:prstClr val="black"/>
              </a:solidFill>
              <a:latin typeface="Tahoma" pitchFamily="34" charset="0"/>
            </a:endParaRPr>
          </a:p>
        </p:txBody>
      </p:sp>
      <p:sp>
        <p:nvSpPr>
          <p:cNvPr id="183307" name="Text Box 12"/>
          <p:cNvSpPr txBox="1">
            <a:spLocks noChangeArrowheads="1"/>
          </p:cNvSpPr>
          <p:nvPr/>
        </p:nvSpPr>
        <p:spPr bwMode="auto">
          <a:xfrm>
            <a:off x="5980569" y="158751"/>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rgbClr val="AC66BB">
                    <a:lumMod val="50000"/>
                  </a:srgbClr>
                </a:solidFill>
                <a:latin typeface="Tahoma" pitchFamily="34" charset="0"/>
              </a:rPr>
              <a:t>Each Food has:</a:t>
            </a:r>
          </a:p>
          <a:p>
            <a:pPr eaLnBrk="1" hangingPunct="1"/>
            <a:r>
              <a:rPr lang="en-US" sz="2000" dirty="0">
                <a:solidFill>
                  <a:srgbClr val="AC66BB">
                    <a:lumMod val="50000"/>
                  </a:srgbClr>
                </a:solidFill>
                <a:latin typeface="Tahoma" pitchFamily="34" charset="0"/>
                <a:cs typeface="Times New Roman" pitchFamily="18" charset="0"/>
              </a:rPr>
              <a:t>      Calories vary</a:t>
            </a:r>
            <a:endParaRPr lang="en-US" sz="2000" dirty="0">
              <a:solidFill>
                <a:srgbClr val="AC66BB">
                  <a:lumMod val="50000"/>
                </a:srgbClr>
              </a:solidFill>
              <a:latin typeface="Tahoma" pitchFamily="34" charset="0"/>
            </a:endParaRPr>
          </a:p>
          <a:p>
            <a:pPr eaLnBrk="1" hangingPunct="1"/>
            <a:r>
              <a:rPr lang="en-US" sz="2000" dirty="0">
                <a:solidFill>
                  <a:srgbClr val="AC66BB">
                    <a:lumMod val="50000"/>
                  </a:srgbClr>
                </a:solidFill>
                <a:latin typeface="Tahoma" pitchFamily="34" charset="0"/>
                <a:cs typeface="Times New Roman" pitchFamily="18" charset="0"/>
              </a:rPr>
              <a:t>    15 grams carb</a:t>
            </a:r>
            <a:endParaRPr lang="en-US" sz="2000" dirty="0">
              <a:solidFill>
                <a:srgbClr val="AC66BB">
                  <a:lumMod val="50000"/>
                </a:srgb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prstClr val="black"/>
              </a:solidFill>
              <a:latin typeface="Arial" pitchFamily="34" charset="0"/>
            </a:endParaRPr>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solidFill>
                <a:prstClr val="black"/>
              </a:solidFill>
              <a:latin typeface="Arial" pitchFamily="34" charset="0"/>
            </a:endParaRPr>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solidFill>
                  <a:prstClr val="black"/>
                </a:solidFill>
                <a:latin typeface="Arial" charset="0"/>
              </a:rPr>
            </a:br>
            <a:endParaRPr lang="en-US" sz="1400">
              <a:solidFill>
                <a:prstClr val="black"/>
              </a:solidFill>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br>
              <a:rPr lang="en-US" sz="1400">
                <a:solidFill>
                  <a:prstClr val="black"/>
                </a:solidFill>
                <a:latin typeface="Arial" charset="0"/>
              </a:rPr>
            </a:br>
            <a:endParaRPr lang="en-US" sz="1400">
              <a:solidFill>
                <a:prstClr val="black"/>
              </a:solidFill>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solidFill>
                <a:prstClr val="black"/>
              </a:solidFill>
              <a:latin typeface="Arial" charset="0"/>
            </a:endParaRPr>
          </a:p>
          <a:p>
            <a:endParaRPr lang="en-US" sz="1400">
              <a:solidFill>
                <a:prstClr val="black"/>
              </a:solidFill>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prstClr val="black"/>
                </a:solidFill>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solidFill>
                  <a:prstClr val="black"/>
                </a:solidFill>
                <a:latin typeface="Tahoma" pitchFamily="34" charset="0"/>
                <a:cs typeface="Times New Roman" pitchFamily="18" charset="0"/>
              </a:rPr>
              <a:t>½ cup regular jello</a:t>
            </a:r>
            <a:endParaRPr lang="en-US" sz="1400">
              <a:solidFill>
                <a:prstClr val="black"/>
              </a:solidFill>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89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Enjoy the Ultimate Beverage – H20</a:t>
            </a:r>
          </a:p>
        </p:txBody>
      </p:sp>
      <p:sp>
        <p:nvSpPr>
          <p:cNvPr id="3" name="Content Placeholder 2"/>
          <p:cNvSpPr>
            <a:spLocks noGrp="1"/>
          </p:cNvSpPr>
          <p:nvPr>
            <p:ph sz="quarter" idx="1"/>
          </p:nvPr>
        </p:nvSpPr>
        <p:spPr/>
        <p:txBody>
          <a:bodyPr/>
          <a:lstStyle/>
          <a:p>
            <a:endParaRPr lang="en-US" dirty="0"/>
          </a:p>
          <a:p>
            <a:r>
              <a:rPr lang="en-US" dirty="0"/>
              <a:t>Goal: Keep hydrated by enjoying plenty of water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971800"/>
            <a:ext cx="2905885" cy="2819400"/>
          </a:xfrm>
          <a:prstGeom prst="rect">
            <a:avLst/>
          </a:prstGeom>
        </p:spPr>
      </p:pic>
    </p:spTree>
    <p:extLst>
      <p:ext uri="{BB962C8B-B14F-4D97-AF65-F5344CB8AC3E}">
        <p14:creationId xmlns:p14="http://schemas.microsoft.com/office/powerpoint/2010/main" val="9537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E4A5-8C07-AB13-5D5E-00E8EFEE9465}"/>
              </a:ext>
            </a:extLst>
          </p:cNvPr>
          <p:cNvSpPr>
            <a:spLocks noGrp="1"/>
          </p:cNvSpPr>
          <p:nvPr>
            <p:ph type="title"/>
          </p:nvPr>
        </p:nvSpPr>
        <p:spPr/>
        <p:txBody>
          <a:bodyPr/>
          <a:lstStyle/>
          <a:p>
            <a:r>
              <a:rPr lang="en-US" dirty="0"/>
              <a:t>Goals to Work On</a:t>
            </a:r>
          </a:p>
        </p:txBody>
      </p:sp>
      <p:sp>
        <p:nvSpPr>
          <p:cNvPr id="3" name="Content Placeholder 2">
            <a:extLst>
              <a:ext uri="{FF2B5EF4-FFF2-40B4-BE49-F238E27FC236}">
                <a16:creationId xmlns:a16="http://schemas.microsoft.com/office/drawing/2014/main" id="{5A8EC59C-F201-6EE3-1751-B9DF9F8702CB}"/>
              </a:ext>
            </a:extLst>
          </p:cNvPr>
          <p:cNvSpPr>
            <a:spLocks noGrp="1"/>
          </p:cNvSpPr>
          <p:nvPr>
            <p:ph sz="quarter" idx="1"/>
          </p:nvPr>
        </p:nvSpPr>
        <p:spPr>
          <a:xfrm>
            <a:off x="457200" y="1219200"/>
            <a:ext cx="8229600" cy="5334000"/>
          </a:xfrm>
        </p:spPr>
        <p:txBody>
          <a:bodyPr>
            <a:normAutofit/>
          </a:bodyPr>
          <a:lstStyle/>
          <a:p>
            <a:pPr marL="0" marR="0" indent="0" algn="ctr">
              <a:lnSpc>
                <a:spcPct val="107000"/>
              </a:lnSpc>
              <a:spcBef>
                <a:spcPts val="1275"/>
              </a:spcBef>
              <a:spcAft>
                <a:spcPts val="375"/>
              </a:spcAft>
              <a:buNone/>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Make a Plan – You are Worth It</a:t>
            </a:r>
          </a:p>
          <a:p>
            <a:pPr marL="0" marR="0" indent="0" algn="ctr">
              <a:lnSpc>
                <a:spcPct val="107000"/>
              </a:lnSpc>
              <a:spcBef>
                <a:spcPts val="1275"/>
              </a:spcBef>
              <a:spcAft>
                <a:spcPts val="375"/>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75"/>
              </a:spcBef>
              <a:spcAft>
                <a:spcPts val="375"/>
              </a:spcAft>
            </a:pPr>
            <a:r>
              <a:rPr lang="en-US" sz="21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My activity Goal for this week </a:t>
            </a: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a:t>
            </a:r>
          </a:p>
          <a:p>
            <a:pPr marL="0" marR="0">
              <a:lnSpc>
                <a:spcPct val="107000"/>
              </a:lnSpc>
              <a:spcBef>
                <a:spcPts val="1275"/>
              </a:spcBef>
              <a:spcAft>
                <a:spcPts val="37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a:t>
            </a:r>
            <a:b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endPar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ts val="1350"/>
              </a:lnSpc>
              <a:spcBef>
                <a:spcPts val="450"/>
              </a:spcBef>
              <a:spcAft>
                <a:spcPts val="825"/>
              </a:spcAft>
            </a:pPr>
            <a:endParaRPr lang="en-US" sz="1800" b="1" dirty="0">
              <a:solidFill>
                <a:srgbClr val="333333"/>
              </a:solidFill>
              <a:ea typeface="Times New Roman" panose="02020603050405020304" pitchFamily="18" charset="0"/>
              <a:cs typeface="Calibri" panose="020F0502020204030204" pitchFamily="34" charset="0"/>
            </a:endParaRPr>
          </a:p>
          <a:p>
            <a:pPr marL="0" marR="0">
              <a:lnSpc>
                <a:spcPts val="1350"/>
              </a:lnSpc>
              <a:spcBef>
                <a:spcPts val="450"/>
              </a:spcBef>
              <a:spcAft>
                <a:spcPts val="825"/>
              </a:spcAft>
            </a:pPr>
            <a:r>
              <a:rPr lang="en-US" sz="21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My Nutrition Goal for this week ____________________________________________________________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1425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F3A45-42B8-EA90-364E-7BA4E8BEADFB}"/>
              </a:ext>
            </a:extLst>
          </p:cNvPr>
          <p:cNvSpPr>
            <a:spLocks noGrp="1"/>
          </p:cNvSpPr>
          <p:nvPr>
            <p:ph type="title"/>
          </p:nvPr>
        </p:nvSpPr>
        <p:spPr>
          <a:xfrm>
            <a:off x="455613" y="273050"/>
            <a:ext cx="8226425" cy="946150"/>
          </a:xfrm>
        </p:spPr>
        <p:txBody>
          <a:bodyPr/>
          <a:lstStyle/>
          <a:p>
            <a:r>
              <a:rPr lang="en-US" dirty="0"/>
              <a:t>Goals for Diabetes</a:t>
            </a:r>
          </a:p>
        </p:txBody>
      </p:sp>
      <p:sp>
        <p:nvSpPr>
          <p:cNvPr id="4" name="Text Placeholder 3">
            <a:extLst>
              <a:ext uri="{FF2B5EF4-FFF2-40B4-BE49-F238E27FC236}">
                <a16:creationId xmlns:a16="http://schemas.microsoft.com/office/drawing/2014/main" id="{9D71734D-3FF9-3E9A-6179-05D5DA2144DD}"/>
              </a:ext>
            </a:extLst>
          </p:cNvPr>
          <p:cNvSpPr>
            <a:spLocks noGrp="1"/>
          </p:cNvSpPr>
          <p:nvPr>
            <p:ph type="body" sz="half" idx="1"/>
          </p:nvPr>
        </p:nvSpPr>
        <p:spPr>
          <a:xfrm>
            <a:off x="381000" y="1371600"/>
            <a:ext cx="4037012" cy="4497387"/>
          </a:xfrm>
        </p:spPr>
        <p:txBody>
          <a:bodyPr>
            <a:normAutofit fontScale="85000" lnSpcReduction="20000"/>
          </a:bodyPr>
          <a:lstStyle/>
          <a:p>
            <a:pPr marL="0" marR="0">
              <a:lnSpc>
                <a:spcPct val="120000"/>
              </a:lnSpc>
              <a:spcBef>
                <a:spcPts val="1275"/>
              </a:spcBef>
              <a:spcAft>
                <a:spcPts val="375"/>
              </a:spcAft>
            </a:pPr>
            <a:r>
              <a:rPr lang="en-US" sz="23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A1C</a:t>
            </a: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less than 7%</a:t>
            </a:r>
            <a:b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Premeal sugar target is 80-130</a:t>
            </a:r>
            <a:b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- 1-2 hours after a meal, less than 180</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1275"/>
              </a:spcBef>
              <a:spcAft>
                <a:spcPts val="375"/>
              </a:spcAft>
            </a:pPr>
            <a:r>
              <a:rPr lang="en-US" sz="23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Blood Pressure</a:t>
            </a: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less than 130/80</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1275"/>
              </a:spcBef>
              <a:spcAft>
                <a:spcPts val="375"/>
              </a:spcAft>
            </a:pPr>
            <a:r>
              <a:rPr lang="en-US" sz="23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Cholesterol</a:t>
            </a: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If over 40, cholesterol medication + diet and exercise recommended	</a:t>
            </a:r>
            <a:b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LDL (lousy) cholesterol target less than 70 if at high risk</a:t>
            </a:r>
            <a:b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sz="2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LDL cholesterol target less than 55 if had heart attack or stroke</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Content Placeholder 2">
            <a:extLst>
              <a:ext uri="{FF2B5EF4-FFF2-40B4-BE49-F238E27FC236}">
                <a16:creationId xmlns:a16="http://schemas.microsoft.com/office/drawing/2014/main" id="{67457182-3D4B-3192-67F6-4BB1B3A39334}"/>
              </a:ext>
            </a:extLst>
          </p:cNvPr>
          <p:cNvSpPr>
            <a:spLocks noGrp="1"/>
          </p:cNvSpPr>
          <p:nvPr>
            <p:ph sz="half" idx="2"/>
          </p:nvPr>
        </p:nvSpPr>
        <p:spPr>
          <a:xfrm>
            <a:off x="4645025" y="1219200"/>
            <a:ext cx="4037013" cy="5638799"/>
          </a:xfrm>
        </p:spPr>
        <p:txBody>
          <a:bodyPr>
            <a:normAutofit fontScale="62500" lnSpcReduction="20000"/>
          </a:bodyPr>
          <a:lstStyle/>
          <a:p>
            <a:pPr marL="0" marR="0">
              <a:lnSpc>
                <a:spcPct val="107000"/>
              </a:lnSpc>
              <a:spcBef>
                <a:spcPts val="1275"/>
              </a:spcBef>
              <a:spcAft>
                <a:spcPts val="375"/>
              </a:spcAft>
            </a:pPr>
            <a:r>
              <a:rPr lang="en-US"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Drugs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Know the medications you are taking, keep updated list on phone or paper and</a:t>
            </a:r>
          </a:p>
          <a:p>
            <a:pPr marL="0" marR="0">
              <a:lnSpc>
                <a:spcPct val="107000"/>
              </a:lnSpc>
              <a:spcBef>
                <a:spcPts val="1275"/>
              </a:spcBef>
              <a:spcAft>
                <a:spcPts val="375"/>
              </a:spcAft>
            </a:pPr>
            <a:r>
              <a:rPr lang="en-US"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Eyes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Get checked yearly, report any vision changes</a:t>
            </a:r>
          </a:p>
          <a:p>
            <a:pPr marL="0" marR="0">
              <a:lnSpc>
                <a:spcPct val="107000"/>
              </a:lnSpc>
              <a:spcBef>
                <a:spcPts val="1275"/>
              </a:spcBef>
              <a:spcAft>
                <a:spcPts val="375"/>
              </a:spcAft>
            </a:pPr>
            <a:r>
              <a:rPr lang="en-US"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Feet </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Check them daily, and if you notice and sores or infection, let your provider know</a:t>
            </a:r>
          </a:p>
          <a:p>
            <a:pPr marL="0" marR="0">
              <a:lnSpc>
                <a:spcPct val="107000"/>
              </a:lnSpc>
              <a:spcBef>
                <a:spcPts val="1275"/>
              </a:spcBef>
              <a:spcAft>
                <a:spcPts val="375"/>
              </a:spcAft>
            </a:pPr>
            <a:r>
              <a:rPr lang="en-US"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Food</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Healthy eating, more fiber, vegetables, beans, whole grains, fruits. Meet with dietitian. </a:t>
            </a:r>
          </a:p>
          <a:p>
            <a:pPr marL="0" marR="0">
              <a:lnSpc>
                <a:spcPct val="107000"/>
              </a:lnSpc>
              <a:spcBef>
                <a:spcPts val="1275"/>
              </a:spcBef>
              <a:spcAft>
                <a:spcPts val="375"/>
              </a:spcAft>
            </a:pPr>
            <a:r>
              <a:rPr lang="en-US" b="1" dirty="0">
                <a:solidFill>
                  <a:srgbClr val="B72E09"/>
                </a:solidFill>
                <a:effectLst/>
                <a:latin typeface="Calibri" panose="020F0502020204030204" pitchFamily="34" charset="0"/>
                <a:ea typeface="Times New Roman" panose="02020603050405020304" pitchFamily="18" charset="0"/>
                <a:cs typeface="Calibri" panose="020F0502020204030204" pitchFamily="34" charset="0"/>
              </a:rPr>
              <a:t>Kidneys</a:t>
            </a:r>
            <a:r>
              <a:rPr lang="en-US"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Check for kidney health annually by knowing your:</a:t>
            </a:r>
            <a:b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GFR (goal is more than 60) and </a:t>
            </a:r>
            <a:b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UACR (urine test) with goal of less than 30 mg/gm.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012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7992-4DA8-BF2B-D756-3DB9108B7CDA}"/>
              </a:ext>
            </a:extLst>
          </p:cNvPr>
          <p:cNvSpPr>
            <a:spLocks noGrp="1"/>
          </p:cNvSpPr>
          <p:nvPr>
            <p:ph type="title"/>
          </p:nvPr>
        </p:nvSpPr>
        <p:spPr>
          <a:xfrm>
            <a:off x="455613" y="273050"/>
            <a:ext cx="8226425" cy="1250950"/>
          </a:xfrm>
        </p:spPr>
        <p:txBody>
          <a:bodyPr>
            <a:normAutofit fontScale="90000"/>
          </a:bodyPr>
          <a:lstStyle/>
          <a:p>
            <a:r>
              <a:rPr lang="en-US" dirty="0"/>
              <a:t>Meds for Type 2 – Sulfonylureas and Metformin</a:t>
            </a:r>
          </a:p>
        </p:txBody>
      </p:sp>
      <p:sp>
        <p:nvSpPr>
          <p:cNvPr id="3" name="Text Placeholder 2">
            <a:extLst>
              <a:ext uri="{FF2B5EF4-FFF2-40B4-BE49-F238E27FC236}">
                <a16:creationId xmlns:a16="http://schemas.microsoft.com/office/drawing/2014/main" id="{A739EFE4-ADE3-881C-8DA6-F2F50AC221CC}"/>
              </a:ext>
            </a:extLst>
          </p:cNvPr>
          <p:cNvSpPr>
            <a:spLocks noGrp="1"/>
          </p:cNvSpPr>
          <p:nvPr>
            <p:ph type="body" sz="half" idx="1"/>
          </p:nvPr>
        </p:nvSpPr>
        <p:spPr/>
        <p:txBody>
          <a:bodyPr>
            <a:normAutofit/>
          </a:bodyPr>
          <a:lstStyle/>
          <a:p>
            <a:r>
              <a:rPr lang="en-US" dirty="0"/>
              <a:t>Sulfonylureas</a:t>
            </a:r>
          </a:p>
          <a:p>
            <a:pPr lvl="1"/>
            <a:r>
              <a:rPr lang="en-US" dirty="0"/>
              <a:t>Glipizide</a:t>
            </a:r>
          </a:p>
          <a:p>
            <a:pPr lvl="1"/>
            <a:r>
              <a:rPr lang="en-US" dirty="0"/>
              <a:t>Glyburide</a:t>
            </a:r>
          </a:p>
          <a:p>
            <a:pPr lvl="1"/>
            <a:r>
              <a:rPr lang="en-US" dirty="0"/>
              <a:t>Glimepiride (Amaryl)</a:t>
            </a:r>
          </a:p>
          <a:p>
            <a:r>
              <a:rPr lang="en-US" sz="2800" dirty="0"/>
              <a:t>Lower A1C 1-2%</a:t>
            </a:r>
          </a:p>
          <a:p>
            <a:r>
              <a:rPr lang="en-US" sz="2800" dirty="0"/>
              <a:t>Cheap ($4 month)</a:t>
            </a:r>
          </a:p>
          <a:p>
            <a:r>
              <a:rPr lang="en-US" sz="2800" dirty="0"/>
              <a:t>Cause low blood sugar/ weight gain</a:t>
            </a:r>
          </a:p>
        </p:txBody>
      </p:sp>
      <p:sp>
        <p:nvSpPr>
          <p:cNvPr id="4" name="Content Placeholder 3">
            <a:extLst>
              <a:ext uri="{FF2B5EF4-FFF2-40B4-BE49-F238E27FC236}">
                <a16:creationId xmlns:a16="http://schemas.microsoft.com/office/drawing/2014/main" id="{5A936830-3E1E-7634-E9A9-BA518DA4386A}"/>
              </a:ext>
            </a:extLst>
          </p:cNvPr>
          <p:cNvSpPr>
            <a:spLocks noGrp="1"/>
          </p:cNvSpPr>
          <p:nvPr>
            <p:ph sz="half" idx="2"/>
          </p:nvPr>
        </p:nvSpPr>
        <p:spPr>
          <a:xfrm>
            <a:off x="4645025" y="1598613"/>
            <a:ext cx="4037013" cy="4878387"/>
          </a:xfrm>
        </p:spPr>
        <p:txBody>
          <a:bodyPr>
            <a:normAutofit/>
          </a:bodyPr>
          <a:lstStyle/>
          <a:p>
            <a:r>
              <a:rPr lang="en-US" dirty="0"/>
              <a:t>Metformin</a:t>
            </a:r>
          </a:p>
          <a:p>
            <a:pPr lvl="1"/>
            <a:r>
              <a:rPr lang="en-US" dirty="0"/>
              <a:t>Lowers A1C 1-2% points</a:t>
            </a:r>
          </a:p>
          <a:p>
            <a:pPr lvl="1"/>
            <a:r>
              <a:rPr lang="en-US" dirty="0"/>
              <a:t>Cheap ($4 a month)</a:t>
            </a:r>
          </a:p>
          <a:p>
            <a:pPr lvl="1"/>
            <a:r>
              <a:rPr lang="en-US" dirty="0"/>
              <a:t>Lowers LDL cholesterol</a:t>
            </a:r>
          </a:p>
          <a:p>
            <a:pPr lvl="1"/>
            <a:r>
              <a:rPr lang="en-US" dirty="0"/>
              <a:t>Take with meals </a:t>
            </a:r>
          </a:p>
          <a:p>
            <a:pPr lvl="1"/>
            <a:r>
              <a:rPr lang="en-US" dirty="0"/>
              <a:t>Use extended release to prevent nausea</a:t>
            </a:r>
          </a:p>
          <a:p>
            <a:pPr lvl="1"/>
            <a:r>
              <a:rPr lang="en-US" dirty="0"/>
              <a:t>Does not harm kidneys</a:t>
            </a:r>
          </a:p>
          <a:p>
            <a:pPr lvl="1"/>
            <a:r>
              <a:rPr lang="en-US" dirty="0"/>
              <a:t>Don’t take if GFR less than 30</a:t>
            </a:r>
          </a:p>
        </p:txBody>
      </p:sp>
    </p:spTree>
    <p:extLst>
      <p:ext uri="{BB962C8B-B14F-4D97-AF65-F5344CB8AC3E}">
        <p14:creationId xmlns:p14="http://schemas.microsoft.com/office/powerpoint/2010/main" val="277897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B9BA-CC0E-A221-D781-23913E7C8E25}"/>
              </a:ext>
            </a:extLst>
          </p:cNvPr>
          <p:cNvSpPr>
            <a:spLocks noGrp="1"/>
          </p:cNvSpPr>
          <p:nvPr>
            <p:ph type="title"/>
          </p:nvPr>
        </p:nvSpPr>
        <p:spPr/>
        <p:txBody>
          <a:bodyPr/>
          <a:lstStyle/>
          <a:p>
            <a:r>
              <a:rPr lang="en-US" dirty="0"/>
              <a:t>Meds – DPP-IV’s and Actos</a:t>
            </a:r>
          </a:p>
        </p:txBody>
      </p:sp>
      <p:sp>
        <p:nvSpPr>
          <p:cNvPr id="3" name="Text Placeholder 2">
            <a:extLst>
              <a:ext uri="{FF2B5EF4-FFF2-40B4-BE49-F238E27FC236}">
                <a16:creationId xmlns:a16="http://schemas.microsoft.com/office/drawing/2014/main" id="{3FB57B91-4311-9615-9A18-8C3D729AB69E}"/>
              </a:ext>
            </a:extLst>
          </p:cNvPr>
          <p:cNvSpPr>
            <a:spLocks noGrp="1"/>
          </p:cNvSpPr>
          <p:nvPr>
            <p:ph type="body" sz="half" idx="1"/>
          </p:nvPr>
        </p:nvSpPr>
        <p:spPr/>
        <p:txBody>
          <a:bodyPr>
            <a:normAutofit/>
          </a:bodyPr>
          <a:lstStyle/>
          <a:p>
            <a:r>
              <a:rPr lang="en-US" dirty="0"/>
              <a:t>DPP-IV’s:</a:t>
            </a:r>
            <a:br>
              <a:rPr lang="en-US" dirty="0"/>
            </a:br>
            <a:r>
              <a:rPr lang="en-US" dirty="0"/>
              <a:t>Januvia, Onglyza, Tradjenta, Nesina</a:t>
            </a:r>
          </a:p>
          <a:p>
            <a:pPr lvl="1"/>
            <a:r>
              <a:rPr lang="en-US" dirty="0"/>
              <a:t>Lower A1C 0.6% -1.5</a:t>
            </a:r>
          </a:p>
          <a:p>
            <a:pPr lvl="1"/>
            <a:r>
              <a:rPr lang="en-US" dirty="0"/>
              <a:t>Expensive $600 /mo</a:t>
            </a:r>
          </a:p>
          <a:p>
            <a:pPr lvl="1"/>
            <a:r>
              <a:rPr lang="en-US" dirty="0"/>
              <a:t>No low blood sugar or weight gain. </a:t>
            </a:r>
          </a:p>
          <a:p>
            <a:pPr lvl="1"/>
            <a:r>
              <a:rPr lang="en-US" dirty="0"/>
              <a:t>Can cause joint pain (rare)</a:t>
            </a:r>
          </a:p>
        </p:txBody>
      </p:sp>
      <p:sp>
        <p:nvSpPr>
          <p:cNvPr id="4" name="Content Placeholder 3">
            <a:extLst>
              <a:ext uri="{FF2B5EF4-FFF2-40B4-BE49-F238E27FC236}">
                <a16:creationId xmlns:a16="http://schemas.microsoft.com/office/drawing/2014/main" id="{6A83942E-5232-55FF-CE34-070D0E0E14BD}"/>
              </a:ext>
            </a:extLst>
          </p:cNvPr>
          <p:cNvSpPr>
            <a:spLocks noGrp="1"/>
          </p:cNvSpPr>
          <p:nvPr>
            <p:ph sz="half" idx="2"/>
          </p:nvPr>
        </p:nvSpPr>
        <p:spPr/>
        <p:txBody>
          <a:bodyPr>
            <a:normAutofit/>
          </a:bodyPr>
          <a:lstStyle/>
          <a:p>
            <a:r>
              <a:rPr lang="en-US" dirty="0"/>
              <a:t>TZD - Actos  </a:t>
            </a:r>
          </a:p>
          <a:p>
            <a:pPr lvl="1"/>
            <a:r>
              <a:rPr lang="en-US" dirty="0"/>
              <a:t>Actos cost $35 a month</a:t>
            </a:r>
          </a:p>
          <a:p>
            <a:pPr lvl="1"/>
            <a:r>
              <a:rPr lang="en-US" dirty="0"/>
              <a:t>Lower A1C by ~1.0%</a:t>
            </a:r>
          </a:p>
          <a:p>
            <a:pPr lvl="1"/>
            <a:r>
              <a:rPr lang="en-US" dirty="0"/>
              <a:t>Can cause fluid weight gain</a:t>
            </a:r>
          </a:p>
          <a:p>
            <a:pPr lvl="1"/>
            <a:r>
              <a:rPr lang="en-US" dirty="0"/>
              <a:t>Not for people with heart failure</a:t>
            </a:r>
          </a:p>
          <a:p>
            <a:pPr lvl="1"/>
            <a:r>
              <a:rPr lang="en-US" dirty="0"/>
              <a:t>Actos is recommended post-stroke and for those with fatty liver </a:t>
            </a:r>
          </a:p>
        </p:txBody>
      </p:sp>
    </p:spTree>
    <p:extLst>
      <p:ext uri="{BB962C8B-B14F-4D97-AF65-F5344CB8AC3E}">
        <p14:creationId xmlns:p14="http://schemas.microsoft.com/office/powerpoint/2010/main" val="3250856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ADE08A0A-1EA6-47DB-BE7B-11B490E07C2D}"/>
              </a:ext>
            </a:extLst>
          </p:cNvPr>
          <p:cNvSpPr>
            <a:spLocks noGrp="1" noChangeArrowheads="1"/>
          </p:cNvSpPr>
          <p:nvPr>
            <p:ph type="title"/>
          </p:nvPr>
        </p:nvSpPr>
        <p:spPr>
          <a:xfrm>
            <a:off x="457200" y="152400"/>
            <a:ext cx="8229600" cy="990599"/>
          </a:xfrm>
        </p:spPr>
        <p:txBody>
          <a:bodyPr>
            <a:normAutofit/>
          </a:bodyPr>
          <a:lstStyle/>
          <a:p>
            <a:pPr eaLnBrk="1" hangingPunct="1"/>
            <a:r>
              <a:rPr lang="en-US" altLang="en-US" sz="4800" dirty="0"/>
              <a:t>GLP-1 Receptor Agonist Devices</a:t>
            </a:r>
          </a:p>
        </p:txBody>
      </p:sp>
      <p:pic>
        <p:nvPicPr>
          <p:cNvPr id="69635" name="Content Placeholder 4" descr="See the source image">
            <a:extLst>
              <a:ext uri="{FF2B5EF4-FFF2-40B4-BE49-F238E27FC236}">
                <a16:creationId xmlns:a16="http://schemas.microsoft.com/office/drawing/2014/main" id="{F396AE87-EFFE-41CC-B0CB-4B5356083FBB}"/>
              </a:ext>
            </a:extLst>
          </p:cNvPr>
          <p:cNvPicPr>
            <a:picLocks noGrp="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208034" y="1517919"/>
            <a:ext cx="2631356" cy="990599"/>
          </a:xfrm>
        </p:spPr>
      </p:pic>
      <p:pic>
        <p:nvPicPr>
          <p:cNvPr id="69636" name="Picture 3" descr="See the source image">
            <a:extLst>
              <a:ext uri="{FF2B5EF4-FFF2-40B4-BE49-F238E27FC236}">
                <a16:creationId xmlns:a16="http://schemas.microsoft.com/office/drawing/2014/main" id="{0B5A5371-2B36-40FC-8BE9-543B56E50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10" y="1628360"/>
            <a:ext cx="2469766" cy="12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descr="See the source image">
            <a:extLst>
              <a:ext uri="{FF2B5EF4-FFF2-40B4-BE49-F238E27FC236}">
                <a16:creationId xmlns:a16="http://schemas.microsoft.com/office/drawing/2014/main" id="{2E4195C8-544B-4C4A-95CF-80E73BC48C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699" y="4382210"/>
            <a:ext cx="2525540" cy="131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8">
            <a:extLst>
              <a:ext uri="{FF2B5EF4-FFF2-40B4-BE49-F238E27FC236}">
                <a16:creationId xmlns:a16="http://schemas.microsoft.com/office/drawing/2014/main" id="{37C44490-5E97-4DAB-9A91-7EECAF9470FD}"/>
              </a:ext>
            </a:extLst>
          </p:cNvPr>
          <p:cNvSpPr txBox="1">
            <a:spLocks noChangeArrowheads="1"/>
          </p:cNvSpPr>
          <p:nvPr/>
        </p:nvSpPr>
        <p:spPr bwMode="auto">
          <a:xfrm>
            <a:off x="254557" y="2839803"/>
            <a:ext cx="2355360" cy="109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5mcg  or 10mcg pen</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1 pen/month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Requires Rx for needles</a:t>
            </a:r>
          </a:p>
          <a:p>
            <a:pPr defTabSz="823692" fontAlgn="base">
              <a:spcBef>
                <a:spcPct val="0"/>
              </a:spcBef>
              <a:spcAft>
                <a:spcPct val="0"/>
              </a:spcAft>
              <a:buClrTx/>
              <a:buSzTx/>
              <a:buNone/>
            </a:pPr>
            <a:endParaRPr lang="en-US" altLang="en-US" sz="1621" dirty="0">
              <a:solidFill>
                <a:prstClr val="black"/>
              </a:solidFill>
              <a:cs typeface="Arial" panose="020B0604020202020204" pitchFamily="34" charset="0"/>
            </a:endParaRPr>
          </a:p>
        </p:txBody>
      </p:sp>
      <p:sp>
        <p:nvSpPr>
          <p:cNvPr id="69639" name="TextBox 9">
            <a:extLst>
              <a:ext uri="{FF2B5EF4-FFF2-40B4-BE49-F238E27FC236}">
                <a16:creationId xmlns:a16="http://schemas.microsoft.com/office/drawing/2014/main" id="{4DBE3218-4EB4-46A0-B129-86727707739B}"/>
              </a:ext>
            </a:extLst>
          </p:cNvPr>
          <p:cNvSpPr txBox="1">
            <a:spLocks noChangeArrowheads="1"/>
          </p:cNvSpPr>
          <p:nvPr/>
        </p:nvSpPr>
        <p:spPr bwMode="auto">
          <a:xfrm>
            <a:off x="215501" y="5486400"/>
            <a:ext cx="2875912" cy="8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Contains 14 doses (20mcg)</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2 pens/month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Requires Rx for needles</a:t>
            </a:r>
          </a:p>
        </p:txBody>
      </p:sp>
      <p:sp>
        <p:nvSpPr>
          <p:cNvPr id="69640" name="TextBox 10">
            <a:extLst>
              <a:ext uri="{FF2B5EF4-FFF2-40B4-BE49-F238E27FC236}">
                <a16:creationId xmlns:a16="http://schemas.microsoft.com/office/drawing/2014/main" id="{C86965E1-AD9C-4C31-84C2-C40BC16A8E4F}"/>
              </a:ext>
            </a:extLst>
          </p:cNvPr>
          <p:cNvSpPr txBox="1">
            <a:spLocks noChangeArrowheads="1"/>
          </p:cNvSpPr>
          <p:nvPr/>
        </p:nvSpPr>
        <p:spPr bwMode="auto">
          <a:xfrm>
            <a:off x="6578681" y="2530320"/>
            <a:ext cx="2328186" cy="133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1.2mg, 2 pens/mo </a:t>
            </a:r>
            <a:br>
              <a:rPr lang="en-US" altLang="en-US" sz="1621" dirty="0">
                <a:solidFill>
                  <a:prstClr val="black"/>
                </a:solidFill>
                <a:cs typeface="Arial" panose="020B0604020202020204" pitchFamily="34" charset="0"/>
              </a:rPr>
            </a:br>
            <a:r>
              <a:rPr lang="en-US" altLang="en-US" sz="1621" dirty="0">
                <a:solidFill>
                  <a:prstClr val="black"/>
                </a:solidFill>
                <a:cs typeface="Arial" panose="020B0604020202020204" pitchFamily="34" charset="0"/>
              </a:rPr>
              <a:t>  - (15 doses per pen)</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1.8mg, 3 pens/month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 - (10 doses per pen)</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Requires Rx for needles</a:t>
            </a:r>
          </a:p>
        </p:txBody>
      </p:sp>
      <p:sp>
        <p:nvSpPr>
          <p:cNvPr id="69641" name="TextBox 11">
            <a:extLst>
              <a:ext uri="{FF2B5EF4-FFF2-40B4-BE49-F238E27FC236}">
                <a16:creationId xmlns:a16="http://schemas.microsoft.com/office/drawing/2014/main" id="{38DC4114-D086-4D5D-94A2-EEB1159D0C22}"/>
              </a:ext>
            </a:extLst>
          </p:cNvPr>
          <p:cNvSpPr txBox="1">
            <a:spLocks noChangeArrowheads="1"/>
          </p:cNvSpPr>
          <p:nvPr/>
        </p:nvSpPr>
        <p:spPr bwMode="auto">
          <a:xfrm>
            <a:off x="6392768" y="5486399"/>
            <a:ext cx="2514099" cy="8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0.75, 1.5, 3, 4.5mg  pens</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4 pens/month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Never see needle</a:t>
            </a:r>
          </a:p>
        </p:txBody>
      </p:sp>
      <p:pic>
        <p:nvPicPr>
          <p:cNvPr id="69642" name="Picture 2" descr="See the source image">
            <a:extLst>
              <a:ext uri="{FF2B5EF4-FFF2-40B4-BE49-F238E27FC236}">
                <a16:creationId xmlns:a16="http://schemas.microsoft.com/office/drawing/2014/main" id="{60FED188-6919-4F16-B9B6-8B083D3C59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798" y="4382210"/>
            <a:ext cx="2017858" cy="112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6" descr="Image result for bcise">
            <a:extLst>
              <a:ext uri="{FF2B5EF4-FFF2-40B4-BE49-F238E27FC236}">
                <a16:creationId xmlns:a16="http://schemas.microsoft.com/office/drawing/2014/main" id="{59630F29-8E88-49B5-B6B4-7905CC536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3504" y="4133851"/>
            <a:ext cx="2797257" cy="126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66B4A55-2084-4E03-9954-1BAF6CE2AEAE}"/>
              </a:ext>
            </a:extLst>
          </p:cNvPr>
          <p:cNvSpPr txBox="1"/>
          <p:nvPr/>
        </p:nvSpPr>
        <p:spPr>
          <a:xfrm>
            <a:off x="3541983" y="5400911"/>
            <a:ext cx="2234655" cy="1357832"/>
          </a:xfrm>
          <a:prstGeom prst="rect">
            <a:avLst/>
          </a:prstGeom>
          <a:noFill/>
        </p:spPr>
        <p:txBody>
          <a:bodyPr wrap="square" lIns="82318" tIns="41160" rIns="82318" bIns="41160">
            <a:spAutoFit/>
          </a:bodyPr>
          <a:lstStyle/>
          <a:p>
            <a:pPr defTabSz="548620">
              <a:defRPr/>
            </a:pPr>
            <a:r>
              <a:rPr lang="en-US" sz="1621" dirty="0">
                <a:solidFill>
                  <a:prstClr val="black"/>
                </a:solidFill>
                <a:latin typeface="Calibri" panose="020F0502020204030204" pitchFamily="34" charset="0"/>
                <a:cs typeface="Calibri" panose="020F0502020204030204" pitchFamily="34" charset="0"/>
              </a:rPr>
              <a:t>2mg pen</a:t>
            </a:r>
          </a:p>
          <a:p>
            <a:pPr defTabSz="548620">
              <a:defRPr/>
            </a:pPr>
            <a:r>
              <a:rPr lang="en-US" sz="1621" dirty="0">
                <a:solidFill>
                  <a:prstClr val="black"/>
                </a:solidFill>
                <a:latin typeface="Calibri" panose="020F0502020204030204" pitchFamily="34" charset="0"/>
                <a:cs typeface="Calibri" panose="020F0502020204030204" pitchFamily="34" charset="0"/>
              </a:rPr>
              <a:t>4 pens/month</a:t>
            </a:r>
          </a:p>
          <a:p>
            <a:pPr defTabSz="548620">
              <a:defRPr/>
            </a:pPr>
            <a:r>
              <a:rPr lang="en-US" sz="1621" dirty="0">
                <a:solidFill>
                  <a:prstClr val="black"/>
                </a:solidFill>
                <a:latin typeface="Calibri" panose="020F0502020204030204" pitchFamily="34" charset="0"/>
                <a:cs typeface="Calibri" panose="020F0502020204030204" pitchFamily="34" charset="0"/>
              </a:rPr>
              <a:t>Shake 15 seconds</a:t>
            </a:r>
          </a:p>
          <a:p>
            <a:pPr defTabSz="548620">
              <a:defRPr/>
            </a:pPr>
            <a:r>
              <a:rPr lang="en-US" sz="1621" dirty="0">
                <a:solidFill>
                  <a:prstClr val="black"/>
                </a:solidFill>
                <a:latin typeface="Calibri" panose="020F0502020204030204" pitchFamily="34" charset="0"/>
                <a:cs typeface="Calibri" panose="020F0502020204030204" pitchFamily="34" charset="0"/>
              </a:rPr>
              <a:t>Never see needle</a:t>
            </a:r>
          </a:p>
          <a:p>
            <a:pPr defTabSz="548620">
              <a:defRPr/>
            </a:pPr>
            <a:endParaRPr lang="en-US" dirty="0">
              <a:solidFill>
                <a:prstClr val="black"/>
              </a:solidFill>
              <a:latin typeface="Gill Sans MT"/>
              <a:cs typeface="Arial" panose="020B0604020202020204" pitchFamily="34" charset="0"/>
            </a:endParaRPr>
          </a:p>
        </p:txBody>
      </p:sp>
      <p:pic>
        <p:nvPicPr>
          <p:cNvPr id="15" name="Content Placeholder 5">
            <a:extLst>
              <a:ext uri="{FF2B5EF4-FFF2-40B4-BE49-F238E27FC236}">
                <a16:creationId xmlns:a16="http://schemas.microsoft.com/office/drawing/2014/main" id="{6A462E2C-B3DA-4FFD-A6E5-38D91AAB3BB9}"/>
              </a:ext>
            </a:extLst>
          </p:cNvPr>
          <p:cNvPicPr>
            <a:picLocks noChangeAspect="1"/>
          </p:cNvPicPr>
          <p:nvPr/>
        </p:nvPicPr>
        <p:blipFill>
          <a:blip r:embed="rId8"/>
          <a:stretch>
            <a:fillRect/>
          </a:stretch>
        </p:blipFill>
        <p:spPr>
          <a:xfrm>
            <a:off x="3505153" y="1568452"/>
            <a:ext cx="2133695" cy="1234168"/>
          </a:xfrm>
          <a:prstGeom prst="rect">
            <a:avLst/>
          </a:prstGeom>
          <a:effectLst>
            <a:outerShdw blurRad="63500" sx="102000" sy="102000" algn="ctr" rotWithShape="0">
              <a:prstClr val="black">
                <a:alpha val="40000"/>
              </a:prstClr>
            </a:outerShdw>
          </a:effectLst>
        </p:spPr>
      </p:pic>
      <p:sp>
        <p:nvSpPr>
          <p:cNvPr id="69646" name="TextBox 5">
            <a:extLst>
              <a:ext uri="{FF2B5EF4-FFF2-40B4-BE49-F238E27FC236}">
                <a16:creationId xmlns:a16="http://schemas.microsoft.com/office/drawing/2014/main" id="{F9DDE065-DAE1-4A4F-A55C-389C26FAA906}"/>
              </a:ext>
            </a:extLst>
          </p:cNvPr>
          <p:cNvSpPr txBox="1">
            <a:spLocks noChangeArrowheads="1"/>
          </p:cNvSpPr>
          <p:nvPr/>
        </p:nvSpPr>
        <p:spPr bwMode="auto">
          <a:xfrm>
            <a:off x="3404193" y="2858893"/>
            <a:ext cx="2426864" cy="8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3 pen options: 0.5, 1, 2mg 1 pen/month </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Comes with needles</a:t>
            </a:r>
          </a:p>
        </p:txBody>
      </p:sp>
      <p:sp>
        <p:nvSpPr>
          <p:cNvPr id="3" name="TextBox 2">
            <a:extLst>
              <a:ext uri="{FF2B5EF4-FFF2-40B4-BE49-F238E27FC236}">
                <a16:creationId xmlns:a16="http://schemas.microsoft.com/office/drawing/2014/main" id="{697EF396-7F9F-9C3F-71C5-DF4086176211}"/>
              </a:ext>
            </a:extLst>
          </p:cNvPr>
          <p:cNvSpPr txBox="1"/>
          <p:nvPr/>
        </p:nvSpPr>
        <p:spPr>
          <a:xfrm>
            <a:off x="527796" y="1184245"/>
            <a:ext cx="1676590" cy="461665"/>
          </a:xfrm>
          <a:prstGeom prst="rect">
            <a:avLst/>
          </a:prstGeom>
          <a:noFill/>
        </p:spPr>
        <p:txBody>
          <a:bodyPr wrap="square" rtlCol="0">
            <a:spAutoFit/>
          </a:bodyPr>
          <a:lstStyle/>
          <a:p>
            <a:pPr algn="ctr"/>
            <a:r>
              <a:rPr lang="en-US" sz="2400" dirty="0" err="1"/>
              <a:t>Byetta</a:t>
            </a:r>
            <a:endParaRPr lang="en-US" sz="2400" dirty="0"/>
          </a:p>
        </p:txBody>
      </p:sp>
      <p:sp>
        <p:nvSpPr>
          <p:cNvPr id="4" name="TextBox 3">
            <a:extLst>
              <a:ext uri="{FF2B5EF4-FFF2-40B4-BE49-F238E27FC236}">
                <a16:creationId xmlns:a16="http://schemas.microsoft.com/office/drawing/2014/main" id="{C6449EAD-B5D9-E0CA-6D3D-46B72D892955}"/>
              </a:ext>
            </a:extLst>
          </p:cNvPr>
          <p:cNvSpPr txBox="1"/>
          <p:nvPr/>
        </p:nvSpPr>
        <p:spPr>
          <a:xfrm>
            <a:off x="3429358" y="1122182"/>
            <a:ext cx="1676590" cy="461665"/>
          </a:xfrm>
          <a:prstGeom prst="rect">
            <a:avLst/>
          </a:prstGeom>
          <a:noFill/>
        </p:spPr>
        <p:txBody>
          <a:bodyPr wrap="square" rtlCol="0">
            <a:spAutoFit/>
          </a:bodyPr>
          <a:lstStyle/>
          <a:p>
            <a:pPr algn="ctr"/>
            <a:r>
              <a:rPr lang="en-US" sz="2400" dirty="0"/>
              <a:t>Ozempic</a:t>
            </a:r>
          </a:p>
        </p:txBody>
      </p:sp>
      <p:sp>
        <p:nvSpPr>
          <p:cNvPr id="5" name="TextBox 4">
            <a:extLst>
              <a:ext uri="{FF2B5EF4-FFF2-40B4-BE49-F238E27FC236}">
                <a16:creationId xmlns:a16="http://schemas.microsoft.com/office/drawing/2014/main" id="{E79D826F-68DA-C5A1-72E2-115A75760B1D}"/>
              </a:ext>
            </a:extLst>
          </p:cNvPr>
          <p:cNvSpPr txBox="1"/>
          <p:nvPr/>
        </p:nvSpPr>
        <p:spPr>
          <a:xfrm>
            <a:off x="6670170" y="1200732"/>
            <a:ext cx="1676590" cy="461665"/>
          </a:xfrm>
          <a:prstGeom prst="rect">
            <a:avLst/>
          </a:prstGeom>
          <a:noFill/>
        </p:spPr>
        <p:txBody>
          <a:bodyPr wrap="square" rtlCol="0">
            <a:spAutoFit/>
          </a:bodyPr>
          <a:lstStyle/>
          <a:p>
            <a:pPr algn="ctr"/>
            <a:r>
              <a:rPr lang="en-US" sz="2400" dirty="0"/>
              <a:t>Victoza</a:t>
            </a:r>
          </a:p>
        </p:txBody>
      </p:sp>
      <p:sp>
        <p:nvSpPr>
          <p:cNvPr id="6" name="TextBox 5">
            <a:extLst>
              <a:ext uri="{FF2B5EF4-FFF2-40B4-BE49-F238E27FC236}">
                <a16:creationId xmlns:a16="http://schemas.microsoft.com/office/drawing/2014/main" id="{E34D0825-49A4-9C67-424E-0E5016ACF527}"/>
              </a:ext>
            </a:extLst>
          </p:cNvPr>
          <p:cNvSpPr txBox="1"/>
          <p:nvPr/>
        </p:nvSpPr>
        <p:spPr>
          <a:xfrm>
            <a:off x="375199" y="3933979"/>
            <a:ext cx="1676590" cy="461665"/>
          </a:xfrm>
          <a:prstGeom prst="rect">
            <a:avLst/>
          </a:prstGeom>
          <a:noFill/>
        </p:spPr>
        <p:txBody>
          <a:bodyPr wrap="square" rtlCol="0">
            <a:spAutoFit/>
          </a:bodyPr>
          <a:lstStyle/>
          <a:p>
            <a:pPr algn="ctr"/>
            <a:r>
              <a:rPr lang="en-US" sz="2400" dirty="0" err="1"/>
              <a:t>Adlyxin</a:t>
            </a:r>
            <a:endParaRPr lang="en-US" sz="2400" dirty="0"/>
          </a:p>
        </p:txBody>
      </p:sp>
      <p:sp>
        <p:nvSpPr>
          <p:cNvPr id="7" name="TextBox 6">
            <a:extLst>
              <a:ext uri="{FF2B5EF4-FFF2-40B4-BE49-F238E27FC236}">
                <a16:creationId xmlns:a16="http://schemas.microsoft.com/office/drawing/2014/main" id="{DF43FC80-6C48-D212-D093-248894078A8C}"/>
              </a:ext>
            </a:extLst>
          </p:cNvPr>
          <p:cNvSpPr txBox="1"/>
          <p:nvPr/>
        </p:nvSpPr>
        <p:spPr>
          <a:xfrm>
            <a:off x="3713838" y="3797210"/>
            <a:ext cx="1676590" cy="461665"/>
          </a:xfrm>
          <a:prstGeom prst="rect">
            <a:avLst/>
          </a:prstGeom>
          <a:noFill/>
        </p:spPr>
        <p:txBody>
          <a:bodyPr wrap="square" rtlCol="0">
            <a:spAutoFit/>
          </a:bodyPr>
          <a:lstStyle/>
          <a:p>
            <a:pPr algn="ctr"/>
            <a:r>
              <a:rPr lang="en-US" sz="2400" dirty="0"/>
              <a:t>Bydureon</a:t>
            </a:r>
          </a:p>
        </p:txBody>
      </p:sp>
      <p:sp>
        <p:nvSpPr>
          <p:cNvPr id="12" name="TextBox 11">
            <a:extLst>
              <a:ext uri="{FF2B5EF4-FFF2-40B4-BE49-F238E27FC236}">
                <a16:creationId xmlns:a16="http://schemas.microsoft.com/office/drawing/2014/main" id="{BA20082E-20C2-3D9C-F51F-A382E7A5F0F4}"/>
              </a:ext>
            </a:extLst>
          </p:cNvPr>
          <p:cNvSpPr txBox="1"/>
          <p:nvPr/>
        </p:nvSpPr>
        <p:spPr>
          <a:xfrm>
            <a:off x="6727174" y="4039245"/>
            <a:ext cx="1676590" cy="461665"/>
          </a:xfrm>
          <a:prstGeom prst="rect">
            <a:avLst/>
          </a:prstGeom>
          <a:noFill/>
        </p:spPr>
        <p:txBody>
          <a:bodyPr wrap="square" rtlCol="0">
            <a:spAutoFit/>
          </a:bodyPr>
          <a:lstStyle/>
          <a:p>
            <a:pPr algn="ctr"/>
            <a:r>
              <a:rPr lang="en-US" sz="2400" dirty="0"/>
              <a:t>Trulicity</a:t>
            </a:r>
          </a:p>
        </p:txBody>
      </p:sp>
    </p:spTree>
    <p:extLst>
      <p:ext uri="{BB962C8B-B14F-4D97-AF65-F5344CB8AC3E}">
        <p14:creationId xmlns:p14="http://schemas.microsoft.com/office/powerpoint/2010/main" val="40290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0987-00C2-3A49-01CE-8E58EBB76B3B}"/>
              </a:ext>
            </a:extLst>
          </p:cNvPr>
          <p:cNvSpPr>
            <a:spLocks noGrp="1"/>
          </p:cNvSpPr>
          <p:nvPr>
            <p:ph type="title"/>
          </p:nvPr>
        </p:nvSpPr>
        <p:spPr>
          <a:xfrm>
            <a:off x="152400" y="116967"/>
            <a:ext cx="9144000" cy="994172"/>
          </a:xfrm>
        </p:spPr>
        <p:txBody>
          <a:bodyPr/>
          <a:lstStyle/>
          <a:p>
            <a:r>
              <a:rPr lang="en-US" dirty="0"/>
              <a:t>Tirzepatide Clinical Use</a:t>
            </a:r>
          </a:p>
        </p:txBody>
      </p:sp>
      <p:sp>
        <p:nvSpPr>
          <p:cNvPr id="3" name="Content Placeholder 2">
            <a:extLst>
              <a:ext uri="{FF2B5EF4-FFF2-40B4-BE49-F238E27FC236}">
                <a16:creationId xmlns:a16="http://schemas.microsoft.com/office/drawing/2014/main" id="{06B39655-D48D-F4A8-8F5C-FD6A9C0C33A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5777553-F2FD-E932-242E-9D3F020B0492}"/>
              </a:ext>
            </a:extLst>
          </p:cNvPr>
          <p:cNvPicPr>
            <a:picLocks noChangeAspect="1"/>
          </p:cNvPicPr>
          <p:nvPr/>
        </p:nvPicPr>
        <p:blipFill>
          <a:blip r:embed="rId3"/>
          <a:stretch>
            <a:fillRect/>
          </a:stretch>
        </p:blipFill>
        <p:spPr>
          <a:xfrm>
            <a:off x="246459" y="1147159"/>
            <a:ext cx="2343150" cy="2150269"/>
          </a:xfrm>
          <a:prstGeom prst="rect">
            <a:avLst/>
          </a:prstGeom>
        </p:spPr>
      </p:pic>
      <p:pic>
        <p:nvPicPr>
          <p:cNvPr id="7" name="Picture 6">
            <a:extLst>
              <a:ext uri="{FF2B5EF4-FFF2-40B4-BE49-F238E27FC236}">
                <a16:creationId xmlns:a16="http://schemas.microsoft.com/office/drawing/2014/main" id="{A45E4650-4773-F427-550A-F7FE1698D43A}"/>
              </a:ext>
            </a:extLst>
          </p:cNvPr>
          <p:cNvPicPr>
            <a:picLocks noChangeAspect="1"/>
          </p:cNvPicPr>
          <p:nvPr/>
        </p:nvPicPr>
        <p:blipFill>
          <a:blip r:embed="rId4"/>
          <a:stretch>
            <a:fillRect/>
          </a:stretch>
        </p:blipFill>
        <p:spPr>
          <a:xfrm>
            <a:off x="6252086" y="987981"/>
            <a:ext cx="2454360" cy="2112237"/>
          </a:xfrm>
          <a:prstGeom prst="rect">
            <a:avLst/>
          </a:prstGeom>
        </p:spPr>
      </p:pic>
      <p:pic>
        <p:nvPicPr>
          <p:cNvPr id="9" name="Picture 8">
            <a:extLst>
              <a:ext uri="{FF2B5EF4-FFF2-40B4-BE49-F238E27FC236}">
                <a16:creationId xmlns:a16="http://schemas.microsoft.com/office/drawing/2014/main" id="{1A676FA9-0ECB-E5D1-F105-DE7FBB5A3DF4}"/>
              </a:ext>
            </a:extLst>
          </p:cNvPr>
          <p:cNvPicPr>
            <a:picLocks noChangeAspect="1"/>
          </p:cNvPicPr>
          <p:nvPr/>
        </p:nvPicPr>
        <p:blipFill>
          <a:blip r:embed="rId5"/>
          <a:stretch>
            <a:fillRect/>
          </a:stretch>
        </p:blipFill>
        <p:spPr>
          <a:xfrm>
            <a:off x="246460" y="3451606"/>
            <a:ext cx="8651081" cy="2636044"/>
          </a:xfrm>
          <a:prstGeom prst="rect">
            <a:avLst/>
          </a:prstGeom>
        </p:spPr>
      </p:pic>
      <p:sp>
        <p:nvSpPr>
          <p:cNvPr id="10" name="Arrow: Right 9">
            <a:extLst>
              <a:ext uri="{FF2B5EF4-FFF2-40B4-BE49-F238E27FC236}">
                <a16:creationId xmlns:a16="http://schemas.microsoft.com/office/drawing/2014/main" id="{55F2EA0B-CC1F-4FF9-53CD-2711CB06BD09}"/>
              </a:ext>
            </a:extLst>
          </p:cNvPr>
          <p:cNvSpPr/>
          <p:nvPr/>
        </p:nvSpPr>
        <p:spPr>
          <a:xfrm>
            <a:off x="3289214" y="1971464"/>
            <a:ext cx="2454360" cy="882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861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GLP-1 &amp; GIP Meds </a:t>
            </a:r>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3160972860"/>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947BF27-BBC6-7122-B762-4F563A36CCC3}"/>
              </a:ext>
            </a:extLst>
          </p:cNvPr>
          <p:cNvSpPr txBox="1"/>
          <p:nvPr/>
        </p:nvSpPr>
        <p:spPr>
          <a:xfrm>
            <a:off x="2209800" y="1295400"/>
            <a:ext cx="5181600" cy="584775"/>
          </a:xfrm>
          <a:prstGeom prst="rect">
            <a:avLst/>
          </a:prstGeom>
          <a:noFill/>
        </p:spPr>
        <p:txBody>
          <a:bodyPr wrap="square" rtlCol="0">
            <a:spAutoFit/>
          </a:bodyPr>
          <a:lstStyle/>
          <a:p>
            <a:r>
              <a:rPr lang="en-US" sz="3200" dirty="0"/>
              <a:t>“Gut Hormone Imitators”</a:t>
            </a:r>
          </a:p>
        </p:txBody>
      </p:sp>
    </p:spTree>
    <p:extLst>
      <p:ext uri="{BB962C8B-B14F-4D97-AF65-F5344CB8AC3E}">
        <p14:creationId xmlns:p14="http://schemas.microsoft.com/office/powerpoint/2010/main" val="80934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019800" cy="5562600"/>
          </a:xfrm>
        </p:spPr>
        <p:txBody>
          <a:bodyPr rtlCol="0">
            <a:normAutofit/>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gradually increase</a:t>
            </a:r>
          </a:p>
          <a:p>
            <a:pPr eaLnBrk="1" fontAlgn="auto" hangingPunct="1">
              <a:spcAft>
                <a:spcPts val="0"/>
              </a:spcAft>
              <a:defRPr/>
            </a:pPr>
            <a:r>
              <a:rPr lang="en-US" sz="2800" dirty="0"/>
              <a:t>Eat smaller </a:t>
            </a:r>
            <a:r>
              <a:rPr lang="en-US" sz="2800" i="1" dirty="0"/>
              <a:t>nourishing</a:t>
            </a:r>
            <a:r>
              <a:rPr lang="en-US" sz="2800" dirty="0"/>
              <a:t> 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solidFill>
                  <a:schemeClr val="accent2">
                    <a:lumMod val="75000"/>
                  </a:schemeClr>
                </a:solidFill>
              </a:rPr>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762000"/>
          </a:xfrm>
        </p:spPr>
        <p:txBody>
          <a:bodyPr>
            <a:normAutofit/>
          </a:bodyPr>
          <a:lstStyle/>
          <a:p>
            <a:pPr eaLnBrk="1" hangingPunct="1"/>
            <a:r>
              <a:rPr lang="en-US" altLang="en-US" sz="4000" dirty="0"/>
              <a:t>SGLT-2i Indications Summary</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79763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1157034546"/>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22FD614-6E45-2209-590B-8BFE56A8D4AA}"/>
              </a:ext>
            </a:extLst>
          </p:cNvPr>
          <p:cNvSpPr txBox="1"/>
          <p:nvPr/>
        </p:nvSpPr>
        <p:spPr>
          <a:xfrm>
            <a:off x="1371600" y="1216845"/>
            <a:ext cx="5829300" cy="523220"/>
          </a:xfrm>
          <a:prstGeom prst="rect">
            <a:avLst/>
          </a:prstGeom>
          <a:noFill/>
        </p:spPr>
        <p:txBody>
          <a:bodyPr wrap="square" rtlCol="0">
            <a:spAutoFit/>
          </a:bodyPr>
          <a:lstStyle/>
          <a:p>
            <a:r>
              <a:rPr lang="en-US" sz="2800" dirty="0"/>
              <a:t>“Glucoretics” – Urinate out Sugar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graphicFrame>
        <p:nvGraphicFramePr>
          <p:cNvPr id="6" name="Diagram 5">
            <a:extLst>
              <a:ext uri="{FF2B5EF4-FFF2-40B4-BE49-F238E27FC236}">
                <a16:creationId xmlns:a16="http://schemas.microsoft.com/office/drawing/2014/main" id="{44D752B9-D492-4692-A6FC-7DAB2B4231D8}"/>
              </a:ext>
            </a:extLst>
          </p:cNvPr>
          <p:cNvGraphicFramePr/>
          <p:nvPr>
            <p:extLst>
              <p:ext uri="{D42A27DB-BD31-4B8C-83A1-F6EECF244321}">
                <p14:modId xmlns:p14="http://schemas.microsoft.com/office/powerpoint/2010/main" val="4150192883"/>
              </p:ext>
            </p:extLst>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B414500-B16F-7B16-EAAB-951FFC4B6E1D}"/>
              </a:ext>
            </a:extLst>
          </p:cNvPr>
          <p:cNvSpPr txBox="1"/>
          <p:nvPr/>
        </p:nvSpPr>
        <p:spPr>
          <a:xfrm>
            <a:off x="1371600" y="1216845"/>
            <a:ext cx="5829300" cy="523220"/>
          </a:xfrm>
          <a:prstGeom prst="rect">
            <a:avLst/>
          </a:prstGeom>
          <a:noFill/>
        </p:spPr>
        <p:txBody>
          <a:bodyPr wrap="square" rtlCol="0">
            <a:spAutoFit/>
          </a:bodyPr>
          <a:lstStyle/>
          <a:p>
            <a:r>
              <a:rPr lang="en-US" sz="2800" dirty="0"/>
              <a:t>“Glucoretics” – Urinate out Sugar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B9BA-CC0E-A221-D781-23913E7C8E25}"/>
              </a:ext>
            </a:extLst>
          </p:cNvPr>
          <p:cNvSpPr>
            <a:spLocks noGrp="1"/>
          </p:cNvSpPr>
          <p:nvPr>
            <p:ph type="title"/>
          </p:nvPr>
        </p:nvSpPr>
        <p:spPr/>
        <p:txBody>
          <a:bodyPr/>
          <a:lstStyle/>
          <a:p>
            <a:r>
              <a:rPr lang="en-US" dirty="0"/>
              <a:t>Meds GLP/GIPs &amp; SGLT-2s</a:t>
            </a:r>
          </a:p>
        </p:txBody>
      </p:sp>
      <p:sp>
        <p:nvSpPr>
          <p:cNvPr id="3" name="Text Placeholder 2">
            <a:extLst>
              <a:ext uri="{FF2B5EF4-FFF2-40B4-BE49-F238E27FC236}">
                <a16:creationId xmlns:a16="http://schemas.microsoft.com/office/drawing/2014/main" id="{3FB57B91-4311-9615-9A18-8C3D729AB69E}"/>
              </a:ext>
            </a:extLst>
          </p:cNvPr>
          <p:cNvSpPr>
            <a:spLocks noGrp="1"/>
          </p:cNvSpPr>
          <p:nvPr>
            <p:ph type="body" sz="half" idx="1"/>
          </p:nvPr>
        </p:nvSpPr>
        <p:spPr/>
        <p:txBody>
          <a:bodyPr>
            <a:normAutofit fontScale="92500"/>
          </a:bodyPr>
          <a:lstStyle/>
          <a:p>
            <a:r>
              <a:rPr lang="en-US" dirty="0"/>
              <a:t>GLP-1 &amp; GIP (Gut hormone imitators)</a:t>
            </a:r>
          </a:p>
          <a:p>
            <a:pPr lvl="1"/>
            <a:r>
              <a:rPr lang="en-US" dirty="0"/>
              <a:t>Lowers by A1C 1-3%</a:t>
            </a:r>
          </a:p>
          <a:p>
            <a:pPr lvl="1"/>
            <a:r>
              <a:rPr lang="en-US" dirty="0"/>
              <a:t>Expensive $900 /mo</a:t>
            </a:r>
          </a:p>
          <a:p>
            <a:pPr lvl="1"/>
            <a:r>
              <a:rPr lang="en-US" dirty="0"/>
              <a:t>Weight loss (4-13%)</a:t>
            </a:r>
          </a:p>
          <a:p>
            <a:pPr lvl="1"/>
            <a:r>
              <a:rPr lang="en-US" dirty="0"/>
              <a:t>Protects against heart disease. </a:t>
            </a:r>
          </a:p>
          <a:p>
            <a:pPr lvl="1"/>
            <a:r>
              <a:rPr lang="en-US" dirty="0"/>
              <a:t>Can cause nausea/loss of appetite</a:t>
            </a:r>
          </a:p>
          <a:p>
            <a:pPr lvl="1"/>
            <a:r>
              <a:rPr lang="en-US" dirty="0"/>
              <a:t>Report any stomach pain</a:t>
            </a:r>
          </a:p>
        </p:txBody>
      </p:sp>
      <p:sp>
        <p:nvSpPr>
          <p:cNvPr id="4" name="Content Placeholder 3">
            <a:extLst>
              <a:ext uri="{FF2B5EF4-FFF2-40B4-BE49-F238E27FC236}">
                <a16:creationId xmlns:a16="http://schemas.microsoft.com/office/drawing/2014/main" id="{6A83942E-5232-55FF-CE34-070D0E0E14BD}"/>
              </a:ext>
            </a:extLst>
          </p:cNvPr>
          <p:cNvSpPr>
            <a:spLocks noGrp="1"/>
          </p:cNvSpPr>
          <p:nvPr>
            <p:ph sz="half" idx="2"/>
          </p:nvPr>
        </p:nvSpPr>
        <p:spPr/>
        <p:txBody>
          <a:bodyPr>
            <a:normAutofit fontScale="92500" lnSpcReduction="10000"/>
          </a:bodyPr>
          <a:lstStyle/>
          <a:p>
            <a:r>
              <a:rPr lang="en-US" dirty="0"/>
              <a:t>SGLT-2s (Glucoretic)</a:t>
            </a:r>
          </a:p>
          <a:p>
            <a:pPr lvl="1"/>
            <a:r>
              <a:rPr lang="en-US" dirty="0"/>
              <a:t>Lower A1C by ~1.0 – 1.5%</a:t>
            </a:r>
          </a:p>
          <a:p>
            <a:pPr lvl="1"/>
            <a:r>
              <a:rPr lang="en-US" dirty="0"/>
              <a:t>Expensive ~ $600 /mo</a:t>
            </a:r>
          </a:p>
          <a:p>
            <a:pPr lvl="1"/>
            <a:r>
              <a:rPr lang="en-US" dirty="0"/>
              <a:t>Protects kidneys, recommended in those with kidney failure</a:t>
            </a:r>
          </a:p>
          <a:p>
            <a:pPr lvl="1"/>
            <a:r>
              <a:rPr lang="en-US" dirty="0"/>
              <a:t>Recommended for those with CHF or heart disease</a:t>
            </a:r>
          </a:p>
          <a:p>
            <a:pPr lvl="1"/>
            <a:r>
              <a:rPr lang="en-US" dirty="0"/>
              <a:t>Weight loss</a:t>
            </a:r>
          </a:p>
          <a:p>
            <a:pPr lvl="1"/>
            <a:r>
              <a:rPr lang="en-US" dirty="0"/>
              <a:t>Genital infections, low blood pressure</a:t>
            </a:r>
          </a:p>
        </p:txBody>
      </p:sp>
    </p:spTree>
    <p:extLst>
      <p:ext uri="{BB962C8B-B14F-4D97-AF65-F5344CB8AC3E}">
        <p14:creationId xmlns:p14="http://schemas.microsoft.com/office/powerpoint/2010/main" val="10874990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4370-EBD9-4C63-453A-71E9DCE0742E}"/>
              </a:ext>
            </a:extLst>
          </p:cNvPr>
          <p:cNvSpPr>
            <a:spLocks noGrp="1"/>
          </p:cNvSpPr>
          <p:nvPr>
            <p:ph type="title"/>
          </p:nvPr>
        </p:nvSpPr>
        <p:spPr>
          <a:xfrm>
            <a:off x="457200" y="228600"/>
            <a:ext cx="8229600" cy="914400"/>
          </a:xfrm>
        </p:spPr>
        <p:txBody>
          <a:bodyPr anchor="b">
            <a:normAutofit/>
          </a:bodyPr>
          <a:lstStyle/>
          <a:p>
            <a:r>
              <a:rPr lang="en-US" dirty="0"/>
              <a:t>Preparing for Provider Visit</a:t>
            </a:r>
          </a:p>
        </p:txBody>
      </p:sp>
      <p:sp>
        <p:nvSpPr>
          <p:cNvPr id="3" name="Text Placeholder 2">
            <a:extLst>
              <a:ext uri="{FF2B5EF4-FFF2-40B4-BE49-F238E27FC236}">
                <a16:creationId xmlns:a16="http://schemas.microsoft.com/office/drawing/2014/main" id="{51E62DD2-1FF3-9F42-97EE-12564570148B}"/>
              </a:ext>
            </a:extLst>
          </p:cNvPr>
          <p:cNvSpPr>
            <a:spLocks noGrp="1"/>
          </p:cNvSpPr>
          <p:nvPr>
            <p:ph sz="quarter" idx="1"/>
          </p:nvPr>
        </p:nvSpPr>
        <p:spPr>
          <a:xfrm>
            <a:off x="452918" y="1216152"/>
            <a:ext cx="5109681" cy="5565648"/>
          </a:xfrm>
        </p:spPr>
        <p:txBody>
          <a:bodyPr>
            <a:normAutofit fontScale="92500"/>
          </a:bodyPr>
          <a:lstStyle/>
          <a:p>
            <a:pPr marL="0" marR="0">
              <a:lnSpc>
                <a:spcPct val="90000"/>
              </a:lnSpc>
              <a:spcBef>
                <a:spcPts val="450"/>
              </a:spcBef>
              <a:spcAft>
                <a:spcPts val="825"/>
              </a:spcAft>
            </a:pPr>
            <a:r>
              <a:rPr lang="en-US" sz="2400" b="1" dirty="0">
                <a:effectLst/>
              </a:rPr>
              <a:t>Preparing for Provider Visit:</a:t>
            </a:r>
            <a:endParaRPr lang="en-US" sz="2400" dirty="0">
              <a:effectLst/>
            </a:endParaRPr>
          </a:p>
          <a:p>
            <a:pPr marL="342900" marR="0" lvl="0" indent="-342900">
              <a:lnSpc>
                <a:spcPct val="90000"/>
              </a:lnSpc>
              <a:spcBef>
                <a:spcPts val="450"/>
              </a:spcBef>
              <a:spcAft>
                <a:spcPts val="825"/>
              </a:spcAft>
              <a:buFont typeface="Wingdings" panose="05000000000000000000" pitchFamily="2" charset="2"/>
              <a:buChar char=""/>
            </a:pPr>
            <a:r>
              <a:rPr lang="en-US" sz="2400" dirty="0">
                <a:effectLst/>
              </a:rPr>
              <a:t>Bring list of medications currently taking or take a picture of the meds you are taking.</a:t>
            </a:r>
          </a:p>
          <a:p>
            <a:pPr marL="342900" marR="0" lvl="0" indent="-342900">
              <a:lnSpc>
                <a:spcPct val="90000"/>
              </a:lnSpc>
              <a:spcBef>
                <a:spcPts val="450"/>
              </a:spcBef>
              <a:spcAft>
                <a:spcPts val="825"/>
              </a:spcAft>
              <a:buFont typeface="Wingdings" panose="05000000000000000000" pitchFamily="2" charset="2"/>
              <a:buChar char=""/>
            </a:pPr>
            <a:r>
              <a:rPr lang="en-US" sz="2400" dirty="0">
                <a:effectLst/>
              </a:rPr>
              <a:t>If you are keeping track of your blood sugars, bring in your log book.</a:t>
            </a:r>
          </a:p>
          <a:p>
            <a:pPr marL="342900" marR="0" lvl="0" indent="-342900">
              <a:lnSpc>
                <a:spcPct val="90000"/>
              </a:lnSpc>
              <a:spcBef>
                <a:spcPts val="450"/>
              </a:spcBef>
              <a:spcAft>
                <a:spcPts val="825"/>
              </a:spcAft>
              <a:buFont typeface="Wingdings" panose="05000000000000000000" pitchFamily="2" charset="2"/>
              <a:buChar char=""/>
            </a:pPr>
            <a:r>
              <a:rPr lang="en-US" sz="2400" dirty="0">
                <a:effectLst/>
              </a:rPr>
              <a:t>Consider ahead of time the top 1-2 things you want to address during your visit and write them down.</a:t>
            </a:r>
          </a:p>
          <a:p>
            <a:pPr marL="342900" marR="0" lvl="0" indent="-342900">
              <a:lnSpc>
                <a:spcPct val="90000"/>
              </a:lnSpc>
              <a:spcBef>
                <a:spcPts val="450"/>
              </a:spcBef>
              <a:spcAft>
                <a:spcPts val="825"/>
              </a:spcAft>
              <a:buFont typeface="Wingdings" panose="05000000000000000000" pitchFamily="2" charset="2"/>
              <a:buChar char=""/>
            </a:pPr>
            <a:r>
              <a:rPr lang="en-US" sz="2400" dirty="0">
                <a:effectLst/>
              </a:rPr>
              <a:t>If you have a hard time remembering what is said, bring someone with you and write down main points after the visit.</a:t>
            </a:r>
          </a:p>
          <a:p>
            <a:pPr marL="342900" marR="0" lvl="0" indent="-342900">
              <a:lnSpc>
                <a:spcPct val="90000"/>
              </a:lnSpc>
              <a:spcBef>
                <a:spcPts val="450"/>
              </a:spcBef>
              <a:spcAft>
                <a:spcPts val="825"/>
              </a:spcAft>
              <a:buFont typeface="Wingdings" panose="05000000000000000000" pitchFamily="2" charset="2"/>
              <a:buChar char=""/>
            </a:pPr>
            <a:r>
              <a:rPr lang="en-US" sz="2400" dirty="0">
                <a:effectLst/>
              </a:rPr>
              <a:t>Ask for a copy of your lab results so you can keep your own personal record</a:t>
            </a:r>
          </a:p>
          <a:p>
            <a:pPr>
              <a:lnSpc>
                <a:spcPct val="90000"/>
              </a:lnSpc>
            </a:pPr>
            <a:endParaRPr lang="en-US" sz="1500" dirty="0"/>
          </a:p>
        </p:txBody>
      </p:sp>
      <p:pic>
        <p:nvPicPr>
          <p:cNvPr id="6" name="Content Placeholder 5" descr="Doctor explaining something to an older woman">
            <a:extLst>
              <a:ext uri="{FF2B5EF4-FFF2-40B4-BE49-F238E27FC236}">
                <a16:creationId xmlns:a16="http://schemas.microsoft.com/office/drawing/2014/main" id="{9F98D0D3-CFEE-667A-6682-7CEA577BBB0D}"/>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44630" r="732" b="-3"/>
          <a:stretch/>
        </p:blipFill>
        <p:spPr>
          <a:xfrm>
            <a:off x="5802280" y="1216152"/>
            <a:ext cx="2871566" cy="3508248"/>
          </a:xfrm>
          <a:noFill/>
        </p:spPr>
      </p:pic>
    </p:spTree>
    <p:extLst>
      <p:ext uri="{BB962C8B-B14F-4D97-AF65-F5344CB8AC3E}">
        <p14:creationId xmlns:p14="http://schemas.microsoft.com/office/powerpoint/2010/main" val="5206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A907-6CEC-C292-8305-4D46751D4A42}"/>
              </a:ext>
            </a:extLst>
          </p:cNvPr>
          <p:cNvSpPr>
            <a:spLocks noGrp="1"/>
          </p:cNvSpPr>
          <p:nvPr>
            <p:ph type="title"/>
          </p:nvPr>
        </p:nvSpPr>
        <p:spPr>
          <a:xfrm>
            <a:off x="457200" y="228600"/>
            <a:ext cx="8229600" cy="914400"/>
          </a:xfrm>
        </p:spPr>
        <p:txBody>
          <a:bodyPr anchor="b">
            <a:normAutofit/>
          </a:bodyPr>
          <a:lstStyle/>
          <a:p>
            <a:r>
              <a:rPr lang="en-US" dirty="0"/>
              <a:t>Collaborate with Health Care Team</a:t>
            </a:r>
          </a:p>
        </p:txBody>
      </p:sp>
      <p:sp>
        <p:nvSpPr>
          <p:cNvPr id="17" name="Content Placeholder 3">
            <a:extLst>
              <a:ext uri="{FF2B5EF4-FFF2-40B4-BE49-F238E27FC236}">
                <a16:creationId xmlns:a16="http://schemas.microsoft.com/office/drawing/2014/main" id="{DE3AED72-3E4D-32DD-C6CA-1F0FC7B75DA4}"/>
              </a:ext>
            </a:extLst>
          </p:cNvPr>
          <p:cNvSpPr>
            <a:spLocks noGrp="1"/>
          </p:cNvSpPr>
          <p:nvPr>
            <p:ph sz="quarter" idx="2"/>
          </p:nvPr>
        </p:nvSpPr>
        <p:spPr>
          <a:xfrm>
            <a:off x="4632198" y="1216152"/>
            <a:ext cx="4041648" cy="4937760"/>
          </a:xfrm>
        </p:spPr>
        <p:txBody>
          <a:bodyPr/>
          <a:lstStyle/>
          <a:p>
            <a:r>
              <a:rPr lang="en-US" dirty="0"/>
              <a:t>Keep an eye on the ABC’s of your diabetes.</a:t>
            </a:r>
          </a:p>
          <a:p>
            <a:endParaRPr lang="en-US" dirty="0"/>
          </a:p>
          <a:p>
            <a:endParaRPr lang="en-US" dirty="0"/>
          </a:p>
        </p:txBody>
      </p:sp>
      <p:graphicFrame>
        <p:nvGraphicFramePr>
          <p:cNvPr id="6" name="Content Placeholder 2">
            <a:extLst>
              <a:ext uri="{FF2B5EF4-FFF2-40B4-BE49-F238E27FC236}">
                <a16:creationId xmlns:a16="http://schemas.microsoft.com/office/drawing/2014/main" id="{4AC4C081-8DB5-4D7F-75EE-EFC077C7CB7D}"/>
              </a:ext>
            </a:extLst>
          </p:cNvPr>
          <p:cNvGraphicFramePr>
            <a:graphicFrameLocks noGrp="1"/>
          </p:cNvGraphicFramePr>
          <p:nvPr>
            <p:ph sz="quarter" idx="1"/>
            <p:extLst>
              <p:ext uri="{D42A27DB-BD31-4B8C-83A1-F6EECF244321}">
                <p14:modId xmlns:p14="http://schemas.microsoft.com/office/powerpoint/2010/main" val="412557310"/>
              </p:ext>
            </p:extLst>
          </p:nvPr>
        </p:nvGraphicFramePr>
        <p:xfrm>
          <a:off x="457200" y="1219200"/>
          <a:ext cx="4041648"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Woman wearing colorful shirt">
            <a:extLst>
              <a:ext uri="{FF2B5EF4-FFF2-40B4-BE49-F238E27FC236}">
                <a16:creationId xmlns:a16="http://schemas.microsoft.com/office/drawing/2014/main" id="{F1A143D1-8285-5868-8FF8-599A2EB56B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124" y="3200400"/>
            <a:ext cx="3998510" cy="2667000"/>
          </a:xfrm>
          <a:prstGeom prst="rect">
            <a:avLst/>
          </a:prstGeom>
        </p:spPr>
      </p:pic>
    </p:spTree>
    <p:extLst>
      <p:ext uri="{BB962C8B-B14F-4D97-AF65-F5344CB8AC3E}">
        <p14:creationId xmlns:p14="http://schemas.microsoft.com/office/powerpoint/2010/main" val="62568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E4A5-8C07-AB13-5D5E-00E8EFEE9465}"/>
              </a:ext>
            </a:extLst>
          </p:cNvPr>
          <p:cNvSpPr>
            <a:spLocks noGrp="1"/>
          </p:cNvSpPr>
          <p:nvPr>
            <p:ph type="title"/>
          </p:nvPr>
        </p:nvSpPr>
        <p:spPr/>
        <p:txBody>
          <a:bodyPr/>
          <a:lstStyle/>
          <a:p>
            <a:r>
              <a:rPr lang="en-US" dirty="0"/>
              <a:t>Goals to Work On</a:t>
            </a:r>
          </a:p>
        </p:txBody>
      </p:sp>
      <p:sp>
        <p:nvSpPr>
          <p:cNvPr id="3" name="Content Placeholder 2">
            <a:extLst>
              <a:ext uri="{FF2B5EF4-FFF2-40B4-BE49-F238E27FC236}">
                <a16:creationId xmlns:a16="http://schemas.microsoft.com/office/drawing/2014/main" id="{5A8EC59C-F201-6EE3-1751-B9DF9F8702CB}"/>
              </a:ext>
            </a:extLst>
          </p:cNvPr>
          <p:cNvSpPr>
            <a:spLocks noGrp="1"/>
          </p:cNvSpPr>
          <p:nvPr>
            <p:ph sz="quarter" idx="1"/>
          </p:nvPr>
        </p:nvSpPr>
        <p:spPr>
          <a:xfrm>
            <a:off x="457200" y="1219200"/>
            <a:ext cx="8229600" cy="5334000"/>
          </a:xfrm>
        </p:spPr>
        <p:txBody>
          <a:bodyPr>
            <a:normAutofit fontScale="85000" lnSpcReduction="10000"/>
          </a:bodyPr>
          <a:lstStyle/>
          <a:p>
            <a:pPr marL="0" marR="0" indent="0" algn="ctr">
              <a:lnSpc>
                <a:spcPct val="107000"/>
              </a:lnSpc>
              <a:spcBef>
                <a:spcPts val="1275"/>
              </a:spcBef>
              <a:spcAft>
                <a:spcPts val="375"/>
              </a:spcAft>
              <a:buNone/>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Make a Plan – You are Worth It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75"/>
              </a:spcBef>
              <a:spcAft>
                <a:spcPts val="375"/>
              </a:spcAft>
            </a:pPr>
            <a:r>
              <a:rPr lang="en-US" sz="21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My activity Goal for this week </a:t>
            </a: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a:t>
            </a:r>
          </a:p>
          <a:p>
            <a:pPr marL="0" marR="0">
              <a:lnSpc>
                <a:spcPct val="107000"/>
              </a:lnSpc>
              <a:spcBef>
                <a:spcPts val="1275"/>
              </a:spcBef>
              <a:spcAft>
                <a:spcPts val="37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75"/>
              </a:spcBef>
              <a:spcAft>
                <a:spcPts val="375"/>
              </a:spcAft>
            </a:pPr>
            <a:b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br>
            <a:r>
              <a:rPr lang="en-US" sz="21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My Nutrition Goal for this week ___________________________________________________________________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75"/>
              </a:spcBef>
              <a:spcAft>
                <a:spcPts val="375"/>
              </a:spcAft>
            </a:pPr>
            <a:r>
              <a:rPr lang="en-US" sz="21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When I meet with my provider, I am going to ask about:</a:t>
            </a:r>
            <a:endParaRPr lang="en-US" sz="2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75"/>
              </a:spcBef>
              <a:spcAft>
                <a:spcPts val="375"/>
              </a:spcAft>
            </a:pPr>
            <a:r>
              <a:rPr lang="en-US" sz="21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___________________________________________________________________</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350"/>
              </a:lnSpc>
              <a:spcBef>
                <a:spcPts val="450"/>
              </a:spcBef>
              <a:spcAft>
                <a:spcPts val="825"/>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_______________________________________________________________________________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8332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Look Beyond – What impacts DSM</a:t>
            </a:r>
          </a:p>
        </p:txBody>
      </p:sp>
      <p:sp>
        <p:nvSpPr>
          <p:cNvPr id="43011" name="Content Placeholder 2"/>
          <p:cNvSpPr>
            <a:spLocks noGrp="1"/>
          </p:cNvSpPr>
          <p:nvPr>
            <p:ph sz="quarter" idx="1"/>
          </p:nvPr>
        </p:nvSpPr>
        <p:spPr>
          <a:xfrm>
            <a:off x="457200" y="1219200"/>
            <a:ext cx="5410200" cy="5638800"/>
          </a:xfrm>
        </p:spPr>
        <p:txBody>
          <a:bodyPr/>
          <a:lstStyle/>
          <a:p>
            <a:r>
              <a:rPr lang="en-US" altLang="en-US" dirty="0"/>
              <a:t>Improving diabetes treatment outcomes requires looking at multiple factors:</a:t>
            </a:r>
          </a:p>
          <a:p>
            <a:pPr lvl="1"/>
            <a:r>
              <a:rPr lang="en-US" altLang="en-US" sz="2400" dirty="0"/>
              <a:t>Living situation</a:t>
            </a:r>
          </a:p>
          <a:p>
            <a:pPr lvl="1"/>
            <a:r>
              <a:rPr lang="en-US" altLang="en-US" sz="2400" dirty="0"/>
              <a:t>Adequacy of medical management</a:t>
            </a:r>
          </a:p>
          <a:p>
            <a:pPr lvl="1"/>
            <a:r>
              <a:rPr lang="en-US" altLang="en-US" sz="2400" dirty="0"/>
              <a:t>Duration of diabetes</a:t>
            </a:r>
          </a:p>
          <a:p>
            <a:pPr lvl="1"/>
            <a:r>
              <a:rPr lang="en-US" altLang="en-US" sz="2400" dirty="0"/>
              <a:t>Weight gain / weight loss</a:t>
            </a:r>
          </a:p>
          <a:p>
            <a:pPr lvl="1"/>
            <a:r>
              <a:rPr lang="en-US" altLang="en-US" sz="2400" dirty="0"/>
              <a:t>Other health related problems</a:t>
            </a:r>
          </a:p>
          <a:p>
            <a:pPr lvl="1"/>
            <a:r>
              <a:rPr lang="en-US" altLang="en-US" sz="2400" dirty="0"/>
              <a:t>Social structural factors </a:t>
            </a:r>
          </a:p>
          <a:p>
            <a:pPr lvl="1"/>
            <a:r>
              <a:rPr lang="en-US" altLang="en-US" sz="2400" dirty="0"/>
              <a:t>Childhood trauma – Adverse Childhood Experiences</a:t>
            </a:r>
          </a:p>
          <a:p>
            <a:pPr lvl="1"/>
            <a:endParaRPr lang="en-US" altLang="en-US" sz="2400" dirty="0"/>
          </a:p>
        </p:txBody>
      </p:sp>
      <p:pic>
        <p:nvPicPr>
          <p:cNvPr id="4" name="Picture 3" descr="Casual woman with hand on face">
            <a:extLst>
              <a:ext uri="{FF2B5EF4-FFF2-40B4-BE49-F238E27FC236}">
                <a16:creationId xmlns:a16="http://schemas.microsoft.com/office/drawing/2014/main" id="{3A89B088-F7C7-413E-AE0E-646AFD63D192}"/>
              </a:ext>
            </a:extLst>
          </p:cNvPr>
          <p:cNvPicPr>
            <a:picLocks noChangeAspect="1"/>
          </p:cNvPicPr>
          <p:nvPr/>
        </p:nvPicPr>
        <p:blipFill>
          <a:blip r:embed="rId2"/>
          <a:stretch>
            <a:fillRect/>
          </a:stretch>
        </p:blipFill>
        <p:spPr>
          <a:xfrm>
            <a:off x="6400800" y="1371600"/>
            <a:ext cx="1723243" cy="5029200"/>
          </a:xfrm>
          <a:prstGeom prst="rect">
            <a:avLst/>
          </a:prstGeom>
        </p:spPr>
      </p:pic>
    </p:spTree>
    <p:extLst>
      <p:ext uri="{BB962C8B-B14F-4D97-AF65-F5344CB8AC3E}">
        <p14:creationId xmlns:p14="http://schemas.microsoft.com/office/powerpoint/2010/main" val="283580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5181600" cy="5486400"/>
          </a:xfrm>
        </p:spPr>
        <p:txBody>
          <a:bodyPr>
            <a:normAutofit fontScale="925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endParaRPr lang="en-US" sz="2000" i="1" dirty="0"/>
          </a:p>
        </p:txBody>
      </p:sp>
      <p:pic>
        <p:nvPicPr>
          <p:cNvPr id="5" name="Picture 4">
            <a:extLst>
              <a:ext uri="{FF2B5EF4-FFF2-40B4-BE49-F238E27FC236}">
                <a16:creationId xmlns:a16="http://schemas.microsoft.com/office/drawing/2014/main" id="{51D3CCCA-670B-4740-A22E-138F7F7B84A2}"/>
              </a:ext>
            </a:extLst>
          </p:cNvPr>
          <p:cNvPicPr>
            <a:picLocks noChangeAspect="1"/>
          </p:cNvPicPr>
          <p:nvPr/>
        </p:nvPicPr>
        <p:blipFill>
          <a:blip r:embed="rId2"/>
          <a:stretch>
            <a:fillRect/>
          </a:stretch>
        </p:blipFill>
        <p:spPr>
          <a:xfrm>
            <a:off x="5614358" y="1371600"/>
            <a:ext cx="2992185" cy="2743200"/>
          </a:xfrm>
          <a:prstGeom prst="rect">
            <a:avLst/>
          </a:prstGeom>
        </p:spPr>
      </p:pic>
      <p:sp>
        <p:nvSpPr>
          <p:cNvPr id="6" name="TextBox 5">
            <a:extLst>
              <a:ext uri="{FF2B5EF4-FFF2-40B4-BE49-F238E27FC236}">
                <a16:creationId xmlns:a16="http://schemas.microsoft.com/office/drawing/2014/main" id="{34D323E9-C495-E028-7AC2-CE3F325ABF85}"/>
              </a:ext>
            </a:extLst>
          </p:cNvPr>
          <p:cNvSpPr txBox="1"/>
          <p:nvPr/>
        </p:nvSpPr>
        <p:spPr>
          <a:xfrm>
            <a:off x="4876800" y="6172200"/>
            <a:ext cx="4038600" cy="584775"/>
          </a:xfrm>
          <a:prstGeom prst="rect">
            <a:avLst/>
          </a:prstGeom>
          <a:noFill/>
        </p:spPr>
        <p:txBody>
          <a:bodyPr wrap="square">
            <a:spAutoFit/>
          </a:bodyPr>
          <a:lstStyle/>
          <a:p>
            <a:pPr algn="r"/>
            <a:r>
              <a:rPr lang="en-US" sz="1600" i="1" dirty="0"/>
              <a:t>AADE Population Health &amp; Diabetes Educators Evolving Role  2019</a:t>
            </a:r>
            <a:endParaRPr lang="en-US" sz="1600" dirty="0"/>
          </a:p>
        </p:txBody>
      </p:sp>
    </p:spTree>
    <p:extLst>
      <p:ext uri="{BB962C8B-B14F-4D97-AF65-F5344CB8AC3E}">
        <p14:creationId xmlns:p14="http://schemas.microsoft.com/office/powerpoint/2010/main" val="192088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wearing a suit and tie&#10;&#10;Description automatically generated">
            <a:extLst>
              <a:ext uri="{FF2B5EF4-FFF2-40B4-BE49-F238E27FC236}">
                <a16:creationId xmlns:a16="http://schemas.microsoft.com/office/drawing/2014/main" id="{73C49C4E-1552-4089-AD52-D474574C5EAA}"/>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05400" y="1180306"/>
            <a:ext cx="3002005" cy="4497387"/>
          </a:xfrm>
          <a:noFill/>
        </p:spPr>
      </p:pic>
      <p:sp>
        <p:nvSpPr>
          <p:cNvPr id="2" name="Title 1">
            <a:extLst>
              <a:ext uri="{FF2B5EF4-FFF2-40B4-BE49-F238E27FC236}">
                <a16:creationId xmlns:a16="http://schemas.microsoft.com/office/drawing/2014/main" id="{32F978D2-6FF0-44C2-8FFF-AF07C0F64C9E}"/>
              </a:ext>
            </a:extLst>
          </p:cNvPr>
          <p:cNvSpPr>
            <a:spLocks noGrp="1"/>
          </p:cNvSpPr>
          <p:nvPr>
            <p:ph type="title"/>
          </p:nvPr>
        </p:nvSpPr>
        <p:spPr>
          <a:xfrm>
            <a:off x="455613" y="273050"/>
            <a:ext cx="8226425" cy="1143000"/>
          </a:xfrm>
        </p:spPr>
        <p:txBody>
          <a:bodyPr anchor="b">
            <a:normAutofit/>
          </a:bodyPr>
          <a:lstStyle/>
          <a:p>
            <a:r>
              <a:rPr lang="en-US" dirty="0"/>
              <a:t>Question - What is ACE?</a:t>
            </a:r>
          </a:p>
        </p:txBody>
      </p:sp>
      <p:sp>
        <p:nvSpPr>
          <p:cNvPr id="5" name="Content Placeholder 4">
            <a:extLst>
              <a:ext uri="{FF2B5EF4-FFF2-40B4-BE49-F238E27FC236}">
                <a16:creationId xmlns:a16="http://schemas.microsoft.com/office/drawing/2014/main" id="{178C3B1A-CD7F-4461-BC21-43A48ED9F4F4}"/>
              </a:ext>
            </a:extLst>
          </p:cNvPr>
          <p:cNvSpPr>
            <a:spLocks noGrp="1"/>
          </p:cNvSpPr>
          <p:nvPr>
            <p:ph type="body" sz="half" idx="1"/>
          </p:nvPr>
        </p:nvSpPr>
        <p:spPr>
          <a:xfrm>
            <a:off x="455613" y="1598613"/>
            <a:ext cx="4037012" cy="5183187"/>
          </a:xfrm>
        </p:spPr>
        <p:txBody>
          <a:bodyPr>
            <a:normAutofit fontScale="92500" lnSpcReduction="10000"/>
          </a:bodyPr>
          <a:lstStyle/>
          <a:p>
            <a:r>
              <a:rPr lang="en-US" dirty="0"/>
              <a:t>ACE = </a:t>
            </a:r>
          </a:p>
          <a:p>
            <a:pPr lvl="1"/>
            <a:r>
              <a:rPr lang="en-US" sz="3800" dirty="0"/>
              <a:t>Adverse </a:t>
            </a:r>
          </a:p>
          <a:p>
            <a:pPr lvl="1"/>
            <a:r>
              <a:rPr lang="en-US" sz="3800" dirty="0"/>
              <a:t>Childhood </a:t>
            </a:r>
          </a:p>
          <a:p>
            <a:pPr lvl="1"/>
            <a:r>
              <a:rPr lang="en-US" sz="3800" dirty="0"/>
              <a:t>Experiences </a:t>
            </a:r>
          </a:p>
          <a:p>
            <a:pPr lvl="2"/>
            <a:r>
              <a:rPr lang="en-US" sz="3800" dirty="0"/>
              <a:t>(before 18 </a:t>
            </a:r>
            <a:r>
              <a:rPr lang="en-US" sz="3800" dirty="0" err="1"/>
              <a:t>yrs</a:t>
            </a:r>
            <a:r>
              <a:rPr lang="en-US" sz="3800" dirty="0"/>
              <a:t>)</a:t>
            </a:r>
          </a:p>
          <a:p>
            <a:endParaRPr lang="en-US" dirty="0"/>
          </a:p>
          <a:p>
            <a:r>
              <a:rPr lang="en-US" dirty="0"/>
              <a:t>What is the relationship between childhood trauma, diabetes and health?</a:t>
            </a:r>
          </a:p>
        </p:txBody>
      </p:sp>
      <p:sp>
        <p:nvSpPr>
          <p:cNvPr id="3" name="TextBox 2">
            <a:extLst>
              <a:ext uri="{FF2B5EF4-FFF2-40B4-BE49-F238E27FC236}">
                <a16:creationId xmlns:a16="http://schemas.microsoft.com/office/drawing/2014/main" id="{65B3157A-E18C-415B-A172-12E16726904E}"/>
              </a:ext>
            </a:extLst>
          </p:cNvPr>
          <p:cNvSpPr txBox="1"/>
          <p:nvPr/>
        </p:nvSpPr>
        <p:spPr>
          <a:xfrm>
            <a:off x="5410200" y="5791200"/>
            <a:ext cx="3002005" cy="400110"/>
          </a:xfrm>
          <a:prstGeom prst="rect">
            <a:avLst/>
          </a:prstGeom>
          <a:noFill/>
        </p:spPr>
        <p:txBody>
          <a:bodyPr wrap="square" rtlCol="0">
            <a:spAutoFit/>
          </a:bodyPr>
          <a:lstStyle/>
          <a:p>
            <a:r>
              <a:rPr lang="en-US" sz="2000" dirty="0">
                <a:solidFill>
                  <a:srgbClr val="7030A0"/>
                </a:solidFill>
              </a:rPr>
              <a:t>www.AcesAware.org</a:t>
            </a:r>
          </a:p>
        </p:txBody>
      </p:sp>
    </p:spTree>
    <p:extLst>
      <p:ext uri="{BB962C8B-B14F-4D97-AF65-F5344CB8AC3E}">
        <p14:creationId xmlns:p14="http://schemas.microsoft.com/office/powerpoint/2010/main" val="134629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CE71-E304-48CA-9E7C-B383D40C05B1}"/>
              </a:ext>
            </a:extLst>
          </p:cNvPr>
          <p:cNvSpPr>
            <a:spLocks noGrp="1"/>
          </p:cNvSpPr>
          <p:nvPr>
            <p:ph type="title"/>
          </p:nvPr>
        </p:nvSpPr>
        <p:spPr>
          <a:xfrm>
            <a:off x="457200" y="225315"/>
            <a:ext cx="8229600" cy="1268429"/>
          </a:xfrm>
        </p:spPr>
        <p:txBody>
          <a:bodyPr>
            <a:noAutofit/>
          </a:bodyPr>
          <a:lstStyle/>
          <a:p>
            <a:r>
              <a:rPr lang="en-US" sz="3600" b="1" dirty="0"/>
              <a:t>10 Assessment Areas for ACE – Use 10 Question Screening Tool to Assess</a:t>
            </a:r>
          </a:p>
        </p:txBody>
      </p:sp>
      <p:pic>
        <p:nvPicPr>
          <p:cNvPr id="4" name="Content Placeholder 3">
            <a:extLst>
              <a:ext uri="{FF2B5EF4-FFF2-40B4-BE49-F238E27FC236}">
                <a16:creationId xmlns:a16="http://schemas.microsoft.com/office/drawing/2014/main" id="{2337B70B-01CA-48A6-BABD-7473F775FDFD}"/>
              </a:ext>
            </a:extLst>
          </p:cNvPr>
          <p:cNvPicPr>
            <a:picLocks noGrp="1" noChangeAspect="1"/>
          </p:cNvPicPr>
          <p:nvPr>
            <p:ph sz="quarter" idx="1"/>
          </p:nvPr>
        </p:nvPicPr>
        <p:blipFill>
          <a:blip r:embed="rId2"/>
          <a:stretch>
            <a:fillRect/>
          </a:stretch>
        </p:blipFill>
        <p:spPr>
          <a:xfrm>
            <a:off x="457200" y="1451829"/>
            <a:ext cx="7184571" cy="5374504"/>
          </a:xfrm>
          <a:prstGeom prst="rect">
            <a:avLst/>
          </a:prstGeom>
        </p:spPr>
      </p:pic>
      <p:sp>
        <p:nvSpPr>
          <p:cNvPr id="5" name="Rectangle 4">
            <a:extLst>
              <a:ext uri="{FF2B5EF4-FFF2-40B4-BE49-F238E27FC236}">
                <a16:creationId xmlns:a16="http://schemas.microsoft.com/office/drawing/2014/main" id="{C90535C0-152F-4FEE-A8B7-656E5D84E0CF}"/>
              </a:ext>
            </a:extLst>
          </p:cNvPr>
          <p:cNvSpPr/>
          <p:nvPr/>
        </p:nvSpPr>
        <p:spPr>
          <a:xfrm>
            <a:off x="6324600" y="6006221"/>
            <a:ext cx="2590800" cy="830997"/>
          </a:xfrm>
          <a:prstGeom prst="rect">
            <a:avLst/>
          </a:prstGeom>
        </p:spPr>
        <p:txBody>
          <a:bodyPr wrap="square">
            <a:spAutoFit/>
          </a:bodyPr>
          <a:lstStyle/>
          <a:p>
            <a:r>
              <a:rPr lang="en-US" sz="1200" dirty="0"/>
              <a:t>https://www.npr.org/sections/health-shots/2015/03/02/387007941/take-the-ace-quiz-and-learn-what-it-does-and-doesnt-mean</a:t>
            </a:r>
          </a:p>
        </p:txBody>
      </p:sp>
    </p:spTree>
    <p:extLst>
      <p:ext uri="{BB962C8B-B14F-4D97-AF65-F5344CB8AC3E}">
        <p14:creationId xmlns:p14="http://schemas.microsoft.com/office/powerpoint/2010/main" val="36331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F147-976D-481B-B6C4-EAE5BC90A468}"/>
              </a:ext>
            </a:extLst>
          </p:cNvPr>
          <p:cNvSpPr>
            <a:spLocks noGrp="1"/>
          </p:cNvSpPr>
          <p:nvPr>
            <p:ph type="title"/>
          </p:nvPr>
        </p:nvSpPr>
        <p:spPr>
          <a:xfrm>
            <a:off x="457200" y="228599"/>
            <a:ext cx="8229600" cy="1022811"/>
          </a:xfrm>
        </p:spPr>
        <p:txBody>
          <a:bodyPr>
            <a:noAutofit/>
          </a:bodyPr>
          <a:lstStyle/>
          <a:p>
            <a:r>
              <a:rPr lang="en-US" sz="3200" dirty="0"/>
              <a:t>ACE increases risk for 9 out of 10 leading causes of death in US</a:t>
            </a:r>
          </a:p>
        </p:txBody>
      </p:sp>
      <p:sp>
        <p:nvSpPr>
          <p:cNvPr id="6" name="Text Placeholder 5">
            <a:extLst>
              <a:ext uri="{FF2B5EF4-FFF2-40B4-BE49-F238E27FC236}">
                <a16:creationId xmlns:a16="http://schemas.microsoft.com/office/drawing/2014/main" id="{FD7BA95F-64FC-4D13-A27E-32A729DCBB54}"/>
              </a:ext>
            </a:extLst>
          </p:cNvPr>
          <p:cNvSpPr>
            <a:spLocks noGrp="1"/>
          </p:cNvSpPr>
          <p:nvPr>
            <p:ph type="body" idx="1"/>
          </p:nvPr>
        </p:nvSpPr>
        <p:spPr>
          <a:xfrm>
            <a:off x="475264" y="1981928"/>
            <a:ext cx="4040188" cy="371475"/>
          </a:xfrm>
        </p:spPr>
        <p:txBody>
          <a:bodyPr/>
          <a:lstStyle/>
          <a:p>
            <a:r>
              <a:rPr lang="en-US" dirty="0"/>
              <a:t>Leading Cause of Death</a:t>
            </a:r>
          </a:p>
        </p:txBody>
      </p:sp>
      <p:sp>
        <p:nvSpPr>
          <p:cNvPr id="7" name="Text Placeholder 6">
            <a:extLst>
              <a:ext uri="{FF2B5EF4-FFF2-40B4-BE49-F238E27FC236}">
                <a16:creationId xmlns:a16="http://schemas.microsoft.com/office/drawing/2014/main" id="{18F780D0-0D53-4933-9930-B34B67931A2A}"/>
              </a:ext>
            </a:extLst>
          </p:cNvPr>
          <p:cNvSpPr>
            <a:spLocks noGrp="1"/>
          </p:cNvSpPr>
          <p:nvPr>
            <p:ph type="body" sz="half" idx="3"/>
          </p:nvPr>
        </p:nvSpPr>
        <p:spPr>
          <a:xfrm>
            <a:off x="4343400" y="1521686"/>
            <a:ext cx="4462184" cy="375631"/>
          </a:xfrm>
        </p:spPr>
        <p:txBody>
          <a:bodyPr/>
          <a:lstStyle/>
          <a:p>
            <a:r>
              <a:rPr lang="en-US" dirty="0"/>
              <a:t>Odds Ratio with ≥ 4 ACEs</a:t>
            </a:r>
          </a:p>
        </p:txBody>
      </p:sp>
      <p:sp>
        <p:nvSpPr>
          <p:cNvPr id="4" name="Content Placeholder 3">
            <a:extLst>
              <a:ext uri="{FF2B5EF4-FFF2-40B4-BE49-F238E27FC236}">
                <a16:creationId xmlns:a16="http://schemas.microsoft.com/office/drawing/2014/main" id="{C56BBFBC-609F-42FB-9146-F4ADA38E6EC5}"/>
              </a:ext>
            </a:extLst>
          </p:cNvPr>
          <p:cNvSpPr>
            <a:spLocks noGrp="1"/>
          </p:cNvSpPr>
          <p:nvPr>
            <p:ph sz="quarter" idx="2"/>
          </p:nvPr>
        </p:nvSpPr>
        <p:spPr>
          <a:xfrm>
            <a:off x="351286" y="2243951"/>
            <a:ext cx="4648200" cy="4910223"/>
          </a:xfrm>
        </p:spPr>
        <p:txBody>
          <a:bodyPr>
            <a:normAutofit/>
          </a:bodyPr>
          <a:lstStyle/>
          <a:p>
            <a:r>
              <a:rPr lang="en-US" sz="3200" dirty="0"/>
              <a:t>Heart Disease	</a:t>
            </a:r>
          </a:p>
          <a:p>
            <a:r>
              <a:rPr lang="en-US" sz="3200" dirty="0"/>
              <a:t>Stroke</a:t>
            </a:r>
          </a:p>
          <a:p>
            <a:r>
              <a:rPr lang="en-US" sz="3200" dirty="0"/>
              <a:t>Diabetes</a:t>
            </a:r>
          </a:p>
          <a:p>
            <a:r>
              <a:rPr lang="en-US" sz="3200" dirty="0"/>
              <a:t>Kidney Disease</a:t>
            </a:r>
          </a:p>
          <a:p>
            <a:r>
              <a:rPr lang="en-US" sz="3200" dirty="0"/>
              <a:t>Cancer</a:t>
            </a:r>
          </a:p>
          <a:p>
            <a:r>
              <a:rPr lang="en-US" sz="3200" dirty="0"/>
              <a:t>Alzheimer’s</a:t>
            </a:r>
          </a:p>
          <a:p>
            <a:r>
              <a:rPr lang="en-US" sz="3200" dirty="0"/>
              <a:t>Suicide(attempts)</a:t>
            </a:r>
          </a:p>
        </p:txBody>
      </p:sp>
      <p:sp>
        <p:nvSpPr>
          <p:cNvPr id="8" name="Content Placeholder 7">
            <a:extLst>
              <a:ext uri="{FF2B5EF4-FFF2-40B4-BE49-F238E27FC236}">
                <a16:creationId xmlns:a16="http://schemas.microsoft.com/office/drawing/2014/main" id="{1B379F85-9961-427A-BDCC-939EF2B8B7F0}"/>
              </a:ext>
            </a:extLst>
          </p:cNvPr>
          <p:cNvSpPr>
            <a:spLocks noGrp="1"/>
          </p:cNvSpPr>
          <p:nvPr>
            <p:ph sz="quarter" idx="4"/>
          </p:nvPr>
        </p:nvSpPr>
        <p:spPr>
          <a:xfrm>
            <a:off x="5463256" y="2262015"/>
            <a:ext cx="3200400" cy="5062624"/>
          </a:xfrm>
        </p:spPr>
        <p:txBody>
          <a:bodyPr>
            <a:normAutofit/>
          </a:bodyPr>
          <a:lstStyle/>
          <a:p>
            <a:r>
              <a:rPr lang="en-US" sz="3200" dirty="0"/>
              <a:t>2.1</a:t>
            </a:r>
          </a:p>
          <a:p>
            <a:r>
              <a:rPr lang="en-US" sz="3200" dirty="0"/>
              <a:t>2.0</a:t>
            </a:r>
          </a:p>
          <a:p>
            <a:r>
              <a:rPr lang="en-US" sz="3200" dirty="0"/>
              <a:t>1.4</a:t>
            </a:r>
          </a:p>
          <a:p>
            <a:r>
              <a:rPr lang="en-US" sz="3200" dirty="0"/>
              <a:t>1.7</a:t>
            </a:r>
          </a:p>
          <a:p>
            <a:r>
              <a:rPr lang="en-US" sz="3200" dirty="0"/>
              <a:t>2.3</a:t>
            </a:r>
          </a:p>
          <a:p>
            <a:r>
              <a:rPr lang="en-US" sz="3200" dirty="0"/>
              <a:t>4.2</a:t>
            </a:r>
          </a:p>
          <a:p>
            <a:r>
              <a:rPr lang="en-US" sz="3200" dirty="0"/>
              <a:t>37.5</a:t>
            </a:r>
          </a:p>
        </p:txBody>
      </p:sp>
      <p:sp>
        <p:nvSpPr>
          <p:cNvPr id="3" name="Rectangle 2">
            <a:extLst>
              <a:ext uri="{FF2B5EF4-FFF2-40B4-BE49-F238E27FC236}">
                <a16:creationId xmlns:a16="http://schemas.microsoft.com/office/drawing/2014/main" id="{E3D93FBA-3694-45C1-B6B9-2AACB71C70C7}"/>
              </a:ext>
            </a:extLst>
          </p:cNvPr>
          <p:cNvSpPr/>
          <p:nvPr/>
        </p:nvSpPr>
        <p:spPr>
          <a:xfrm>
            <a:off x="537302" y="6324600"/>
            <a:ext cx="4462184" cy="369332"/>
          </a:xfrm>
          <a:prstGeom prst="rect">
            <a:avLst/>
          </a:prstGeom>
        </p:spPr>
        <p:txBody>
          <a:bodyPr wrap="none">
            <a:spAutoFit/>
          </a:bodyPr>
          <a:lstStyle/>
          <a:p>
            <a:r>
              <a:rPr lang="en-US" dirty="0"/>
              <a:t>https://www.cdc.gov/vitalsigns/aces/index.html</a:t>
            </a:r>
          </a:p>
        </p:txBody>
      </p:sp>
    </p:spTree>
    <p:extLst>
      <p:ext uri="{BB962C8B-B14F-4D97-AF65-F5344CB8AC3E}">
        <p14:creationId xmlns:p14="http://schemas.microsoft.com/office/powerpoint/2010/main" val="73977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ACAED9-CD4E-AF09-C3F6-8C766C8E9183}"/>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4AB2802F-DBB8-8C33-D43D-A5D18089FD40}"/>
              </a:ext>
            </a:extLst>
          </p:cNvPr>
          <p:cNvPicPr>
            <a:picLocks noGrp="1" noChangeAspect="1"/>
          </p:cNvPicPr>
          <p:nvPr>
            <p:ph sz="quarter" idx="1"/>
          </p:nvPr>
        </p:nvPicPr>
        <p:blipFill>
          <a:blip r:link="rId2">
            <a:extLst>
              <a:ext uri="{28A0092B-C50C-407E-A947-70E740481C1C}">
                <a14:useLocalDpi xmlns:a14="http://schemas.microsoft.com/office/drawing/2010/main" val="0"/>
              </a:ext>
            </a:extLst>
          </a:blip>
          <a:srcRect/>
          <a:stretch>
            <a:fillRect/>
          </a:stretch>
        </p:blipFill>
        <p:spPr bwMode="auto">
          <a:xfrm>
            <a:off x="304800" y="103094"/>
            <a:ext cx="8534400" cy="6651812"/>
          </a:xfrm>
          <a:prstGeom prst="rect">
            <a:avLst/>
          </a:prstGeom>
          <a:noFill/>
          <a:ln>
            <a:noFill/>
          </a:ln>
        </p:spPr>
      </p:pic>
    </p:spTree>
    <p:extLst>
      <p:ext uri="{BB962C8B-B14F-4D97-AF65-F5344CB8AC3E}">
        <p14:creationId xmlns:p14="http://schemas.microsoft.com/office/powerpoint/2010/main" val="250725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9DC13F-EE3B-4A5C-AB60-2397FA0CD730}"/>
              </a:ext>
            </a:extLst>
          </p:cNvPr>
          <p:cNvSpPr>
            <a:spLocks noGrp="1"/>
          </p:cNvSpPr>
          <p:nvPr>
            <p:ph type="title"/>
          </p:nvPr>
        </p:nvSpPr>
        <p:spPr/>
        <p:txBody>
          <a:bodyPr>
            <a:normAutofit/>
          </a:bodyPr>
          <a:lstStyle/>
          <a:p>
            <a:r>
              <a:rPr lang="en-US" dirty="0"/>
              <a:t>The Act of Recognition is Healing</a:t>
            </a:r>
          </a:p>
        </p:txBody>
      </p:sp>
      <p:pic>
        <p:nvPicPr>
          <p:cNvPr id="7" name="Content Placeholder 6">
            <a:extLst>
              <a:ext uri="{FF2B5EF4-FFF2-40B4-BE49-F238E27FC236}">
                <a16:creationId xmlns:a16="http://schemas.microsoft.com/office/drawing/2014/main" id="{75A22EDF-A8EB-433C-9A0D-30390DCA1C4E}"/>
              </a:ext>
            </a:extLst>
          </p:cNvPr>
          <p:cNvPicPr>
            <a:picLocks noGrp="1" noChangeAspect="1"/>
          </p:cNvPicPr>
          <p:nvPr>
            <p:ph sz="quarter" idx="1"/>
          </p:nvPr>
        </p:nvPicPr>
        <p:blipFill>
          <a:blip r:embed="rId2"/>
          <a:stretch>
            <a:fillRect/>
          </a:stretch>
        </p:blipFill>
        <p:spPr>
          <a:xfrm>
            <a:off x="773719" y="1210408"/>
            <a:ext cx="7596562" cy="5506458"/>
          </a:xfrm>
        </p:spPr>
      </p:pic>
    </p:spTree>
    <p:extLst>
      <p:ext uri="{BB962C8B-B14F-4D97-AF65-F5344CB8AC3E}">
        <p14:creationId xmlns:p14="http://schemas.microsoft.com/office/powerpoint/2010/main" val="302688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38FA-A99E-4250-A57A-084FFF14C21A}"/>
              </a:ext>
            </a:extLst>
          </p:cNvPr>
          <p:cNvSpPr>
            <a:spLocks noGrp="1"/>
          </p:cNvSpPr>
          <p:nvPr>
            <p:ph type="title"/>
          </p:nvPr>
        </p:nvSpPr>
        <p:spPr>
          <a:xfrm>
            <a:off x="457200" y="152400"/>
            <a:ext cx="8229600" cy="1066800"/>
          </a:xfrm>
        </p:spPr>
        <p:txBody>
          <a:bodyPr>
            <a:noAutofit/>
          </a:bodyPr>
          <a:lstStyle/>
          <a:p>
            <a:r>
              <a:rPr lang="en-US" sz="4000" dirty="0"/>
              <a:t>Actions To Buffer Toxic Stress Response</a:t>
            </a:r>
          </a:p>
        </p:txBody>
      </p:sp>
      <p:graphicFrame>
        <p:nvGraphicFramePr>
          <p:cNvPr id="5" name="Content Placeholder 4">
            <a:extLst>
              <a:ext uri="{FF2B5EF4-FFF2-40B4-BE49-F238E27FC236}">
                <a16:creationId xmlns:a16="http://schemas.microsoft.com/office/drawing/2014/main" id="{9C51C7CE-77C6-4024-9EF2-6EFEE257D752}"/>
              </a:ext>
            </a:extLst>
          </p:cNvPr>
          <p:cNvGraphicFramePr>
            <a:graphicFrameLocks noGrp="1"/>
          </p:cNvGraphicFramePr>
          <p:nvPr>
            <p:ph sz="quarter" idx="1"/>
          </p:nvPr>
        </p:nvGraphicFramePr>
        <p:xfrm>
          <a:off x="152400" y="1447800"/>
          <a:ext cx="8991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1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0A5BD6-96F5-4DA6-938F-C280CD139D6A}"/>
              </a:ext>
            </a:extLst>
          </p:cNvPr>
          <p:cNvSpPr>
            <a:spLocks noGrp="1"/>
          </p:cNvSpPr>
          <p:nvPr>
            <p:ph type="title"/>
          </p:nvPr>
        </p:nvSpPr>
        <p:spPr/>
        <p:txBody>
          <a:bodyPr/>
          <a:lstStyle/>
          <a:p>
            <a:r>
              <a:rPr lang="en-US" dirty="0"/>
              <a:t>Helping with Healing</a:t>
            </a:r>
          </a:p>
        </p:txBody>
      </p:sp>
      <p:pic>
        <p:nvPicPr>
          <p:cNvPr id="7" name="Content Placeholder 6">
            <a:extLst>
              <a:ext uri="{FF2B5EF4-FFF2-40B4-BE49-F238E27FC236}">
                <a16:creationId xmlns:a16="http://schemas.microsoft.com/office/drawing/2014/main" id="{710932D2-2305-4F8A-9675-7B826BDB9D82}"/>
              </a:ext>
            </a:extLst>
          </p:cNvPr>
          <p:cNvPicPr>
            <a:picLocks noGrp="1" noChangeAspect="1"/>
          </p:cNvPicPr>
          <p:nvPr>
            <p:ph sz="quarter" idx="1"/>
          </p:nvPr>
        </p:nvPicPr>
        <p:blipFill>
          <a:blip r:embed="rId2"/>
          <a:stretch>
            <a:fillRect/>
          </a:stretch>
        </p:blipFill>
        <p:spPr>
          <a:xfrm>
            <a:off x="457200" y="1557441"/>
            <a:ext cx="4041775" cy="4260643"/>
          </a:xfrm>
          <a:prstGeom prst="rect">
            <a:avLst/>
          </a:prstGeom>
        </p:spPr>
      </p:pic>
      <p:pic>
        <p:nvPicPr>
          <p:cNvPr id="8" name="Content Placeholder 7">
            <a:extLst>
              <a:ext uri="{FF2B5EF4-FFF2-40B4-BE49-F238E27FC236}">
                <a16:creationId xmlns:a16="http://schemas.microsoft.com/office/drawing/2014/main" id="{FA068F46-02B3-4951-8064-7B6C5F828156}"/>
              </a:ext>
            </a:extLst>
          </p:cNvPr>
          <p:cNvPicPr>
            <a:picLocks noGrp="1" noChangeAspect="1"/>
          </p:cNvPicPr>
          <p:nvPr>
            <p:ph sz="quarter" idx="2"/>
          </p:nvPr>
        </p:nvPicPr>
        <p:blipFill>
          <a:blip r:embed="rId3"/>
          <a:stretch>
            <a:fillRect/>
          </a:stretch>
        </p:blipFill>
        <p:spPr>
          <a:xfrm>
            <a:off x="4632325" y="1585974"/>
            <a:ext cx="4041775" cy="4197227"/>
          </a:xfrm>
          <a:prstGeom prst="rect">
            <a:avLst/>
          </a:prstGeom>
        </p:spPr>
      </p:pic>
    </p:spTree>
    <p:extLst>
      <p:ext uri="{BB962C8B-B14F-4D97-AF65-F5344CB8AC3E}">
        <p14:creationId xmlns:p14="http://schemas.microsoft.com/office/powerpoint/2010/main" val="9183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1B5D-8CE2-4812-90F9-D1ED79418FF7}"/>
              </a:ext>
            </a:extLst>
          </p:cNvPr>
          <p:cNvSpPr>
            <a:spLocks noGrp="1"/>
          </p:cNvSpPr>
          <p:nvPr>
            <p:ph type="title"/>
          </p:nvPr>
        </p:nvSpPr>
        <p:spPr>
          <a:xfrm>
            <a:off x="457200" y="228600"/>
            <a:ext cx="8229600" cy="1295400"/>
          </a:xfrm>
        </p:spPr>
        <p:txBody>
          <a:bodyPr>
            <a:normAutofit fontScale="90000"/>
          </a:bodyPr>
          <a:lstStyle/>
          <a:p>
            <a:r>
              <a:rPr lang="en-US" dirty="0"/>
              <a:t>Quotes from “What Happened to You?”</a:t>
            </a:r>
          </a:p>
        </p:txBody>
      </p:sp>
      <p:sp>
        <p:nvSpPr>
          <p:cNvPr id="4" name="Content Placeholder 3">
            <a:extLst>
              <a:ext uri="{FF2B5EF4-FFF2-40B4-BE49-F238E27FC236}">
                <a16:creationId xmlns:a16="http://schemas.microsoft.com/office/drawing/2014/main" id="{182915D3-F012-4AA9-81BE-CC53DF1A1C94}"/>
              </a:ext>
            </a:extLst>
          </p:cNvPr>
          <p:cNvSpPr>
            <a:spLocks noGrp="1"/>
          </p:cNvSpPr>
          <p:nvPr>
            <p:ph sz="quarter" idx="1"/>
          </p:nvPr>
        </p:nvSpPr>
        <p:spPr>
          <a:xfrm>
            <a:off x="457200" y="1676400"/>
            <a:ext cx="4041648" cy="5181600"/>
          </a:xfrm>
        </p:spPr>
        <p:txBody>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The lesson is that no matter what has happened, you get a chance to rewrite the script. </a:t>
            </a:r>
          </a:p>
          <a:p>
            <a:pPr marL="0" indent="0" algn="ctr">
              <a:buNone/>
            </a:pPr>
            <a:r>
              <a:rPr lang="en-US" sz="2400" dirty="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You are not your number.)</a:t>
            </a:r>
          </a:p>
          <a:p>
            <a:endParaRPr lang="en-US" sz="2400" dirty="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I wouldn't be who I </a:t>
            </a:r>
            <a:r>
              <a:rPr lang="en-US" sz="2400" dirty="0">
                <a:ea typeface="Calibri" panose="020F0502020204030204" pitchFamily="34" charset="0"/>
                <a:cs typeface="Times New Roman" panose="02020603050405020304" pitchFamily="18" charset="0"/>
              </a:rPr>
              <a:t>am </a:t>
            </a:r>
            <a:r>
              <a:rPr lang="en-US" sz="2400" dirty="0">
                <a:effectLst/>
                <a:latin typeface="Calibri" panose="020F0502020204030204" pitchFamily="34" charset="0"/>
                <a:ea typeface="Calibri" panose="020F0502020204030204" pitchFamily="34" charset="0"/>
                <a:cs typeface="Times New Roman" panose="02020603050405020304" pitchFamily="18" charset="0"/>
              </a:rPr>
              <a:t>without my trauma, so I own it.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I use my  trauma in service to others - empathy, compassion and forgiveness.</a:t>
            </a:r>
          </a:p>
          <a:p>
            <a:endParaRPr lang="en-US" dirty="0"/>
          </a:p>
        </p:txBody>
      </p:sp>
      <p:pic>
        <p:nvPicPr>
          <p:cNvPr id="7" name="Content Placeholder 6">
            <a:extLst>
              <a:ext uri="{FF2B5EF4-FFF2-40B4-BE49-F238E27FC236}">
                <a16:creationId xmlns:a16="http://schemas.microsoft.com/office/drawing/2014/main" id="{EFDDE92A-0318-4735-8D76-2C4934EDE15E}"/>
              </a:ext>
            </a:extLst>
          </p:cNvPr>
          <p:cNvPicPr>
            <a:picLocks noGrp="1" noChangeAspect="1"/>
          </p:cNvPicPr>
          <p:nvPr>
            <p:ph sz="quarter" idx="2"/>
          </p:nvPr>
        </p:nvPicPr>
        <p:blipFill>
          <a:blip r:embed="rId2"/>
          <a:stretch>
            <a:fillRect/>
          </a:stretch>
        </p:blipFill>
        <p:spPr>
          <a:xfrm>
            <a:off x="5029200" y="1676400"/>
            <a:ext cx="3279577" cy="5099959"/>
          </a:xfrm>
        </p:spPr>
      </p:pic>
    </p:spTree>
    <p:extLst>
      <p:ext uri="{BB962C8B-B14F-4D97-AF65-F5344CB8AC3E}">
        <p14:creationId xmlns:p14="http://schemas.microsoft.com/office/powerpoint/2010/main" val="84579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1B5D-8CE2-4812-90F9-D1ED79418FF7}"/>
              </a:ext>
            </a:extLst>
          </p:cNvPr>
          <p:cNvSpPr>
            <a:spLocks noGrp="1"/>
          </p:cNvSpPr>
          <p:nvPr>
            <p:ph type="title"/>
          </p:nvPr>
        </p:nvSpPr>
        <p:spPr>
          <a:xfrm>
            <a:off x="457200" y="228600"/>
            <a:ext cx="8229600" cy="1295400"/>
          </a:xfrm>
        </p:spPr>
        <p:txBody>
          <a:bodyPr>
            <a:normAutofit fontScale="90000"/>
          </a:bodyPr>
          <a:lstStyle/>
          <a:p>
            <a:r>
              <a:rPr lang="en-US" dirty="0"/>
              <a:t>Quotes from “What Happened to You?”</a:t>
            </a:r>
          </a:p>
        </p:txBody>
      </p:sp>
      <p:sp>
        <p:nvSpPr>
          <p:cNvPr id="4" name="Content Placeholder 3">
            <a:extLst>
              <a:ext uri="{FF2B5EF4-FFF2-40B4-BE49-F238E27FC236}">
                <a16:creationId xmlns:a16="http://schemas.microsoft.com/office/drawing/2014/main" id="{182915D3-F012-4AA9-81BE-CC53DF1A1C94}"/>
              </a:ext>
            </a:extLst>
          </p:cNvPr>
          <p:cNvSpPr>
            <a:spLocks noGrp="1"/>
          </p:cNvSpPr>
          <p:nvPr>
            <p:ph sz="quarter" idx="1"/>
          </p:nvPr>
        </p:nvSpPr>
        <p:spPr>
          <a:xfrm>
            <a:off x="530352" y="1693025"/>
            <a:ext cx="4041648" cy="4937760"/>
          </a:xfrm>
        </p:spPr>
        <p:txBody>
          <a:bodyPr>
            <a:normAutofit/>
          </a:bodyPr>
          <a:lstStyle/>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Trauma and adversity, in a way, are gifts. </a:t>
            </a:r>
          </a:p>
          <a:p>
            <a:pPr marL="0" marR="0" indent="0">
              <a:spcBef>
                <a:spcPts val="0"/>
              </a:spcBef>
              <a:spcAft>
                <a:spcPts val="0"/>
              </a:spcAft>
              <a:buNone/>
            </a:pPr>
            <a:endParaRPr lang="en-US" sz="2400" dirty="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ea typeface="Calibri" panose="020F0502020204030204" pitchFamily="34" charset="0"/>
                <a:cs typeface="Times New Roman" panose="02020603050405020304" pitchFamily="18" charset="0"/>
              </a:rPr>
              <a:t>All of us who have been broken and scarred by trauma have the chance to turn those experiences into post-traumatic wisdom.</a:t>
            </a:r>
          </a:p>
          <a:p>
            <a:pPr marL="0" marR="0" indent="0">
              <a:spcBef>
                <a:spcPts val="0"/>
              </a:spcBef>
              <a:spcAft>
                <a:spcPts val="0"/>
              </a:spcAft>
              <a:buNone/>
            </a:pPr>
            <a:endParaRPr lang="en-US" sz="2400" dirty="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ea typeface="Calibri" panose="020F0502020204030204" pitchFamily="34" charset="0"/>
                <a:cs typeface="Times New Roman" panose="02020603050405020304" pitchFamily="18" charset="0"/>
              </a:rPr>
              <a:t>Forgive yourself, forgive them. Step out of your history and into the path of your future.</a:t>
            </a:r>
          </a:p>
          <a:p>
            <a:endParaRPr lang="en-US" dirty="0"/>
          </a:p>
        </p:txBody>
      </p:sp>
      <p:pic>
        <p:nvPicPr>
          <p:cNvPr id="7" name="Content Placeholder 6">
            <a:extLst>
              <a:ext uri="{FF2B5EF4-FFF2-40B4-BE49-F238E27FC236}">
                <a16:creationId xmlns:a16="http://schemas.microsoft.com/office/drawing/2014/main" id="{EFDDE92A-0318-4735-8D76-2C4934EDE15E}"/>
              </a:ext>
            </a:extLst>
          </p:cNvPr>
          <p:cNvPicPr>
            <a:picLocks noGrp="1" noChangeAspect="1"/>
          </p:cNvPicPr>
          <p:nvPr>
            <p:ph sz="quarter" idx="2"/>
          </p:nvPr>
        </p:nvPicPr>
        <p:blipFill>
          <a:blip r:embed="rId2"/>
          <a:stretch>
            <a:fillRect/>
          </a:stretch>
        </p:blipFill>
        <p:spPr>
          <a:xfrm>
            <a:off x="5257800" y="1929938"/>
            <a:ext cx="2974777" cy="4625975"/>
          </a:xfrm>
        </p:spPr>
      </p:pic>
    </p:spTree>
    <p:extLst>
      <p:ext uri="{BB962C8B-B14F-4D97-AF65-F5344CB8AC3E}">
        <p14:creationId xmlns:p14="http://schemas.microsoft.com/office/powerpoint/2010/main" val="86237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1"/>
            <a:ext cx="8226425" cy="717550"/>
          </a:xfrm>
        </p:spPr>
        <p:txBody>
          <a:bodyPr anchor="b">
            <a:normAutofit/>
          </a:bodyPr>
          <a:lstStyle/>
          <a:p>
            <a:pPr>
              <a:lnSpc>
                <a:spcPct val="90000"/>
              </a:lnSpc>
            </a:pPr>
            <a:r>
              <a:rPr lang="en-US" sz="3700" dirty="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09488" y="1143000"/>
            <a:ext cx="4191268" cy="5867399"/>
          </a:xfrm>
        </p:spPr>
        <p:txBody>
          <a:bodyPr>
            <a:normAutofit/>
          </a:bodyPr>
          <a:lstStyle/>
          <a:p>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r>
              <a:rPr lang="en-US" sz="1600" b="0" i="0" dirty="0">
                <a:effectLst/>
              </a:rPr>
              <a:t>Remember the wind. Remember her voice. She knows the origin of this universe.</a:t>
            </a:r>
            <a:br>
              <a:rPr lang="en-US" sz="1600" b="0" i="0" dirty="0">
                <a:effectLst/>
              </a:rPr>
            </a:br>
            <a:endParaRPr lang="en-US" sz="1600" b="0" i="0" dirty="0">
              <a:effectLst/>
            </a:endParaRPr>
          </a:p>
          <a:p>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96564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18966</TotalTime>
  <Pages>98</Pages>
  <Words>4706</Words>
  <Application>Microsoft Office PowerPoint</Application>
  <PresentationFormat>Letter Paper (8.5x11 in)</PresentationFormat>
  <Paragraphs>783</Paragraphs>
  <Slides>104</Slides>
  <Notes>32</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20" baseType="lpstr">
      <vt:lpstr>Arial</vt:lpstr>
      <vt:lpstr>Calibri</vt:lpstr>
      <vt:lpstr>Courier New</vt:lpstr>
      <vt:lpstr>Gill Sans MT</vt:lpstr>
      <vt:lpstr>Helvetica</vt:lpstr>
      <vt:lpstr>Helvetica Neue</vt:lpstr>
      <vt:lpstr>Open Sans</vt:lpstr>
      <vt:lpstr>Segoe UI</vt:lpstr>
      <vt:lpstr>Tahoma</vt:lpstr>
      <vt:lpstr>Times New Roman</vt:lpstr>
      <vt:lpstr>Trebuchet MS</vt:lpstr>
      <vt:lpstr>Wingdings</vt:lpstr>
      <vt:lpstr>Wingdings 2</vt:lpstr>
      <vt:lpstr>Wingdings 3</vt:lpstr>
      <vt:lpstr>1_Origin</vt:lpstr>
      <vt:lpstr>Clip</vt:lpstr>
      <vt:lpstr>Your Voice Matters – A Strength Based Approach to Improving Diabetes Care </vt:lpstr>
      <vt:lpstr>Beverly has no conflicts of interest</vt:lpstr>
      <vt:lpstr>Topics for Your Voice Matters</vt:lpstr>
      <vt:lpstr>How do we get to our best health?</vt:lpstr>
      <vt:lpstr>PowerPoint Presentation</vt:lpstr>
      <vt:lpstr>Type 2 Diabetes in America 2023 </vt:lpstr>
      <vt:lpstr>CDC Announces</vt:lpstr>
      <vt:lpstr>Diabetes Prevalence by Ethnic Group</vt:lpstr>
      <vt:lpstr>Social Determinants of Health</vt:lpstr>
      <vt:lpstr>Socioeconomics – Diabetes Prevalence</vt:lpstr>
      <vt:lpstr>Tailoring Treatment for Social Context</vt:lpstr>
      <vt:lpstr>In Your Community</vt:lpstr>
      <vt:lpstr>PowerPoint Presentation</vt:lpstr>
      <vt:lpstr>Natural History of Diabetes</vt:lpstr>
      <vt:lpstr>PowerPoint Presentation</vt:lpstr>
      <vt:lpstr>Pre Diabetes &amp; Type 2- Screening Guidelines (ADA 2023 Clinical Practice Guidelines)</vt:lpstr>
      <vt:lpstr>BMI – Visual Image</vt:lpstr>
      <vt:lpstr>Diabetes 2 - Who is at Risk?  (ADA Clinical Practice Guidelines)</vt:lpstr>
      <vt:lpstr>Acanthosis Nigricans (AN)  </vt:lpstr>
      <vt:lpstr>Signs of Diabetes</vt:lpstr>
      <vt:lpstr>PowerPoint Presentation</vt:lpstr>
      <vt:lpstr>What is Type 2 Diabetes?</vt:lpstr>
      <vt:lpstr>8 things Amiss - Type 2 Diabetes</vt:lpstr>
      <vt:lpstr>Motivation comes from within.</vt:lpstr>
      <vt:lpstr>Diabetes is Complex</vt:lpstr>
      <vt:lpstr>ABC’s of Diabetes  </vt:lpstr>
      <vt:lpstr>A1c and Estimated Avg Glucose (eAG)  </vt:lpstr>
      <vt:lpstr>PowerPoint Presentation</vt:lpstr>
      <vt:lpstr>A1C Blood Test</vt:lpstr>
      <vt:lpstr>Why bother?  Blood sugars matter!</vt:lpstr>
      <vt:lpstr>PowerPoint Presentation</vt:lpstr>
      <vt:lpstr>Cholesterol Goals</vt:lpstr>
      <vt:lpstr>Statin Dosing</vt:lpstr>
      <vt:lpstr>Cardiovascular Disease is the Leading Cause of Death in Diabetes</vt:lpstr>
      <vt:lpstr>Stroke and Heart Attack</vt:lpstr>
      <vt:lpstr>Stroke of Luck</vt:lpstr>
      <vt:lpstr>Living with PreDiabetes or Diabetes?</vt:lpstr>
      <vt:lpstr>Let’s Be Health Warriors</vt:lpstr>
      <vt:lpstr>Financial Advisor</vt:lpstr>
      <vt:lpstr>Your teeth need extra special attention</vt:lpstr>
      <vt:lpstr>Preventing Pre Diabetes and Diabetes</vt:lpstr>
      <vt:lpstr>Ditch the Nicotine Stick</vt:lpstr>
      <vt:lpstr>Be a Sleep Warrior</vt:lpstr>
      <vt:lpstr>Keep Active</vt:lpstr>
      <vt:lpstr>Where are you on this continuum?</vt:lpstr>
      <vt:lpstr>A hard truth</vt:lpstr>
      <vt:lpstr>Exercise benefits</vt:lpstr>
      <vt:lpstr>Good Exercise Info</vt:lpstr>
      <vt:lpstr>DiaBingo- G</vt:lpstr>
      <vt:lpstr>Half Way Stretch Break</vt:lpstr>
      <vt:lpstr>Best Shake For People with Diabetes</vt:lpstr>
      <vt:lpstr>PowerPoint Presentation</vt:lpstr>
      <vt:lpstr>Weight is a Heavy Issue</vt:lpstr>
      <vt:lpstr>Nourishing our Bodies  </vt:lpstr>
      <vt:lpstr>PowerPoint Presentation</vt:lpstr>
      <vt:lpstr>PowerPoint Presentation</vt:lpstr>
      <vt:lpstr>Move toward the Tomato</vt:lpstr>
      <vt:lpstr>Immediately Improve Your Health Eat Less Junk Food &amp; Sugary Drinks –</vt:lpstr>
      <vt:lpstr>Average American Consumes 25 teaspoons of sugar a day (400 cals)</vt:lpstr>
      <vt:lpstr>Your health can only get better</vt:lpstr>
      <vt:lpstr>Fiber – the New “F” Word</vt:lpstr>
      <vt:lpstr>Limit refined carbs and added sugars  Instead eat more HIGH Fiber foods:</vt:lpstr>
      <vt:lpstr>     Super Foods  </vt:lpstr>
      <vt:lpstr>PowerPoint Presentation</vt:lpstr>
      <vt:lpstr>10 Super Foods</vt:lpstr>
      <vt:lpstr>USDA Food Pyramid www.myplate.gov</vt:lpstr>
      <vt:lpstr>Plate example</vt:lpstr>
      <vt:lpstr>Handy Meal Plan  </vt:lpstr>
      <vt:lpstr>PowerPoint Presentation</vt:lpstr>
      <vt:lpstr>PowerPoint Presentation</vt:lpstr>
      <vt:lpstr>PowerPoint Presentation</vt:lpstr>
      <vt:lpstr>PowerPoint Presentation</vt:lpstr>
      <vt:lpstr>Enjoy the Ultimate Beverage – H20</vt:lpstr>
      <vt:lpstr>Goals to Work On</vt:lpstr>
      <vt:lpstr>Goals for Diabetes</vt:lpstr>
      <vt:lpstr>Meds for Type 2 – Sulfonylureas and Metformin</vt:lpstr>
      <vt:lpstr>Meds – DPP-IV’s and Actos</vt:lpstr>
      <vt:lpstr>GLP-1 Receptor Agonist Devices</vt:lpstr>
      <vt:lpstr>Tirzepatide Clinical Use</vt:lpstr>
      <vt:lpstr>Benefits of GLP-1 &amp; GIP Meds </vt:lpstr>
      <vt:lpstr>Counseling Points: GLP-1 RA &amp; GLP-1/GIP</vt:lpstr>
      <vt:lpstr>SGLT-2i Indications Summary</vt:lpstr>
      <vt:lpstr>Benefits of SGLT-2 Inhibitors</vt:lpstr>
      <vt:lpstr>Side Effects of SGLT-2 Inhibitors</vt:lpstr>
      <vt:lpstr>Meds GLP/GIPs &amp; SGLT-2s</vt:lpstr>
      <vt:lpstr>Preparing for Provider Visit</vt:lpstr>
      <vt:lpstr>Collaborate with Health Care Team</vt:lpstr>
      <vt:lpstr>Goals to Work On</vt:lpstr>
      <vt:lpstr>Look Beyond – What impacts DSM</vt:lpstr>
      <vt:lpstr>Question - What is ACE?</vt:lpstr>
      <vt:lpstr>10 Assessment Areas for ACE – Use 10 Question Screening Tool to Assess</vt:lpstr>
      <vt:lpstr>ACE increases risk for 9 out of 10 leading causes of death in US</vt:lpstr>
      <vt:lpstr>PowerPoint Presentation</vt:lpstr>
      <vt:lpstr>The Act of Recognition is Healing</vt:lpstr>
      <vt:lpstr>Actions To Buffer Toxic Stress Response</vt:lpstr>
      <vt:lpstr>Helping with Healing</vt:lpstr>
      <vt:lpstr>Quotes from “What Happened to You?”</vt:lpstr>
      <vt:lpstr>Quotes from “What Happened to You?”</vt:lpstr>
      <vt:lpstr>Remember by Joy Harjo – Poet Laureate</vt:lpstr>
      <vt:lpstr>Keep Connected with friends and family who love you just the way you are!</vt:lpstr>
      <vt:lpstr>Take moment to enjoy nature and find enchantment</vt:lpstr>
      <vt:lpstr>Take inventory of things that you are grateful for</vt:lpstr>
      <vt:lpstr>PowerPoint Presentation</vt:lpstr>
      <vt:lpstr>Thank You – We DID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918</cp:revision>
  <cp:lastPrinted>2018-09-27T22:04:12Z</cp:lastPrinted>
  <dcterms:created xsi:type="dcterms:W3CDTF">1998-04-16T17:55:30Z</dcterms:created>
  <dcterms:modified xsi:type="dcterms:W3CDTF">2023-03-25T15:27:00Z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