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2.xml" ContentType="application/vnd.openxmlformats-officedocument.drawingml.chart+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Lst>
  <p:notesMasterIdLst>
    <p:notesMasterId r:id="rId169"/>
  </p:notesMasterIdLst>
  <p:handoutMasterIdLst>
    <p:handoutMasterId r:id="rId170"/>
  </p:handoutMasterIdLst>
  <p:sldIdLst>
    <p:sldId id="2141411053" r:id="rId4"/>
    <p:sldId id="3730" r:id="rId5"/>
    <p:sldId id="3720" r:id="rId6"/>
    <p:sldId id="2141411104" r:id="rId7"/>
    <p:sldId id="2141411078" r:id="rId8"/>
    <p:sldId id="2141411105" r:id="rId9"/>
    <p:sldId id="268" r:id="rId10"/>
    <p:sldId id="1319" r:id="rId11"/>
    <p:sldId id="1028" r:id="rId12"/>
    <p:sldId id="1040" r:id="rId13"/>
    <p:sldId id="1029" r:id="rId14"/>
    <p:sldId id="1074" r:id="rId15"/>
    <p:sldId id="2828" r:id="rId16"/>
    <p:sldId id="2833" r:id="rId17"/>
    <p:sldId id="767" r:id="rId18"/>
    <p:sldId id="1147" r:id="rId19"/>
    <p:sldId id="2832" r:id="rId20"/>
    <p:sldId id="1043" r:id="rId21"/>
    <p:sldId id="1163" r:id="rId22"/>
    <p:sldId id="1045" r:id="rId23"/>
    <p:sldId id="1321" r:id="rId24"/>
    <p:sldId id="2830" r:id="rId25"/>
    <p:sldId id="1034" r:id="rId26"/>
    <p:sldId id="1035" r:id="rId27"/>
    <p:sldId id="2844" r:id="rId28"/>
    <p:sldId id="1030" r:id="rId29"/>
    <p:sldId id="1098" r:id="rId30"/>
    <p:sldId id="1173" r:id="rId31"/>
    <p:sldId id="1204" r:id="rId32"/>
    <p:sldId id="2835" r:id="rId33"/>
    <p:sldId id="1154" r:id="rId34"/>
    <p:sldId id="1184" r:id="rId35"/>
    <p:sldId id="2141411057" r:id="rId36"/>
    <p:sldId id="2141411058" r:id="rId37"/>
    <p:sldId id="1058" r:id="rId38"/>
    <p:sldId id="1151" r:id="rId39"/>
    <p:sldId id="2846" r:id="rId40"/>
    <p:sldId id="1152" r:id="rId41"/>
    <p:sldId id="1322" r:id="rId42"/>
    <p:sldId id="782" r:id="rId43"/>
    <p:sldId id="2860" r:id="rId44"/>
    <p:sldId id="2861" r:id="rId45"/>
    <p:sldId id="2862" r:id="rId46"/>
    <p:sldId id="2847" r:id="rId47"/>
    <p:sldId id="2848" r:id="rId48"/>
    <p:sldId id="2831" r:id="rId49"/>
    <p:sldId id="2849" r:id="rId50"/>
    <p:sldId id="2141411107" r:id="rId51"/>
    <p:sldId id="1320" r:id="rId52"/>
    <p:sldId id="2141411059" r:id="rId53"/>
    <p:sldId id="779" r:id="rId54"/>
    <p:sldId id="2850" r:id="rId55"/>
    <p:sldId id="1227" r:id="rId56"/>
    <p:sldId id="1038" r:id="rId57"/>
    <p:sldId id="1158" r:id="rId58"/>
    <p:sldId id="1296" r:id="rId59"/>
    <p:sldId id="781" r:id="rId60"/>
    <p:sldId id="1253" r:id="rId61"/>
    <p:sldId id="452" r:id="rId62"/>
    <p:sldId id="272" r:id="rId63"/>
    <p:sldId id="2141411060" r:id="rId64"/>
    <p:sldId id="2141411061" r:id="rId65"/>
    <p:sldId id="2141411062" r:id="rId66"/>
    <p:sldId id="2141411063" r:id="rId67"/>
    <p:sldId id="2141411064" r:id="rId68"/>
    <p:sldId id="2141411065" r:id="rId69"/>
    <p:sldId id="2141411066" r:id="rId70"/>
    <p:sldId id="1211" r:id="rId71"/>
    <p:sldId id="453" r:id="rId72"/>
    <p:sldId id="1187" r:id="rId73"/>
    <p:sldId id="1166" r:id="rId74"/>
    <p:sldId id="2141411067" r:id="rId75"/>
    <p:sldId id="2852" r:id="rId76"/>
    <p:sldId id="2851" r:id="rId77"/>
    <p:sldId id="2843" r:id="rId78"/>
    <p:sldId id="2141411106" r:id="rId79"/>
    <p:sldId id="2141411068" r:id="rId80"/>
    <p:sldId id="1090" r:id="rId81"/>
    <p:sldId id="2141411069" r:id="rId82"/>
    <p:sldId id="1235" r:id="rId83"/>
    <p:sldId id="780" r:id="rId84"/>
    <p:sldId id="2141411071" r:id="rId85"/>
    <p:sldId id="2141411070" r:id="rId86"/>
    <p:sldId id="2141411072" r:id="rId87"/>
    <p:sldId id="2141411073" r:id="rId88"/>
    <p:sldId id="2141411074" r:id="rId89"/>
    <p:sldId id="2141411075" r:id="rId90"/>
    <p:sldId id="2141411076" r:id="rId91"/>
    <p:sldId id="2856" r:id="rId92"/>
    <p:sldId id="2141411089" r:id="rId93"/>
    <p:sldId id="2141411090" r:id="rId94"/>
    <p:sldId id="2141411091" r:id="rId95"/>
    <p:sldId id="2141411092" r:id="rId96"/>
    <p:sldId id="2141411093" r:id="rId97"/>
    <p:sldId id="2141411094" r:id="rId98"/>
    <p:sldId id="2141411095" r:id="rId99"/>
    <p:sldId id="2141411096" r:id="rId100"/>
    <p:sldId id="2141411097" r:id="rId101"/>
    <p:sldId id="2141411098" r:id="rId102"/>
    <p:sldId id="2141411099" r:id="rId103"/>
    <p:sldId id="2141411100" r:id="rId104"/>
    <p:sldId id="2141411101" r:id="rId105"/>
    <p:sldId id="2141411102" r:id="rId106"/>
    <p:sldId id="2141411103" r:id="rId107"/>
    <p:sldId id="2141411081" r:id="rId108"/>
    <p:sldId id="2141411082" r:id="rId109"/>
    <p:sldId id="1207" r:id="rId110"/>
    <p:sldId id="1298" r:id="rId111"/>
    <p:sldId id="1286" r:id="rId112"/>
    <p:sldId id="1293" r:id="rId113"/>
    <p:sldId id="1230" r:id="rId114"/>
    <p:sldId id="1247" r:id="rId115"/>
    <p:sldId id="1232" r:id="rId116"/>
    <p:sldId id="1174" r:id="rId117"/>
    <p:sldId id="1092" r:id="rId118"/>
    <p:sldId id="2141411083" r:id="rId119"/>
    <p:sldId id="1295" r:id="rId120"/>
    <p:sldId id="1314" r:id="rId121"/>
    <p:sldId id="2141411108" r:id="rId122"/>
    <p:sldId id="1316" r:id="rId123"/>
    <p:sldId id="1317" r:id="rId124"/>
    <p:sldId id="2141411084" r:id="rId125"/>
    <p:sldId id="1251" r:id="rId126"/>
    <p:sldId id="1299" r:id="rId127"/>
    <p:sldId id="1231" r:id="rId128"/>
    <p:sldId id="1300" r:id="rId129"/>
    <p:sldId id="270" r:id="rId130"/>
    <p:sldId id="2141411056" r:id="rId131"/>
    <p:sldId id="1312" r:id="rId132"/>
    <p:sldId id="271" r:id="rId133"/>
    <p:sldId id="2141411085" r:id="rId134"/>
    <p:sldId id="1268" r:id="rId135"/>
    <p:sldId id="1233" r:id="rId136"/>
    <p:sldId id="1267" r:id="rId137"/>
    <p:sldId id="1301" r:id="rId138"/>
    <p:sldId id="1304" r:id="rId139"/>
    <p:sldId id="1305" r:id="rId140"/>
    <p:sldId id="1306" r:id="rId141"/>
    <p:sldId id="1309" r:id="rId142"/>
    <p:sldId id="1308" r:id="rId143"/>
    <p:sldId id="1307" r:id="rId144"/>
    <p:sldId id="2857" r:id="rId145"/>
    <p:sldId id="2858" r:id="rId146"/>
    <p:sldId id="2141411086" r:id="rId147"/>
    <p:sldId id="1157" r:id="rId148"/>
    <p:sldId id="1082" r:id="rId149"/>
    <p:sldId id="1199" r:id="rId150"/>
    <p:sldId id="1269" r:id="rId151"/>
    <p:sldId id="1270" r:id="rId152"/>
    <p:sldId id="1271" r:id="rId153"/>
    <p:sldId id="1272" r:id="rId154"/>
    <p:sldId id="1273" r:id="rId155"/>
    <p:sldId id="1274" r:id="rId156"/>
    <p:sldId id="1275" r:id="rId157"/>
    <p:sldId id="1276" r:id="rId158"/>
    <p:sldId id="1277" r:id="rId159"/>
    <p:sldId id="1278" r:id="rId160"/>
    <p:sldId id="1279" r:id="rId161"/>
    <p:sldId id="1252" r:id="rId162"/>
    <p:sldId id="2855" r:id="rId163"/>
    <p:sldId id="2141411087" r:id="rId164"/>
    <p:sldId id="2141411088" r:id="rId165"/>
    <p:sldId id="444" r:id="rId166"/>
    <p:sldId id="2141411109" r:id="rId167"/>
    <p:sldId id="1303" r:id="rId1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1" d="100"/>
          <a:sy n="111" d="100"/>
        </p:scale>
        <p:origin x="1596" y="96"/>
      </p:cViewPr>
      <p:guideLst/>
    </p:cSldViewPr>
  </p:slideViewPr>
  <p:notesTextViewPr>
    <p:cViewPr>
      <p:scale>
        <a:sx n="1" d="1"/>
        <a:sy n="1" d="1"/>
      </p:scale>
      <p:origin x="0" y="0"/>
    </p:cViewPr>
  </p:notesTextViewPr>
  <p:sorterViewPr>
    <p:cViewPr>
      <p:scale>
        <a:sx n="100" d="100"/>
        <a:sy n="100" d="100"/>
      </p:scale>
      <p:origin x="0" y="-34326"/>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handoutMaster" Target="handoutMasters/handout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presProps" Target="presProp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som014\fcm$\PHI\BDRG\Type%201%20grant\Phase%202\Intervention%20materials\OnTrack\Graphs%20for%20OnTrack%20slid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b="1" dirty="0">
                <a:solidFill>
                  <a:schemeClr val="tx1"/>
                </a:solidFill>
              </a:rPr>
              <a:t>Prevalence Rates</a:t>
            </a:r>
            <a:endParaRPr lang="en-GB" b="1" dirty="0">
              <a:solidFill>
                <a:schemeClr val="tx1"/>
              </a:solidFill>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Prevalence Rates</c:v>
                </c:pt>
              </c:strCache>
            </c:strRef>
          </c:tx>
          <c:spPr>
            <a:solidFill>
              <a:schemeClr val="accent1"/>
            </a:solidFill>
            <a:ln>
              <a:noFill/>
            </a:ln>
            <a:effectLst/>
          </c:spPr>
          <c:invertIfNegative val="0"/>
          <c:dPt>
            <c:idx val="0"/>
            <c:invertIfNegative val="0"/>
            <c:bubble3D val="0"/>
            <c:spPr>
              <a:solidFill>
                <a:srgbClr val="44C69B"/>
              </a:solidFill>
              <a:ln>
                <a:noFill/>
              </a:ln>
              <a:effectLst/>
            </c:spPr>
            <c:extLst>
              <c:ext xmlns:c16="http://schemas.microsoft.com/office/drawing/2014/chart" uri="{C3380CC4-5D6E-409C-BE32-E72D297353CC}">
                <c16:uniqueId val="{00000001-6949-4436-A4C9-1A110F896008}"/>
              </c:ext>
            </c:extLst>
          </c:dPt>
          <c:dPt>
            <c:idx val="1"/>
            <c:invertIfNegative val="0"/>
            <c:bubble3D val="0"/>
            <c:spPr>
              <a:solidFill>
                <a:srgbClr val="44C69B"/>
              </a:solidFill>
              <a:ln>
                <a:noFill/>
              </a:ln>
              <a:effectLst/>
            </c:spPr>
            <c:extLst>
              <c:ext xmlns:c16="http://schemas.microsoft.com/office/drawing/2014/chart" uri="{C3380CC4-5D6E-409C-BE32-E72D297353CC}">
                <c16:uniqueId val="{00000003-6949-4436-A4C9-1A110F896008}"/>
              </c:ext>
            </c:extLst>
          </c:dPt>
          <c:dPt>
            <c:idx val="2"/>
            <c:invertIfNegative val="0"/>
            <c:bubble3D val="0"/>
            <c:spPr>
              <a:solidFill>
                <a:srgbClr val="44C69B"/>
              </a:solidFill>
              <a:ln>
                <a:noFill/>
              </a:ln>
              <a:effectLst/>
            </c:spPr>
            <c:extLst>
              <c:ext xmlns:c16="http://schemas.microsoft.com/office/drawing/2014/chart" uri="{C3380CC4-5D6E-409C-BE32-E72D297353CC}">
                <c16:uniqueId val="{00000005-6949-4436-A4C9-1A110F896008}"/>
              </c:ext>
            </c:extLst>
          </c:dPt>
          <c:dPt>
            <c:idx val="3"/>
            <c:invertIfNegative val="0"/>
            <c:bubble3D val="0"/>
            <c:spPr>
              <a:solidFill>
                <a:srgbClr val="44C69B"/>
              </a:solidFill>
              <a:ln>
                <a:noFill/>
              </a:ln>
              <a:effectLst/>
            </c:spPr>
            <c:extLst>
              <c:ext xmlns:c16="http://schemas.microsoft.com/office/drawing/2014/chart" uri="{C3380CC4-5D6E-409C-BE32-E72D297353CC}">
                <c16:uniqueId val="{00000007-6949-4436-A4C9-1A110F896008}"/>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Fisher et al, 2014 Type 1 diabetes (n = 6172)</c:v>
                </c:pt>
                <c:pt idx="1">
                  <c:v>Fisher et al, 2014 Type 1 diabetes (n = 305)</c:v>
                </c:pt>
                <c:pt idx="2">
                  <c:v>Fisher et al, 2014 Type 2 diabetes (n = 503)</c:v>
                </c:pt>
                <c:pt idx="3">
                  <c:v>de Jonge et al, 2014 Type 2 diabetes</c:v>
                </c:pt>
                <c:pt idx="4">
                  <c:v>Gavard et al, 1993</c:v>
                </c:pt>
                <c:pt idx="5">
                  <c:v>Peyrot and Rubin, 1997</c:v>
                </c:pt>
                <c:pt idx="6">
                  <c:v>Gary et al, 2000</c:v>
                </c:pt>
                <c:pt idx="7">
                  <c:v>Polonsky et al, 2000</c:v>
                </c:pt>
                <c:pt idx="8">
                  <c:v>Anderson et al, 2000</c:v>
                </c:pt>
              </c:strCache>
            </c:strRef>
          </c:cat>
          <c:val>
            <c:numRef>
              <c:f>Sheet1!$B$2:$B$10</c:f>
              <c:numCache>
                <c:formatCode>0.0%</c:formatCode>
                <c:ptCount val="9"/>
                <c:pt idx="0">
                  <c:v>4.5999999999999999E-2</c:v>
                </c:pt>
                <c:pt idx="1">
                  <c:v>3.5000000000000003E-2</c:v>
                </c:pt>
                <c:pt idx="2">
                  <c:v>3.5999999999999997E-2</c:v>
                </c:pt>
                <c:pt idx="3">
                  <c:v>0.14799999999999999</c:v>
                </c:pt>
                <c:pt idx="4" formatCode="0%">
                  <c:v>0.32</c:v>
                </c:pt>
                <c:pt idx="5" formatCode="0%">
                  <c:v>0.42</c:v>
                </c:pt>
                <c:pt idx="6" formatCode="0%">
                  <c:v>0.45</c:v>
                </c:pt>
                <c:pt idx="7" formatCode="0%">
                  <c:v>0.37</c:v>
                </c:pt>
                <c:pt idx="8" formatCode="0%">
                  <c:v>0.23</c:v>
                </c:pt>
              </c:numCache>
            </c:numRef>
          </c:val>
          <c:extLst>
            <c:ext xmlns:c16="http://schemas.microsoft.com/office/drawing/2014/chart" uri="{C3380CC4-5D6E-409C-BE32-E72D297353CC}">
              <c16:uniqueId val="{00000008-6949-4436-A4C9-1A110F896008}"/>
            </c:ext>
          </c:extLst>
        </c:ser>
        <c:dLbls>
          <c:showLegendKey val="0"/>
          <c:showVal val="0"/>
          <c:showCatName val="0"/>
          <c:showSerName val="0"/>
          <c:showPercent val="0"/>
          <c:showBubbleSize val="0"/>
        </c:dLbls>
        <c:gapWidth val="75"/>
        <c:axId val="2026633375"/>
        <c:axId val="2069186543"/>
      </c:barChart>
      <c:catAx>
        <c:axId val="20266333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2069186543"/>
        <c:crosses val="autoZero"/>
        <c:auto val="1"/>
        <c:lblAlgn val="ctr"/>
        <c:lblOffset val="100"/>
        <c:noMultiLvlLbl val="0"/>
      </c:catAx>
      <c:valAx>
        <c:axId val="206918654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6633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Complications!$F$1</c:f>
              <c:strCache>
                <c:ptCount val="1"/>
                <c:pt idx="0">
                  <c:v>1978</c:v>
                </c:pt>
              </c:strCache>
            </c:strRef>
          </c:tx>
          <c:spPr>
            <a:solidFill>
              <a:srgbClr val="0066FF"/>
            </a:solidFill>
          </c:spPr>
          <c:invertIfNegative val="0"/>
          <c:cat>
            <c:strRef>
              <c:f>Complications!$E$2:$E$4</c:f>
              <c:strCache>
                <c:ptCount val="3"/>
                <c:pt idx="0">
                  <c:v>Severe vision loss</c:v>
                </c:pt>
                <c:pt idx="1">
                  <c:v>Amputation</c:v>
                </c:pt>
                <c:pt idx="2">
                  <c:v>Nephropathy</c:v>
                </c:pt>
              </c:strCache>
            </c:strRef>
          </c:cat>
          <c:val>
            <c:numRef>
              <c:f>Complications!$F$2:$F$4</c:f>
              <c:numCache>
                <c:formatCode>General</c:formatCode>
                <c:ptCount val="3"/>
                <c:pt idx="0">
                  <c:v>31</c:v>
                </c:pt>
                <c:pt idx="1">
                  <c:v>12</c:v>
                </c:pt>
                <c:pt idx="2">
                  <c:v>38</c:v>
                </c:pt>
              </c:numCache>
            </c:numRef>
          </c:val>
          <c:extLst>
            <c:ext xmlns:c16="http://schemas.microsoft.com/office/drawing/2014/chart" uri="{C3380CC4-5D6E-409C-BE32-E72D297353CC}">
              <c16:uniqueId val="{00000000-E444-414F-A3E8-980031C9C691}"/>
            </c:ext>
          </c:extLst>
        </c:ser>
        <c:ser>
          <c:idx val="1"/>
          <c:order val="1"/>
          <c:tx>
            <c:strRef>
              <c:f>Complications!$G$1</c:f>
              <c:strCache>
                <c:ptCount val="1"/>
                <c:pt idx="0">
                  <c:v>2009</c:v>
                </c:pt>
              </c:strCache>
            </c:strRef>
          </c:tx>
          <c:spPr>
            <a:solidFill>
              <a:srgbClr val="00B050"/>
            </a:solidFill>
          </c:spPr>
          <c:invertIfNegative val="0"/>
          <c:cat>
            <c:strRef>
              <c:f>Complications!$E$2:$E$4</c:f>
              <c:strCache>
                <c:ptCount val="3"/>
                <c:pt idx="0">
                  <c:v>Severe vision loss</c:v>
                </c:pt>
                <c:pt idx="1">
                  <c:v>Amputation</c:v>
                </c:pt>
                <c:pt idx="2">
                  <c:v>Nephropathy</c:v>
                </c:pt>
              </c:strCache>
            </c:strRef>
          </c:cat>
          <c:val>
            <c:numRef>
              <c:f>Complications!$G$2:$G$4</c:f>
              <c:numCache>
                <c:formatCode>General</c:formatCode>
                <c:ptCount val="3"/>
                <c:pt idx="0">
                  <c:v>1</c:v>
                </c:pt>
                <c:pt idx="1">
                  <c:v>1</c:v>
                </c:pt>
                <c:pt idx="2">
                  <c:v>6</c:v>
                </c:pt>
              </c:numCache>
            </c:numRef>
          </c:val>
          <c:extLst>
            <c:ext xmlns:c16="http://schemas.microsoft.com/office/drawing/2014/chart" uri="{C3380CC4-5D6E-409C-BE32-E72D297353CC}">
              <c16:uniqueId val="{00000001-E444-414F-A3E8-980031C9C691}"/>
            </c:ext>
          </c:extLst>
        </c:ser>
        <c:dLbls>
          <c:showLegendKey val="0"/>
          <c:showVal val="0"/>
          <c:showCatName val="0"/>
          <c:showSerName val="0"/>
          <c:showPercent val="0"/>
          <c:showBubbleSize val="0"/>
        </c:dLbls>
        <c:gapWidth val="150"/>
        <c:axId val="-2134288552"/>
        <c:axId val="-2134285352"/>
      </c:barChart>
      <c:catAx>
        <c:axId val="-2134288552"/>
        <c:scaling>
          <c:orientation val="minMax"/>
        </c:scaling>
        <c:delete val="0"/>
        <c:axPos val="b"/>
        <c:numFmt formatCode="General" sourceLinked="0"/>
        <c:majorTickMark val="out"/>
        <c:minorTickMark val="none"/>
        <c:tickLblPos val="nextTo"/>
        <c:crossAx val="-2134285352"/>
        <c:crosses val="autoZero"/>
        <c:auto val="1"/>
        <c:lblAlgn val="ctr"/>
        <c:lblOffset val="100"/>
        <c:noMultiLvlLbl val="0"/>
      </c:catAx>
      <c:valAx>
        <c:axId val="-2134285352"/>
        <c:scaling>
          <c:orientation val="minMax"/>
        </c:scaling>
        <c:delete val="0"/>
        <c:axPos val="l"/>
        <c:majorGridlines>
          <c:spPr>
            <a:ln>
              <a:prstDash val="sysDash"/>
            </a:ln>
          </c:spPr>
        </c:majorGridlines>
        <c:title>
          <c:tx>
            <c:rich>
              <a:bodyPr rot="-5400000" vert="horz"/>
              <a:lstStyle/>
              <a:p>
                <a:pPr>
                  <a:defRPr/>
                </a:pPr>
                <a:r>
                  <a:rPr lang="en-US"/>
                  <a:t>Percentage</a:t>
                </a:r>
              </a:p>
            </c:rich>
          </c:tx>
          <c:layout>
            <c:manualLayout>
              <c:xMode val="edge"/>
              <c:yMode val="edge"/>
              <c:x val="3.5087714451206798E-3"/>
              <c:y val="0.37013657026697899"/>
            </c:manualLayout>
          </c:layout>
          <c:overlay val="0"/>
        </c:title>
        <c:numFmt formatCode="General" sourceLinked="1"/>
        <c:majorTickMark val="out"/>
        <c:minorTickMark val="none"/>
        <c:tickLblPos val="nextTo"/>
        <c:crossAx val="-2134288552"/>
        <c:crosses val="autoZero"/>
        <c:crossBetween val="between"/>
      </c:valAx>
      <c:spPr>
        <a:ln>
          <a:noFill/>
        </a:ln>
      </c:spPr>
    </c:plotArea>
    <c:legend>
      <c:legendPos val="r"/>
      <c:overlay val="0"/>
    </c:legend>
    <c:plotVisOnly val="1"/>
    <c:dispBlanksAs val="gap"/>
    <c:showDLblsOverMax val="0"/>
  </c:chart>
  <c:txPr>
    <a:bodyPr/>
    <a:lstStyle/>
    <a:p>
      <a:pPr>
        <a:defRPr sz="1800" baseline="0">
          <a:solidFill>
            <a:schemeClr val="tx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F37768-74CF-51D4-A2DF-3EDBB4A236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D4ADCB2-D555-BA1A-A739-B54726B180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65396B-387E-49D7-9F84-95426308D9C8}" type="datetimeFigureOut">
              <a:rPr lang="en-US" smtClean="0"/>
              <a:t>7/17/2023</a:t>
            </a:fld>
            <a:endParaRPr lang="en-US"/>
          </a:p>
        </p:txBody>
      </p:sp>
      <p:sp>
        <p:nvSpPr>
          <p:cNvPr id="4" name="Footer Placeholder 3">
            <a:extLst>
              <a:ext uri="{FF2B5EF4-FFF2-40B4-BE49-F238E27FC236}">
                <a16:creationId xmlns:a16="http://schemas.microsoft.com/office/drawing/2014/main" id="{7D076E39-B50A-7D2C-D501-818E7DFE55C5}"/>
              </a:ext>
            </a:extLst>
          </p:cNvPr>
          <p:cNvSpPr>
            <a:spLocks noGrp="1"/>
          </p:cNvSpPr>
          <p:nvPr>
            <p:ph type="ftr" sz="quarter" idx="2"/>
          </p:nvPr>
        </p:nvSpPr>
        <p:spPr>
          <a:xfrm>
            <a:off x="548640" y="8536623"/>
            <a:ext cx="4320540" cy="458787"/>
          </a:xfrm>
          <a:prstGeom prst="rect">
            <a:avLst/>
          </a:prstGeom>
        </p:spPr>
        <p:txBody>
          <a:bodyPr vert="horz" lIns="91440" tIns="45720" rIns="91440" bIns="45720" rtlCol="0" anchor="b"/>
          <a:lstStyle>
            <a:lvl1pPr algn="l">
              <a:defRPr sz="1200"/>
            </a:lvl1pPr>
          </a:lstStyle>
          <a:p>
            <a:r>
              <a:rPr lang="en-US" dirty="0"/>
              <a:t>Diabetes Education Services© 1998-2023   www.DiabetesEd.net</a:t>
            </a:r>
          </a:p>
        </p:txBody>
      </p:sp>
      <p:sp>
        <p:nvSpPr>
          <p:cNvPr id="5" name="Slide Number Placeholder 4">
            <a:extLst>
              <a:ext uri="{FF2B5EF4-FFF2-40B4-BE49-F238E27FC236}">
                <a16:creationId xmlns:a16="http://schemas.microsoft.com/office/drawing/2014/main" id="{8E71176D-0698-C583-EF6E-007129E45FBB}"/>
              </a:ext>
            </a:extLst>
          </p:cNvPr>
          <p:cNvSpPr>
            <a:spLocks noGrp="1"/>
          </p:cNvSpPr>
          <p:nvPr>
            <p:ph type="sldNum" sz="quarter" idx="3"/>
          </p:nvPr>
        </p:nvSpPr>
        <p:spPr>
          <a:xfrm>
            <a:off x="5189220" y="8536622"/>
            <a:ext cx="1120140" cy="458787"/>
          </a:xfrm>
          <a:prstGeom prst="rect">
            <a:avLst/>
          </a:prstGeom>
        </p:spPr>
        <p:txBody>
          <a:bodyPr vert="horz" lIns="91440" tIns="45720" rIns="91440" bIns="45720" rtlCol="0" anchor="b"/>
          <a:lstStyle>
            <a:lvl1pPr algn="r">
              <a:defRPr sz="1200"/>
            </a:lvl1pPr>
          </a:lstStyle>
          <a:p>
            <a:r>
              <a:rPr lang="en-US" dirty="0"/>
              <a:t>Page </a:t>
            </a:r>
            <a:fld id="{76CFFC8B-F787-477D-9D76-AF04805138BA}" type="slidenum">
              <a:rPr lang="en-US" smtClean="0"/>
              <a:t>‹#›</a:t>
            </a:fld>
            <a:endParaRPr lang="en-US" dirty="0"/>
          </a:p>
        </p:txBody>
      </p:sp>
    </p:spTree>
    <p:extLst>
      <p:ext uri="{BB962C8B-B14F-4D97-AF65-F5344CB8AC3E}">
        <p14:creationId xmlns:p14="http://schemas.microsoft.com/office/powerpoint/2010/main" val="1441880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987B29-731F-4426-95DA-4E566EEA401E}" type="datetimeFigureOut">
              <a:rPr lang="en-US" smtClean="0"/>
              <a:t>7/17/2023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11BC0-570C-4F83-AD9F-8A4D0EF1EF5D}" type="slidenum">
              <a:rPr lang="en-US" smtClean="0"/>
              <a:t>‹#›</a:t>
            </a:fld>
            <a:endParaRPr lang="en-US"/>
          </a:p>
        </p:txBody>
      </p:sp>
    </p:spTree>
    <p:extLst>
      <p:ext uri="{BB962C8B-B14F-4D97-AF65-F5344CB8AC3E}">
        <p14:creationId xmlns:p14="http://schemas.microsoft.com/office/powerpoint/2010/main" val="216139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25" marR="47625">
              <a:spcBef>
                <a:spcPts val="0"/>
              </a:spcBef>
              <a:spcAft>
                <a:spcPts val="0"/>
              </a:spcAft>
            </a:pPr>
            <a:r>
              <a:rPr lang="en-US" sz="1800" dirty="0">
                <a:solidFill>
                  <a:srgbClr val="444444"/>
                </a:solidFill>
                <a:effectLst/>
                <a:latin typeface="Calibri" panose="020F0502020204030204" pitchFamily="34" charset="0"/>
                <a:ea typeface="Calibri" panose="020F0502020204030204" pitchFamily="34" charset="0"/>
              </a:rPr>
              <a:t>Welcome to our new and Improved Diabetes Education Services Online University, where you can earn CE's, prepare for certification, and increase your confidence.</a:t>
            </a:r>
            <a:endParaRPr lang="en-US" sz="1800" dirty="0">
              <a:effectLst/>
              <a:latin typeface="Calibri" panose="020F0502020204030204" pitchFamily="34" charset="0"/>
              <a:ea typeface="Calibri" panose="020F0502020204030204" pitchFamily="34" charset="0"/>
            </a:endParaRPr>
          </a:p>
          <a:p>
            <a:pPr marL="47625" marR="47625">
              <a:spcBef>
                <a:spcPts val="0"/>
              </a:spcBef>
              <a:spcAft>
                <a:spcPts val="0"/>
              </a:spcAft>
            </a:pPr>
            <a:r>
              <a:rPr lang="en-US" sz="1800" dirty="0">
                <a:solidFill>
                  <a:srgbClr val="444444"/>
                </a:solidFill>
                <a:effectLst/>
                <a:latin typeface="Calibri" panose="020F0502020204030204" pitchFamily="34" charset="0"/>
                <a:ea typeface="Calibri" panose="020F0502020204030204" pitchFamily="34" charset="0"/>
              </a:rPr>
              <a:t>Our goal is to offer you exceptional and personalized service and build a sense of community.</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a:t>© Copyright 1999-2015, Diabetes Educational Services, All Rights ReservedDiabetes Educational Services© (530) 893 - 8635 </a:t>
            </a:r>
            <a:endParaRPr lang="en-US" dirty="0"/>
          </a:p>
        </p:txBody>
      </p:sp>
      <p:sp>
        <p:nvSpPr>
          <p:cNvPr id="5" name="Slide Number Placeholder 4"/>
          <p:cNvSpPr>
            <a:spLocks noGrp="1"/>
          </p:cNvSpPr>
          <p:nvPr>
            <p:ph type="sldNum" sz="quarter" idx="5"/>
          </p:nvPr>
        </p:nvSpPr>
        <p:spPr/>
        <p:txBody>
          <a:bodyPr/>
          <a:lstStyle/>
          <a:p>
            <a:pPr>
              <a:defRPr/>
            </a:pPr>
            <a:fld id="{68F13A75-BC98-4776-9FF2-DACD0B0313EE}" type="slidenum">
              <a:rPr lang="en-US" smtClean="0"/>
              <a:pPr>
                <a:defRPr/>
              </a:pPr>
              <a:t>2</a:t>
            </a:fld>
            <a:endParaRPr lang="en-US"/>
          </a:p>
        </p:txBody>
      </p:sp>
    </p:spTree>
    <p:extLst>
      <p:ext uri="{BB962C8B-B14F-4D97-AF65-F5344CB8AC3E}">
        <p14:creationId xmlns:p14="http://schemas.microsoft.com/office/powerpoint/2010/main" val="25613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37584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3375103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7456154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6353418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9802637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4296566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3374896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8887447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08773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09732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9272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7184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554430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1387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1729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5846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1876612-27E4-1140-BEAF-680E6B85D7D8}"/>
              </a:ext>
            </a:extLst>
          </p:cNvPr>
          <p:cNvSpPr>
            <a:spLocks noGrp="1" noRot="1" noChangeAspect="1" noChangeArrowheads="1" noTextEdit="1"/>
          </p:cNvSpPr>
          <p:nvPr>
            <p:ph type="sldImg"/>
          </p:nvPr>
        </p:nvSpPr>
        <p:spPr>
          <a:xfrm>
            <a:off x="1150938" y="692150"/>
            <a:ext cx="4556125" cy="3416300"/>
          </a:xfrm>
          <a:ln/>
        </p:spPr>
      </p:sp>
      <p:sp>
        <p:nvSpPr>
          <p:cNvPr id="35842" name="Notes Placeholder 2">
            <a:extLst>
              <a:ext uri="{FF2B5EF4-FFF2-40B4-BE49-F238E27FC236}">
                <a16:creationId xmlns:a16="http://schemas.microsoft.com/office/drawing/2014/main" id="{E35EA7F1-C90D-944E-BE93-688C7839781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5066EA83-3784-B247-B6EA-5A340320FA9E}"/>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AF2AEF-2941-CB4A-880C-2879A1BE8EAF}" type="slidenum">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407114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E8CB98E-2F23-3D4F-9775-269E3399036C}"/>
              </a:ext>
            </a:extLst>
          </p:cNvPr>
          <p:cNvSpPr>
            <a:spLocks noGrp="1" noRot="1" noChangeAspect="1" noChangeArrowheads="1" noTextEdit="1"/>
          </p:cNvSpPr>
          <p:nvPr>
            <p:ph type="sldImg"/>
          </p:nvPr>
        </p:nvSpPr>
        <p:spPr>
          <a:xfrm>
            <a:off x="1150938" y="692150"/>
            <a:ext cx="4556125" cy="3416300"/>
          </a:xfrm>
          <a:ln/>
        </p:spPr>
      </p:sp>
      <p:sp>
        <p:nvSpPr>
          <p:cNvPr id="37890" name="Notes Placeholder 2">
            <a:extLst>
              <a:ext uri="{FF2B5EF4-FFF2-40B4-BE49-F238E27FC236}">
                <a16:creationId xmlns:a16="http://schemas.microsoft.com/office/drawing/2014/main" id="{EAECDEB9-4ED4-F945-B93A-FE06ED33AA9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53597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E8CB98E-2F23-3D4F-9775-269E3399036C}"/>
              </a:ext>
            </a:extLst>
          </p:cNvPr>
          <p:cNvSpPr>
            <a:spLocks noGrp="1" noRot="1" noChangeAspect="1" noChangeArrowheads="1" noTextEdit="1"/>
          </p:cNvSpPr>
          <p:nvPr>
            <p:ph type="sldImg"/>
          </p:nvPr>
        </p:nvSpPr>
        <p:spPr>
          <a:xfrm>
            <a:off x="1150938" y="692150"/>
            <a:ext cx="4556125" cy="3416300"/>
          </a:xfrm>
          <a:ln/>
        </p:spPr>
      </p:sp>
      <p:sp>
        <p:nvSpPr>
          <p:cNvPr id="37890" name="Notes Placeholder 2">
            <a:extLst>
              <a:ext uri="{FF2B5EF4-FFF2-40B4-BE49-F238E27FC236}">
                <a16:creationId xmlns:a16="http://schemas.microsoft.com/office/drawing/2014/main" id="{EAECDEB9-4ED4-F945-B93A-FE06ED33AA9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840817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45D8B45A-9B6D-DF4C-BD73-FE633C2BA9BB}"/>
              </a:ext>
            </a:extLst>
          </p:cNvPr>
          <p:cNvSpPr>
            <a:spLocks noGrp="1" noRot="1" noChangeAspect="1" noChangeArrowheads="1" noTextEdit="1"/>
          </p:cNvSpPr>
          <p:nvPr>
            <p:ph type="sldImg"/>
          </p:nvPr>
        </p:nvSpPr>
        <p:spPr>
          <a:xfrm>
            <a:off x="1150938" y="692150"/>
            <a:ext cx="4556125" cy="3416300"/>
          </a:xfrm>
          <a:ln/>
        </p:spPr>
      </p:sp>
      <p:sp>
        <p:nvSpPr>
          <p:cNvPr id="39938" name="Notes Placeholder 2">
            <a:extLst>
              <a:ext uri="{FF2B5EF4-FFF2-40B4-BE49-F238E27FC236}">
                <a16:creationId xmlns:a16="http://schemas.microsoft.com/office/drawing/2014/main" id="{2A88B67A-25C6-694F-8C81-BB52AFE476D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23443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45D8B45A-9B6D-DF4C-BD73-FE633C2BA9BB}"/>
              </a:ext>
            </a:extLst>
          </p:cNvPr>
          <p:cNvSpPr>
            <a:spLocks noGrp="1" noRot="1" noChangeAspect="1" noChangeArrowheads="1" noTextEdit="1"/>
          </p:cNvSpPr>
          <p:nvPr>
            <p:ph type="sldImg"/>
          </p:nvPr>
        </p:nvSpPr>
        <p:spPr>
          <a:xfrm>
            <a:off x="1150938" y="692150"/>
            <a:ext cx="4556125" cy="3416300"/>
          </a:xfrm>
          <a:ln/>
        </p:spPr>
      </p:sp>
      <p:sp>
        <p:nvSpPr>
          <p:cNvPr id="39938" name="Notes Placeholder 2">
            <a:extLst>
              <a:ext uri="{FF2B5EF4-FFF2-40B4-BE49-F238E27FC236}">
                <a16:creationId xmlns:a16="http://schemas.microsoft.com/office/drawing/2014/main" id="{2A88B67A-25C6-694F-8C81-BB52AFE476D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83535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8913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585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a:t>
            </a:fld>
            <a:endParaRPr lang="en-US"/>
          </a:p>
        </p:txBody>
      </p:sp>
    </p:spTree>
    <p:extLst>
      <p:ext uri="{BB962C8B-B14F-4D97-AF65-F5344CB8AC3E}">
        <p14:creationId xmlns:p14="http://schemas.microsoft.com/office/powerpoint/2010/main" val="3382350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117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4760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57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7891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2428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ea typeface="MS PGothic" panose="020B0600070205080204" pitchFamily="34" charset="-128"/>
              </a:defRPr>
            </a:lvl1pPr>
            <a:lvl2pPr marL="742950" indent="-285750">
              <a:defRPr sz="2000">
                <a:solidFill>
                  <a:schemeClr val="tx1"/>
                </a:solidFill>
                <a:latin typeface="Times New Roman" panose="02020603050405020304" pitchFamily="18" charset="0"/>
                <a:ea typeface="MS PGothic" panose="020B0600070205080204" pitchFamily="34" charset="-128"/>
              </a:defRPr>
            </a:lvl2pPr>
            <a:lvl3pPr marL="1143000" indent="-228600">
              <a:defRPr sz="2000">
                <a:solidFill>
                  <a:schemeClr val="tx1"/>
                </a:solidFill>
                <a:latin typeface="Times New Roman" panose="02020603050405020304" pitchFamily="18" charset="0"/>
                <a:ea typeface="MS PGothic" panose="020B0600070205080204" pitchFamily="34" charset="-128"/>
              </a:defRPr>
            </a:lvl3pPr>
            <a:lvl4pPr marL="1600200" indent="-228600">
              <a:defRPr sz="2000">
                <a:solidFill>
                  <a:schemeClr val="tx1"/>
                </a:solidFill>
                <a:latin typeface="Times New Roman" panose="02020603050405020304" pitchFamily="18" charset="0"/>
                <a:ea typeface="MS PGothic" panose="020B0600070205080204" pitchFamily="34" charset="-128"/>
              </a:defRPr>
            </a:lvl4pPr>
            <a:lvl5pPr marL="2057400" indent="-22860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66C77763-D453-4EDA-9A3A-AA7D5421C68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0723" name="Rectangle 2"/>
          <p:cNvSpPr>
            <a:spLocks noGrp="1" noRot="1" noChangeAspect="1" noChangeArrowheads="1" noTextEdit="1"/>
          </p:cNvSpPr>
          <p:nvPr>
            <p:ph type="sldImg"/>
          </p:nvPr>
        </p:nvSpPr>
        <p:spPr>
          <a:xfrm>
            <a:off x="1150938" y="692150"/>
            <a:ext cx="4556125" cy="3416300"/>
          </a:xfrm>
          <a:ln/>
        </p:spPr>
      </p:sp>
      <p:sp>
        <p:nvSpPr>
          <p:cNvPr id="390147" name="Rectangle 3"/>
          <p:cNvSpPr>
            <a:spLocks noGrp="1" noChangeArrowheads="1"/>
          </p:cNvSpPr>
          <p:nvPr>
            <p:ph type="body" idx="1"/>
          </p:nvPr>
        </p:nvSpPr>
        <p:spPr/>
        <p:txBody>
          <a:bodyPr/>
          <a:lstStyle/>
          <a:p>
            <a:pPr>
              <a:defRPr/>
            </a:pPr>
            <a:endParaRPr lang="en-US">
              <a:ea typeface="ＭＳ Ｐゴシック" charset="0"/>
              <a:cs typeface="+mn-cs"/>
            </a:endParaRPr>
          </a:p>
        </p:txBody>
      </p:sp>
    </p:spTree>
    <p:extLst>
      <p:ext uri="{BB962C8B-B14F-4D97-AF65-F5344CB8AC3E}">
        <p14:creationId xmlns:p14="http://schemas.microsoft.com/office/powerpoint/2010/main" val="513173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 for each </a:t>
            </a:r>
            <a:r>
              <a:rPr lang="en-US" dirty="0" err="1"/>
              <a:t>sourceA</a:t>
            </a:r>
            <a:r>
              <a:rPr lang="en-US" dirty="0"/>
              <a:t> </a:t>
            </a:r>
          </a:p>
        </p:txBody>
      </p:sp>
    </p:spTree>
    <p:extLst>
      <p:ext uri="{BB962C8B-B14F-4D97-AF65-F5344CB8AC3E}">
        <p14:creationId xmlns:p14="http://schemas.microsoft.com/office/powerpoint/2010/main" val="136183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6511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 for each </a:t>
            </a:r>
            <a:r>
              <a:rPr lang="en-US" dirty="0" err="1"/>
              <a:t>sourceA</a:t>
            </a:r>
            <a:r>
              <a:rPr lang="en-US" dirty="0"/>
              <a:t> </a:t>
            </a:r>
          </a:p>
        </p:txBody>
      </p:sp>
    </p:spTree>
    <p:extLst>
      <p:ext uri="{BB962C8B-B14F-4D97-AF65-F5344CB8AC3E}">
        <p14:creationId xmlns:p14="http://schemas.microsoft.com/office/powerpoint/2010/main" val="1556436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0157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33B0E3-6876-4E53-9EE0-6ED1EFDF6740}"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358612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5453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07686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7869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6753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551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0839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5918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3742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4760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7315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08399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3041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85904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11781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608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5986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55057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120784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Describe the scale on top: mild, moderate high. Even moderate DD is important.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Ask group to describe Sally’s DD profile. Have them analyze this – what do we see here?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2050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Describe the scale on top: mild, moderate high. Even moderate DD is important.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Ask group to describe Sally’s DD profile. Have them analyze this – what do we see here?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969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501886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h</a:t>
            </a:r>
          </a:p>
        </p:txBody>
      </p:sp>
    </p:spTree>
    <p:extLst>
      <p:ext uri="{BB962C8B-B14F-4D97-AF65-F5344CB8AC3E}">
        <p14:creationId xmlns:p14="http://schemas.microsoft.com/office/powerpoint/2010/main" val="24825300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454155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0334387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9854120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3251620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2756138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3350543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8480701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8797432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5383692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0319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94264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21834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00158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55754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9989883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4340466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66207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30344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e</a:t>
            </a:r>
          </a:p>
        </p:txBody>
      </p:sp>
    </p:spTree>
    <p:extLst>
      <p:ext uri="{BB962C8B-B14F-4D97-AF65-F5344CB8AC3E}">
        <p14:creationId xmlns:p14="http://schemas.microsoft.com/office/powerpoint/2010/main" val="17724580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93364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9848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88659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9119200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9437519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5524450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61609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6183013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34875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3003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11813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74794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4790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4190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u="sng" dirty="0"/>
              <a:t>Note</a:t>
            </a:r>
            <a:r>
              <a:rPr lang="en-US" dirty="0"/>
              <a:t>:  Vertical axis - % of patients with DM in the study.  Also, the graphics will change such that the green bars will fly in to dramatize the effect.</a:t>
            </a:r>
          </a:p>
          <a:p>
            <a:endParaRPr lang="en-US" dirty="0"/>
          </a:p>
          <a:p>
            <a:r>
              <a:rPr lang="en-US" dirty="0"/>
              <a:t>This graph represents 2 studies on people who had type 1 diabetes for 30 or more years.  The first  study, in blue bars, was completed in 1978.  You can see that in those times, the news regarding complications for people with type 1  diabetes  was disheartening.  Now shift your attention to the green bars. This  new information is based on people who participated in the DCCT, now 30  years later. After the active phase of the DDCT study, the different arms of the study ended up with an average A1C of about an 8%. Look at how the story has changed.  The outcomes for these people was surprisingly good.  The message about complications with diabetes needs to be updated.</a:t>
            </a:r>
          </a:p>
          <a:p>
            <a:endParaRPr lang="en-US" dirty="0"/>
          </a:p>
          <a:p>
            <a:r>
              <a:rPr lang="en-US" dirty="0"/>
              <a:t>With good care, </a:t>
            </a:r>
            <a:r>
              <a:rPr lang="en-US" u="sng" dirty="0"/>
              <a:t>not perfect management</a:t>
            </a:r>
            <a:r>
              <a:rPr lang="en-US" dirty="0"/>
              <a:t>, odds  are good that you can live a long and healthy life with diabetes.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_____________________________________________________________________</a:t>
            </a:r>
          </a:p>
          <a:p>
            <a:pPr defTabSz="966612"/>
            <a:endParaRPr lang="en-US" sz="1200" dirty="0"/>
          </a:p>
          <a:p>
            <a:pPr defTabSz="966612"/>
            <a:r>
              <a:rPr lang="en-US" sz="1200" i="1" dirty="0"/>
              <a:t>Here is another myth that can be debunked.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7463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8757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850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NOTE DIFFERENCE BETWEEN MICRO (15%) AND MACRO (50%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A5BD7-F043-4D1B-AA17-CD412FC53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6531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90983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90321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4671076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8061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4515011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579968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77526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6708972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303464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54505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85325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11864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095447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5930544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41504386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100031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78230044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2"/>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sp>
        <p:nvSpPr>
          <p:cNvPr id="22" name="Rectangle 21"/>
          <p:cNvSpPr/>
          <p:nvPr/>
        </p:nvSpPr>
        <p:spPr>
          <a:xfrm>
            <a:off x="904875" y="3276602"/>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pic>
        <p:nvPicPr>
          <p:cNvPr id="14"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5"/>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5652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4499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1"/>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5"/>
            <a:ext cx="2212848" cy="672800"/>
          </a:xfrm>
          <a:prstGeom prst="rect">
            <a:avLst/>
          </a:prstGeom>
        </p:spPr>
      </p:pic>
    </p:spTree>
    <p:extLst>
      <p:ext uri="{BB962C8B-B14F-4D97-AF65-F5344CB8AC3E}">
        <p14:creationId xmlns:p14="http://schemas.microsoft.com/office/powerpoint/2010/main" val="114667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304802"/>
            <a:ext cx="7543800" cy="1431925"/>
          </a:xfrm>
        </p:spPr>
        <p:txBody>
          <a:bodyPr/>
          <a:lstStyle/>
          <a:p>
            <a:r>
              <a:rPr lang="en-US"/>
              <a:t>Click to edit Master title style</a:t>
            </a:r>
          </a:p>
        </p:txBody>
      </p:sp>
      <p:sp>
        <p:nvSpPr>
          <p:cNvPr id="3" name="Content Placeholder 2"/>
          <p:cNvSpPr>
            <a:spLocks noGrp="1"/>
          </p:cNvSpPr>
          <p:nvPr>
            <p:ph sz="quarter" idx="1"/>
          </p:nvPr>
        </p:nvSpPr>
        <p:spPr>
          <a:xfrm>
            <a:off x="1066800" y="19812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14900" y="19812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066800" y="41148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914900" y="41148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66800" y="6248400"/>
            <a:ext cx="1905000" cy="457200"/>
          </a:xfrm>
          <a:prstGeom prst="rect">
            <a:avLst/>
          </a:prstGeom>
        </p:spPr>
        <p:txBody>
          <a:bodyPr/>
          <a:lstStyle>
            <a:lvl1pPr>
              <a:defRPr/>
            </a:lvl1pPr>
          </a:lstStyle>
          <a:p>
            <a:pPr>
              <a:defRPr/>
            </a:pPr>
            <a:endParaRPr lang="en-US"/>
          </a:p>
        </p:txBody>
      </p:sp>
      <p:sp>
        <p:nvSpPr>
          <p:cNvPr id="8" name="Footer Placeholder 7"/>
          <p:cNvSpPr>
            <a:spLocks noGrp="1"/>
          </p:cNvSpPr>
          <p:nvPr>
            <p:ph type="ftr" sz="quarter" idx="11"/>
          </p:nvPr>
        </p:nvSpPr>
        <p:spPr>
          <a:xfrm>
            <a:off x="3429000" y="6248400"/>
            <a:ext cx="2895600" cy="457200"/>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705600" y="6248400"/>
            <a:ext cx="1905000" cy="457200"/>
          </a:xfrm>
          <a:prstGeom prst="rect">
            <a:avLst/>
          </a:prstGeom>
        </p:spPr>
        <p:txBody>
          <a:bodyPr/>
          <a:lstStyle>
            <a:lvl1pPr>
              <a:defRPr/>
            </a:lvl1pPr>
          </a:lstStyle>
          <a:p>
            <a:pPr>
              <a:defRPr/>
            </a:pPr>
            <a:fld id="{E9490220-A8BC-4171-883B-FA1D379B98DB}" type="slidenum">
              <a:rPr lang="en-US"/>
              <a:pPr>
                <a:defRPr/>
              </a:pPr>
              <a:t>‹#›</a:t>
            </a:fld>
            <a:endParaRPr lang="en-US"/>
          </a:p>
        </p:txBody>
      </p:sp>
    </p:spTree>
    <p:extLst>
      <p:ext uri="{BB962C8B-B14F-4D97-AF65-F5344CB8AC3E}">
        <p14:creationId xmlns:p14="http://schemas.microsoft.com/office/powerpoint/2010/main" val="1780337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2"/>
            <a:ext cx="7543800" cy="1431925"/>
          </a:xfrm>
        </p:spPr>
        <p:txBody>
          <a:bodyPr/>
          <a:lstStyle/>
          <a:p>
            <a:r>
              <a:rPr lang="en-US"/>
              <a:t>Click to edit Master title style</a:t>
            </a:r>
          </a:p>
        </p:txBody>
      </p:sp>
      <p:sp>
        <p:nvSpPr>
          <p:cNvPr id="3" name="Text Placeholder 2"/>
          <p:cNvSpPr>
            <a:spLocks noGrp="1"/>
          </p:cNvSpPr>
          <p:nvPr>
            <p:ph type="body" sz="half" idx="1"/>
          </p:nvPr>
        </p:nvSpPr>
        <p:spPr>
          <a:xfrm>
            <a:off x="10668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914900" y="1981200"/>
            <a:ext cx="3695700" cy="4114800"/>
          </a:xfrm>
        </p:spPr>
        <p:txBody>
          <a:bodyPr/>
          <a:lstStyle/>
          <a:p>
            <a:pPr lvl="0"/>
            <a:endParaRPr lang="en-US" noProof="0"/>
          </a:p>
        </p:txBody>
      </p:sp>
      <p:sp>
        <p:nvSpPr>
          <p:cNvPr id="5" name="Date Placeholder 4"/>
          <p:cNvSpPr>
            <a:spLocks noGrp="1"/>
          </p:cNvSpPr>
          <p:nvPr>
            <p:ph type="dt" sz="half" idx="10"/>
          </p:nvPr>
        </p:nvSpPr>
        <p:spPr>
          <a:xfrm>
            <a:off x="1066800" y="6248400"/>
            <a:ext cx="19050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429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705600" y="6248400"/>
            <a:ext cx="1905000" cy="457200"/>
          </a:xfrm>
          <a:prstGeom prst="rect">
            <a:avLst/>
          </a:prstGeom>
        </p:spPr>
        <p:txBody>
          <a:bodyPr/>
          <a:lstStyle>
            <a:lvl1pPr>
              <a:defRPr/>
            </a:lvl1pPr>
          </a:lstStyle>
          <a:p>
            <a:pPr>
              <a:defRPr/>
            </a:pPr>
            <a:fld id="{B30FEC0D-6A82-4A4C-BECF-C1D97FD09E55}" type="slidenum">
              <a:rPr lang="en-US"/>
              <a:pPr>
                <a:defRPr/>
              </a:pPr>
              <a:t>‹#›</a:t>
            </a:fld>
            <a:endParaRPr lang="en-US"/>
          </a:p>
        </p:txBody>
      </p:sp>
    </p:spTree>
    <p:extLst>
      <p:ext uri="{BB962C8B-B14F-4D97-AF65-F5344CB8AC3E}">
        <p14:creationId xmlns:p14="http://schemas.microsoft.com/office/powerpoint/2010/main" val="3033672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0028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61980-E223-4B06-BEA8-B329DB5F3458}"/>
              </a:ext>
            </a:extLst>
          </p:cNvPr>
          <p:cNvSpPr>
            <a:spLocks noGrp="1"/>
          </p:cNvSpPr>
          <p:nvPr>
            <p:ph type="title"/>
          </p:nvPr>
        </p:nvSpPr>
        <p:spPr>
          <a:xfrm>
            <a:off x="252000" y="242347"/>
            <a:ext cx="8640000" cy="684524"/>
          </a:xfrm>
          <a:prstGeom prst="rect">
            <a:avLst/>
          </a:prstGeom>
        </p:spPr>
        <p:txBody>
          <a:bodyPr/>
          <a:lstStyle>
            <a:lvl1pPr>
              <a:defRPr sz="3556">
                <a:solidFill>
                  <a:schemeClr val="accent6"/>
                </a:solidFill>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9D230BD6-627B-488E-9487-A67F9B06C5E9}"/>
              </a:ext>
            </a:extLst>
          </p:cNvPr>
          <p:cNvSpPr>
            <a:spLocks noGrp="1"/>
          </p:cNvSpPr>
          <p:nvPr>
            <p:ph idx="1"/>
          </p:nvPr>
        </p:nvSpPr>
        <p:spPr>
          <a:xfrm>
            <a:off x="252000" y="1981202"/>
            <a:ext cx="8640000" cy="4422753"/>
          </a:xfrm>
        </p:spPr>
        <p:txBody>
          <a:bodyPr/>
          <a:lstStyle>
            <a:lvl1pPr marL="304804" indent="-304804">
              <a:buClr>
                <a:schemeClr val="accent6"/>
              </a:buClr>
              <a:buFont typeface="Arial" panose="020B0604020202020204" pitchFamily="34" charset="0"/>
              <a:buChar char="•"/>
              <a:defRPr sz="1778"/>
            </a:lvl1pPr>
            <a:lvl2pPr marL="514387" indent="-171463">
              <a:defRPr sz="1778"/>
            </a:lvl2pPr>
            <a:lvl3pPr marL="857311" indent="-171463">
              <a:defRPr/>
            </a:lvl3pPr>
            <a:lvl4pPr marL="1118077" indent="-171463">
              <a:defRPr/>
            </a:lvl4pPr>
            <a:lvl5pPr marL="1461002" indent="-171463">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Text Placeholder 7">
            <a:extLst>
              <a:ext uri="{FF2B5EF4-FFF2-40B4-BE49-F238E27FC236}">
                <a16:creationId xmlns:a16="http://schemas.microsoft.com/office/drawing/2014/main" id="{67DDFE3F-F22D-4B53-9D1F-B2DA5F537E62}"/>
              </a:ext>
            </a:extLst>
          </p:cNvPr>
          <p:cNvSpPr>
            <a:spLocks noGrp="1"/>
          </p:cNvSpPr>
          <p:nvPr>
            <p:ph type="body" sz="quarter" idx="13"/>
          </p:nvPr>
        </p:nvSpPr>
        <p:spPr>
          <a:xfrm>
            <a:off x="252000" y="6537960"/>
            <a:ext cx="8640000" cy="320040"/>
          </a:xfrm>
        </p:spPr>
        <p:txBody>
          <a:bodyPr>
            <a:normAutofit/>
          </a:bodyPr>
          <a:lstStyle>
            <a:lvl1pPr marL="0" indent="0" algn="ctr">
              <a:buNone/>
              <a:defRPr sz="1050"/>
            </a:lvl1pPr>
          </a:lstStyle>
          <a:p>
            <a:pPr lvl="0"/>
            <a:endParaRPr lang="en-US" dirty="0"/>
          </a:p>
        </p:txBody>
      </p:sp>
      <p:sp>
        <p:nvSpPr>
          <p:cNvPr id="7" name="Text Placeholder 5">
            <a:extLst>
              <a:ext uri="{FF2B5EF4-FFF2-40B4-BE49-F238E27FC236}">
                <a16:creationId xmlns:a16="http://schemas.microsoft.com/office/drawing/2014/main" id="{F2C07843-15E1-4E3A-8800-0DF9F61A9E22}"/>
              </a:ext>
            </a:extLst>
          </p:cNvPr>
          <p:cNvSpPr>
            <a:spLocks noGrp="1"/>
          </p:cNvSpPr>
          <p:nvPr>
            <p:ph type="body" sz="quarter" idx="12" hasCustomPrompt="1"/>
          </p:nvPr>
        </p:nvSpPr>
        <p:spPr>
          <a:xfrm>
            <a:off x="252000" y="1060878"/>
            <a:ext cx="8640000" cy="396000"/>
          </a:xfrm>
        </p:spPr>
        <p:txBody>
          <a:bodyPr anchor="ctr">
            <a:noAutofit/>
          </a:bodyPr>
          <a:lstStyle>
            <a:lvl1pPr marL="0" indent="0">
              <a:buNone/>
              <a:defRPr sz="2844"/>
            </a:lvl1pPr>
          </a:lstStyle>
          <a:p>
            <a:pPr lvl="0"/>
            <a:r>
              <a:rPr lang="en-US" dirty="0"/>
              <a:t>Click to edit Master text styles</a:t>
            </a:r>
          </a:p>
        </p:txBody>
      </p:sp>
    </p:spTree>
    <p:extLst>
      <p:ext uri="{BB962C8B-B14F-4D97-AF65-F5344CB8AC3E}">
        <p14:creationId xmlns:p14="http://schemas.microsoft.com/office/powerpoint/2010/main" val="264214281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9360"/>
            <a:ext cx="8229600" cy="5019040"/>
          </a:xfrm>
        </p:spPr>
        <p:txBody>
          <a:bodyPr>
            <a:normAutofit/>
          </a:bodyPr>
          <a:lstStyle>
            <a:lvl1pPr marL="304804" indent="-304804">
              <a:spcBef>
                <a:spcPts val="889"/>
              </a:spcBef>
              <a:buClr>
                <a:schemeClr val="bg1">
                  <a:lumMod val="85000"/>
                </a:schemeClr>
              </a:buClr>
              <a:buSzPct val="110000"/>
              <a:buFont typeface="Arial" panose="020B0604020202020204" pitchFamily="34" charset="0"/>
              <a:buChar char="•"/>
              <a:defRPr sz="2133">
                <a:solidFill>
                  <a:srgbClr val="FCFCFC"/>
                </a:solidFill>
              </a:defRPr>
            </a:lvl1pPr>
            <a:lvl2pPr marL="660408" indent="-254003">
              <a:spcBef>
                <a:spcPts val="889"/>
              </a:spcBef>
              <a:buClr>
                <a:schemeClr val="bg1">
                  <a:lumMod val="85000"/>
                </a:schemeClr>
              </a:buClr>
              <a:buFont typeface="Arial" panose="020B0604020202020204" pitchFamily="34" charset="0"/>
              <a:buChar char="•"/>
              <a:defRPr sz="2133">
                <a:solidFill>
                  <a:srgbClr val="FCFCFC"/>
                </a:solidFill>
              </a:defRPr>
            </a:lvl2pPr>
            <a:lvl3pPr marL="1016013" indent="-203203">
              <a:spcBef>
                <a:spcPts val="889"/>
              </a:spcBef>
              <a:buClr>
                <a:schemeClr val="bg1">
                  <a:lumMod val="85000"/>
                </a:schemeClr>
              </a:buClr>
              <a:buFont typeface="Arial" panose="020B0604020202020204" pitchFamily="34" charset="0"/>
              <a:buChar char="•"/>
              <a:defRPr sz="2133">
                <a:solidFill>
                  <a:srgbClr val="FCFCFC"/>
                </a:solidFill>
              </a:defRPr>
            </a:lvl3pPr>
            <a:lvl4pPr marL="1422418" indent="-203203">
              <a:spcBef>
                <a:spcPts val="889"/>
              </a:spcBef>
              <a:buClr>
                <a:schemeClr val="bg1">
                  <a:lumMod val="85000"/>
                </a:schemeClr>
              </a:buClr>
              <a:buFont typeface="Arial" panose="020B0604020202020204" pitchFamily="34" charset="0"/>
              <a:buChar char="•"/>
              <a:defRPr sz="2133">
                <a:solidFill>
                  <a:srgbClr val="FCFCFC"/>
                </a:solidFill>
              </a:defRPr>
            </a:lvl4pPr>
            <a:lvl5pPr marL="1828823" indent="-203203">
              <a:spcBef>
                <a:spcPts val="889"/>
              </a:spcBef>
              <a:buClr>
                <a:schemeClr val="bg1">
                  <a:lumMod val="85000"/>
                </a:schemeClr>
              </a:buClr>
              <a:buFont typeface="Arial" panose="020B0604020202020204" pitchFamily="34" charset="0"/>
              <a:buChar char="•"/>
              <a:defRPr sz="2133">
                <a:solidFill>
                  <a:srgbClr val="FCFC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7122C-15A3-3B46-90E5-49C62A286245}"/>
              </a:ext>
            </a:extLst>
          </p:cNvPr>
          <p:cNvSpPr>
            <a:spLocks noGrp="1"/>
          </p:cNvSpPr>
          <p:nvPr>
            <p:ph type="dt" sz="half" idx="10"/>
          </p:nvPr>
        </p:nvSpPr>
        <p:spPr>
          <a:xfrm>
            <a:off x="457200" y="6356353"/>
            <a:ext cx="2133600" cy="365125"/>
          </a:xfrm>
          <a:prstGeom prst="rect">
            <a:avLst/>
          </a:prstGeom>
        </p:spPr>
        <p:txBody>
          <a:bodyPr/>
          <a:lstStyle>
            <a:lvl1pPr>
              <a:defRPr/>
            </a:lvl1pPr>
          </a:lstStyle>
          <a:p>
            <a:pPr>
              <a:defRPr/>
            </a:pPr>
            <a:fld id="{99461199-918E-9D4D-A983-0E32435233B8}" type="datetimeFigureOut">
              <a:rPr lang="en-US"/>
              <a:pPr>
                <a:defRPr/>
              </a:pPr>
              <a:t>7/17/2023</a:t>
            </a:fld>
            <a:endParaRPr lang="en-US"/>
          </a:p>
        </p:txBody>
      </p:sp>
      <p:sp>
        <p:nvSpPr>
          <p:cNvPr id="5" name="Footer Placeholder 4">
            <a:extLst>
              <a:ext uri="{FF2B5EF4-FFF2-40B4-BE49-F238E27FC236}">
                <a16:creationId xmlns:a16="http://schemas.microsoft.com/office/drawing/2014/main" id="{3D227D85-23BE-4D41-B5C1-6ED03BA66AA8}"/>
              </a:ext>
            </a:extLst>
          </p:cNvPr>
          <p:cNvSpPr>
            <a:spLocks noGrp="1"/>
          </p:cNvSpPr>
          <p:nvPr>
            <p:ph type="ftr" sz="quarter" idx="11"/>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6B7172B5-00F0-B042-BF81-20F60B11F7CD}"/>
              </a:ext>
            </a:extLst>
          </p:cNvPr>
          <p:cNvSpPr>
            <a:spLocks noGrp="1"/>
          </p:cNvSpPr>
          <p:nvPr>
            <p:ph type="sldNum" sz="quarter" idx="12"/>
          </p:nvPr>
        </p:nvSpPr>
        <p:spPr>
          <a:xfrm>
            <a:off x="6553200" y="6356353"/>
            <a:ext cx="2133600" cy="365125"/>
          </a:xfrm>
          <a:prstGeom prst="rect">
            <a:avLst/>
          </a:prstGeom>
        </p:spPr>
        <p:txBody>
          <a:bodyPr/>
          <a:lstStyle>
            <a:lvl1pPr>
              <a:defRPr/>
            </a:lvl1pPr>
          </a:lstStyle>
          <a:p>
            <a:pPr>
              <a:defRPr/>
            </a:pPr>
            <a:fld id="{0E4BB7A1-F533-224F-AB59-FB852FDFBA49}" type="slidenum">
              <a:rPr lang="en-US"/>
              <a:pPr>
                <a:defRPr/>
              </a:pPr>
              <a:t>‹#›</a:t>
            </a:fld>
            <a:endParaRPr lang="en-US"/>
          </a:p>
        </p:txBody>
      </p:sp>
    </p:spTree>
    <p:extLst>
      <p:ext uri="{BB962C8B-B14F-4D97-AF65-F5344CB8AC3E}">
        <p14:creationId xmlns:p14="http://schemas.microsoft.com/office/powerpoint/2010/main" val="4192786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25FF8-7F20-B844-BB68-14D4588DB569}"/>
              </a:ext>
            </a:extLst>
          </p:cNvPr>
          <p:cNvSpPr/>
          <p:nvPr userDrawn="1"/>
        </p:nvSpPr>
        <p:spPr>
          <a:xfrm>
            <a:off x="0" y="788988"/>
            <a:ext cx="2489200" cy="6019800"/>
          </a:xfrm>
          <a:prstGeom prst="rect">
            <a:avLst/>
          </a:prstGeom>
          <a:solidFill>
            <a:srgbClr val="1F40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 name="Content Placeholder 2"/>
          <p:cNvSpPr>
            <a:spLocks noGrp="1"/>
          </p:cNvSpPr>
          <p:nvPr>
            <p:ph sz="half" idx="1"/>
          </p:nvPr>
        </p:nvSpPr>
        <p:spPr>
          <a:xfrm>
            <a:off x="2590801" y="1042992"/>
            <a:ext cx="6253163" cy="4986337"/>
          </a:xfrm>
        </p:spPr>
        <p:txBody>
          <a:bodyPr/>
          <a:lstStyle>
            <a:lvl1pPr marL="304804" indent="-304804">
              <a:buClr>
                <a:schemeClr val="bg1">
                  <a:lumMod val="75000"/>
                </a:schemeClr>
              </a:buClr>
              <a:buFont typeface="Arial" panose="020B0604020202020204" pitchFamily="34" charset="0"/>
              <a:buChar char="•"/>
              <a:defRPr sz="2489">
                <a:latin typeface="+mj-lt"/>
              </a:defRPr>
            </a:lvl1pPr>
            <a:lvl2pPr marL="660408" indent="-254003">
              <a:buClr>
                <a:schemeClr val="bg1">
                  <a:lumMod val="75000"/>
                </a:schemeClr>
              </a:buClr>
              <a:buFont typeface="Arial" panose="020B0604020202020204" pitchFamily="34" charset="0"/>
              <a:buChar char="•"/>
              <a:defRPr sz="2133">
                <a:latin typeface="+mj-lt"/>
              </a:defRPr>
            </a:lvl2pPr>
            <a:lvl3pPr marL="1016013" indent="-203203">
              <a:buClr>
                <a:schemeClr val="bg1">
                  <a:lumMod val="75000"/>
                </a:schemeClr>
              </a:buClr>
              <a:buFont typeface="Arial" panose="020B0604020202020204" pitchFamily="34" charset="0"/>
              <a:buChar char="•"/>
              <a:defRPr sz="1778">
                <a:latin typeface="+mj-lt"/>
              </a:defRPr>
            </a:lvl3pPr>
            <a:lvl4pPr marL="1422418" indent="-203203">
              <a:buClr>
                <a:schemeClr val="bg1">
                  <a:lumMod val="75000"/>
                </a:schemeClr>
              </a:buClr>
              <a:buFont typeface="Arial" panose="020B0604020202020204" pitchFamily="34" charset="0"/>
              <a:buChar char="•"/>
              <a:defRPr sz="1600">
                <a:latin typeface="+mj-lt"/>
              </a:defRPr>
            </a:lvl4pPr>
            <a:lvl5pPr marL="1828823" indent="-203203">
              <a:buClr>
                <a:schemeClr val="bg1">
                  <a:lumMod val="75000"/>
                </a:schemeClr>
              </a:buClr>
              <a:buFont typeface="Arial" panose="020B0604020202020204" pitchFamily="34" charset="0"/>
              <a:buChar cha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8EBC2AD8-9515-2546-8EA4-AEB9BB532585}"/>
              </a:ext>
            </a:extLst>
          </p:cNvPr>
          <p:cNvSpPr>
            <a:spLocks noGrp="1"/>
          </p:cNvSpPr>
          <p:nvPr>
            <p:ph type="ftr" sz="quarter" idx="10"/>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6">
            <a:extLst>
              <a:ext uri="{FF2B5EF4-FFF2-40B4-BE49-F238E27FC236}">
                <a16:creationId xmlns:a16="http://schemas.microsoft.com/office/drawing/2014/main" id="{977A699B-5BDF-6642-8BE1-AD7A36F08821}"/>
              </a:ext>
            </a:extLst>
          </p:cNvPr>
          <p:cNvSpPr>
            <a:spLocks noGrp="1"/>
          </p:cNvSpPr>
          <p:nvPr>
            <p:ph type="sldNum" sz="quarter" idx="11"/>
          </p:nvPr>
        </p:nvSpPr>
        <p:spPr>
          <a:xfrm>
            <a:off x="6553200" y="6356353"/>
            <a:ext cx="2133600" cy="365125"/>
          </a:xfrm>
          <a:prstGeom prst="rect">
            <a:avLst/>
          </a:prstGeom>
        </p:spPr>
        <p:txBody>
          <a:bodyPr/>
          <a:lstStyle>
            <a:lvl1pPr>
              <a:defRPr/>
            </a:lvl1pPr>
          </a:lstStyle>
          <a:p>
            <a:pPr>
              <a:defRPr/>
            </a:pPr>
            <a:fld id="{12A2E1BD-F2BE-134A-A9F1-9C3215F3E489}" type="slidenum">
              <a:rPr lang="en-US"/>
              <a:pPr>
                <a:defRPr/>
              </a:pPr>
              <a:t>‹#›</a:t>
            </a:fld>
            <a:endParaRPr lang="en-US"/>
          </a:p>
        </p:txBody>
      </p:sp>
      <p:sp>
        <p:nvSpPr>
          <p:cNvPr id="7" name="Date Placeholder 4">
            <a:extLst>
              <a:ext uri="{FF2B5EF4-FFF2-40B4-BE49-F238E27FC236}">
                <a16:creationId xmlns:a16="http://schemas.microsoft.com/office/drawing/2014/main" id="{136C25E7-D086-2C45-A574-4C87DC1FD3B2}"/>
              </a:ext>
            </a:extLst>
          </p:cNvPr>
          <p:cNvSpPr>
            <a:spLocks noGrp="1"/>
          </p:cNvSpPr>
          <p:nvPr>
            <p:ph type="dt" sz="half" idx="12"/>
          </p:nvPr>
        </p:nvSpPr>
        <p:spPr>
          <a:xfrm>
            <a:off x="457200" y="6356353"/>
            <a:ext cx="2133600" cy="365125"/>
          </a:xfrm>
          <a:prstGeom prst="rect">
            <a:avLst/>
          </a:prstGeom>
        </p:spPr>
        <p:txBody>
          <a:bodyPr/>
          <a:lstStyle>
            <a:lvl1pPr>
              <a:defRPr/>
            </a:lvl1pPr>
          </a:lstStyle>
          <a:p>
            <a:pPr>
              <a:defRPr/>
            </a:pPr>
            <a:fld id="{7E92A438-88D4-6046-ADC2-2F5FCA11D22B}" type="datetimeFigureOut">
              <a:rPr lang="en-US"/>
              <a:pPr>
                <a:defRPr/>
              </a:pPr>
              <a:t>7/17/2023</a:t>
            </a:fld>
            <a:endParaRPr lang="en-US"/>
          </a:p>
        </p:txBody>
      </p:sp>
    </p:spTree>
    <p:extLst>
      <p:ext uri="{BB962C8B-B14F-4D97-AF65-F5344CB8AC3E}">
        <p14:creationId xmlns:p14="http://schemas.microsoft.com/office/powerpoint/2010/main" val="2072180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25FF8-7F20-B844-BB68-14D4588DB569}"/>
              </a:ext>
            </a:extLst>
          </p:cNvPr>
          <p:cNvSpPr/>
          <p:nvPr userDrawn="1"/>
        </p:nvSpPr>
        <p:spPr>
          <a:xfrm>
            <a:off x="0" y="788988"/>
            <a:ext cx="2489200" cy="6019800"/>
          </a:xfrm>
          <a:prstGeom prst="rect">
            <a:avLst/>
          </a:prstGeom>
          <a:solidFill>
            <a:srgbClr val="1F40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 name="Content Placeholder 2"/>
          <p:cNvSpPr>
            <a:spLocks noGrp="1"/>
          </p:cNvSpPr>
          <p:nvPr>
            <p:ph sz="half" idx="1"/>
          </p:nvPr>
        </p:nvSpPr>
        <p:spPr>
          <a:xfrm>
            <a:off x="2590801" y="1042992"/>
            <a:ext cx="6253163" cy="4986337"/>
          </a:xfrm>
        </p:spPr>
        <p:txBody>
          <a:bodyPr/>
          <a:lstStyle>
            <a:lvl1pPr marL="304804" indent="-304804">
              <a:buClr>
                <a:schemeClr val="bg1">
                  <a:lumMod val="75000"/>
                </a:schemeClr>
              </a:buClr>
              <a:buFont typeface="Arial" panose="020B0604020202020204" pitchFamily="34" charset="0"/>
              <a:buChar char="•"/>
              <a:defRPr sz="2489">
                <a:latin typeface="+mj-lt"/>
              </a:defRPr>
            </a:lvl1pPr>
            <a:lvl2pPr marL="660408" indent="-254003">
              <a:buClr>
                <a:schemeClr val="bg1">
                  <a:lumMod val="75000"/>
                </a:schemeClr>
              </a:buClr>
              <a:buFont typeface="Arial" panose="020B0604020202020204" pitchFamily="34" charset="0"/>
              <a:buChar char="•"/>
              <a:defRPr sz="2133">
                <a:latin typeface="+mj-lt"/>
              </a:defRPr>
            </a:lvl2pPr>
            <a:lvl3pPr marL="1016013" indent="-203203">
              <a:buClr>
                <a:schemeClr val="bg1">
                  <a:lumMod val="75000"/>
                </a:schemeClr>
              </a:buClr>
              <a:buFont typeface="Arial" panose="020B0604020202020204" pitchFamily="34" charset="0"/>
              <a:buChar char="•"/>
              <a:defRPr sz="1778">
                <a:latin typeface="+mj-lt"/>
              </a:defRPr>
            </a:lvl3pPr>
            <a:lvl4pPr marL="1422418" indent="-203203">
              <a:buClr>
                <a:schemeClr val="bg1">
                  <a:lumMod val="75000"/>
                </a:schemeClr>
              </a:buClr>
              <a:buFont typeface="Arial" panose="020B0604020202020204" pitchFamily="34" charset="0"/>
              <a:buChar char="•"/>
              <a:defRPr sz="1600">
                <a:latin typeface="+mj-lt"/>
              </a:defRPr>
            </a:lvl4pPr>
            <a:lvl5pPr marL="1828823" indent="-203203">
              <a:buClr>
                <a:schemeClr val="bg1">
                  <a:lumMod val="75000"/>
                </a:schemeClr>
              </a:buClr>
              <a:buFont typeface="Arial" panose="020B0604020202020204" pitchFamily="34" charset="0"/>
              <a:buChar cha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8EBC2AD8-9515-2546-8EA4-AEB9BB532585}"/>
              </a:ext>
            </a:extLst>
          </p:cNvPr>
          <p:cNvSpPr>
            <a:spLocks noGrp="1"/>
          </p:cNvSpPr>
          <p:nvPr>
            <p:ph type="ftr" sz="quarter" idx="10"/>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6">
            <a:extLst>
              <a:ext uri="{FF2B5EF4-FFF2-40B4-BE49-F238E27FC236}">
                <a16:creationId xmlns:a16="http://schemas.microsoft.com/office/drawing/2014/main" id="{977A699B-5BDF-6642-8BE1-AD7A36F08821}"/>
              </a:ext>
            </a:extLst>
          </p:cNvPr>
          <p:cNvSpPr>
            <a:spLocks noGrp="1"/>
          </p:cNvSpPr>
          <p:nvPr>
            <p:ph type="sldNum" sz="quarter" idx="11"/>
          </p:nvPr>
        </p:nvSpPr>
        <p:spPr>
          <a:xfrm>
            <a:off x="6553200" y="6356353"/>
            <a:ext cx="2133600" cy="365125"/>
          </a:xfrm>
          <a:prstGeom prst="rect">
            <a:avLst/>
          </a:prstGeom>
        </p:spPr>
        <p:txBody>
          <a:bodyPr/>
          <a:lstStyle>
            <a:lvl1pPr>
              <a:defRPr/>
            </a:lvl1pPr>
          </a:lstStyle>
          <a:p>
            <a:pPr>
              <a:defRPr/>
            </a:pPr>
            <a:fld id="{12A2E1BD-F2BE-134A-A9F1-9C3215F3E489}" type="slidenum">
              <a:rPr lang="en-US"/>
              <a:pPr>
                <a:defRPr/>
              </a:pPr>
              <a:t>‹#›</a:t>
            </a:fld>
            <a:endParaRPr lang="en-US"/>
          </a:p>
        </p:txBody>
      </p:sp>
      <p:sp>
        <p:nvSpPr>
          <p:cNvPr id="7" name="Date Placeholder 4">
            <a:extLst>
              <a:ext uri="{FF2B5EF4-FFF2-40B4-BE49-F238E27FC236}">
                <a16:creationId xmlns:a16="http://schemas.microsoft.com/office/drawing/2014/main" id="{136C25E7-D086-2C45-A574-4C87DC1FD3B2}"/>
              </a:ext>
            </a:extLst>
          </p:cNvPr>
          <p:cNvSpPr>
            <a:spLocks noGrp="1"/>
          </p:cNvSpPr>
          <p:nvPr>
            <p:ph type="dt" sz="half" idx="12"/>
          </p:nvPr>
        </p:nvSpPr>
        <p:spPr>
          <a:xfrm>
            <a:off x="457200" y="6356353"/>
            <a:ext cx="2133600" cy="365125"/>
          </a:xfrm>
          <a:prstGeom prst="rect">
            <a:avLst/>
          </a:prstGeom>
        </p:spPr>
        <p:txBody>
          <a:bodyPr/>
          <a:lstStyle>
            <a:lvl1pPr>
              <a:defRPr/>
            </a:lvl1pPr>
          </a:lstStyle>
          <a:p>
            <a:pPr>
              <a:defRPr/>
            </a:pPr>
            <a:fld id="{7E92A438-88D4-6046-ADC2-2F5FCA11D22B}" type="datetimeFigureOut">
              <a:rPr lang="en-US"/>
              <a:pPr>
                <a:defRPr/>
              </a:pPr>
              <a:t>7/17/2023</a:t>
            </a:fld>
            <a:endParaRPr lang="en-US"/>
          </a:p>
        </p:txBody>
      </p:sp>
    </p:spTree>
    <p:extLst>
      <p:ext uri="{BB962C8B-B14F-4D97-AF65-F5344CB8AC3E}">
        <p14:creationId xmlns:p14="http://schemas.microsoft.com/office/powerpoint/2010/main" val="416089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25FF8-7F20-B844-BB68-14D4588DB569}"/>
              </a:ext>
            </a:extLst>
          </p:cNvPr>
          <p:cNvSpPr/>
          <p:nvPr userDrawn="1"/>
        </p:nvSpPr>
        <p:spPr>
          <a:xfrm>
            <a:off x="0" y="788988"/>
            <a:ext cx="2489200" cy="6019800"/>
          </a:xfrm>
          <a:prstGeom prst="rect">
            <a:avLst/>
          </a:prstGeom>
          <a:solidFill>
            <a:srgbClr val="1F40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 name="Content Placeholder 2"/>
          <p:cNvSpPr>
            <a:spLocks noGrp="1"/>
          </p:cNvSpPr>
          <p:nvPr>
            <p:ph sz="half" idx="1"/>
          </p:nvPr>
        </p:nvSpPr>
        <p:spPr>
          <a:xfrm>
            <a:off x="2590801" y="1042992"/>
            <a:ext cx="6253163" cy="4986337"/>
          </a:xfrm>
        </p:spPr>
        <p:txBody>
          <a:bodyPr/>
          <a:lstStyle>
            <a:lvl1pPr marL="304804" indent="-304804">
              <a:buClr>
                <a:schemeClr val="bg1">
                  <a:lumMod val="75000"/>
                </a:schemeClr>
              </a:buClr>
              <a:buFont typeface="Arial" panose="020B0604020202020204" pitchFamily="34" charset="0"/>
              <a:buChar char="•"/>
              <a:defRPr sz="2489">
                <a:latin typeface="+mj-lt"/>
              </a:defRPr>
            </a:lvl1pPr>
            <a:lvl2pPr marL="660408" indent="-254003">
              <a:buClr>
                <a:schemeClr val="bg1">
                  <a:lumMod val="75000"/>
                </a:schemeClr>
              </a:buClr>
              <a:buFont typeface="Arial" panose="020B0604020202020204" pitchFamily="34" charset="0"/>
              <a:buChar char="•"/>
              <a:defRPr sz="2133">
                <a:latin typeface="+mj-lt"/>
              </a:defRPr>
            </a:lvl2pPr>
            <a:lvl3pPr marL="1016013" indent="-203203">
              <a:buClr>
                <a:schemeClr val="bg1">
                  <a:lumMod val="75000"/>
                </a:schemeClr>
              </a:buClr>
              <a:buFont typeface="Arial" panose="020B0604020202020204" pitchFamily="34" charset="0"/>
              <a:buChar char="•"/>
              <a:defRPr sz="1778">
                <a:latin typeface="+mj-lt"/>
              </a:defRPr>
            </a:lvl3pPr>
            <a:lvl4pPr marL="1422418" indent="-203203">
              <a:buClr>
                <a:schemeClr val="bg1">
                  <a:lumMod val="75000"/>
                </a:schemeClr>
              </a:buClr>
              <a:buFont typeface="Arial" panose="020B0604020202020204" pitchFamily="34" charset="0"/>
              <a:buChar char="•"/>
              <a:defRPr sz="1600">
                <a:latin typeface="+mj-lt"/>
              </a:defRPr>
            </a:lvl4pPr>
            <a:lvl5pPr marL="1828823" indent="-203203">
              <a:buClr>
                <a:schemeClr val="bg1">
                  <a:lumMod val="75000"/>
                </a:schemeClr>
              </a:buClr>
              <a:buFont typeface="Arial" panose="020B0604020202020204" pitchFamily="34" charset="0"/>
              <a:buChar cha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8EBC2AD8-9515-2546-8EA4-AEB9BB532585}"/>
              </a:ext>
            </a:extLst>
          </p:cNvPr>
          <p:cNvSpPr>
            <a:spLocks noGrp="1"/>
          </p:cNvSpPr>
          <p:nvPr>
            <p:ph type="ftr" sz="quarter" idx="10"/>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6">
            <a:extLst>
              <a:ext uri="{FF2B5EF4-FFF2-40B4-BE49-F238E27FC236}">
                <a16:creationId xmlns:a16="http://schemas.microsoft.com/office/drawing/2014/main" id="{977A699B-5BDF-6642-8BE1-AD7A36F08821}"/>
              </a:ext>
            </a:extLst>
          </p:cNvPr>
          <p:cNvSpPr>
            <a:spLocks noGrp="1"/>
          </p:cNvSpPr>
          <p:nvPr>
            <p:ph type="sldNum" sz="quarter" idx="11"/>
          </p:nvPr>
        </p:nvSpPr>
        <p:spPr>
          <a:xfrm>
            <a:off x="6553200" y="6356353"/>
            <a:ext cx="2133600" cy="365125"/>
          </a:xfrm>
          <a:prstGeom prst="rect">
            <a:avLst/>
          </a:prstGeom>
        </p:spPr>
        <p:txBody>
          <a:bodyPr/>
          <a:lstStyle>
            <a:lvl1pPr>
              <a:defRPr/>
            </a:lvl1pPr>
          </a:lstStyle>
          <a:p>
            <a:pPr>
              <a:defRPr/>
            </a:pPr>
            <a:fld id="{12A2E1BD-F2BE-134A-A9F1-9C3215F3E489}" type="slidenum">
              <a:rPr lang="en-US"/>
              <a:pPr>
                <a:defRPr/>
              </a:pPr>
              <a:t>‹#›</a:t>
            </a:fld>
            <a:endParaRPr lang="en-US"/>
          </a:p>
        </p:txBody>
      </p:sp>
      <p:sp>
        <p:nvSpPr>
          <p:cNvPr id="7" name="Date Placeholder 4">
            <a:extLst>
              <a:ext uri="{FF2B5EF4-FFF2-40B4-BE49-F238E27FC236}">
                <a16:creationId xmlns:a16="http://schemas.microsoft.com/office/drawing/2014/main" id="{136C25E7-D086-2C45-A574-4C87DC1FD3B2}"/>
              </a:ext>
            </a:extLst>
          </p:cNvPr>
          <p:cNvSpPr>
            <a:spLocks noGrp="1"/>
          </p:cNvSpPr>
          <p:nvPr>
            <p:ph type="dt" sz="half" idx="12"/>
          </p:nvPr>
        </p:nvSpPr>
        <p:spPr>
          <a:xfrm>
            <a:off x="457200" y="6356353"/>
            <a:ext cx="2133600" cy="365125"/>
          </a:xfrm>
          <a:prstGeom prst="rect">
            <a:avLst/>
          </a:prstGeom>
        </p:spPr>
        <p:txBody>
          <a:bodyPr/>
          <a:lstStyle>
            <a:lvl1pPr>
              <a:defRPr/>
            </a:lvl1pPr>
          </a:lstStyle>
          <a:p>
            <a:pPr>
              <a:defRPr/>
            </a:pPr>
            <a:fld id="{7E92A438-88D4-6046-ADC2-2F5FCA11D22B}" type="datetimeFigureOut">
              <a:rPr lang="en-US"/>
              <a:pPr>
                <a:defRPr/>
              </a:pPr>
              <a:t>7/17/2023</a:t>
            </a:fld>
            <a:endParaRPr lang="en-US"/>
          </a:p>
        </p:txBody>
      </p:sp>
    </p:spTree>
    <p:extLst>
      <p:ext uri="{BB962C8B-B14F-4D97-AF65-F5344CB8AC3E}">
        <p14:creationId xmlns:p14="http://schemas.microsoft.com/office/powerpoint/2010/main" val="968781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04167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25FF8-7F20-B844-BB68-14D4588DB569}"/>
              </a:ext>
            </a:extLst>
          </p:cNvPr>
          <p:cNvSpPr/>
          <p:nvPr userDrawn="1"/>
        </p:nvSpPr>
        <p:spPr>
          <a:xfrm>
            <a:off x="0" y="788988"/>
            <a:ext cx="2489200" cy="6019800"/>
          </a:xfrm>
          <a:prstGeom prst="rect">
            <a:avLst/>
          </a:prstGeom>
          <a:solidFill>
            <a:srgbClr val="1F40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 name="Content Placeholder 2"/>
          <p:cNvSpPr>
            <a:spLocks noGrp="1"/>
          </p:cNvSpPr>
          <p:nvPr>
            <p:ph sz="half" idx="1"/>
          </p:nvPr>
        </p:nvSpPr>
        <p:spPr>
          <a:xfrm>
            <a:off x="2590801" y="1042992"/>
            <a:ext cx="6253163" cy="4986337"/>
          </a:xfrm>
        </p:spPr>
        <p:txBody>
          <a:bodyPr/>
          <a:lstStyle>
            <a:lvl1pPr marL="304804" indent="-304804">
              <a:buClr>
                <a:schemeClr val="bg1">
                  <a:lumMod val="75000"/>
                </a:schemeClr>
              </a:buClr>
              <a:buFont typeface="Arial" panose="020B0604020202020204" pitchFamily="34" charset="0"/>
              <a:buChar char="•"/>
              <a:defRPr sz="2489">
                <a:latin typeface="+mj-lt"/>
              </a:defRPr>
            </a:lvl1pPr>
            <a:lvl2pPr marL="660408" indent="-254003">
              <a:buClr>
                <a:schemeClr val="bg1">
                  <a:lumMod val="75000"/>
                </a:schemeClr>
              </a:buClr>
              <a:buFont typeface="Arial" panose="020B0604020202020204" pitchFamily="34" charset="0"/>
              <a:buChar char="•"/>
              <a:defRPr sz="2133">
                <a:latin typeface="+mj-lt"/>
              </a:defRPr>
            </a:lvl2pPr>
            <a:lvl3pPr marL="1016013" indent="-203203">
              <a:buClr>
                <a:schemeClr val="bg1">
                  <a:lumMod val="75000"/>
                </a:schemeClr>
              </a:buClr>
              <a:buFont typeface="Arial" panose="020B0604020202020204" pitchFamily="34" charset="0"/>
              <a:buChar char="•"/>
              <a:defRPr sz="1778">
                <a:latin typeface="+mj-lt"/>
              </a:defRPr>
            </a:lvl3pPr>
            <a:lvl4pPr marL="1422418" indent="-203203">
              <a:buClr>
                <a:schemeClr val="bg1">
                  <a:lumMod val="75000"/>
                </a:schemeClr>
              </a:buClr>
              <a:buFont typeface="Arial" panose="020B0604020202020204" pitchFamily="34" charset="0"/>
              <a:buChar char="•"/>
              <a:defRPr sz="1600">
                <a:latin typeface="+mj-lt"/>
              </a:defRPr>
            </a:lvl4pPr>
            <a:lvl5pPr marL="1828823" indent="-203203">
              <a:buClr>
                <a:schemeClr val="bg1">
                  <a:lumMod val="75000"/>
                </a:schemeClr>
              </a:buClr>
              <a:buFont typeface="Arial" panose="020B0604020202020204" pitchFamily="34" charset="0"/>
              <a:buChar cha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8EBC2AD8-9515-2546-8EA4-AEB9BB532585}"/>
              </a:ext>
            </a:extLst>
          </p:cNvPr>
          <p:cNvSpPr>
            <a:spLocks noGrp="1"/>
          </p:cNvSpPr>
          <p:nvPr>
            <p:ph type="ftr" sz="quarter" idx="10"/>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6">
            <a:extLst>
              <a:ext uri="{FF2B5EF4-FFF2-40B4-BE49-F238E27FC236}">
                <a16:creationId xmlns:a16="http://schemas.microsoft.com/office/drawing/2014/main" id="{977A699B-5BDF-6642-8BE1-AD7A36F08821}"/>
              </a:ext>
            </a:extLst>
          </p:cNvPr>
          <p:cNvSpPr>
            <a:spLocks noGrp="1"/>
          </p:cNvSpPr>
          <p:nvPr>
            <p:ph type="sldNum" sz="quarter" idx="11"/>
          </p:nvPr>
        </p:nvSpPr>
        <p:spPr>
          <a:xfrm>
            <a:off x="6553200" y="6356353"/>
            <a:ext cx="2133600" cy="365125"/>
          </a:xfrm>
          <a:prstGeom prst="rect">
            <a:avLst/>
          </a:prstGeom>
        </p:spPr>
        <p:txBody>
          <a:bodyPr/>
          <a:lstStyle>
            <a:lvl1pPr>
              <a:defRPr/>
            </a:lvl1pPr>
          </a:lstStyle>
          <a:p>
            <a:pPr>
              <a:defRPr/>
            </a:pPr>
            <a:fld id="{12A2E1BD-F2BE-134A-A9F1-9C3215F3E489}" type="slidenum">
              <a:rPr lang="en-US"/>
              <a:pPr>
                <a:defRPr/>
              </a:pPr>
              <a:t>‹#›</a:t>
            </a:fld>
            <a:endParaRPr lang="en-US"/>
          </a:p>
        </p:txBody>
      </p:sp>
      <p:sp>
        <p:nvSpPr>
          <p:cNvPr id="7" name="Date Placeholder 4">
            <a:extLst>
              <a:ext uri="{FF2B5EF4-FFF2-40B4-BE49-F238E27FC236}">
                <a16:creationId xmlns:a16="http://schemas.microsoft.com/office/drawing/2014/main" id="{136C25E7-D086-2C45-A574-4C87DC1FD3B2}"/>
              </a:ext>
            </a:extLst>
          </p:cNvPr>
          <p:cNvSpPr>
            <a:spLocks noGrp="1"/>
          </p:cNvSpPr>
          <p:nvPr>
            <p:ph type="dt" sz="half" idx="12"/>
          </p:nvPr>
        </p:nvSpPr>
        <p:spPr>
          <a:xfrm>
            <a:off x="457200" y="6356353"/>
            <a:ext cx="2133600" cy="365125"/>
          </a:xfrm>
          <a:prstGeom prst="rect">
            <a:avLst/>
          </a:prstGeom>
        </p:spPr>
        <p:txBody>
          <a:bodyPr/>
          <a:lstStyle>
            <a:lvl1pPr>
              <a:defRPr/>
            </a:lvl1pPr>
          </a:lstStyle>
          <a:p>
            <a:pPr>
              <a:defRPr/>
            </a:pPr>
            <a:fld id="{7E92A438-88D4-6046-ADC2-2F5FCA11D22B}" type="datetimeFigureOut">
              <a:rPr lang="en-US"/>
              <a:pPr>
                <a:defRPr/>
              </a:pPr>
              <a:t>7/17/2023</a:t>
            </a:fld>
            <a:endParaRPr lang="en-US"/>
          </a:p>
        </p:txBody>
      </p:sp>
    </p:spTree>
    <p:extLst>
      <p:ext uri="{BB962C8B-B14F-4D97-AF65-F5344CB8AC3E}">
        <p14:creationId xmlns:p14="http://schemas.microsoft.com/office/powerpoint/2010/main" val="3577471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32C27C-7FF7-48A2-8B9E-7E9971935CAC}"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2409148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32C27C-7FF7-48A2-8B9E-7E9971935CAC}"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2192753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32C27C-7FF7-48A2-8B9E-7E9971935CAC}"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3816312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32C27C-7FF7-48A2-8B9E-7E9971935CAC}"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1766965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32C27C-7FF7-48A2-8B9E-7E9971935CAC}" type="datetimeFigureOut">
              <a:rPr lang="en-US" smtClean="0"/>
              <a:t>7/17/2023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345840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32C27C-7FF7-48A2-8B9E-7E9971935CAC}" type="datetimeFigureOut">
              <a:rPr lang="en-US" smtClean="0"/>
              <a:t>7/17/2023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539205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32C27C-7FF7-48A2-8B9E-7E9971935CAC}" type="datetimeFigureOut">
              <a:rPr lang="en-US" smtClean="0"/>
              <a:t>7/17/2023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2232511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32C27C-7FF7-48A2-8B9E-7E9971935CAC}"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1813657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32C27C-7FF7-48A2-8B9E-7E9971935CAC}"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3077777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spTree>
    <p:extLst>
      <p:ext uri="{BB962C8B-B14F-4D97-AF65-F5344CB8AC3E}">
        <p14:creationId xmlns:p14="http://schemas.microsoft.com/office/powerpoint/2010/main" val="666933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32C27C-7FF7-48A2-8B9E-7E9971935CAC}"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4253260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32C27C-7FF7-48A2-8B9E-7E9971935CAC}"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2F143-DF69-4244-A46A-DE4539504B0E}" type="slidenum">
              <a:rPr lang="en-US" smtClean="0"/>
              <a:t>‹#›</a:t>
            </a:fld>
            <a:endParaRPr lang="en-US"/>
          </a:p>
        </p:txBody>
      </p:sp>
    </p:spTree>
    <p:extLst>
      <p:ext uri="{BB962C8B-B14F-4D97-AF65-F5344CB8AC3E}">
        <p14:creationId xmlns:p14="http://schemas.microsoft.com/office/powerpoint/2010/main" val="693590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911">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44">
                <a:solidFill>
                  <a:schemeClr val="tx1"/>
                </a:solidFill>
                <a:latin typeface="Calibri" panose="020F0502020204030204" pitchFamily="34" charset="0"/>
                <a:ea typeface="+mj-ea"/>
                <a:cs typeface="+mj-cs"/>
              </a:defRPr>
            </a:lvl1pPr>
            <a:lvl2pPr marL="406405" indent="0" algn="ctr">
              <a:buNone/>
            </a:lvl2pPr>
            <a:lvl3pPr marL="812810" indent="0" algn="ctr">
              <a:buNone/>
            </a:lvl3pPr>
            <a:lvl4pPr marL="1219215" indent="0" algn="ctr">
              <a:buNone/>
            </a:lvl4pPr>
            <a:lvl5pPr marL="1625620" indent="0" algn="ctr">
              <a:buNone/>
            </a:lvl5pPr>
            <a:lvl6pPr marL="2032025" indent="0" algn="ctr">
              <a:buNone/>
            </a:lvl6pPr>
            <a:lvl7pPr marL="2438430" indent="0" algn="ctr">
              <a:buNone/>
            </a:lvl7pPr>
            <a:lvl8pPr marL="2844836" indent="0" algn="ctr">
              <a:buNone/>
            </a:lvl8pPr>
            <a:lvl9pPr marL="3251241" indent="0" algn="ctr">
              <a:buNone/>
            </a:lvl9pPr>
          </a:lstStyle>
          <a:p>
            <a:r>
              <a:rPr kumimoji="0" lang="en-US" dirty="0"/>
              <a:t>Click to edit Master subtitle style</a:t>
            </a:r>
          </a:p>
        </p:txBody>
      </p:sp>
      <p:sp>
        <p:nvSpPr>
          <p:cNvPr id="21" name="Rectangle 20"/>
          <p:cNvSpPr/>
          <p:nvPr/>
        </p:nvSpPr>
        <p:spPr>
          <a:xfrm>
            <a:off x="904875" y="3276602"/>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2133" b="0">
              <a:solidFill>
                <a:prstClr val="white"/>
              </a:solidFill>
            </a:endParaRPr>
          </a:p>
        </p:txBody>
      </p:sp>
      <p:sp>
        <p:nvSpPr>
          <p:cNvPr id="22" name="Rectangle 21"/>
          <p:cNvSpPr/>
          <p:nvPr/>
        </p:nvSpPr>
        <p:spPr>
          <a:xfrm>
            <a:off x="904875" y="3276602"/>
            <a:ext cx="228600" cy="1651635"/>
          </a:xfrm>
          <a:prstGeom prst="rect">
            <a:avLst/>
          </a:prstGeom>
          <a:solidFill>
            <a:srgbClr val="0070C0"/>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2133" b="0">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2133" b="0">
              <a:solidFill>
                <a:prstClr val="white"/>
              </a:solidFill>
            </a:endParaRPr>
          </a:p>
        </p:txBody>
      </p:sp>
    </p:spTree>
    <p:extLst>
      <p:ext uri="{BB962C8B-B14F-4D97-AF65-F5344CB8AC3E}">
        <p14:creationId xmlns:p14="http://schemas.microsoft.com/office/powerpoint/2010/main" val="390661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normAutofit/>
          </a:bodyPr>
          <a:lstStyle>
            <a:lvl1pPr>
              <a:defRPr sz="3911"/>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44"/>
            </a:lvl1pPr>
            <a:lvl2pPr>
              <a:defRPr sz="2311"/>
            </a:lvl2pPr>
            <a:lvl3pPr>
              <a:defRPr sz="1956"/>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8795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911"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844">
                <a:solidFill>
                  <a:schemeClr val="bg1"/>
                </a:solidFill>
              </a:defRPr>
            </a:lvl1pPr>
            <a:lvl2pPr>
              <a:buNone/>
              <a:defRPr sz="1600">
                <a:solidFill>
                  <a:schemeClr val="tx1">
                    <a:tint val="75000"/>
                  </a:schemeClr>
                </a:solidFill>
              </a:defRPr>
            </a:lvl2pPr>
            <a:lvl3pPr>
              <a:buNone/>
              <a:defRPr sz="1422">
                <a:solidFill>
                  <a:schemeClr val="tx1">
                    <a:tint val="75000"/>
                  </a:schemeClr>
                </a:solidFill>
              </a:defRPr>
            </a:lvl3pPr>
            <a:lvl4pPr>
              <a:buNone/>
              <a:defRPr sz="1244">
                <a:solidFill>
                  <a:schemeClr val="tx1">
                    <a:tint val="75000"/>
                  </a:schemeClr>
                </a:solidFill>
              </a:defRPr>
            </a:lvl4pPr>
            <a:lvl5pPr>
              <a:buNone/>
              <a:defRPr sz="1244">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2133" b="0">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2133" b="0">
              <a:solidFill>
                <a:prstClr val="white"/>
              </a:solidFill>
            </a:endParaRP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5"/>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620710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lstStyle/>
          <a:p>
            <a:r>
              <a:rPr kumimoji="0" lang="en-US"/>
              <a:t>Click to edit Master title style</a:t>
            </a:r>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8427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844" b="1">
                <a:solidFill>
                  <a:schemeClr val="tx1"/>
                </a:solidFill>
              </a:defRPr>
            </a:lvl1pPr>
            <a:lvl2pPr>
              <a:buNone/>
              <a:defRPr sz="1778" b="1"/>
            </a:lvl2pPr>
            <a:lvl3pPr>
              <a:buNone/>
              <a:defRPr sz="1600" b="1"/>
            </a:lvl3pPr>
            <a:lvl4pPr>
              <a:buNone/>
              <a:defRPr sz="1422" b="1"/>
            </a:lvl4pPr>
            <a:lvl5pPr>
              <a:buNone/>
              <a:defRPr sz="1422"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844" b="1">
                <a:solidFill>
                  <a:schemeClr val="tx1"/>
                </a:solidFill>
              </a:defRPr>
            </a:lvl1pPr>
            <a:lvl2pPr>
              <a:buNone/>
              <a:defRPr sz="1778" b="1"/>
            </a:lvl2pPr>
            <a:lvl3pPr>
              <a:buNone/>
              <a:defRPr sz="1600" b="1"/>
            </a:lvl3pPr>
            <a:lvl4pPr>
              <a:buNone/>
              <a:defRPr sz="1422" b="1"/>
            </a:lvl4pPr>
            <a:lvl5pPr>
              <a:buNone/>
              <a:defRPr sz="1422"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8317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lstStyle/>
          <a:p>
            <a:r>
              <a:rPr kumimoji="0" lang="en-US" dirty="0"/>
              <a:t>Click to edit Master title style</a:t>
            </a:r>
          </a:p>
        </p:txBody>
      </p:sp>
    </p:spTree>
    <p:extLst>
      <p:ext uri="{BB962C8B-B14F-4D97-AF65-F5344CB8AC3E}">
        <p14:creationId xmlns:p14="http://schemas.microsoft.com/office/powerpoint/2010/main" val="162971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08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778"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56"/>
              </a:lnSpc>
              <a:spcAft>
                <a:spcPts val="889"/>
              </a:spcAft>
              <a:buNone/>
              <a:defRPr sz="1422">
                <a:solidFill>
                  <a:schemeClr val="tx1"/>
                </a:solidFill>
              </a:defRPr>
            </a:lvl1pPr>
            <a:lvl2pPr>
              <a:buNone/>
              <a:defRPr sz="1067"/>
            </a:lvl2pPr>
            <a:lvl3pPr>
              <a:buNone/>
              <a:defRPr sz="889"/>
            </a:lvl3pPr>
            <a:lvl4pPr>
              <a:buNone/>
              <a:defRPr sz="800"/>
            </a:lvl4pPr>
            <a:lvl5pPr>
              <a:buNone/>
              <a:defRPr sz="8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81280" tIns="40640" rIns="81280" bIns="40640" anchor="t" compatLnSpc="1"/>
          <a:lstStyle/>
          <a:p>
            <a:pPr eaLnBrk="1" fontAlgn="auto" hangingPunct="1">
              <a:spcBef>
                <a:spcPts val="0"/>
              </a:spcBef>
              <a:spcAft>
                <a:spcPts val="0"/>
              </a:spcAft>
            </a:pPr>
            <a:endParaRPr lang="en-US" sz="2133" b="0"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69452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lstStyle/>
          <a:p>
            <a:r>
              <a:rPr kumimoji="0" lang="en-US"/>
              <a:t>Click to edit Master title style</a:t>
            </a:r>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9542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11"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533"/>
              </a:spcBef>
              <a:buNone/>
              <a:defRPr sz="2844"/>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844">
                <a:solidFill>
                  <a:schemeClr val="bg1"/>
                </a:solidFill>
              </a:defRPr>
            </a:lvl1pPr>
            <a:lvl2pPr>
              <a:defRPr sz="1067"/>
            </a:lvl2pPr>
            <a:lvl3pPr>
              <a:defRPr sz="889"/>
            </a:lvl3pPr>
            <a:lvl4pPr>
              <a:defRPr sz="800"/>
            </a:lvl4pPr>
            <a:lvl5pPr>
              <a:defRPr sz="8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2133" b="0">
              <a:solidFill>
                <a:prstClr val="white"/>
              </a:solidFill>
            </a:endParaRPr>
          </a:p>
        </p:txBody>
      </p:sp>
    </p:spTree>
    <p:extLst>
      <p:ext uri="{BB962C8B-B14F-4D97-AF65-F5344CB8AC3E}">
        <p14:creationId xmlns:p14="http://schemas.microsoft.com/office/powerpoint/2010/main" val="20498379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3831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81280" tIns="40640" rIns="81280" bIns="40640" anchor="t" compatLnSpc="1"/>
          <a:lstStyle/>
          <a:p>
            <a:pPr eaLnBrk="1" fontAlgn="auto" hangingPunct="1">
              <a:spcBef>
                <a:spcPts val="0"/>
              </a:spcBef>
              <a:spcAft>
                <a:spcPts val="0"/>
              </a:spcAft>
            </a:pPr>
            <a:endParaRPr lang="en-US" sz="2133" b="0">
              <a:solidFill>
                <a:prstClr val="black"/>
              </a:solidFill>
              <a:latin typeface="Gill Sans MT"/>
            </a:endParaRPr>
          </a:p>
        </p:txBody>
      </p:sp>
    </p:spTree>
    <p:extLst>
      <p:ext uri="{BB962C8B-B14F-4D97-AF65-F5344CB8AC3E}">
        <p14:creationId xmlns:p14="http://schemas.microsoft.com/office/powerpoint/2010/main" val="412936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304802"/>
            <a:ext cx="7543800" cy="1431925"/>
          </a:xfrm>
        </p:spPr>
        <p:txBody>
          <a:bodyPr/>
          <a:lstStyle/>
          <a:p>
            <a:r>
              <a:rPr lang="en-US"/>
              <a:t>Click to edit Master title style</a:t>
            </a:r>
          </a:p>
        </p:txBody>
      </p:sp>
      <p:sp>
        <p:nvSpPr>
          <p:cNvPr id="3" name="Content Placeholder 2"/>
          <p:cNvSpPr>
            <a:spLocks noGrp="1"/>
          </p:cNvSpPr>
          <p:nvPr>
            <p:ph sz="quarter" idx="1"/>
          </p:nvPr>
        </p:nvSpPr>
        <p:spPr>
          <a:xfrm>
            <a:off x="1066801" y="19812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14900" y="19812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066801" y="41148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914900" y="41148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66800" y="6248400"/>
            <a:ext cx="1905000" cy="457200"/>
          </a:xfrm>
          <a:prstGeom prst="rect">
            <a:avLst/>
          </a:prstGeom>
        </p:spPr>
        <p:txBody>
          <a:bodyPr/>
          <a:lstStyle>
            <a:lvl1pPr>
              <a:defRPr/>
            </a:lvl1pPr>
          </a:lstStyle>
          <a:p>
            <a:pPr>
              <a:defRPr/>
            </a:pPr>
            <a:endParaRPr lang="en-US"/>
          </a:p>
        </p:txBody>
      </p:sp>
      <p:sp>
        <p:nvSpPr>
          <p:cNvPr id="8" name="Footer Placeholder 7"/>
          <p:cNvSpPr>
            <a:spLocks noGrp="1"/>
          </p:cNvSpPr>
          <p:nvPr>
            <p:ph type="ftr" sz="quarter" idx="11"/>
          </p:nvPr>
        </p:nvSpPr>
        <p:spPr>
          <a:xfrm>
            <a:off x="3429000" y="6248400"/>
            <a:ext cx="2895600" cy="457200"/>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705600" y="6248400"/>
            <a:ext cx="1905000" cy="457200"/>
          </a:xfrm>
          <a:prstGeom prst="rect">
            <a:avLst/>
          </a:prstGeom>
        </p:spPr>
        <p:txBody>
          <a:bodyPr/>
          <a:lstStyle>
            <a:lvl1pPr>
              <a:defRPr/>
            </a:lvl1pPr>
          </a:lstStyle>
          <a:p>
            <a:pPr>
              <a:defRPr/>
            </a:pPr>
            <a:fld id="{E9490220-A8BC-4171-883B-FA1D379B98DB}" type="slidenum">
              <a:rPr lang="en-US"/>
              <a:pPr>
                <a:defRPr/>
              </a:pPr>
              <a:t>‹#›</a:t>
            </a:fld>
            <a:endParaRPr lang="en-US"/>
          </a:p>
        </p:txBody>
      </p:sp>
    </p:spTree>
    <p:extLst>
      <p:ext uri="{BB962C8B-B14F-4D97-AF65-F5344CB8AC3E}">
        <p14:creationId xmlns:p14="http://schemas.microsoft.com/office/powerpoint/2010/main" val="1384277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7280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2"/>
            <a:ext cx="7543800" cy="1431925"/>
          </a:xfrm>
        </p:spPr>
        <p:txBody>
          <a:bodyPr/>
          <a:lstStyle/>
          <a:p>
            <a:r>
              <a:rPr lang="en-US"/>
              <a:t>Click to edit Master title style</a:t>
            </a:r>
          </a:p>
        </p:txBody>
      </p:sp>
      <p:sp>
        <p:nvSpPr>
          <p:cNvPr id="3" name="Text Placeholder 2"/>
          <p:cNvSpPr>
            <a:spLocks noGrp="1"/>
          </p:cNvSpPr>
          <p:nvPr>
            <p:ph type="body" sz="half" idx="1"/>
          </p:nvPr>
        </p:nvSpPr>
        <p:spPr>
          <a:xfrm>
            <a:off x="1066801"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914900" y="1981200"/>
            <a:ext cx="3695700" cy="4114800"/>
          </a:xfrm>
        </p:spPr>
        <p:txBody>
          <a:bodyPr/>
          <a:lstStyle/>
          <a:p>
            <a:pPr lvl="0"/>
            <a:endParaRPr lang="en-US" noProof="0"/>
          </a:p>
        </p:txBody>
      </p:sp>
      <p:sp>
        <p:nvSpPr>
          <p:cNvPr id="5" name="Date Placeholder 4"/>
          <p:cNvSpPr>
            <a:spLocks noGrp="1"/>
          </p:cNvSpPr>
          <p:nvPr>
            <p:ph type="dt" sz="half" idx="10"/>
          </p:nvPr>
        </p:nvSpPr>
        <p:spPr>
          <a:xfrm>
            <a:off x="1066800" y="6248400"/>
            <a:ext cx="19050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429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705600" y="6248400"/>
            <a:ext cx="1905000" cy="457200"/>
          </a:xfrm>
          <a:prstGeom prst="rect">
            <a:avLst/>
          </a:prstGeom>
        </p:spPr>
        <p:txBody>
          <a:bodyPr/>
          <a:lstStyle>
            <a:lvl1pPr>
              <a:defRPr/>
            </a:lvl1pPr>
          </a:lstStyle>
          <a:p>
            <a:pPr>
              <a:defRPr/>
            </a:pPr>
            <a:fld id="{B30FEC0D-6A82-4A4C-BECF-C1D97FD09E55}" type="slidenum">
              <a:rPr lang="en-US"/>
              <a:pPr>
                <a:defRPr/>
              </a:pPr>
              <a:t>‹#›</a:t>
            </a:fld>
            <a:endParaRPr lang="en-US"/>
          </a:p>
        </p:txBody>
      </p:sp>
    </p:spTree>
    <p:extLst>
      <p:ext uri="{BB962C8B-B14F-4D97-AF65-F5344CB8AC3E}">
        <p14:creationId xmlns:p14="http://schemas.microsoft.com/office/powerpoint/2010/main" val="1493697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4007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lstStyle/>
          <a:p>
            <a:r>
              <a:rPr kumimoji="0" lang="en-US" dirty="0"/>
              <a:t>Click to edit Master title style</a:t>
            </a:r>
          </a:p>
        </p:txBody>
      </p:sp>
    </p:spTree>
    <p:extLst>
      <p:ext uri="{BB962C8B-B14F-4D97-AF65-F5344CB8AC3E}">
        <p14:creationId xmlns:p14="http://schemas.microsoft.com/office/powerpoint/2010/main" val="246513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58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84825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endParaRPr>
          </a:p>
        </p:txBody>
      </p:sp>
    </p:spTree>
    <p:extLst>
      <p:ext uri="{BB962C8B-B14F-4D97-AF65-F5344CB8AC3E}">
        <p14:creationId xmlns:p14="http://schemas.microsoft.com/office/powerpoint/2010/main" val="1794837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0070C0"/>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a:solidFill>
                <a:prstClr val="black"/>
              </a:solidFill>
              <a:latin typeface="Gill Sans MT"/>
            </a:endParaRPr>
          </a:p>
        </p:txBody>
      </p:sp>
    </p:spTree>
    <p:extLst>
      <p:ext uri="{BB962C8B-B14F-4D97-AF65-F5344CB8AC3E}">
        <p14:creationId xmlns:p14="http://schemas.microsoft.com/office/powerpoint/2010/main" val="3118744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2C27C-7FF7-48A2-8B9E-7E9971935CAC}" type="datetimeFigureOut">
              <a:rPr lang="en-US" smtClean="0"/>
              <a:t>7/17/2023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2F143-DF69-4244-A46A-DE4539504B0E}" type="slidenum">
              <a:rPr lang="en-US" smtClean="0"/>
              <a:t>‹#›</a:t>
            </a:fld>
            <a:endParaRPr lang="en-US"/>
          </a:p>
        </p:txBody>
      </p:sp>
    </p:spTree>
    <p:extLst>
      <p:ext uri="{BB962C8B-B14F-4D97-AF65-F5344CB8AC3E}">
        <p14:creationId xmlns:p14="http://schemas.microsoft.com/office/powerpoint/2010/main" val="104365727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0070C0"/>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81280" tIns="40640" rIns="81280" bIns="40640" anchor="t" compatLnSpc="1"/>
          <a:lstStyle/>
          <a:p>
            <a:pPr eaLnBrk="1" fontAlgn="auto" hangingPunct="1">
              <a:spcBef>
                <a:spcPts val="0"/>
              </a:spcBef>
              <a:spcAft>
                <a:spcPts val="0"/>
              </a:spcAft>
            </a:pPr>
            <a:endParaRPr lang="en-US" sz="2133" b="0">
              <a:solidFill>
                <a:prstClr val="black"/>
              </a:solidFill>
              <a:latin typeface="Gill Sans MT"/>
            </a:endParaRPr>
          </a:p>
        </p:txBody>
      </p:sp>
    </p:spTree>
    <p:extLst>
      <p:ext uri="{BB962C8B-B14F-4D97-AF65-F5344CB8AC3E}">
        <p14:creationId xmlns:p14="http://schemas.microsoft.com/office/powerpoint/2010/main" val="300829664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911" kern="1200">
          <a:solidFill>
            <a:schemeClr val="bg1"/>
          </a:solidFill>
          <a:latin typeface="Calibri" panose="020F0502020204030204" pitchFamily="34" charset="0"/>
          <a:ea typeface="+mj-ea"/>
          <a:cs typeface="+mj-cs"/>
        </a:defRPr>
      </a:lvl1pPr>
    </p:titleStyle>
    <p:bodyStyle>
      <a:lvl1pPr marL="243843" indent="-243843" algn="l" rtl="0" eaLnBrk="1" latinLnBrk="0" hangingPunct="1">
        <a:spcBef>
          <a:spcPts val="533"/>
        </a:spcBef>
        <a:buClr>
          <a:srgbClr val="86AA2C"/>
        </a:buClr>
        <a:buSzPct val="76000"/>
        <a:buFont typeface="Wingdings 3"/>
        <a:buChar char=""/>
        <a:defRPr kumimoji="0" sz="2844" kern="1200">
          <a:solidFill>
            <a:schemeClr val="tx1"/>
          </a:solidFill>
          <a:latin typeface="Calibri" panose="020F0502020204030204" pitchFamily="34" charset="0"/>
          <a:ea typeface="+mn-ea"/>
          <a:cs typeface="+mn-cs"/>
        </a:defRPr>
      </a:lvl1pPr>
      <a:lvl2pPr marL="487686" indent="-243843" algn="l" rtl="0" eaLnBrk="1" latinLnBrk="0" hangingPunct="1">
        <a:spcBef>
          <a:spcPts val="444"/>
        </a:spcBef>
        <a:buClr>
          <a:srgbClr val="86AA2C"/>
        </a:buClr>
        <a:buSzPct val="76000"/>
        <a:buFont typeface="Wingdings 3"/>
        <a:buChar char=""/>
        <a:defRPr kumimoji="0" sz="2311" kern="1200">
          <a:solidFill>
            <a:schemeClr val="tx1"/>
          </a:solidFill>
          <a:latin typeface="Calibri" panose="020F0502020204030204" pitchFamily="34" charset="0"/>
          <a:ea typeface="+mn-ea"/>
          <a:cs typeface="+mn-cs"/>
        </a:defRPr>
      </a:lvl2pPr>
      <a:lvl3pPr marL="731529" indent="-203203" algn="l" rtl="0" eaLnBrk="1" latinLnBrk="0" hangingPunct="1">
        <a:spcBef>
          <a:spcPts val="444"/>
        </a:spcBef>
        <a:buClr>
          <a:srgbClr val="86AA2C"/>
        </a:buClr>
        <a:buSzPct val="76000"/>
        <a:buFont typeface="Wingdings 3"/>
        <a:buChar char=""/>
        <a:defRPr kumimoji="0" sz="1956" kern="1200">
          <a:solidFill>
            <a:schemeClr val="tx1"/>
          </a:solidFill>
          <a:latin typeface="Calibri" panose="020F0502020204030204" pitchFamily="34" charset="0"/>
          <a:ea typeface="+mn-ea"/>
          <a:cs typeface="+mn-cs"/>
        </a:defRPr>
      </a:lvl3pPr>
      <a:lvl4pPr marL="975372" indent="-203203" algn="l" rtl="0" eaLnBrk="1" latinLnBrk="0" hangingPunct="1">
        <a:spcBef>
          <a:spcPts val="356"/>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4pPr>
      <a:lvl5pPr marL="1219215" indent="-203203" algn="l" rtl="0" eaLnBrk="1" latinLnBrk="0" hangingPunct="1">
        <a:spcBef>
          <a:spcPts val="267"/>
        </a:spcBef>
        <a:buClr>
          <a:srgbClr val="86AA2C"/>
        </a:buClr>
        <a:buSzPct val="70000"/>
        <a:buFont typeface="Wingdings"/>
        <a:buChar char=""/>
        <a:defRPr kumimoji="0" sz="1422" kern="1200">
          <a:solidFill>
            <a:schemeClr val="tx1"/>
          </a:solidFill>
          <a:latin typeface="Calibri" panose="020F0502020204030204" pitchFamily="34" charset="0"/>
          <a:ea typeface="+mn-ea"/>
          <a:cs typeface="+mn-cs"/>
        </a:defRPr>
      </a:lvl5pPr>
      <a:lvl6pPr marL="1463058" indent="-162562" algn="l" rtl="0" eaLnBrk="1" latinLnBrk="0" hangingPunct="1">
        <a:spcBef>
          <a:spcPts val="267"/>
        </a:spcBef>
        <a:buClr>
          <a:srgbClr val="9FB8CD">
            <a:shade val="75000"/>
          </a:srgbClr>
        </a:buClr>
        <a:buSzPct val="75000"/>
        <a:buFont typeface="Wingdings 3"/>
        <a:buChar char=""/>
        <a:defRPr kumimoji="0" lang="en-US" sz="1422" kern="1200" smtClean="0">
          <a:solidFill>
            <a:schemeClr val="tx1"/>
          </a:solidFill>
          <a:latin typeface="+mn-lt"/>
          <a:ea typeface="+mn-ea"/>
          <a:cs typeface="+mn-cs"/>
        </a:defRPr>
      </a:lvl6pPr>
      <a:lvl7pPr marL="1625620" indent="-162562" algn="l" rtl="0" eaLnBrk="1" latinLnBrk="0" hangingPunct="1">
        <a:spcBef>
          <a:spcPts val="267"/>
        </a:spcBef>
        <a:buClr>
          <a:srgbClr val="727CA3">
            <a:shade val="75000"/>
          </a:srgbClr>
        </a:buClr>
        <a:buSzPct val="75000"/>
        <a:buFont typeface="Wingdings 3"/>
        <a:buChar char=""/>
        <a:defRPr kumimoji="0" lang="en-US" sz="1244" kern="1200" smtClean="0">
          <a:solidFill>
            <a:schemeClr val="tx1"/>
          </a:solidFill>
          <a:latin typeface="+mn-lt"/>
          <a:ea typeface="+mn-ea"/>
          <a:cs typeface="+mn-cs"/>
        </a:defRPr>
      </a:lvl7pPr>
      <a:lvl8pPr marL="1788182" indent="-162562" algn="l" rtl="0" eaLnBrk="1" latinLnBrk="0" hangingPunct="1">
        <a:spcBef>
          <a:spcPts val="267"/>
        </a:spcBef>
        <a:buClr>
          <a:prstClr val="white">
            <a:shade val="50000"/>
          </a:prstClr>
        </a:buClr>
        <a:buSzPct val="75000"/>
        <a:buFont typeface="Wingdings 3"/>
        <a:buChar char=""/>
        <a:defRPr kumimoji="0" lang="en-US" sz="1244" kern="1200" smtClean="0">
          <a:solidFill>
            <a:schemeClr val="tx1"/>
          </a:solidFill>
          <a:latin typeface="+mn-lt"/>
          <a:ea typeface="+mn-ea"/>
          <a:cs typeface="+mn-cs"/>
        </a:defRPr>
      </a:lvl8pPr>
      <a:lvl9pPr marL="1950744" indent="-162562" algn="l" rtl="0" eaLnBrk="1" latinLnBrk="0" hangingPunct="1">
        <a:spcBef>
          <a:spcPts val="267"/>
        </a:spcBef>
        <a:buClr>
          <a:srgbClr val="9FB8CD"/>
        </a:buClr>
        <a:buSzPct val="75000"/>
        <a:buFont typeface="Wingdings 3"/>
        <a:buChar char=""/>
        <a:defRPr kumimoji="0" lang="en-US" sz="1067"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06405" algn="l" rtl="0" eaLnBrk="1" latinLnBrk="0" hangingPunct="1">
        <a:defRPr kumimoji="0" kern="1200">
          <a:solidFill>
            <a:schemeClr val="tx1"/>
          </a:solidFill>
          <a:latin typeface="+mn-lt"/>
          <a:ea typeface="+mn-ea"/>
          <a:cs typeface="+mn-cs"/>
        </a:defRPr>
      </a:lvl2pPr>
      <a:lvl3pPr marL="812810" algn="l" rtl="0" eaLnBrk="1" latinLnBrk="0" hangingPunct="1">
        <a:defRPr kumimoji="0" kern="1200">
          <a:solidFill>
            <a:schemeClr val="tx1"/>
          </a:solidFill>
          <a:latin typeface="+mn-lt"/>
          <a:ea typeface="+mn-ea"/>
          <a:cs typeface="+mn-cs"/>
        </a:defRPr>
      </a:lvl3pPr>
      <a:lvl4pPr marL="1219215" algn="l" rtl="0" eaLnBrk="1" latinLnBrk="0" hangingPunct="1">
        <a:defRPr kumimoji="0" kern="1200">
          <a:solidFill>
            <a:schemeClr val="tx1"/>
          </a:solidFill>
          <a:latin typeface="+mn-lt"/>
          <a:ea typeface="+mn-ea"/>
          <a:cs typeface="+mn-cs"/>
        </a:defRPr>
      </a:lvl4pPr>
      <a:lvl5pPr marL="1625620" algn="l" rtl="0" eaLnBrk="1" latinLnBrk="0" hangingPunct="1">
        <a:defRPr kumimoji="0" kern="1200">
          <a:solidFill>
            <a:schemeClr val="tx1"/>
          </a:solidFill>
          <a:latin typeface="+mn-lt"/>
          <a:ea typeface="+mn-ea"/>
          <a:cs typeface="+mn-cs"/>
        </a:defRPr>
      </a:lvl5pPr>
      <a:lvl6pPr marL="2032025" algn="l" rtl="0" eaLnBrk="1" latinLnBrk="0" hangingPunct="1">
        <a:defRPr kumimoji="0" kern="1200">
          <a:solidFill>
            <a:schemeClr val="tx1"/>
          </a:solidFill>
          <a:latin typeface="+mn-lt"/>
          <a:ea typeface="+mn-ea"/>
          <a:cs typeface="+mn-cs"/>
        </a:defRPr>
      </a:lvl6pPr>
      <a:lvl7pPr marL="2438430" algn="l" rtl="0" eaLnBrk="1" latinLnBrk="0" hangingPunct="1">
        <a:defRPr kumimoji="0" kern="1200">
          <a:solidFill>
            <a:schemeClr val="tx1"/>
          </a:solidFill>
          <a:latin typeface="+mn-lt"/>
          <a:ea typeface="+mn-ea"/>
          <a:cs typeface="+mn-cs"/>
        </a:defRPr>
      </a:lvl7pPr>
      <a:lvl8pPr marL="2844836" algn="l" rtl="0" eaLnBrk="1" latinLnBrk="0" hangingPunct="1">
        <a:defRPr kumimoji="0" kern="1200">
          <a:solidFill>
            <a:schemeClr val="tx1"/>
          </a:solidFill>
          <a:latin typeface="+mn-lt"/>
          <a:ea typeface="+mn-ea"/>
          <a:cs typeface="+mn-cs"/>
        </a:defRPr>
      </a:lvl8pPr>
      <a:lvl9pPr marL="3251241"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27.xml"/><Relationship Id="rId4" Type="http://schemas.openxmlformats.org/officeDocument/2006/relationships/image" Target="../media/image58.png"/></Relationships>
</file>

<file path=ppt/slides/_rels/slide10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27.xml"/><Relationship Id="rId4" Type="http://schemas.openxmlformats.org/officeDocument/2006/relationships/image" Target="../media/image58.png"/></Relationships>
</file>

<file path=ppt/slides/_rels/slide10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7.xml"/><Relationship Id="rId4" Type="http://schemas.openxmlformats.org/officeDocument/2006/relationships/image" Target="../media/image58.png"/></Relationships>
</file>

<file path=ppt/slides/_rels/slide10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27.xml"/><Relationship Id="rId4" Type="http://schemas.openxmlformats.org/officeDocument/2006/relationships/image" Target="../media/image58.png"/></Relationships>
</file>

<file path=ppt/slides/_rels/slide10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7.xml"/><Relationship Id="rId4" Type="http://schemas.openxmlformats.org/officeDocument/2006/relationships/image" Target="../media/image58.png"/></Relationships>
</file>

<file path=ppt/slides/_rels/slide10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28.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1.xml"/><Relationship Id="rId1" Type="http://schemas.openxmlformats.org/officeDocument/2006/relationships/slideLayout" Target="../slideLayouts/slideLayout44.xml"/><Relationship Id="rId4" Type="http://schemas.openxmlformats.org/officeDocument/2006/relationships/image" Target="../media/image67.jpeg"/></Relationships>
</file>

<file path=ppt/slides/_rels/slide1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3.xml"/></Relationships>
</file>

<file path=ppt/slides/_rels/slide1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hyperlink" Target="mailto:info@diabetesed.net"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6.jpeg"/><Relationship Id="rId4" Type="http://schemas.openxmlformats.org/officeDocument/2006/relationships/hyperlink" Target="http://www.diabetesed.net/"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hyperlink" Target="https://creativecommons.org/licenses/by-sa/3.0/" TargetMode="External"/><Relationship Id="rId4" Type="http://schemas.openxmlformats.org/officeDocument/2006/relationships/hyperlink" Target="http://scp-th.wikidot.com/forum/t-7046053/scp-xxx-th"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0.xml"/><Relationship Id="rId1" Type="http://schemas.openxmlformats.org/officeDocument/2006/relationships/tags" Target="../tags/tag1.xml"/><Relationship Id="rId5" Type="http://schemas.openxmlformats.org/officeDocument/2006/relationships/image" Target="../media/image6.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diabetesdistress.org/" TargetMode="External"/><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9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2.xml"/><Relationship Id="rId5" Type="http://schemas.openxmlformats.org/officeDocument/2006/relationships/image" Target="../media/image55.png"/><Relationship Id="rId4" Type="http://schemas.openxmlformats.org/officeDocument/2006/relationships/image" Target="../media/image54.png"/></Relationships>
</file>

<file path=ppt/slides/_rels/slide9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9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7.xml"/><Relationship Id="rId4" Type="http://schemas.openxmlformats.org/officeDocument/2006/relationships/image" Target="../media/image53.png"/></Relationships>
</file>

<file path=ppt/slides/_rels/slide9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7.xml"/><Relationship Id="rId4" Type="http://schemas.openxmlformats.org/officeDocument/2006/relationships/image" Target="../media/image57.png"/></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7.xml"/><Relationship Id="rId4" Type="http://schemas.openxmlformats.org/officeDocument/2006/relationships/image" Target="../media/image57.png"/></Relationships>
</file>

<file path=ppt/slides/_rels/slide9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27.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8CFAAB-3B13-197E-00A7-A4A423873CF1}"/>
              </a:ext>
            </a:extLst>
          </p:cNvPr>
          <p:cNvSpPr>
            <a:spLocks noGrp="1"/>
          </p:cNvSpPr>
          <p:nvPr>
            <p:ph type="title"/>
          </p:nvPr>
        </p:nvSpPr>
        <p:spPr>
          <a:xfrm>
            <a:off x="457200" y="228600"/>
            <a:ext cx="8229600" cy="1349624"/>
          </a:xfrm>
        </p:spPr>
        <p:txBody>
          <a:bodyPr anchor="b">
            <a:noAutofit/>
          </a:bodyPr>
          <a:lstStyle/>
          <a:p>
            <a:pPr>
              <a:lnSpc>
                <a:spcPct val="90000"/>
              </a:lnSpc>
            </a:pPr>
            <a:r>
              <a:rPr lang="en-US" sz="4200" dirty="0" err="1"/>
              <a:t>ReVive</a:t>
            </a:r>
            <a:r>
              <a:rPr lang="en-US" sz="4200" dirty="0"/>
              <a:t> 5 Diabetes Training Program</a:t>
            </a:r>
            <a:br>
              <a:rPr lang="en-US" sz="4200" dirty="0"/>
            </a:br>
            <a:r>
              <a:rPr lang="en-US" sz="4200"/>
              <a:t>Session 1</a:t>
            </a:r>
            <a:endParaRPr lang="en-US" sz="4200" dirty="0"/>
          </a:p>
        </p:txBody>
      </p:sp>
      <p:sp>
        <p:nvSpPr>
          <p:cNvPr id="6" name="Text Placeholder 5">
            <a:extLst>
              <a:ext uri="{FF2B5EF4-FFF2-40B4-BE49-F238E27FC236}">
                <a16:creationId xmlns:a16="http://schemas.microsoft.com/office/drawing/2014/main" id="{1D282C77-76AE-0022-D07D-9CF0C6B04242}"/>
              </a:ext>
            </a:extLst>
          </p:cNvPr>
          <p:cNvSpPr>
            <a:spLocks noGrp="1"/>
          </p:cNvSpPr>
          <p:nvPr>
            <p:ph sz="quarter" idx="1"/>
          </p:nvPr>
        </p:nvSpPr>
        <p:spPr>
          <a:xfrm>
            <a:off x="4724400" y="1690777"/>
            <a:ext cx="4041648" cy="4618583"/>
          </a:xfrm>
        </p:spPr>
        <p:txBody>
          <a:bodyPr>
            <a:normAutofit/>
          </a:bodyPr>
          <a:lstStyle/>
          <a:p>
            <a:r>
              <a:rPr lang="en-US" dirty="0"/>
              <a:t>Welcome!</a:t>
            </a:r>
          </a:p>
          <a:p>
            <a:r>
              <a:rPr lang="en-US" dirty="0"/>
              <a:t>Get Ready to Optimize self-management based on personal choices and values—”find the expert within.”</a:t>
            </a:r>
          </a:p>
          <a:p>
            <a:endParaRPr lang="en-US" dirty="0"/>
          </a:p>
        </p:txBody>
      </p:sp>
      <p:pic>
        <p:nvPicPr>
          <p:cNvPr id="3" name="Picture 2" descr="Logo, company name&#10;&#10;Description automatically generated">
            <a:extLst>
              <a:ext uri="{FF2B5EF4-FFF2-40B4-BE49-F238E27FC236}">
                <a16:creationId xmlns:a16="http://schemas.microsoft.com/office/drawing/2014/main" id="{DF2E10DE-4FA6-4989-A4B7-856435305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777" y="1905000"/>
            <a:ext cx="4041648" cy="3374776"/>
          </a:xfrm>
          <a:prstGeom prst="rect">
            <a:avLst/>
          </a:prstGeom>
          <a:noFill/>
        </p:spPr>
      </p:pic>
      <p:sp>
        <p:nvSpPr>
          <p:cNvPr id="2" name="Rectangle: Rounded Corners 1">
            <a:extLst>
              <a:ext uri="{FF2B5EF4-FFF2-40B4-BE49-F238E27FC236}">
                <a16:creationId xmlns:a16="http://schemas.microsoft.com/office/drawing/2014/main" id="{E51587F0-AE58-20AB-A56A-D33A2F12D345}"/>
              </a:ext>
            </a:extLst>
          </p:cNvPr>
          <p:cNvSpPr/>
          <p:nvPr/>
        </p:nvSpPr>
        <p:spPr>
          <a:xfrm>
            <a:off x="190500" y="6326024"/>
            <a:ext cx="533399" cy="3033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04174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1026">
            <a:extLst>
              <a:ext uri="{FF2B5EF4-FFF2-40B4-BE49-F238E27FC236}">
                <a16:creationId xmlns:a16="http://schemas.microsoft.com/office/drawing/2014/main" id="{6C80C6E1-78B8-B846-B9A1-1516B9F6F6FB}"/>
              </a:ext>
            </a:extLst>
          </p:cNvPr>
          <p:cNvSpPr>
            <a:spLocks noGrp="1" noChangeArrowheads="1"/>
          </p:cNvSpPr>
          <p:nvPr>
            <p:ph type="title"/>
          </p:nvPr>
        </p:nvSpPr>
        <p:spPr>
          <a:xfrm>
            <a:off x="455273" y="304800"/>
            <a:ext cx="8442198" cy="1316736"/>
          </a:xfrm>
        </p:spPr>
        <p:txBody>
          <a:bodyPr anchor="b">
            <a:normAutofit/>
          </a:bodyPr>
          <a:lstStyle/>
          <a:p>
            <a:pPr>
              <a:defRPr/>
            </a:pPr>
            <a:r>
              <a:rPr lang="en-US" altLang="en-US" sz="4445" dirty="0">
                <a:ea typeface="ＭＳ Ｐゴシック" panose="020B0600070205080204" pitchFamily="34" charset="-128"/>
              </a:rPr>
              <a:t>DD Is To Be Expected</a:t>
            </a:r>
          </a:p>
        </p:txBody>
      </p:sp>
      <p:sp>
        <p:nvSpPr>
          <p:cNvPr id="691203" name="Rectangle 1027">
            <a:extLst>
              <a:ext uri="{FF2B5EF4-FFF2-40B4-BE49-F238E27FC236}">
                <a16:creationId xmlns:a16="http://schemas.microsoft.com/office/drawing/2014/main" id="{4A960718-2310-1842-8617-CB1FA8415767}"/>
              </a:ext>
            </a:extLst>
          </p:cNvPr>
          <p:cNvSpPr>
            <a:spLocks noGrp="1" noChangeArrowheads="1"/>
          </p:cNvSpPr>
          <p:nvPr>
            <p:ph idx="1"/>
          </p:nvPr>
        </p:nvSpPr>
        <p:spPr>
          <a:xfrm>
            <a:off x="473202" y="2209800"/>
            <a:ext cx="3614166" cy="3806952"/>
          </a:xfrm>
        </p:spPr>
        <p:txBody>
          <a:bodyPr anchor="t">
            <a:normAutofit lnSpcReduction="10000"/>
          </a:bodyPr>
          <a:lstStyle/>
          <a:p>
            <a:pPr marL="406405" lvl="1" indent="0">
              <a:buNone/>
              <a:defRPr/>
            </a:pPr>
            <a:r>
              <a:rPr lang="en-US" altLang="en-US" sz="2400" dirty="0">
                <a:ea typeface="ＭＳ Ｐゴシック" panose="020B0600070205080204" pitchFamily="34" charset="-128"/>
              </a:rPr>
              <a:t>Distress is an </a:t>
            </a:r>
            <a:r>
              <a:rPr lang="en-US" altLang="en-US" sz="2400" i="1" dirty="0">
                <a:ea typeface="ＭＳ Ｐゴシック" panose="020B0600070205080204" pitchFamily="34" charset="-128"/>
              </a:rPr>
              <a:t>expected</a:t>
            </a:r>
            <a:r>
              <a:rPr lang="en-US" altLang="en-US" sz="2400" dirty="0">
                <a:ea typeface="ＭＳ Ｐゴシック" panose="020B0600070205080204" pitchFamily="34" charset="-128"/>
              </a:rPr>
              <a:t> response to living with any chronic health condition and is </a:t>
            </a:r>
            <a:r>
              <a:rPr lang="en-US" altLang="en-US" sz="2400" u="sng" dirty="0">
                <a:ea typeface="ＭＳ Ｐゴシック" panose="020B0600070205080204" pitchFamily="34" charset="-128"/>
              </a:rPr>
              <a:t>not</a:t>
            </a:r>
            <a:r>
              <a:rPr lang="en-US" altLang="en-US" sz="2400" dirty="0">
                <a:ea typeface="ＭＳ Ｐゴシック" panose="020B0600070205080204" pitchFamily="34" charset="-128"/>
              </a:rPr>
              <a:t> psychopathology or a co-morbid condition.</a:t>
            </a:r>
          </a:p>
          <a:p>
            <a:pPr marL="406405" lvl="1" indent="0">
              <a:buNone/>
              <a:defRPr/>
            </a:pPr>
            <a:endParaRPr lang="en-US" altLang="en-US" sz="2400" dirty="0">
              <a:ea typeface="ＭＳ Ｐゴシック" panose="020B0600070205080204" pitchFamily="34" charset="-128"/>
            </a:endParaRPr>
          </a:p>
          <a:p>
            <a:pPr marL="406405" lvl="1" indent="0">
              <a:buNone/>
              <a:defRPr/>
            </a:pPr>
            <a:r>
              <a:rPr lang="en-US" altLang="en-US" sz="2400" dirty="0">
                <a:ea typeface="ＭＳ Ｐゴシック" panose="020B0600070205080204" pitchFamily="34" charset="-128"/>
              </a:rPr>
              <a:t>DD is simply the </a:t>
            </a:r>
            <a:r>
              <a:rPr lang="en-US" altLang="en-US" sz="2400" b="1" dirty="0">
                <a:ea typeface="ＭＳ Ｐゴシック" panose="020B0600070205080204" pitchFamily="34" charset="-128"/>
              </a:rPr>
              <a:t>emotional side of living with diabetes</a:t>
            </a:r>
          </a:p>
          <a:p>
            <a:pPr marL="406405" lvl="1" indent="0">
              <a:buNone/>
              <a:defRPr/>
            </a:pPr>
            <a:endParaRPr lang="en-US" altLang="en-US" sz="1778" dirty="0">
              <a:ea typeface="ＭＳ Ｐゴシック" panose="020B0600070205080204" pitchFamily="34" charset="-128"/>
            </a:endParaRPr>
          </a:p>
        </p:txBody>
      </p:sp>
      <p:pic>
        <p:nvPicPr>
          <p:cNvPr id="3" name="Picture 2">
            <a:extLst>
              <a:ext uri="{FF2B5EF4-FFF2-40B4-BE49-F238E27FC236}">
                <a16:creationId xmlns:a16="http://schemas.microsoft.com/office/drawing/2014/main" id="{C9A26DF8-987D-D84F-AF15-33FF7A7576C8}"/>
              </a:ext>
            </a:extLst>
          </p:cNvPr>
          <p:cNvPicPr>
            <a:picLocks noChangeAspect="1"/>
          </p:cNvPicPr>
          <p:nvPr/>
        </p:nvPicPr>
        <p:blipFill>
          <a:blip r:embed="rId3"/>
          <a:stretch>
            <a:fillRect/>
          </a:stretch>
        </p:blipFill>
        <p:spPr>
          <a:xfrm>
            <a:off x="4649480" y="2286002"/>
            <a:ext cx="4094227" cy="3070669"/>
          </a:xfrm>
          <a:prstGeom prst="rect">
            <a:avLst/>
          </a:prstGeom>
        </p:spPr>
      </p:pic>
      <p:pic>
        <p:nvPicPr>
          <p:cNvPr id="2" name="Picture 1">
            <a:extLst>
              <a:ext uri="{FF2B5EF4-FFF2-40B4-BE49-F238E27FC236}">
                <a16:creationId xmlns:a16="http://schemas.microsoft.com/office/drawing/2014/main" id="{AD23DE0F-F6C1-6E79-C301-21190FB4D5E9}"/>
              </a:ext>
            </a:extLst>
          </p:cNvPr>
          <p:cNvPicPr>
            <a:picLocks noChangeAspect="1"/>
          </p:cNvPicPr>
          <p:nvPr/>
        </p:nvPicPr>
        <p:blipFill>
          <a:blip r:embed="rId4"/>
          <a:stretch>
            <a:fillRect/>
          </a:stretch>
        </p:blipFill>
        <p:spPr>
          <a:xfrm>
            <a:off x="228600" y="6248402"/>
            <a:ext cx="993734" cy="469433"/>
          </a:xfrm>
          <a:prstGeom prst="rect">
            <a:avLst/>
          </a:prstGeom>
        </p:spPr>
      </p:pic>
    </p:spTree>
    <p:extLst>
      <p:ext uri="{BB962C8B-B14F-4D97-AF65-F5344CB8AC3E}">
        <p14:creationId xmlns:p14="http://schemas.microsoft.com/office/powerpoint/2010/main" val="380725164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3213" y="2482416"/>
            <a:ext cx="3129957" cy="2368984"/>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0"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14800" y="2819400"/>
            <a:ext cx="3905845" cy="2032000"/>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I feel like an idiot. I have had diabetes for 30 years. If I can’t get this right or perfect by now, I don’t think I will ever will.”</a:t>
            </a:r>
          </a:p>
        </p:txBody>
      </p:sp>
      <p:pic>
        <p:nvPicPr>
          <p:cNvPr id="3" name="Picture 2">
            <a:extLst>
              <a:ext uri="{FF2B5EF4-FFF2-40B4-BE49-F238E27FC236}">
                <a16:creationId xmlns:a16="http://schemas.microsoft.com/office/drawing/2014/main" id="{6F6EDCB2-788B-3BA6-2071-F85A821DE634}"/>
              </a:ext>
            </a:extLst>
          </p:cNvPr>
          <p:cNvPicPr>
            <a:picLocks noChangeAspect="1"/>
          </p:cNvPicPr>
          <p:nvPr/>
        </p:nvPicPr>
        <p:blipFill>
          <a:blip r:embed="rId4"/>
          <a:stretch>
            <a:fillRect/>
          </a:stretch>
        </p:blipFill>
        <p:spPr>
          <a:xfrm>
            <a:off x="304800" y="6172200"/>
            <a:ext cx="999831" cy="469433"/>
          </a:xfrm>
          <a:prstGeom prst="rect">
            <a:avLst/>
          </a:prstGeom>
        </p:spPr>
      </p:pic>
    </p:spTree>
    <p:extLst>
      <p:ext uri="{BB962C8B-B14F-4D97-AF65-F5344CB8AC3E}">
        <p14:creationId xmlns:p14="http://schemas.microsoft.com/office/powerpoint/2010/main" val="254643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914738" y="2209800"/>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42306" y="685800"/>
            <a:ext cx="3920488" cy="5334000"/>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“No wonder you are feeling so down about your diabetes.</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(E, R) </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Since you had that really terrifying experience of a low at night you woke up from only because your dog barked, you have been trying to feel safe by having a milkshake before bed. Now you are having highs and weight gain and feeling pretty hopeless about your diabetes management.</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(R, S)</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Did I get that right?”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endPar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5"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C0C55779-747C-CBEE-1153-5636643E737A}"/>
              </a:ext>
            </a:extLst>
          </p:cNvPr>
          <p:cNvPicPr>
            <a:picLocks noChangeAspect="1"/>
          </p:cNvPicPr>
          <p:nvPr/>
        </p:nvPicPr>
        <p:blipFill>
          <a:blip r:embed="rId4"/>
          <a:stretch>
            <a:fillRect/>
          </a:stretch>
        </p:blipFill>
        <p:spPr>
          <a:xfrm>
            <a:off x="303996" y="6172200"/>
            <a:ext cx="999831" cy="469433"/>
          </a:xfrm>
          <a:prstGeom prst="rect">
            <a:avLst/>
          </a:prstGeom>
        </p:spPr>
      </p:pic>
    </p:spTree>
    <p:extLst>
      <p:ext uri="{BB962C8B-B14F-4D97-AF65-F5344CB8AC3E}">
        <p14:creationId xmlns:p14="http://schemas.microsoft.com/office/powerpoint/2010/main" val="257589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2409880"/>
            <a:ext cx="3057998" cy="231452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0"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3866006" y="2667000"/>
            <a:ext cx="3905845" cy="1781120"/>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1772"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It really is a tough spot.”</a:t>
            </a:r>
          </a:p>
        </p:txBody>
      </p:sp>
      <p:pic>
        <p:nvPicPr>
          <p:cNvPr id="3" name="Picture 2">
            <a:extLst>
              <a:ext uri="{FF2B5EF4-FFF2-40B4-BE49-F238E27FC236}">
                <a16:creationId xmlns:a16="http://schemas.microsoft.com/office/drawing/2014/main" id="{B25C2A33-3D7E-6402-340C-A1E732713A30}"/>
              </a:ext>
            </a:extLst>
          </p:cNvPr>
          <p:cNvPicPr>
            <a:picLocks noChangeAspect="1"/>
          </p:cNvPicPr>
          <p:nvPr/>
        </p:nvPicPr>
        <p:blipFill>
          <a:blip r:embed="rId4"/>
          <a:stretch>
            <a:fillRect/>
          </a:stretch>
        </p:blipFill>
        <p:spPr>
          <a:xfrm>
            <a:off x="228600" y="6172200"/>
            <a:ext cx="999831" cy="469433"/>
          </a:xfrm>
          <a:prstGeom prst="rect">
            <a:avLst/>
          </a:prstGeom>
        </p:spPr>
      </p:pic>
    </p:spTree>
    <p:extLst>
      <p:ext uri="{BB962C8B-B14F-4D97-AF65-F5344CB8AC3E}">
        <p14:creationId xmlns:p14="http://schemas.microsoft.com/office/powerpoint/2010/main" val="298023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167771" y="2217437"/>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75887" y="2480734"/>
            <a:ext cx="3291884" cy="2407967"/>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“In your ideal scenario, what would you have liked to have happened after that scary low, instead of what has happened since then?”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endPar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5"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F6504C73-1D0A-A53D-3F31-C78F1BC0EE17}"/>
              </a:ext>
            </a:extLst>
          </p:cNvPr>
          <p:cNvPicPr>
            <a:picLocks noChangeAspect="1"/>
          </p:cNvPicPr>
          <p:nvPr/>
        </p:nvPicPr>
        <p:blipFill>
          <a:blip r:embed="rId4"/>
          <a:stretch>
            <a:fillRect/>
          </a:stretch>
        </p:blipFill>
        <p:spPr>
          <a:xfrm>
            <a:off x="228600" y="6172200"/>
            <a:ext cx="999831" cy="469433"/>
          </a:xfrm>
          <a:prstGeom prst="rect">
            <a:avLst/>
          </a:prstGeom>
        </p:spPr>
      </p:pic>
    </p:spTree>
    <p:extLst>
      <p:ext uri="{BB962C8B-B14F-4D97-AF65-F5344CB8AC3E}">
        <p14:creationId xmlns:p14="http://schemas.microsoft.com/office/powerpoint/2010/main" val="14299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3970" y="2438400"/>
            <a:ext cx="3020317" cy="228600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0"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038600" y="2362200"/>
            <a:ext cx="3986010" cy="2895157"/>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would have just realized that lows occasionally happen and moved on, like I have at other times. I would tolerate going to bed with a lower BG and certainly wouldn’t be drinking a milkshake before bed</a:t>
            </a:r>
            <a:r>
              <a:rPr kumimoji="0" lang="en-CA" altLang="en-US" sz="1772"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85055F04-8DCD-73E0-F94C-C2103E7CABA8}"/>
              </a:ext>
            </a:extLst>
          </p:cNvPr>
          <p:cNvPicPr>
            <a:picLocks noChangeAspect="1"/>
          </p:cNvPicPr>
          <p:nvPr/>
        </p:nvPicPr>
        <p:blipFill>
          <a:blip r:embed="rId4"/>
          <a:stretch>
            <a:fillRect/>
          </a:stretch>
        </p:blipFill>
        <p:spPr>
          <a:xfrm>
            <a:off x="228600" y="6172200"/>
            <a:ext cx="999831" cy="469433"/>
          </a:xfrm>
          <a:prstGeom prst="rect">
            <a:avLst/>
          </a:prstGeom>
        </p:spPr>
      </p:pic>
    </p:spTree>
    <p:extLst>
      <p:ext uri="{BB962C8B-B14F-4D97-AF65-F5344CB8AC3E}">
        <p14:creationId xmlns:p14="http://schemas.microsoft.com/office/powerpoint/2010/main" val="233057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Summary So Far</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838200" y="1295400"/>
            <a:ext cx="7620000" cy="62529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1)You have assessed DD and reviewed the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You have used the conversational tools to help the PWD tell their diabetes story of a recent event that illustrated the DD item.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Did you notice when the HCP:</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Asked open-ended questions </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Used feeling words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Summarized statements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Normalized tough experiences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Used active listening with empathy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(See packet for how the conversational tools were used by the HCP in this example.)</a:t>
            </a:r>
          </a:p>
          <a:p>
            <a:pPr marL="0" marR="0" lvl="0" indent="0" algn="l" defTabSz="812810" rtl="0" eaLnBrk="0" fontAlgn="base" latinLnBrk="0" hangingPunct="0">
              <a:lnSpc>
                <a:spcPct val="100000"/>
              </a:lnSpc>
              <a:spcBef>
                <a:spcPts val="889"/>
              </a:spcBef>
              <a:spcAft>
                <a:spcPct val="0"/>
              </a:spcAft>
              <a:buClr>
                <a:srgbClr val="618FFD">
                  <a:lumMod val="20000"/>
                  <a:lumOff val="80000"/>
                </a:srgbClr>
              </a:buClr>
              <a:buSzPct val="110000"/>
              <a:buFontTx/>
              <a:buNone/>
              <a:tabLst/>
              <a:defRPr/>
            </a:pPr>
            <a:endParaRPr kumimoji="0" lang="en-US" sz="1600" b="0"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41A7E34-C861-0450-DD26-5423BDACF7E4}"/>
              </a:ext>
            </a:extLst>
          </p:cNvPr>
          <p:cNvPicPr>
            <a:picLocks noChangeAspect="1"/>
          </p:cNvPicPr>
          <p:nvPr/>
        </p:nvPicPr>
        <p:blipFill>
          <a:blip r:embed="rId3"/>
          <a:stretch>
            <a:fillRect/>
          </a:stretch>
        </p:blipFill>
        <p:spPr>
          <a:xfrm>
            <a:off x="228600" y="6248402"/>
            <a:ext cx="993734" cy="469433"/>
          </a:xfrm>
          <a:prstGeom prst="rect">
            <a:avLst/>
          </a:prstGeom>
        </p:spPr>
      </p:pic>
    </p:spTree>
    <p:extLst>
      <p:ext uri="{BB962C8B-B14F-4D97-AF65-F5344CB8AC3E}">
        <p14:creationId xmlns:p14="http://schemas.microsoft.com/office/powerpoint/2010/main" val="23012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Summary So Far</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838200" y="1295402"/>
            <a:ext cx="7620000" cy="540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have heard Sally’s “Diabetes Distress Story”. She told us of a recent event that illustrated the DD item: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happened during the experience</a:t>
            </a: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her thoughts/feelings were</a:t>
            </a: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she actually did (specifically)</a:t>
            </a: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How it turned out</a:t>
            </a: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she would have liked to have happened that didn’t</a:t>
            </a:r>
          </a:p>
          <a:p>
            <a:pPr marL="304804" marR="0" lvl="0" indent="-304804" algn="l" defTabSz="812810" rtl="0" eaLnBrk="0" fontAlgn="base" latinLnBrk="0" hangingPunct="0">
              <a:lnSpc>
                <a:spcPct val="100000"/>
              </a:lnSpc>
              <a:spcBef>
                <a:spcPts val="889"/>
              </a:spcBef>
              <a:spcAft>
                <a:spcPct val="0"/>
              </a:spcAft>
              <a:buClr>
                <a:srgbClr val="618FFD">
                  <a:lumMod val="20000"/>
                  <a:lumOff val="80000"/>
                </a:srgbClr>
              </a:buClr>
              <a:buSzPct val="11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H</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ow this has impacted her management choices</a:t>
            </a:r>
          </a:p>
          <a:p>
            <a:pPr marL="0" marR="0" lvl="0" indent="0" algn="l" defTabSz="812810" rtl="0" eaLnBrk="0" fontAlgn="base" latinLnBrk="0" hangingPunct="0">
              <a:lnSpc>
                <a:spcPct val="100000"/>
              </a:lnSpc>
              <a:spcBef>
                <a:spcPts val="889"/>
              </a:spcBef>
              <a:spcAft>
                <a:spcPct val="0"/>
              </a:spcAft>
              <a:buClr>
                <a:srgbClr val="618FFD">
                  <a:lumMod val="20000"/>
                  <a:lumOff val="80000"/>
                </a:srgbClr>
              </a:buClr>
              <a:buSzPct val="1100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DD story opens the door to foster a new perspective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41A7E34-C861-0450-DD26-5423BDACF7E4}"/>
              </a:ext>
            </a:extLst>
          </p:cNvPr>
          <p:cNvPicPr>
            <a:picLocks noChangeAspect="1"/>
          </p:cNvPicPr>
          <p:nvPr/>
        </p:nvPicPr>
        <p:blipFill>
          <a:blip r:embed="rId3"/>
          <a:stretch>
            <a:fillRect/>
          </a:stretch>
        </p:blipFill>
        <p:spPr>
          <a:xfrm>
            <a:off x="228600" y="6248402"/>
            <a:ext cx="993734" cy="469433"/>
          </a:xfrm>
          <a:prstGeom prst="rect">
            <a:avLst/>
          </a:prstGeom>
        </p:spPr>
      </p:pic>
    </p:spTree>
    <p:extLst>
      <p:ext uri="{BB962C8B-B14F-4D97-AF65-F5344CB8AC3E}">
        <p14:creationId xmlns:p14="http://schemas.microsoft.com/office/powerpoint/2010/main" val="3868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69336" y="180153"/>
            <a:ext cx="8805333" cy="962849"/>
          </a:xfrm>
        </p:spPr>
        <p:txBody>
          <a:bodyPr>
            <a:normAutofit fontScale="90000"/>
          </a:bodyPr>
          <a:lstStyle/>
          <a:p>
            <a:pPr>
              <a:defRPr/>
            </a:pPr>
            <a:br>
              <a:rPr lang="en-US" altLang="en-US" sz="3911" dirty="0">
                <a:ea typeface="ＭＳ Ｐゴシック" panose="020B0600070205080204" pitchFamily="34" charset="-128"/>
              </a:rPr>
            </a:br>
            <a:r>
              <a:rPr lang="en-US" altLang="en-US" sz="4900" dirty="0">
                <a:ea typeface="ＭＳ Ｐゴシック" panose="020B0600070205080204" pitchFamily="34" charset="-128"/>
              </a:rPr>
              <a:t>Having the Conversation – Part 2</a:t>
            </a:r>
            <a:endParaRPr lang="en-US" altLang="en-US" sz="49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706035"/>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474135" y="1295402"/>
            <a:ext cx="8195733" cy="5755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44" b="1" i="0" u="sng"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Foster A New Perspective </a:t>
            </a:r>
            <a:endPar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points:</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89"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People have tough thoughts and feelings about diabetes </a:t>
            </a:r>
            <a:r>
              <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can never be safe from hypos”)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89"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Many react to these thoughts/feelings with certain actions </a:t>
            </a:r>
            <a:r>
              <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drink a milkshake before 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89"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These DD-driven choices do not really get them closer to their goals (what they want). (“</a:t>
            </a:r>
            <a:r>
              <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would’ve liked to have moved on after that low and tolerated a lower BG before bed”)</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89" b="0" i="1" u="none" strike="noStrike" kern="1200" cap="none" spc="0" normalizeH="0" baseline="0" noProof="0" dirty="0">
              <a:ln>
                <a:noFill/>
              </a:ln>
              <a:solidFill>
                <a:srgbClr val="727CA3">
                  <a:lumMod val="20000"/>
                  <a:lumOff val="8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pic>
        <p:nvPicPr>
          <p:cNvPr id="2" name="Picture 1">
            <a:extLst>
              <a:ext uri="{FF2B5EF4-FFF2-40B4-BE49-F238E27FC236}">
                <a16:creationId xmlns:a16="http://schemas.microsoft.com/office/drawing/2014/main" id="{477F12C9-C807-A319-4A13-30EFD6022F00}"/>
              </a:ext>
            </a:extLst>
          </p:cNvPr>
          <p:cNvPicPr>
            <a:picLocks noChangeAspect="1"/>
          </p:cNvPicPr>
          <p:nvPr/>
        </p:nvPicPr>
        <p:blipFill>
          <a:blip r:embed="rId3"/>
          <a:stretch>
            <a:fillRect/>
          </a:stretch>
        </p:blipFill>
        <p:spPr>
          <a:xfrm>
            <a:off x="169334" y="6208418"/>
            <a:ext cx="993734" cy="469433"/>
          </a:xfrm>
          <a:prstGeom prst="rect">
            <a:avLst/>
          </a:prstGeom>
        </p:spPr>
      </p:pic>
    </p:spTree>
    <p:extLst>
      <p:ext uri="{BB962C8B-B14F-4D97-AF65-F5344CB8AC3E}">
        <p14:creationId xmlns:p14="http://schemas.microsoft.com/office/powerpoint/2010/main" val="334260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04802" y="180153"/>
            <a:ext cx="8466667" cy="1286933"/>
          </a:xfrm>
        </p:spPr>
        <p:txBody>
          <a:bodyPr>
            <a:normAutofit fontScale="90000"/>
          </a:bodyPr>
          <a:lstStyle/>
          <a:p>
            <a:pPr>
              <a:defRPr/>
            </a:pPr>
            <a:br>
              <a:rPr lang="en-US" altLang="en-US" sz="3911" dirty="0">
                <a:ea typeface="ＭＳ Ｐゴシック" panose="020B0600070205080204" pitchFamily="34" charset="-128"/>
              </a:rPr>
            </a:br>
            <a:r>
              <a:rPr lang="en-US" altLang="en-US" sz="4900" dirty="0">
                <a:ea typeface="ＭＳ Ｐゴシック" panose="020B0600070205080204" pitchFamily="34" charset="-128"/>
              </a:rPr>
              <a:t>Foster A New Perspective</a:t>
            </a:r>
            <a:endParaRPr lang="en-US" altLang="en-US" sz="49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706035"/>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381002" y="1828800"/>
            <a:ext cx="8466667" cy="4169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points (cont’d)</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Telling the DD story out loud helps the person see how DD keeps them stuck.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Adopting another perspective allows them to consider other choices/actions that can take them closer to their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pic>
        <p:nvPicPr>
          <p:cNvPr id="2" name="Picture 1">
            <a:extLst>
              <a:ext uri="{FF2B5EF4-FFF2-40B4-BE49-F238E27FC236}">
                <a16:creationId xmlns:a16="http://schemas.microsoft.com/office/drawing/2014/main" id="{10DC7CB3-0F84-F6A9-F30B-17D879CB2866}"/>
              </a:ext>
            </a:extLst>
          </p:cNvPr>
          <p:cNvPicPr>
            <a:picLocks noChangeAspect="1"/>
          </p:cNvPicPr>
          <p:nvPr/>
        </p:nvPicPr>
        <p:blipFill>
          <a:blip r:embed="rId3"/>
          <a:stretch>
            <a:fillRect/>
          </a:stretch>
        </p:blipFill>
        <p:spPr>
          <a:xfrm>
            <a:off x="228600" y="6233917"/>
            <a:ext cx="993734" cy="469433"/>
          </a:xfrm>
          <a:prstGeom prst="rect">
            <a:avLst/>
          </a:prstGeom>
        </p:spPr>
      </p:pic>
    </p:spTree>
    <p:extLst>
      <p:ext uri="{BB962C8B-B14F-4D97-AF65-F5344CB8AC3E}">
        <p14:creationId xmlns:p14="http://schemas.microsoft.com/office/powerpoint/2010/main" val="8875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495800" y="24384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31334" y="2209802"/>
            <a:ext cx="3640666" cy="2934559"/>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“How do you think your fear of having another severe low and believing that you will never get this right or perfect keeps you stuck and prevents you from doing things differently?”</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456269" y="990600"/>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CFAE46"/>
                </a:solidFill>
                <a:effectLst/>
                <a:uLnTx/>
                <a:uFillTx/>
                <a:latin typeface="Calibri" panose="020F0502020204030204" pitchFamily="34" charset="0"/>
                <a:ea typeface="ＭＳ Ｐゴシック" pitchFamily="-65" charset="-128"/>
                <a:cs typeface="Calibri" panose="020F0502020204030204" pitchFamily="34" charset="0"/>
              </a:rPr>
              <a:t>Let’s Ask Sally</a:t>
            </a:r>
          </a:p>
        </p:txBody>
      </p:sp>
      <p:pic>
        <p:nvPicPr>
          <p:cNvPr id="2" name="Picture 1">
            <a:extLst>
              <a:ext uri="{FF2B5EF4-FFF2-40B4-BE49-F238E27FC236}">
                <a16:creationId xmlns:a16="http://schemas.microsoft.com/office/drawing/2014/main" id="{D14338EA-141F-5802-E538-690D2370318D}"/>
              </a:ext>
            </a:extLst>
          </p:cNvPr>
          <p:cNvPicPr>
            <a:picLocks noChangeAspect="1"/>
          </p:cNvPicPr>
          <p:nvPr/>
        </p:nvPicPr>
        <p:blipFill>
          <a:blip r:embed="rId4"/>
          <a:stretch>
            <a:fillRect/>
          </a:stretch>
        </p:blipFill>
        <p:spPr>
          <a:xfrm>
            <a:off x="228600" y="6172202"/>
            <a:ext cx="993734" cy="469433"/>
          </a:xfrm>
          <a:prstGeom prst="rect">
            <a:avLst/>
          </a:prstGeom>
        </p:spPr>
      </p:pic>
    </p:spTree>
    <p:extLst>
      <p:ext uri="{BB962C8B-B14F-4D97-AF65-F5344CB8AC3E}">
        <p14:creationId xmlns:p14="http://schemas.microsoft.com/office/powerpoint/2010/main" val="122611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1026">
            <a:extLst>
              <a:ext uri="{FF2B5EF4-FFF2-40B4-BE49-F238E27FC236}">
                <a16:creationId xmlns:a16="http://schemas.microsoft.com/office/drawing/2014/main" id="{6C80C6E1-78B8-B846-B9A1-1516B9F6F6FB}"/>
              </a:ext>
            </a:extLst>
          </p:cNvPr>
          <p:cNvSpPr>
            <a:spLocks noGrp="1" noChangeArrowheads="1"/>
          </p:cNvSpPr>
          <p:nvPr>
            <p:ph type="title"/>
          </p:nvPr>
        </p:nvSpPr>
        <p:spPr>
          <a:xfrm>
            <a:off x="252000" y="242348"/>
            <a:ext cx="8640000" cy="976853"/>
          </a:xfrm>
        </p:spPr>
        <p:txBody>
          <a:bodyPr>
            <a:normAutofit/>
          </a:bodyPr>
          <a:lstStyle/>
          <a:p>
            <a:r>
              <a:rPr lang="en-US" altLang="en-US" sz="4400" dirty="0">
                <a:solidFill>
                  <a:schemeClr val="bg1"/>
                </a:solidFill>
              </a:rPr>
              <a:t>DD can show itself in many forms</a:t>
            </a:r>
          </a:p>
        </p:txBody>
      </p:sp>
      <p:sp>
        <p:nvSpPr>
          <p:cNvPr id="2" name="Content Placeholder 1">
            <a:extLst>
              <a:ext uri="{FF2B5EF4-FFF2-40B4-BE49-F238E27FC236}">
                <a16:creationId xmlns:a16="http://schemas.microsoft.com/office/drawing/2014/main" id="{D4A8391A-EF48-483E-A31F-42A520260F9F}"/>
              </a:ext>
            </a:extLst>
          </p:cNvPr>
          <p:cNvSpPr>
            <a:spLocks noGrp="1"/>
          </p:cNvSpPr>
          <p:nvPr>
            <p:ph idx="1"/>
          </p:nvPr>
        </p:nvSpPr>
        <p:spPr>
          <a:xfrm>
            <a:off x="252000" y="1602662"/>
            <a:ext cx="8640000" cy="4417138"/>
          </a:xfrm>
        </p:spPr>
        <p:txBody>
          <a:bodyPr>
            <a:normAutofit/>
          </a:bodyPr>
          <a:lstStyle/>
          <a:p>
            <a:pPr marL="0" indent="0">
              <a:buNone/>
            </a:pPr>
            <a:r>
              <a:rPr lang="en-US" altLang="en-US" sz="2844" dirty="0"/>
              <a:t>Most common</a:t>
            </a:r>
            <a:r>
              <a:rPr lang="en-US" altLang="en-US" dirty="0">
                <a:solidFill>
                  <a:schemeClr val="tx1"/>
                </a:solidFill>
                <a:effectLst/>
              </a:rPr>
              <a:t>:</a:t>
            </a:r>
          </a:p>
          <a:p>
            <a:r>
              <a:rPr lang="en-US" altLang="en-US" sz="2400" dirty="0"/>
              <a:t>May not show itself outwardly.</a:t>
            </a:r>
          </a:p>
          <a:p>
            <a:r>
              <a:rPr lang="en-US" altLang="en-US" sz="2400" dirty="0"/>
              <a:t>Feelings of frustration, powerlessness, hopelessness.</a:t>
            </a:r>
          </a:p>
          <a:p>
            <a:r>
              <a:rPr lang="en-US" altLang="en-US" sz="2400" dirty="0"/>
              <a:t>Pronounced fear of hypos or complications. </a:t>
            </a:r>
          </a:p>
          <a:p>
            <a:r>
              <a:rPr lang="en-US" altLang="en-US" sz="2400" dirty="0"/>
              <a:t>Avoidance of tough feelings “Who me?” “Everything is fine.”  </a:t>
            </a:r>
          </a:p>
          <a:p>
            <a:r>
              <a:rPr lang="en-US" altLang="en-US" sz="2400" dirty="0"/>
              <a:t>Burnout because of all of the management tasks, frustrating results, dealing with insurance.</a:t>
            </a:r>
          </a:p>
          <a:p>
            <a:r>
              <a:rPr lang="en-US" altLang="en-US" sz="2400" dirty="0"/>
              <a:t>Anger/frustration with providers: distrust, </a:t>
            </a:r>
            <a:r>
              <a:rPr lang="en-US" altLang="en-US" sz="2400" u="sng" dirty="0"/>
              <a:t>no-shows.</a:t>
            </a:r>
          </a:p>
          <a:p>
            <a:r>
              <a:rPr lang="en-US" altLang="en-US" sz="2400" dirty="0"/>
              <a:t>Hyper attention to CGM screens and excessive BG checking.</a:t>
            </a:r>
          </a:p>
          <a:p>
            <a:endParaRPr lang="en-US" dirty="0"/>
          </a:p>
        </p:txBody>
      </p:sp>
      <p:sp>
        <p:nvSpPr>
          <p:cNvPr id="11" name="Text Placeholder 10">
            <a:extLst>
              <a:ext uri="{FF2B5EF4-FFF2-40B4-BE49-F238E27FC236}">
                <a16:creationId xmlns:a16="http://schemas.microsoft.com/office/drawing/2014/main" id="{C63286A6-024C-4B1F-80B1-FDC622AACFBA}"/>
              </a:ext>
            </a:extLst>
          </p:cNvPr>
          <p:cNvSpPr>
            <a:spLocks noGrp="1"/>
          </p:cNvSpPr>
          <p:nvPr>
            <p:ph type="body" sz="quarter" idx="13"/>
          </p:nvPr>
        </p:nvSpPr>
        <p:spPr/>
        <p:txBody>
          <a:bodyPr/>
          <a:lstStyle/>
          <a:p>
            <a:endParaRPr lang="en-US"/>
          </a:p>
        </p:txBody>
      </p:sp>
      <p:sp>
        <p:nvSpPr>
          <p:cNvPr id="691203" name="Rectangle 1027">
            <a:extLst>
              <a:ext uri="{FF2B5EF4-FFF2-40B4-BE49-F238E27FC236}">
                <a16:creationId xmlns:a16="http://schemas.microsoft.com/office/drawing/2014/main" id="{4A960718-2310-1842-8617-CB1FA8415767}"/>
              </a:ext>
            </a:extLst>
          </p:cNvPr>
          <p:cNvSpPr>
            <a:spLocks noGrp="1" noChangeArrowheads="1"/>
          </p:cNvSpPr>
          <p:nvPr>
            <p:ph type="body" sz="quarter" idx="12"/>
          </p:nvPr>
        </p:nvSpPr>
        <p:spPr/>
        <p:txBody>
          <a:bodyPr/>
          <a:lstStyle/>
          <a:p>
            <a:pPr lvl="1"/>
            <a:endParaRPr lang="en-US" altLang="en-US" sz="4400" dirty="0"/>
          </a:p>
          <a:p>
            <a:pPr lvl="1"/>
            <a:endParaRPr lang="en-US" altLang="en-US" dirty="0"/>
          </a:p>
          <a:p>
            <a:pPr lvl="1"/>
            <a:endParaRPr lang="en-US" altLang="en-US" dirty="0"/>
          </a:p>
        </p:txBody>
      </p:sp>
      <p:pic>
        <p:nvPicPr>
          <p:cNvPr id="3" name="Picture 2">
            <a:extLst>
              <a:ext uri="{FF2B5EF4-FFF2-40B4-BE49-F238E27FC236}">
                <a16:creationId xmlns:a16="http://schemas.microsoft.com/office/drawing/2014/main" id="{3DADD507-EF3F-E22D-CCBD-8B2702B65B4B}"/>
              </a:ext>
            </a:extLst>
          </p:cNvPr>
          <p:cNvPicPr>
            <a:picLocks noChangeAspect="1"/>
          </p:cNvPicPr>
          <p:nvPr/>
        </p:nvPicPr>
        <p:blipFill>
          <a:blip r:embed="rId3"/>
          <a:stretch>
            <a:fillRect/>
          </a:stretch>
        </p:blipFill>
        <p:spPr>
          <a:xfrm>
            <a:off x="252000" y="6228549"/>
            <a:ext cx="993734" cy="469433"/>
          </a:xfrm>
          <a:prstGeom prst="rect">
            <a:avLst/>
          </a:prstGeom>
        </p:spPr>
      </p:pic>
    </p:spTree>
    <p:extLst>
      <p:ext uri="{BB962C8B-B14F-4D97-AF65-F5344CB8AC3E}">
        <p14:creationId xmlns:p14="http://schemas.microsoft.com/office/powerpoint/2010/main" val="209690741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2175272"/>
            <a:ext cx="3312910" cy="250745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91000" y="3048000"/>
            <a:ext cx="3998394" cy="1295400"/>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don’t feel like I can even try.”</a:t>
            </a:r>
          </a:p>
        </p:txBody>
      </p:sp>
      <p:pic>
        <p:nvPicPr>
          <p:cNvPr id="3" name="Picture 2">
            <a:extLst>
              <a:ext uri="{FF2B5EF4-FFF2-40B4-BE49-F238E27FC236}">
                <a16:creationId xmlns:a16="http://schemas.microsoft.com/office/drawing/2014/main" id="{63AE1057-4058-5FD1-EE29-629C7266D507}"/>
              </a:ext>
            </a:extLst>
          </p:cNvPr>
          <p:cNvPicPr>
            <a:picLocks noChangeAspect="1"/>
          </p:cNvPicPr>
          <p:nvPr/>
        </p:nvPicPr>
        <p:blipFill>
          <a:blip r:embed="rId4"/>
          <a:stretch>
            <a:fillRect/>
          </a:stretch>
        </p:blipFill>
        <p:spPr>
          <a:xfrm>
            <a:off x="228600" y="6172202"/>
            <a:ext cx="993734" cy="469433"/>
          </a:xfrm>
          <a:prstGeom prst="rect">
            <a:avLst/>
          </a:prstGeom>
        </p:spPr>
      </p:pic>
    </p:spTree>
    <p:extLst>
      <p:ext uri="{BB962C8B-B14F-4D97-AF65-F5344CB8AC3E}">
        <p14:creationId xmlns:p14="http://schemas.microsoft.com/office/powerpoint/2010/main" val="148283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69335" y="228601"/>
            <a:ext cx="8805333" cy="1447800"/>
          </a:xfrm>
        </p:spPr>
        <p:txBody>
          <a:bodyPr>
            <a:normAutofit fontScale="90000"/>
          </a:bodyPr>
          <a:lstStyle/>
          <a:p>
            <a:pPr>
              <a:defRPr/>
            </a:pPr>
            <a:br>
              <a:rPr lang="en-US" altLang="en-US" sz="3911" dirty="0">
                <a:ea typeface="ＭＳ Ｐゴシック" panose="020B0600070205080204" pitchFamily="34" charset="-128"/>
              </a:rPr>
            </a:br>
            <a:r>
              <a:rPr lang="en-US" sz="4900" i="1" dirty="0"/>
              <a:t>Three</a:t>
            </a:r>
            <a:r>
              <a:rPr lang="en-US" sz="4900" dirty="0"/>
              <a:t> </a:t>
            </a:r>
            <a:r>
              <a:rPr lang="en-US" sz="4900" i="1" dirty="0"/>
              <a:t>Approaches</a:t>
            </a:r>
            <a:r>
              <a:rPr lang="en-US" sz="4900" dirty="0"/>
              <a:t> to Help Foster A New Perspective</a:t>
            </a: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08002" y="1938867"/>
            <a:ext cx="8263467" cy="721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
        <p:nvSpPr>
          <p:cNvPr id="2" name="TextBox 1">
            <a:extLst>
              <a:ext uri="{FF2B5EF4-FFF2-40B4-BE49-F238E27FC236}">
                <a16:creationId xmlns:a16="http://schemas.microsoft.com/office/drawing/2014/main" id="{7865D228-9A96-6847-8086-8BAD6AA1A421}"/>
              </a:ext>
            </a:extLst>
          </p:cNvPr>
          <p:cNvSpPr txBox="1"/>
          <p:nvPr/>
        </p:nvSpPr>
        <p:spPr>
          <a:xfrm>
            <a:off x="1187452" y="2238933"/>
            <a:ext cx="7044267" cy="4031873"/>
          </a:xfrm>
          <a:prstGeom prst="rect">
            <a:avLst/>
          </a:prstGeom>
          <a:noFill/>
        </p:spPr>
        <p:txBody>
          <a:bodyPr wrap="square" rtlCol="0">
            <a:spAutoFit/>
          </a:bodyPr>
          <a:lstStyle/>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Distinguish between thoughts/feelings and actions, so that other choices can be made.</a:t>
            </a: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Address inaccurate diabetes beliefs.</a:t>
            </a: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Help establish more realistic expectations.</a:t>
            </a: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Decide which to use (or in combination), depending on the presenting problem and content of the Diabetes Distress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Bookman Old Style"/>
              <a:ea typeface="+mn-ea"/>
              <a:cs typeface="+mn-cs"/>
            </a:endParaRPr>
          </a:p>
        </p:txBody>
      </p:sp>
      <p:pic>
        <p:nvPicPr>
          <p:cNvPr id="5" name="Picture 4">
            <a:extLst>
              <a:ext uri="{FF2B5EF4-FFF2-40B4-BE49-F238E27FC236}">
                <a16:creationId xmlns:a16="http://schemas.microsoft.com/office/drawing/2014/main" id="{B0096A40-16C3-480B-F403-189E6AC575C3}"/>
              </a:ext>
            </a:extLst>
          </p:cNvPr>
          <p:cNvPicPr>
            <a:picLocks noChangeAspect="1"/>
          </p:cNvPicPr>
          <p:nvPr/>
        </p:nvPicPr>
        <p:blipFill>
          <a:blip r:embed="rId3"/>
          <a:stretch>
            <a:fillRect/>
          </a:stretch>
        </p:blipFill>
        <p:spPr>
          <a:xfrm>
            <a:off x="228222" y="6159968"/>
            <a:ext cx="993734" cy="469433"/>
          </a:xfrm>
          <a:prstGeom prst="rect">
            <a:avLst/>
          </a:prstGeom>
        </p:spPr>
      </p:pic>
    </p:spTree>
    <p:extLst>
      <p:ext uri="{BB962C8B-B14F-4D97-AF65-F5344CB8AC3E}">
        <p14:creationId xmlns:p14="http://schemas.microsoft.com/office/powerpoint/2010/main" val="150370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69336" y="397839"/>
            <a:ext cx="8805333" cy="1286933"/>
          </a:xfrm>
        </p:spPr>
        <p:txBody>
          <a:bodyPr>
            <a:normAutofit fontScale="90000"/>
          </a:bodyPr>
          <a:lstStyle/>
          <a:p>
            <a:pPr algn="ctr">
              <a:defRPr/>
            </a:pPr>
            <a:br>
              <a:rPr lang="en-US" altLang="en-US" sz="3911" dirty="0">
                <a:ea typeface="ＭＳ Ｐゴシック" panose="020B0600070205080204" pitchFamily="34" charset="-128"/>
              </a:rPr>
            </a:br>
            <a:r>
              <a:rPr lang="en-US" sz="3200" i="1" dirty="0"/>
              <a:t>Three</a:t>
            </a:r>
            <a:r>
              <a:rPr lang="en-US" sz="3200" dirty="0"/>
              <a:t> </a:t>
            </a:r>
            <a:r>
              <a:rPr lang="en-US" sz="3200" i="1" dirty="0"/>
              <a:t>Approaches</a:t>
            </a:r>
            <a:r>
              <a:rPr lang="en-US" sz="3200" dirty="0"/>
              <a:t> to Help Foster A New Perspective</a:t>
            </a:r>
            <a:br>
              <a:rPr lang="en-US" sz="3200" dirty="0"/>
            </a:b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08002" y="1938867"/>
            <a:ext cx="8263467" cy="721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
        <p:nvSpPr>
          <p:cNvPr id="2" name="TextBox 1">
            <a:extLst>
              <a:ext uri="{FF2B5EF4-FFF2-40B4-BE49-F238E27FC236}">
                <a16:creationId xmlns:a16="http://schemas.microsoft.com/office/drawing/2014/main" id="{7865D228-9A96-6847-8086-8BAD6AA1A421}"/>
              </a:ext>
            </a:extLst>
          </p:cNvPr>
          <p:cNvSpPr txBox="1"/>
          <p:nvPr/>
        </p:nvSpPr>
        <p:spPr>
          <a:xfrm>
            <a:off x="1187452" y="2238933"/>
            <a:ext cx="7044267" cy="2554545"/>
          </a:xfrm>
          <a:prstGeom prst="rect">
            <a:avLst/>
          </a:prstGeom>
          <a:noFill/>
        </p:spPr>
        <p:txBody>
          <a:bodyPr wrap="square" rtlCol="0">
            <a:spAutoFit/>
          </a:bodyPr>
          <a:lstStyle/>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Distinguish between thoughts/feelings and actions, so that other choices can be made.</a:t>
            </a: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Address inaccurate diabetes beliefs.</a:t>
            </a: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Help establish more realistic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Bookman Old Style"/>
              <a:ea typeface="+mn-ea"/>
              <a:cs typeface="+mn-cs"/>
            </a:endParaRPr>
          </a:p>
        </p:txBody>
      </p:sp>
      <p:pic>
        <p:nvPicPr>
          <p:cNvPr id="5" name="Picture 4">
            <a:extLst>
              <a:ext uri="{FF2B5EF4-FFF2-40B4-BE49-F238E27FC236}">
                <a16:creationId xmlns:a16="http://schemas.microsoft.com/office/drawing/2014/main" id="{D8A93194-9A2D-B6B9-01C8-05DF0BD7D229}"/>
              </a:ext>
            </a:extLst>
          </p:cNvPr>
          <p:cNvPicPr>
            <a:picLocks noChangeAspect="1"/>
          </p:cNvPicPr>
          <p:nvPr/>
        </p:nvPicPr>
        <p:blipFill>
          <a:blip r:embed="rId3"/>
          <a:stretch>
            <a:fillRect/>
          </a:stretch>
        </p:blipFill>
        <p:spPr>
          <a:xfrm>
            <a:off x="228600" y="6172202"/>
            <a:ext cx="993734" cy="469433"/>
          </a:xfrm>
          <a:prstGeom prst="rect">
            <a:avLst/>
          </a:prstGeom>
        </p:spPr>
      </p:pic>
    </p:spTree>
    <p:extLst>
      <p:ext uri="{BB962C8B-B14F-4D97-AF65-F5344CB8AC3E}">
        <p14:creationId xmlns:p14="http://schemas.microsoft.com/office/powerpoint/2010/main" val="284905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304800"/>
            <a:ext cx="8805333" cy="1299484"/>
          </a:xfrm>
        </p:spPr>
        <p:txBody>
          <a:bodyPr>
            <a:normAutofit/>
          </a:bodyPr>
          <a:lstStyle/>
          <a:p>
            <a:pPr>
              <a:defRPr/>
            </a:pPr>
            <a:br>
              <a:rPr lang="en-US" altLang="en-US" sz="3911"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C9AA3C58-67D7-CD44-B449-3CCC761760A6}"/>
              </a:ext>
            </a:extLst>
          </p:cNvPr>
          <p:cNvSpPr txBox="1"/>
          <p:nvPr/>
        </p:nvSpPr>
        <p:spPr>
          <a:xfrm>
            <a:off x="762002" y="1985931"/>
            <a:ext cx="7738533" cy="3785652"/>
          </a:xfrm>
          <a:prstGeom prst="rect">
            <a:avLst/>
          </a:prstGeom>
          <a:noFill/>
        </p:spPr>
        <p:txBody>
          <a:bodyPr wrap="square" rtlCol="0">
            <a:spAutoFit/>
          </a:bodyPr>
          <a:lstStyle/>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People can feel/think one way and act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People can make other choices, even though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have tough feelings.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Your job is to help them set their feelings/thoughts aside (tolerate them) so that they can make different choices.</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These new choices are to move them closer to what they really want to happen.</a:t>
            </a:r>
          </a:p>
        </p:txBody>
      </p:sp>
      <p:sp>
        <p:nvSpPr>
          <p:cNvPr id="2" name="TextBox 1">
            <a:extLst>
              <a:ext uri="{FF2B5EF4-FFF2-40B4-BE49-F238E27FC236}">
                <a16:creationId xmlns:a16="http://schemas.microsoft.com/office/drawing/2014/main" id="{E7F2CFF0-FF7D-7B41-89ED-B4AAAA9FBB4B}"/>
              </a:ext>
            </a:extLst>
          </p:cNvPr>
          <p:cNvSpPr txBox="1"/>
          <p:nvPr/>
        </p:nvSpPr>
        <p:spPr>
          <a:xfrm>
            <a:off x="575734" y="304800"/>
            <a:ext cx="7857067" cy="1768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Help Foster A New Perspective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Approach 1</a:t>
            </a:r>
            <a:r>
              <a:rPr kumimoji="0" lang="en-US" alt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 </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Separating Thoughts/Feelings From Actions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p:txBody>
      </p:sp>
      <p:pic>
        <p:nvPicPr>
          <p:cNvPr id="3" name="Picture 2">
            <a:extLst>
              <a:ext uri="{FF2B5EF4-FFF2-40B4-BE49-F238E27FC236}">
                <a16:creationId xmlns:a16="http://schemas.microsoft.com/office/drawing/2014/main" id="{AEF99EF2-9068-7ED4-F837-A941538EE7B1}"/>
              </a:ext>
            </a:extLst>
          </p:cNvPr>
          <p:cNvPicPr>
            <a:picLocks noChangeAspect="1"/>
          </p:cNvPicPr>
          <p:nvPr/>
        </p:nvPicPr>
        <p:blipFill>
          <a:blip r:embed="rId3"/>
          <a:stretch>
            <a:fillRect/>
          </a:stretch>
        </p:blipFill>
        <p:spPr>
          <a:xfrm>
            <a:off x="265133" y="6159621"/>
            <a:ext cx="993734" cy="469433"/>
          </a:xfrm>
          <a:prstGeom prst="rect">
            <a:avLst/>
          </a:prstGeom>
        </p:spPr>
      </p:pic>
    </p:spTree>
    <p:extLst>
      <p:ext uri="{BB962C8B-B14F-4D97-AF65-F5344CB8AC3E}">
        <p14:creationId xmlns:p14="http://schemas.microsoft.com/office/powerpoint/2010/main" val="377645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406402" y="684485"/>
            <a:ext cx="8805333" cy="1286933"/>
          </a:xfrm>
        </p:spPr>
        <p:txBody>
          <a:bodyPr>
            <a:normAutofit fontScale="90000"/>
          </a:bodyPr>
          <a:lstStyle/>
          <a:p>
            <a:pPr>
              <a:defRPr/>
            </a:pPr>
            <a:br>
              <a:rPr lang="en-US" altLang="en-US" sz="3911" dirty="0">
                <a:ea typeface="ＭＳ Ｐゴシック" panose="020B0600070205080204" pitchFamily="34" charset="-128"/>
              </a:rPr>
            </a:br>
            <a:r>
              <a:rPr lang="en-US" altLang="en-US" sz="3200" u="sng" dirty="0">
                <a:ea typeface="ＭＳ Ｐゴシック" panose="020B0600070205080204" pitchFamily="34" charset="-128"/>
              </a:rPr>
              <a:t>Approach 1</a:t>
            </a:r>
            <a:r>
              <a:rPr lang="en-US" altLang="en-US" sz="3200" dirty="0">
                <a:ea typeface="ＭＳ Ｐゴシック" panose="020B0600070205080204" pitchFamily="34" charset="-128"/>
              </a:rPr>
              <a:t>: Separating</a:t>
            </a:r>
            <a:r>
              <a:rPr lang="en-US" sz="3200" dirty="0"/>
              <a:t> Thoughts/Feelings from Actions</a:t>
            </a:r>
            <a:br>
              <a:rPr lang="en-US" altLang="en-US" sz="3200" dirty="0">
                <a:ea typeface="ＭＳ Ｐゴシック" panose="020B0600070205080204" pitchFamily="34" charset="-128"/>
              </a:rPr>
            </a:b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440269" y="2070459"/>
            <a:ext cx="8263467" cy="488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First,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demonstrate how their distress is currently driving an action they really don’t want to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Bookman Old Style"/>
                <a:ea typeface="+mn-ea"/>
                <a:cs typeface="+mn-cs"/>
              </a:rPr>
              <a:t>	</a:t>
            </a:r>
            <a:endParaRPr kumimoji="0" lang="en-US" sz="2489" b="1" i="0" u="sng" strike="noStrike" kern="1200" cap="none" spc="0" normalizeH="0" baseline="0" noProof="0" dirty="0">
              <a:ln>
                <a:noFill/>
              </a:ln>
              <a:solidFill>
                <a:prstClr val="black"/>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pic>
        <p:nvPicPr>
          <p:cNvPr id="8" name="Picture 7">
            <a:extLst>
              <a:ext uri="{FF2B5EF4-FFF2-40B4-BE49-F238E27FC236}">
                <a16:creationId xmlns:a16="http://schemas.microsoft.com/office/drawing/2014/main" id="{8C7F8107-19D4-D549-FD6D-0F6138274644}"/>
              </a:ext>
            </a:extLst>
          </p:cNvPr>
          <p:cNvPicPr>
            <a:picLocks noChangeAspect="1"/>
          </p:cNvPicPr>
          <p:nvPr/>
        </p:nvPicPr>
        <p:blipFill>
          <a:blip r:embed="rId3"/>
          <a:stretch>
            <a:fillRect/>
          </a:stretch>
        </p:blipFill>
        <p:spPr>
          <a:xfrm>
            <a:off x="2501820" y="3722547"/>
            <a:ext cx="3962400" cy="2476500"/>
          </a:xfrm>
          <a:prstGeom prst="rect">
            <a:avLst/>
          </a:prstGeom>
        </p:spPr>
      </p:pic>
      <p:pic>
        <p:nvPicPr>
          <p:cNvPr id="9" name="Picture 8">
            <a:extLst>
              <a:ext uri="{FF2B5EF4-FFF2-40B4-BE49-F238E27FC236}">
                <a16:creationId xmlns:a16="http://schemas.microsoft.com/office/drawing/2014/main" id="{AB90E419-B9DB-ECCB-EA76-0908C86808B4}"/>
              </a:ext>
            </a:extLst>
          </p:cNvPr>
          <p:cNvPicPr>
            <a:picLocks noChangeAspect="1"/>
          </p:cNvPicPr>
          <p:nvPr/>
        </p:nvPicPr>
        <p:blipFill>
          <a:blip r:embed="rId4"/>
          <a:stretch>
            <a:fillRect/>
          </a:stretch>
        </p:blipFill>
        <p:spPr>
          <a:xfrm>
            <a:off x="223650" y="6199049"/>
            <a:ext cx="999831" cy="469433"/>
          </a:xfrm>
          <a:prstGeom prst="rect">
            <a:avLst/>
          </a:prstGeom>
        </p:spPr>
      </p:pic>
    </p:spTree>
    <p:extLst>
      <p:ext uri="{BB962C8B-B14F-4D97-AF65-F5344CB8AC3E}">
        <p14:creationId xmlns:p14="http://schemas.microsoft.com/office/powerpoint/2010/main" val="139590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69336" y="457201"/>
            <a:ext cx="8805333" cy="1143000"/>
          </a:xfrm>
        </p:spPr>
        <p:txBody>
          <a:bodyPr>
            <a:normAutofit fontScale="90000"/>
          </a:bodyPr>
          <a:lstStyle/>
          <a:p>
            <a:pPr>
              <a:defRPr/>
            </a:pPr>
            <a:br>
              <a:rPr lang="en-US" altLang="en-US" sz="3911" dirty="0">
                <a:ea typeface="ＭＳ Ｐゴシック" panose="020B0600070205080204" pitchFamily="34" charset="-128"/>
              </a:rPr>
            </a:br>
            <a:r>
              <a:rPr lang="en-US" altLang="en-US" sz="3200" u="sng" dirty="0">
                <a:ea typeface="ＭＳ Ｐゴシック" panose="020B0600070205080204" pitchFamily="34" charset="-128"/>
              </a:rPr>
              <a:t>Approach 1</a:t>
            </a:r>
            <a:r>
              <a:rPr lang="en-US" altLang="en-US" sz="3200" dirty="0">
                <a:ea typeface="ＭＳ Ｐゴシック" panose="020B0600070205080204" pitchFamily="34" charset="-128"/>
              </a:rPr>
              <a:t>: Separating</a:t>
            </a:r>
            <a:r>
              <a:rPr lang="en-US" sz="3200" dirty="0"/>
              <a:t> Thoughts/Feelings from Actions</a:t>
            </a:r>
            <a:br>
              <a:rPr lang="en-US" sz="3200" dirty="0"/>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08002" y="1735669"/>
            <a:ext cx="839893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know that you have had a few bad lows at night in the past. But this time it was different: it really scared you. And then you started going to bed high, taking less insulin at night.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It seems that it is not the low itself, but your fear of another low that is driving you to do things that are not helpful. Do I have this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separates the feelings that drive the behavior from the behavior itself.</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27CA3">
                  <a:lumMod val="20000"/>
                  <a:lumOff val="8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pic>
        <p:nvPicPr>
          <p:cNvPr id="2" name="Picture 1">
            <a:extLst>
              <a:ext uri="{FF2B5EF4-FFF2-40B4-BE49-F238E27FC236}">
                <a16:creationId xmlns:a16="http://schemas.microsoft.com/office/drawing/2014/main" id="{657C1A58-A5A7-3EFC-A9E9-1D9D9A288CA0}"/>
              </a:ext>
            </a:extLst>
          </p:cNvPr>
          <p:cNvPicPr>
            <a:picLocks noChangeAspect="1"/>
          </p:cNvPicPr>
          <p:nvPr/>
        </p:nvPicPr>
        <p:blipFill>
          <a:blip r:embed="rId3"/>
          <a:stretch>
            <a:fillRect/>
          </a:stretch>
        </p:blipFill>
        <p:spPr>
          <a:xfrm>
            <a:off x="169336" y="6166084"/>
            <a:ext cx="999831" cy="469433"/>
          </a:xfrm>
          <a:prstGeom prst="rect">
            <a:avLst/>
          </a:prstGeom>
        </p:spPr>
      </p:pic>
    </p:spTree>
    <p:extLst>
      <p:ext uri="{BB962C8B-B14F-4D97-AF65-F5344CB8AC3E}">
        <p14:creationId xmlns:p14="http://schemas.microsoft.com/office/powerpoint/2010/main" val="230363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334000" y="22860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38200" y="1981200"/>
            <a:ext cx="4704416" cy="3352800"/>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772"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“Sometimes the tough thoughts and feelings that you have been describing make it hard to make changes. The thoughts and feelings keep you stuck. When this happens, managing your diabetes is obsessed by the tough thoughts and feelings, not by what you really want to happen.”</a:t>
            </a: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9818B5CF-6F39-5CE7-5FD6-C7EA3FACA388}"/>
              </a:ext>
            </a:extLst>
          </p:cNvPr>
          <p:cNvPicPr>
            <a:picLocks noChangeAspect="1"/>
          </p:cNvPicPr>
          <p:nvPr/>
        </p:nvPicPr>
        <p:blipFill>
          <a:blip r:embed="rId4"/>
          <a:stretch>
            <a:fillRect/>
          </a:stretch>
        </p:blipFill>
        <p:spPr>
          <a:xfrm>
            <a:off x="228602" y="6172202"/>
            <a:ext cx="999831" cy="469433"/>
          </a:xfrm>
          <a:prstGeom prst="rect">
            <a:avLst/>
          </a:prstGeom>
        </p:spPr>
      </p:pic>
    </p:spTree>
    <p:extLst>
      <p:ext uri="{BB962C8B-B14F-4D97-AF65-F5344CB8AC3E}">
        <p14:creationId xmlns:p14="http://schemas.microsoft.com/office/powerpoint/2010/main" val="351764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257800" y="2129223"/>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609602" y="1219202"/>
            <a:ext cx="4851401" cy="4555383"/>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“For example, when that scary low happened, you felt fearful that you could never be safe from a severe low while sleeping again. Then you responded by keeping your BG high at night. But, if you could have set these thoughts/feelings aside, you would have preferred to recognize lows occasionally happen and would go to bed with a lower BG. Does this make sense?”</a:t>
            </a: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9818B5CF-6F39-5CE7-5FD6-C7EA3FACA388}"/>
              </a:ext>
            </a:extLst>
          </p:cNvPr>
          <p:cNvPicPr>
            <a:picLocks noChangeAspect="1"/>
          </p:cNvPicPr>
          <p:nvPr/>
        </p:nvPicPr>
        <p:blipFill>
          <a:blip r:embed="rId4"/>
          <a:stretch>
            <a:fillRect/>
          </a:stretch>
        </p:blipFill>
        <p:spPr>
          <a:xfrm>
            <a:off x="228602" y="6172202"/>
            <a:ext cx="999831" cy="469433"/>
          </a:xfrm>
          <a:prstGeom prst="rect">
            <a:avLst/>
          </a:prstGeom>
        </p:spPr>
      </p:pic>
    </p:spTree>
    <p:extLst>
      <p:ext uri="{BB962C8B-B14F-4D97-AF65-F5344CB8AC3E}">
        <p14:creationId xmlns:p14="http://schemas.microsoft.com/office/powerpoint/2010/main" val="241622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47588" y="2175272"/>
            <a:ext cx="3312910" cy="250745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419600" y="3276602"/>
            <a:ext cx="3623734" cy="1295401"/>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that completely makes sense.”</a:t>
            </a:r>
          </a:p>
        </p:txBody>
      </p:sp>
      <p:pic>
        <p:nvPicPr>
          <p:cNvPr id="3" name="Picture 2">
            <a:extLst>
              <a:ext uri="{FF2B5EF4-FFF2-40B4-BE49-F238E27FC236}">
                <a16:creationId xmlns:a16="http://schemas.microsoft.com/office/drawing/2014/main" id="{A95B9E4C-D9CD-9697-CC0E-A7DADD472C17}"/>
              </a:ext>
            </a:extLst>
          </p:cNvPr>
          <p:cNvPicPr>
            <a:picLocks noChangeAspect="1"/>
          </p:cNvPicPr>
          <p:nvPr/>
        </p:nvPicPr>
        <p:blipFill>
          <a:blip r:embed="rId4"/>
          <a:stretch>
            <a:fillRect/>
          </a:stretch>
        </p:blipFill>
        <p:spPr>
          <a:xfrm>
            <a:off x="358696" y="6172202"/>
            <a:ext cx="999831" cy="469433"/>
          </a:xfrm>
          <a:prstGeom prst="rect">
            <a:avLst/>
          </a:prstGeom>
        </p:spPr>
      </p:pic>
    </p:spTree>
    <p:extLst>
      <p:ext uri="{BB962C8B-B14F-4D97-AF65-F5344CB8AC3E}">
        <p14:creationId xmlns:p14="http://schemas.microsoft.com/office/powerpoint/2010/main" val="309180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11F97-CD3E-26A0-C75A-B962BAF0D642}"/>
              </a:ext>
            </a:extLst>
          </p:cNvPr>
          <p:cNvSpPr>
            <a:spLocks noGrp="1"/>
          </p:cNvSpPr>
          <p:nvPr>
            <p:ph type="title"/>
          </p:nvPr>
        </p:nvSpPr>
        <p:spPr/>
        <p:txBody>
          <a:bodyPr/>
          <a:lstStyle/>
          <a:p>
            <a:r>
              <a:rPr lang="en-US" dirty="0"/>
              <a:t>Question Check In</a:t>
            </a:r>
          </a:p>
        </p:txBody>
      </p:sp>
      <p:pic>
        <p:nvPicPr>
          <p:cNvPr id="5" name="Content Placeholder 4" descr="Back of people's heads and raised hands at corporate presentation with speaker and whiteboard out of focus in background">
            <a:extLst>
              <a:ext uri="{FF2B5EF4-FFF2-40B4-BE49-F238E27FC236}">
                <a16:creationId xmlns:a16="http://schemas.microsoft.com/office/drawing/2014/main" id="{63AAE566-80CB-831A-AC7F-C77C97D9A825}"/>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863135" y="1253706"/>
            <a:ext cx="7417729" cy="4937125"/>
          </a:xfrm>
        </p:spPr>
      </p:pic>
    </p:spTree>
    <p:extLst>
      <p:ext uri="{BB962C8B-B14F-4D97-AF65-F5344CB8AC3E}">
        <p14:creationId xmlns:p14="http://schemas.microsoft.com/office/powerpoint/2010/main" val="394525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1026">
            <a:extLst>
              <a:ext uri="{FF2B5EF4-FFF2-40B4-BE49-F238E27FC236}">
                <a16:creationId xmlns:a16="http://schemas.microsoft.com/office/drawing/2014/main" id="{6C80C6E1-78B8-B846-B9A1-1516B9F6F6FB}"/>
              </a:ext>
            </a:extLst>
          </p:cNvPr>
          <p:cNvSpPr>
            <a:spLocks noGrp="1" noChangeArrowheads="1"/>
          </p:cNvSpPr>
          <p:nvPr>
            <p:ph type="title"/>
          </p:nvPr>
        </p:nvSpPr>
        <p:spPr>
          <a:xfrm>
            <a:off x="304800" y="381001"/>
            <a:ext cx="8640000" cy="838200"/>
          </a:xfrm>
        </p:spPr>
        <p:txBody>
          <a:bodyPr>
            <a:normAutofit/>
          </a:bodyPr>
          <a:lstStyle/>
          <a:p>
            <a:r>
              <a:rPr lang="en-US" altLang="en-US" sz="4400" dirty="0">
                <a:solidFill>
                  <a:schemeClr val="bg1"/>
                </a:solidFill>
              </a:rPr>
              <a:t>DD can show itself in many forms</a:t>
            </a:r>
          </a:p>
        </p:txBody>
      </p:sp>
      <p:sp>
        <p:nvSpPr>
          <p:cNvPr id="2" name="Content Placeholder 1">
            <a:extLst>
              <a:ext uri="{FF2B5EF4-FFF2-40B4-BE49-F238E27FC236}">
                <a16:creationId xmlns:a16="http://schemas.microsoft.com/office/drawing/2014/main" id="{320B5EE4-87A5-46AF-9949-746A344E5C52}"/>
              </a:ext>
            </a:extLst>
          </p:cNvPr>
          <p:cNvSpPr>
            <a:spLocks noGrp="1"/>
          </p:cNvSpPr>
          <p:nvPr>
            <p:ph idx="1"/>
          </p:nvPr>
        </p:nvSpPr>
        <p:spPr>
          <a:xfrm>
            <a:off x="762000" y="1524002"/>
            <a:ext cx="7696200" cy="4879953"/>
          </a:xfrm>
        </p:spPr>
        <p:txBody>
          <a:bodyPr/>
          <a:lstStyle/>
          <a:p>
            <a:r>
              <a:rPr lang="en-US" altLang="en-US" sz="2400" dirty="0"/>
              <a:t>How it is expressed can vary by how it is expressed and its intensity over time.</a:t>
            </a:r>
          </a:p>
          <a:p>
            <a:r>
              <a:rPr lang="en-US" altLang="en-US" sz="2400" dirty="0"/>
              <a:t>Can increase with diabetes-related events (change in medications or dosage or change in new technologies).</a:t>
            </a:r>
          </a:p>
          <a:p>
            <a:r>
              <a:rPr lang="en-US" altLang="en-US" sz="2400" dirty="0"/>
              <a:t>Occurs across the A1C spectrum (perhaps for different reasons/different sources): </a:t>
            </a:r>
            <a:r>
              <a:rPr lang="en-US" altLang="en-US" sz="2400" b="1" dirty="0"/>
              <a:t>don’t assume that DD is low if A1C is below 7.0%.</a:t>
            </a:r>
          </a:p>
          <a:p>
            <a:endParaRPr lang="en-US" dirty="0"/>
          </a:p>
        </p:txBody>
      </p:sp>
      <p:sp>
        <p:nvSpPr>
          <p:cNvPr id="15" name="Text Placeholder 14">
            <a:extLst>
              <a:ext uri="{FF2B5EF4-FFF2-40B4-BE49-F238E27FC236}">
                <a16:creationId xmlns:a16="http://schemas.microsoft.com/office/drawing/2014/main" id="{2C6696F3-B6C8-4242-8FF2-C70E5DB71318}"/>
              </a:ext>
            </a:extLst>
          </p:cNvPr>
          <p:cNvSpPr>
            <a:spLocks noGrp="1"/>
          </p:cNvSpPr>
          <p:nvPr>
            <p:ph type="body" sz="quarter" idx="13"/>
          </p:nvPr>
        </p:nvSpPr>
        <p:spPr/>
        <p:txBody>
          <a:bodyPr/>
          <a:lstStyle/>
          <a:p>
            <a:endParaRPr lang="en-US"/>
          </a:p>
        </p:txBody>
      </p:sp>
      <p:sp>
        <p:nvSpPr>
          <p:cNvPr id="691203" name="Rectangle 1027">
            <a:extLst>
              <a:ext uri="{FF2B5EF4-FFF2-40B4-BE49-F238E27FC236}">
                <a16:creationId xmlns:a16="http://schemas.microsoft.com/office/drawing/2014/main" id="{4A960718-2310-1842-8617-CB1FA8415767}"/>
              </a:ext>
            </a:extLst>
          </p:cNvPr>
          <p:cNvSpPr>
            <a:spLocks noGrp="1" noChangeArrowheads="1"/>
          </p:cNvSpPr>
          <p:nvPr>
            <p:ph type="body" sz="quarter" idx="12"/>
          </p:nvPr>
        </p:nvSpPr>
        <p:spPr/>
        <p:txBody>
          <a:bodyPr/>
          <a:lstStyle/>
          <a:p>
            <a:pPr lvl="1"/>
            <a:endParaRPr lang="en-US" altLang="en-US" dirty="0"/>
          </a:p>
          <a:p>
            <a:pPr lvl="1"/>
            <a:endParaRPr lang="en-US" altLang="en-US" dirty="0"/>
          </a:p>
          <a:p>
            <a:pPr lvl="1"/>
            <a:endParaRPr lang="en-US" altLang="en-US" dirty="0"/>
          </a:p>
        </p:txBody>
      </p:sp>
      <p:pic>
        <p:nvPicPr>
          <p:cNvPr id="3" name="Picture 2">
            <a:extLst>
              <a:ext uri="{FF2B5EF4-FFF2-40B4-BE49-F238E27FC236}">
                <a16:creationId xmlns:a16="http://schemas.microsoft.com/office/drawing/2014/main" id="{DA89ED7E-93BB-4F4F-9B5B-2061EE33ED70}"/>
              </a:ext>
            </a:extLst>
          </p:cNvPr>
          <p:cNvPicPr>
            <a:picLocks noChangeAspect="1"/>
          </p:cNvPicPr>
          <p:nvPr/>
        </p:nvPicPr>
        <p:blipFill>
          <a:blip r:embed="rId3"/>
          <a:stretch>
            <a:fillRect/>
          </a:stretch>
        </p:blipFill>
        <p:spPr>
          <a:xfrm>
            <a:off x="188933" y="6228549"/>
            <a:ext cx="993734" cy="469433"/>
          </a:xfrm>
          <a:prstGeom prst="rect">
            <a:avLst/>
          </a:prstGeom>
        </p:spPr>
      </p:pic>
    </p:spTree>
    <p:extLst>
      <p:ext uri="{BB962C8B-B14F-4D97-AF65-F5344CB8AC3E}">
        <p14:creationId xmlns:p14="http://schemas.microsoft.com/office/powerpoint/2010/main" val="108594276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69335" y="298490"/>
            <a:ext cx="8805333" cy="1286933"/>
          </a:xfrm>
        </p:spPr>
        <p:txBody>
          <a:bodyPr>
            <a:normAutofit fontScale="90000"/>
          </a:bodyPr>
          <a:lstStyle/>
          <a:p>
            <a:pPr>
              <a:defRPr/>
            </a:pPr>
            <a:br>
              <a:rPr lang="en-US" altLang="en-US" sz="3911" dirty="0">
                <a:ea typeface="ＭＳ Ｐゴシック" panose="020B0600070205080204" pitchFamily="34" charset="-128"/>
              </a:rPr>
            </a:br>
            <a:r>
              <a:rPr lang="en-US" altLang="en-US" sz="3200" b="1" dirty="0">
                <a:ea typeface="ＭＳ Ｐゴシック" panose="020B0600070205080204" pitchFamily="34" charset="-128"/>
              </a:rPr>
              <a:t>Approach 1: Separating</a:t>
            </a:r>
            <a:r>
              <a:rPr lang="en-US" sz="3200" b="1" dirty="0"/>
              <a:t> Thoughts/Feelings from Actions</a:t>
            </a:r>
            <a:br>
              <a:rPr lang="en-US" altLang="en-US" sz="3200" b="1" dirty="0">
                <a:ea typeface="ＭＳ Ｐゴシック" panose="020B0600070205080204" pitchFamily="34" charset="-128"/>
              </a:rPr>
            </a:br>
            <a:endParaRPr lang="en-US" altLang="en-US" sz="3200" b="1"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86160" y="1845471"/>
            <a:ext cx="8263467" cy="63027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After the connection is made, ask if they are willing to consider another choice (based on what they really want to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“Can you set these tough feelings aside and choose to do something different?”</a:t>
            </a:r>
          </a:p>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“Can you decide that these tough feelings are not going direct what is best for you?”</a:t>
            </a:r>
          </a:p>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“Can you be afraid and take a different action to get you closer to your goals?”</a:t>
            </a:r>
          </a:p>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rPr>
              <a:t>	</a:t>
            </a:r>
            <a:endParaRPr kumimoji="0" lang="en-US" sz="2489" b="1" i="0" u="sng"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pic>
        <p:nvPicPr>
          <p:cNvPr id="2" name="Picture 1">
            <a:extLst>
              <a:ext uri="{FF2B5EF4-FFF2-40B4-BE49-F238E27FC236}">
                <a16:creationId xmlns:a16="http://schemas.microsoft.com/office/drawing/2014/main" id="{83CDA170-E06D-F6EB-9B15-C5395D56E92F}"/>
              </a:ext>
            </a:extLst>
          </p:cNvPr>
          <p:cNvPicPr>
            <a:picLocks noChangeAspect="1"/>
          </p:cNvPicPr>
          <p:nvPr/>
        </p:nvPicPr>
        <p:blipFill>
          <a:blip r:embed="rId3"/>
          <a:stretch>
            <a:fillRect/>
          </a:stretch>
        </p:blipFill>
        <p:spPr>
          <a:xfrm>
            <a:off x="294377" y="6172202"/>
            <a:ext cx="999831" cy="469433"/>
          </a:xfrm>
          <a:prstGeom prst="rect">
            <a:avLst/>
          </a:prstGeom>
        </p:spPr>
      </p:pic>
    </p:spTree>
    <p:extLst>
      <p:ext uri="{BB962C8B-B14F-4D97-AF65-F5344CB8AC3E}">
        <p14:creationId xmlns:p14="http://schemas.microsoft.com/office/powerpoint/2010/main" val="112793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105400" y="2164923"/>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25664" y="2164923"/>
            <a:ext cx="4271978" cy="2898859"/>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04804" marR="0" lvl="0" indent="-304804" algn="l" defTabSz="812810" rtl="0" eaLnBrk="0" fontAlgn="base" latinLnBrk="0" hangingPunct="0">
              <a:lnSpc>
                <a:spcPct val="100000"/>
              </a:lnSpc>
              <a:spcBef>
                <a:spcPct val="0"/>
              </a:spcBef>
              <a:spcAft>
                <a:spcPct val="0"/>
              </a:spcAft>
              <a:buClrTx/>
              <a:buSzTx/>
              <a:buFontTx/>
              <a:buNone/>
              <a:tabLst/>
              <a:defRPr/>
            </a:pPr>
            <a:r>
              <a:rPr kumimoji="0" 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rPr>
              <a:t>     </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“Anybody that went through such a scary experience, might feel the same way. Do you think that you can tolerate your fear of lows in order to make a different choice that takes you closer to your goals?”</a:t>
            </a: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78928B41-7B49-C24E-12EC-B2A2AF7297AF}"/>
              </a:ext>
            </a:extLst>
          </p:cNvPr>
          <p:cNvPicPr>
            <a:picLocks noChangeAspect="1"/>
          </p:cNvPicPr>
          <p:nvPr/>
        </p:nvPicPr>
        <p:blipFill>
          <a:blip r:embed="rId4"/>
          <a:stretch>
            <a:fillRect/>
          </a:stretch>
        </p:blipFill>
        <p:spPr>
          <a:xfrm>
            <a:off x="228602" y="6172202"/>
            <a:ext cx="999831" cy="469433"/>
          </a:xfrm>
          <a:prstGeom prst="rect">
            <a:avLst/>
          </a:prstGeom>
        </p:spPr>
      </p:pic>
    </p:spTree>
    <p:extLst>
      <p:ext uri="{BB962C8B-B14F-4D97-AF65-F5344CB8AC3E}">
        <p14:creationId xmlns:p14="http://schemas.microsoft.com/office/powerpoint/2010/main" val="34019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2" y="397839"/>
            <a:ext cx="8390467" cy="1286933"/>
          </a:xfrm>
        </p:spPr>
        <p:txBody>
          <a:bodyPr>
            <a:normAutofit fontScale="90000"/>
          </a:bodyPr>
          <a:lstStyle/>
          <a:p>
            <a:pPr algn="ctr">
              <a:defRPr/>
            </a:pPr>
            <a:br>
              <a:rPr lang="en-US" altLang="en-US" sz="3911" dirty="0">
                <a:ea typeface="ＭＳ Ｐゴシック" panose="020B0600070205080204" pitchFamily="34" charset="-128"/>
              </a:rPr>
            </a:br>
            <a:r>
              <a:rPr lang="en-US" sz="3200" i="1" dirty="0"/>
              <a:t>Three</a:t>
            </a:r>
            <a:r>
              <a:rPr lang="en-US" sz="3200" dirty="0"/>
              <a:t> </a:t>
            </a:r>
            <a:r>
              <a:rPr lang="en-US" sz="3200" i="1" dirty="0"/>
              <a:t>Approaches</a:t>
            </a:r>
            <a:r>
              <a:rPr lang="en-US" sz="3200" dirty="0"/>
              <a:t> to Help Foster A New Perspective</a:t>
            </a:r>
            <a:br>
              <a:rPr lang="en-US" sz="3200" dirty="0"/>
            </a:b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08002" y="1938867"/>
            <a:ext cx="8263467" cy="721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
        <p:nvSpPr>
          <p:cNvPr id="2" name="TextBox 1">
            <a:extLst>
              <a:ext uri="{FF2B5EF4-FFF2-40B4-BE49-F238E27FC236}">
                <a16:creationId xmlns:a16="http://schemas.microsoft.com/office/drawing/2014/main" id="{7865D228-9A96-6847-8086-8BAD6AA1A421}"/>
              </a:ext>
            </a:extLst>
          </p:cNvPr>
          <p:cNvSpPr txBox="1"/>
          <p:nvPr/>
        </p:nvSpPr>
        <p:spPr>
          <a:xfrm>
            <a:off x="1187452" y="2238933"/>
            <a:ext cx="7044267" cy="2554545"/>
          </a:xfrm>
          <a:prstGeom prst="rect">
            <a:avLst/>
          </a:prstGeom>
          <a:noFill/>
        </p:spPr>
        <p:txBody>
          <a:bodyPr wrap="square" rtlCol="0">
            <a:spAutoFit/>
          </a:bodyPr>
          <a:lstStyle/>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Distinguish between thoughts/feelings and actions, so that other choices can be made.</a:t>
            </a: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Address inaccurate diabetes beliefs.</a:t>
            </a: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Help establish more realistic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Bookman Old Style"/>
              <a:ea typeface="+mn-ea"/>
              <a:cs typeface="+mn-cs"/>
            </a:endParaRPr>
          </a:p>
        </p:txBody>
      </p:sp>
      <p:pic>
        <p:nvPicPr>
          <p:cNvPr id="5" name="Picture 4">
            <a:extLst>
              <a:ext uri="{FF2B5EF4-FFF2-40B4-BE49-F238E27FC236}">
                <a16:creationId xmlns:a16="http://schemas.microsoft.com/office/drawing/2014/main" id="{D8A93194-9A2D-B6B9-01C8-05DF0BD7D229}"/>
              </a:ext>
            </a:extLst>
          </p:cNvPr>
          <p:cNvPicPr>
            <a:picLocks noChangeAspect="1"/>
          </p:cNvPicPr>
          <p:nvPr/>
        </p:nvPicPr>
        <p:blipFill>
          <a:blip r:embed="rId3"/>
          <a:stretch>
            <a:fillRect/>
          </a:stretch>
        </p:blipFill>
        <p:spPr>
          <a:xfrm>
            <a:off x="228600" y="6172202"/>
            <a:ext cx="993734" cy="469433"/>
          </a:xfrm>
          <a:prstGeom prst="rect">
            <a:avLst/>
          </a:prstGeom>
        </p:spPr>
      </p:pic>
    </p:spTree>
    <p:extLst>
      <p:ext uri="{BB962C8B-B14F-4D97-AF65-F5344CB8AC3E}">
        <p14:creationId xmlns:p14="http://schemas.microsoft.com/office/powerpoint/2010/main" val="143834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359876"/>
            <a:ext cx="8430084" cy="1286933"/>
          </a:xfrm>
        </p:spPr>
        <p:txBody>
          <a:bodyPr>
            <a:normAutofit fontScale="90000"/>
          </a:bodyPr>
          <a:lstStyle/>
          <a:p>
            <a:pPr algn="ctr">
              <a:defRPr/>
            </a:pPr>
            <a:br>
              <a:rPr lang="en-US" altLang="en-US" sz="3911" dirty="0">
                <a:ea typeface="ＭＳ Ｐゴシック" panose="020B0600070205080204" pitchFamily="34" charset="-128"/>
              </a:rPr>
            </a:br>
            <a:r>
              <a:rPr lang="en-US" altLang="en-US" sz="3200" u="sng" dirty="0">
                <a:ea typeface="ＭＳ Ｐゴシック" panose="020B0600070205080204" pitchFamily="34" charset="-128"/>
              </a:rPr>
              <a:t>Approach 2</a:t>
            </a:r>
            <a:r>
              <a:rPr lang="en-US" altLang="en-US" sz="3200" dirty="0">
                <a:ea typeface="ＭＳ Ｐゴシック" panose="020B0600070205080204" pitchFamily="34" charset="-128"/>
              </a:rPr>
              <a:t>: </a:t>
            </a:r>
            <a:r>
              <a:rPr lang="en-US" altLang="en-US" sz="3200" dirty="0"/>
              <a:t>Address</a:t>
            </a:r>
            <a:r>
              <a:rPr lang="en-US" sz="3200" dirty="0"/>
              <a:t> Inaccurate Diabetes Beliefs</a:t>
            </a:r>
            <a:br>
              <a:rPr lang="en-US" altLang="en-US" sz="3200" dirty="0">
                <a:ea typeface="ＭＳ Ｐゴシック" panose="020B0600070205080204" pitchFamily="34" charset="-128"/>
              </a:rPr>
            </a:b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08002" y="2086770"/>
            <a:ext cx="8263467" cy="55640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Reflect back the “inaccurate belief” as closely as you can using their words. </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“It sounds like you believe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Ask if you can offer a different perspective with fact-based data that instills hope. </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“Many people with diabetes believe…Is it Ok to share with you some new data you may have not heard?”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1"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rPr>
              <a:t>	</a:t>
            </a:r>
            <a:endParaRPr kumimoji="0" lang="en-US" sz="2489" b="1" i="0" u="sng"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pic>
        <p:nvPicPr>
          <p:cNvPr id="2" name="Picture 1">
            <a:extLst>
              <a:ext uri="{FF2B5EF4-FFF2-40B4-BE49-F238E27FC236}">
                <a16:creationId xmlns:a16="http://schemas.microsoft.com/office/drawing/2014/main" id="{E30A361C-46A1-446D-B9FE-B4D13FC999A6}"/>
              </a:ext>
            </a:extLst>
          </p:cNvPr>
          <p:cNvPicPr>
            <a:picLocks noChangeAspect="1"/>
          </p:cNvPicPr>
          <p:nvPr/>
        </p:nvPicPr>
        <p:blipFill>
          <a:blip r:embed="rId3"/>
          <a:stretch>
            <a:fillRect/>
          </a:stretch>
        </p:blipFill>
        <p:spPr>
          <a:xfrm>
            <a:off x="228602" y="6187377"/>
            <a:ext cx="999831" cy="469433"/>
          </a:xfrm>
          <a:prstGeom prst="rect">
            <a:avLst/>
          </a:prstGeom>
        </p:spPr>
      </p:pic>
    </p:spTree>
    <p:extLst>
      <p:ext uri="{BB962C8B-B14F-4D97-AF65-F5344CB8AC3E}">
        <p14:creationId xmlns:p14="http://schemas.microsoft.com/office/powerpoint/2010/main" val="174864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457200" y="319408"/>
            <a:ext cx="8314268" cy="1286933"/>
          </a:xfrm>
        </p:spPr>
        <p:txBody>
          <a:bodyPr>
            <a:normAutofit fontScale="90000"/>
          </a:bodyPr>
          <a:lstStyle/>
          <a:p>
            <a:pPr algn="ctr">
              <a:defRPr/>
            </a:pPr>
            <a:br>
              <a:rPr lang="en-US" altLang="en-US" sz="3911" dirty="0">
                <a:ea typeface="ＭＳ Ｐゴシック" panose="020B0600070205080204" pitchFamily="34" charset="-128"/>
              </a:rPr>
            </a:br>
            <a:r>
              <a:rPr lang="en-US" altLang="en-US" sz="3200" u="sng" dirty="0">
                <a:ea typeface="ＭＳ Ｐゴシック" panose="020B0600070205080204" pitchFamily="34" charset="-128"/>
              </a:rPr>
              <a:t>Approach 2</a:t>
            </a:r>
            <a:r>
              <a:rPr lang="en-US" altLang="en-US" sz="3200" dirty="0">
                <a:ea typeface="ＭＳ Ｐゴシック" panose="020B0600070205080204" pitchFamily="34" charset="-128"/>
              </a:rPr>
              <a:t>: </a:t>
            </a:r>
            <a:r>
              <a:rPr lang="en-US" altLang="en-US" sz="3200" dirty="0"/>
              <a:t>Address</a:t>
            </a:r>
            <a:r>
              <a:rPr lang="en-US" sz="3200" dirty="0"/>
              <a:t> Inaccurate Diabetes Beliefs</a:t>
            </a:r>
            <a:br>
              <a:rPr lang="en-US" altLang="en-US" sz="3200" dirty="0">
                <a:ea typeface="ＭＳ Ｐゴシック" panose="020B0600070205080204" pitchFamily="34" charset="-128"/>
              </a:rPr>
            </a:b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12316" y="1845471"/>
            <a:ext cx="8263467" cy="5933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Examples of inaccurate beliefs: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seem to be saying that the only way to have ‘good control’ is an A1C of &lt; </a:t>
            </a: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hear you saying that you ‘should’ be able to keep your BG in range 100% of the time – otherwise you are a bad diabetic. Is that even achievable?”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believe that you are doomed to have complications because you haven’t been perfect.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Can I show you the real facts?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1"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rPr>
              <a:t>	</a:t>
            </a:r>
            <a:endParaRPr kumimoji="0" lang="en-US" sz="2489" b="1" i="0" u="sng"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pic>
        <p:nvPicPr>
          <p:cNvPr id="2" name="Picture 1">
            <a:extLst>
              <a:ext uri="{FF2B5EF4-FFF2-40B4-BE49-F238E27FC236}">
                <a16:creationId xmlns:a16="http://schemas.microsoft.com/office/drawing/2014/main" id="{5AEDEFDE-A454-A84F-7EB7-F64644DD394B}"/>
              </a:ext>
            </a:extLst>
          </p:cNvPr>
          <p:cNvPicPr>
            <a:picLocks noChangeAspect="1"/>
          </p:cNvPicPr>
          <p:nvPr/>
        </p:nvPicPr>
        <p:blipFill>
          <a:blip r:embed="rId3"/>
          <a:stretch>
            <a:fillRect/>
          </a:stretch>
        </p:blipFill>
        <p:spPr>
          <a:xfrm>
            <a:off x="152402" y="6196004"/>
            <a:ext cx="999831" cy="469433"/>
          </a:xfrm>
          <a:prstGeom prst="rect">
            <a:avLst/>
          </a:prstGeom>
        </p:spPr>
      </p:pic>
    </p:spTree>
    <p:extLst>
      <p:ext uri="{BB962C8B-B14F-4D97-AF65-F5344CB8AC3E}">
        <p14:creationId xmlns:p14="http://schemas.microsoft.com/office/powerpoint/2010/main" val="182768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508000" y="385755"/>
            <a:ext cx="8102600" cy="1286933"/>
          </a:xfrm>
        </p:spPr>
        <p:txBody>
          <a:bodyPr>
            <a:normAutofit fontScale="90000"/>
          </a:bodyPr>
          <a:lstStyle/>
          <a:p>
            <a:pPr algn="ctr">
              <a:defRPr/>
            </a:pPr>
            <a:br>
              <a:rPr lang="en-US" altLang="en-US" sz="3911" dirty="0">
                <a:ea typeface="ＭＳ Ｐゴシック" panose="020B0600070205080204" pitchFamily="34" charset="-128"/>
              </a:rPr>
            </a:br>
            <a:r>
              <a:rPr lang="en-US" altLang="en-US" sz="3200" u="sng" dirty="0">
                <a:ea typeface="ＭＳ Ｐゴシック" panose="020B0600070205080204" pitchFamily="34" charset="-128"/>
              </a:rPr>
              <a:t>Approach 2</a:t>
            </a:r>
            <a:r>
              <a:rPr lang="en-US" altLang="en-US" sz="3200" dirty="0">
                <a:ea typeface="ＭＳ Ｐゴシック" panose="020B0600070205080204" pitchFamily="34" charset="-128"/>
              </a:rPr>
              <a:t>: </a:t>
            </a:r>
            <a:r>
              <a:rPr lang="en-US" sz="3200" dirty="0"/>
              <a:t>Address Inaccurate Beliefs</a:t>
            </a:r>
            <a:br>
              <a:rPr lang="en-US" altLang="en-US" sz="3200" dirty="0">
                <a:ea typeface="ＭＳ Ｐゴシック" panose="020B0600070205080204" pitchFamily="34" charset="-128"/>
              </a:rPr>
            </a:b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08002" y="2086770"/>
            <a:ext cx="8263467" cy="4935197"/>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“It seems that you are saying that you will likely go blind because of your diabetes. I can understand why you might feel that way.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Would you like to hear the real facts about the likelihood of this happening?</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89" b="0" i="1" u="none" strike="noStrike" kern="1200" cap="none" spc="0" normalizeH="0" baseline="0" noProof="0" dirty="0">
              <a:ln>
                <a:noFill/>
              </a:ln>
              <a:solidFill>
                <a:prstClr val="black"/>
              </a:solidFill>
              <a:effectLst/>
              <a:uLnTx/>
              <a:uFillTx/>
              <a:latin typeface="Bookman Old Style"/>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89"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Bookman Old Style"/>
                <a:ea typeface="+mn-ea"/>
                <a:cs typeface="+mn-cs"/>
              </a:rPr>
              <a:t>	</a:t>
            </a:r>
            <a:endParaRPr kumimoji="0" lang="en-US" sz="2489" b="1" i="0" u="sng" strike="noStrike" kern="1200" cap="none" spc="0" normalizeH="0" baseline="0" noProof="0" dirty="0">
              <a:ln>
                <a:noFill/>
              </a:ln>
              <a:solidFill>
                <a:prstClr val="black"/>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pic>
        <p:nvPicPr>
          <p:cNvPr id="2" name="Picture 1">
            <a:extLst>
              <a:ext uri="{FF2B5EF4-FFF2-40B4-BE49-F238E27FC236}">
                <a16:creationId xmlns:a16="http://schemas.microsoft.com/office/drawing/2014/main" id="{2875DD03-7326-07ED-5C29-21D51B953236}"/>
              </a:ext>
            </a:extLst>
          </p:cNvPr>
          <p:cNvPicPr>
            <a:picLocks noChangeAspect="1"/>
          </p:cNvPicPr>
          <p:nvPr/>
        </p:nvPicPr>
        <p:blipFill>
          <a:blip r:embed="rId3"/>
          <a:stretch>
            <a:fillRect/>
          </a:stretch>
        </p:blipFill>
        <p:spPr>
          <a:xfrm>
            <a:off x="228602" y="6178751"/>
            <a:ext cx="999831" cy="469433"/>
          </a:xfrm>
          <a:prstGeom prst="rect">
            <a:avLst/>
          </a:prstGeom>
        </p:spPr>
      </p:pic>
    </p:spTree>
    <p:extLst>
      <p:ext uri="{BB962C8B-B14F-4D97-AF65-F5344CB8AC3E}">
        <p14:creationId xmlns:p14="http://schemas.microsoft.com/office/powerpoint/2010/main" val="327921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473494" y="316399"/>
            <a:ext cx="8102600" cy="1286933"/>
          </a:xfrm>
        </p:spPr>
        <p:txBody>
          <a:bodyPr>
            <a:normAutofit fontScale="90000"/>
          </a:bodyPr>
          <a:lstStyle/>
          <a:p>
            <a:pPr algn="ctr">
              <a:defRPr/>
            </a:pPr>
            <a:br>
              <a:rPr lang="en-US" altLang="en-US" sz="3911" dirty="0">
                <a:ea typeface="ＭＳ Ｐゴシック" panose="020B0600070205080204" pitchFamily="34" charset="-128"/>
              </a:rPr>
            </a:br>
            <a:r>
              <a:rPr lang="en-US" altLang="en-US" sz="3200" u="sng" dirty="0">
                <a:ea typeface="ＭＳ Ｐゴシック" panose="020B0600070205080204" pitchFamily="34" charset="-128"/>
              </a:rPr>
              <a:t>Approach 2</a:t>
            </a:r>
            <a:r>
              <a:rPr lang="en-US" altLang="en-US" sz="3200" dirty="0">
                <a:ea typeface="ＭＳ Ｐゴシック" panose="020B0600070205080204" pitchFamily="34" charset="-128"/>
              </a:rPr>
              <a:t>: </a:t>
            </a:r>
            <a:r>
              <a:rPr lang="en-US" sz="3200" dirty="0"/>
              <a:t>Address Inaccurate Beliefs</a:t>
            </a:r>
            <a:br>
              <a:rPr lang="en-US" altLang="en-US" sz="3200" dirty="0">
                <a:ea typeface="ＭＳ Ｐゴシック" panose="020B0600070205080204" pitchFamily="34" charset="-128"/>
              </a:rPr>
            </a:b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634363" y="1866918"/>
            <a:ext cx="7747639" cy="444237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following 3 slides (see packet) are examples of fact-based data that address common inaccurate beliefs about: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Frequency of complications among T1D</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A1C expectations</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A1C is only part of the risk of complications</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0"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rPr>
              <a:t>	</a:t>
            </a:r>
            <a:endParaRPr kumimoji="0" lang="en-US" sz="2489" b="0"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pic>
        <p:nvPicPr>
          <p:cNvPr id="2" name="Picture 1">
            <a:extLst>
              <a:ext uri="{FF2B5EF4-FFF2-40B4-BE49-F238E27FC236}">
                <a16:creationId xmlns:a16="http://schemas.microsoft.com/office/drawing/2014/main" id="{DF2A3FC9-59A6-2C6B-D713-F68F48E807C7}"/>
              </a:ext>
            </a:extLst>
          </p:cNvPr>
          <p:cNvPicPr>
            <a:picLocks noChangeAspect="1"/>
          </p:cNvPicPr>
          <p:nvPr/>
        </p:nvPicPr>
        <p:blipFill>
          <a:blip r:embed="rId3"/>
          <a:stretch>
            <a:fillRect/>
          </a:stretch>
        </p:blipFill>
        <p:spPr>
          <a:xfrm>
            <a:off x="304802" y="6103445"/>
            <a:ext cx="999831" cy="469433"/>
          </a:xfrm>
          <a:prstGeom prst="rect">
            <a:avLst/>
          </a:prstGeom>
        </p:spPr>
      </p:pic>
    </p:spTree>
    <p:extLst>
      <p:ext uri="{BB962C8B-B14F-4D97-AF65-F5344CB8AC3E}">
        <p14:creationId xmlns:p14="http://schemas.microsoft.com/office/powerpoint/2010/main" val="81297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191" y="502446"/>
            <a:ext cx="9141619" cy="979265"/>
          </a:xfrm>
          <a:prstGeom prst="rect">
            <a:avLst/>
          </a:prstGeom>
          <a:solidFill>
            <a:schemeClr val="bg2">
              <a:lumMod val="75000"/>
            </a:schemeClr>
          </a:solidFill>
          <a:ln>
            <a:solidFill>
              <a:srgbClr val="094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lowchart: Terminator 5"/>
          <p:cNvSpPr/>
          <p:nvPr/>
        </p:nvSpPr>
        <p:spPr>
          <a:xfrm>
            <a:off x="990600" y="577380"/>
            <a:ext cx="6535076" cy="829395"/>
          </a:xfrm>
          <a:prstGeom prst="flowChartTerminator">
            <a:avLst/>
          </a:prstGeom>
          <a:solidFill>
            <a:srgbClr val="79A7C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Frequency of Complications After 30+ Years: A big change</a:t>
            </a:r>
          </a:p>
        </p:txBody>
      </p:sp>
      <p:sp>
        <p:nvSpPr>
          <p:cNvPr id="4" name="Title 1"/>
          <p:cNvSpPr txBox="1">
            <a:spLocks/>
          </p:cNvSpPr>
          <p:nvPr/>
        </p:nvSpPr>
        <p:spPr>
          <a:xfrm>
            <a:off x="6800850" y="992077"/>
            <a:ext cx="1828800" cy="738188"/>
          </a:xfrm>
          <a:prstGeom prst="rect">
            <a:avLst/>
          </a:prstGeom>
        </p:spPr>
        <p:txBody>
          <a:bodyPr vert="horz" lIns="91424" tIns="45712" rIns="91424" bIns="45712" rtlCol="0" anchor="b">
            <a:no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06" rtl="0" eaLnBrk="1" fontAlgn="auto" latinLnBrk="0" hangingPunct="1">
              <a:lnSpc>
                <a:spcPct val="90000"/>
              </a:lnSpc>
              <a:spcBef>
                <a:spcPct val="0"/>
              </a:spcBef>
              <a:spcAft>
                <a:spcPts val="0"/>
              </a:spcAft>
              <a:buClrTx/>
              <a:buSzTx/>
              <a:buFontTx/>
              <a:buNone/>
              <a:tabLst/>
              <a:defRPr/>
            </a:pPr>
            <a:endParaRPr kumimoji="0" lang="en-US" sz="4051" b="0" i="0" u="none" strike="noStrike" kern="1200" cap="none" spc="0" normalizeH="0" baseline="0" noProof="0" dirty="0">
              <a:ln>
                <a:noFill/>
              </a:ln>
              <a:solidFill>
                <a:srgbClr val="FFFFFF"/>
              </a:solidFill>
              <a:effectLst/>
              <a:uLnTx/>
              <a:uFillTx/>
              <a:latin typeface="Baskerville Old Face" panose="02020602080505020303" pitchFamily="18" charset="0"/>
              <a:ea typeface="+mj-ea"/>
              <a:cs typeface="+mj-cs"/>
            </a:endParaRPr>
          </a:p>
        </p:txBody>
      </p:sp>
      <p:graphicFrame>
        <p:nvGraphicFramePr>
          <p:cNvPr id="7" name="Chart 6"/>
          <p:cNvGraphicFramePr>
            <a:graphicFrameLocks noGrp="1" noDrilldown="1" noMove="1" noResize="1"/>
          </p:cNvGraphicFramePr>
          <p:nvPr/>
        </p:nvGraphicFramePr>
        <p:xfrm>
          <a:off x="1857377" y="1911453"/>
          <a:ext cx="5429251" cy="3864769"/>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292A0FBD-B757-3685-F557-CB270EB5F01B}"/>
              </a:ext>
            </a:extLst>
          </p:cNvPr>
          <p:cNvPicPr>
            <a:picLocks noChangeAspect="1"/>
          </p:cNvPicPr>
          <p:nvPr/>
        </p:nvPicPr>
        <p:blipFill>
          <a:blip r:embed="rId4"/>
          <a:stretch>
            <a:fillRect/>
          </a:stretch>
        </p:blipFill>
        <p:spPr>
          <a:xfrm>
            <a:off x="228602" y="6172202"/>
            <a:ext cx="999831" cy="469433"/>
          </a:xfrm>
          <a:prstGeom prst="rect">
            <a:avLst/>
          </a:prstGeom>
        </p:spPr>
      </p:pic>
    </p:spTree>
    <p:extLst>
      <p:ext uri="{BB962C8B-B14F-4D97-AF65-F5344CB8AC3E}">
        <p14:creationId xmlns:p14="http://schemas.microsoft.com/office/powerpoint/2010/main" val="66899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700" y="471130"/>
            <a:ext cx="9141619" cy="97926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Terminator 5"/>
          <p:cNvSpPr/>
          <p:nvPr/>
        </p:nvSpPr>
        <p:spPr>
          <a:xfrm>
            <a:off x="228602" y="577381"/>
            <a:ext cx="8628459" cy="829395"/>
          </a:xfrm>
          <a:prstGeom prst="flowChartTerminator">
            <a:avLst/>
          </a:prstGeom>
          <a:solidFill>
            <a:srgbClr val="79A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A1C Expectations: Percentage of People with T1D Achieving ADA A1C Target</a:t>
            </a:r>
          </a:p>
        </p:txBody>
      </p:sp>
      <p:sp>
        <p:nvSpPr>
          <p:cNvPr id="4" name="Title 1"/>
          <p:cNvSpPr txBox="1">
            <a:spLocks/>
          </p:cNvSpPr>
          <p:nvPr/>
        </p:nvSpPr>
        <p:spPr>
          <a:xfrm>
            <a:off x="6800850" y="992077"/>
            <a:ext cx="1828800" cy="738188"/>
          </a:xfrm>
          <a:prstGeom prst="rect">
            <a:avLst/>
          </a:prstGeom>
        </p:spPr>
        <p:txBody>
          <a:bodyPr vert="horz" lIns="91424" tIns="45712" rIns="91424" bIns="45712" rtlCol="0" anchor="b">
            <a:no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06" rtl="0" eaLnBrk="1" fontAlgn="auto" latinLnBrk="0" hangingPunct="1">
              <a:lnSpc>
                <a:spcPct val="90000"/>
              </a:lnSpc>
              <a:spcBef>
                <a:spcPct val="0"/>
              </a:spcBef>
              <a:spcAft>
                <a:spcPts val="0"/>
              </a:spcAft>
              <a:buClrTx/>
              <a:buSzTx/>
              <a:buFontTx/>
              <a:buNone/>
              <a:tabLst/>
              <a:defRPr/>
            </a:pPr>
            <a:endParaRPr kumimoji="0" lang="en-US" sz="4051" b="0" i="0" u="none" strike="noStrike" kern="1200" cap="none" spc="0" normalizeH="0" baseline="0" noProof="0" dirty="0">
              <a:ln>
                <a:noFill/>
              </a:ln>
              <a:solidFill>
                <a:prstClr val="black"/>
              </a:solidFill>
              <a:effectLst/>
              <a:uLnTx/>
              <a:uFillTx/>
              <a:latin typeface="Baskerville Old Face" panose="02020602080505020303" pitchFamily="18" charset="0"/>
              <a:ea typeface="+mj-ea"/>
              <a:cs typeface="+mj-cs"/>
            </a:endParaRPr>
          </a:p>
        </p:txBody>
      </p:sp>
      <p:sp>
        <p:nvSpPr>
          <p:cNvPr id="9" name="TextBox 8"/>
          <p:cNvSpPr txBox="1"/>
          <p:nvPr/>
        </p:nvSpPr>
        <p:spPr>
          <a:xfrm>
            <a:off x="6918704" y="5636213"/>
            <a:ext cx="1351652" cy="300082"/>
          </a:xfrm>
          <a:prstGeom prst="rect">
            <a:avLst/>
          </a:prstGeom>
          <a:noFill/>
        </p:spPr>
        <p:txBody>
          <a:bodyPr wrap="none" rtlCol="0">
            <a:spAutoFit/>
          </a:bodyPr>
          <a:lstStyle/>
          <a:p>
            <a:pPr marL="0" marR="0" lvl="0" indent="0" algn="l" defTabSz="685849"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Baskerville Old Face" panose="02020602080505020303" pitchFamily="18" charset="0"/>
                <a:ea typeface="+mn-ea"/>
                <a:cs typeface="+mn-cs"/>
              </a:rPr>
              <a:t>Pettus</a:t>
            </a:r>
            <a:r>
              <a:rPr kumimoji="0" lang="en-US" sz="135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 et al, 2019</a:t>
            </a:r>
          </a:p>
        </p:txBody>
      </p:sp>
      <p:sp>
        <p:nvSpPr>
          <p:cNvPr id="10" name="Text Box 4">
            <a:extLst>
              <a:ext uri="{FF2B5EF4-FFF2-40B4-BE49-F238E27FC236}">
                <a16:creationId xmlns:a16="http://schemas.microsoft.com/office/drawing/2014/main" id="{93965EA0-09C6-8A42-ACE1-C1429388E170}"/>
              </a:ext>
            </a:extLst>
          </p:cNvPr>
          <p:cNvSpPr txBox="1">
            <a:spLocks noChangeArrowheads="1"/>
          </p:cNvSpPr>
          <p:nvPr/>
        </p:nvSpPr>
        <p:spPr bwMode="auto">
          <a:xfrm>
            <a:off x="1211053" y="2808248"/>
            <a:ext cx="3488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ctr" defTabSz="685849" rtl="0" eaLnBrk="1" fontAlgn="auto" latinLnBrk="0" hangingPunct="1">
              <a:lnSpc>
                <a:spcPct val="100000"/>
              </a:lnSpc>
              <a:spcBef>
                <a:spcPct val="50000"/>
              </a:spcBef>
              <a:spcAft>
                <a:spcPts val="0"/>
              </a:spcAft>
              <a:buClrTx/>
              <a:buSzTx/>
              <a:buFontTx/>
              <a:buNone/>
              <a:tabLst/>
              <a:defRPr/>
            </a:pPr>
            <a:r>
              <a:rPr kumimoji="0" lang="en-US" altLang="en-US" sz="1067" b="1" i="0" u="none" strike="noStrike" kern="1200" cap="none" spc="0" normalizeH="0" baseline="0" noProof="0" dirty="0">
                <a:ln>
                  <a:noFill/>
                </a:ln>
                <a:solidFill>
                  <a:srgbClr val="FFFFFF"/>
                </a:solidFill>
                <a:effectLst/>
                <a:uLnTx/>
                <a:uFillTx/>
                <a:latin typeface="Arial Narrow" panose="020B0604020202020204" pitchFamily="34" charset="0"/>
                <a:ea typeface="ＭＳ Ｐゴシック" panose="020B0600070205080204" pitchFamily="34" charset="-128"/>
                <a:cs typeface="+mn-cs"/>
              </a:rPr>
              <a:t>% reaching ADA target</a:t>
            </a:r>
          </a:p>
        </p:txBody>
      </p:sp>
      <p:pic>
        <p:nvPicPr>
          <p:cNvPr id="11" name="Picture 10">
            <a:extLst>
              <a:ext uri="{FF2B5EF4-FFF2-40B4-BE49-F238E27FC236}">
                <a16:creationId xmlns:a16="http://schemas.microsoft.com/office/drawing/2014/main" id="{027E0638-65D3-6246-BBFD-F45602CE9DD7}"/>
              </a:ext>
            </a:extLst>
          </p:cNvPr>
          <p:cNvPicPr>
            <a:picLocks noChangeAspect="1"/>
          </p:cNvPicPr>
          <p:nvPr/>
        </p:nvPicPr>
        <p:blipFill rotWithShape="1">
          <a:blip r:embed="rId3"/>
          <a:srcRect l="3369" t="2577" r="70278" b="24462"/>
          <a:stretch/>
        </p:blipFill>
        <p:spPr>
          <a:xfrm>
            <a:off x="2133602" y="1759021"/>
            <a:ext cx="4179215" cy="4550357"/>
          </a:xfrm>
          <a:prstGeom prst="rect">
            <a:avLst/>
          </a:prstGeom>
        </p:spPr>
      </p:pic>
      <p:pic>
        <p:nvPicPr>
          <p:cNvPr id="2" name="Picture 1">
            <a:extLst>
              <a:ext uri="{FF2B5EF4-FFF2-40B4-BE49-F238E27FC236}">
                <a16:creationId xmlns:a16="http://schemas.microsoft.com/office/drawing/2014/main" id="{D9B7C724-8F7F-B7E2-AC60-CB7EC2F68CBB}"/>
              </a:ext>
            </a:extLst>
          </p:cNvPr>
          <p:cNvPicPr>
            <a:picLocks noChangeAspect="1"/>
          </p:cNvPicPr>
          <p:nvPr/>
        </p:nvPicPr>
        <p:blipFill>
          <a:blip r:embed="rId4"/>
          <a:stretch>
            <a:fillRect/>
          </a:stretch>
        </p:blipFill>
        <p:spPr>
          <a:xfrm>
            <a:off x="228602" y="6152157"/>
            <a:ext cx="999831" cy="469433"/>
          </a:xfrm>
          <a:prstGeom prst="rect">
            <a:avLst/>
          </a:prstGeom>
        </p:spPr>
      </p:pic>
    </p:spTree>
    <p:extLst>
      <p:ext uri="{BB962C8B-B14F-4D97-AF65-F5344CB8AC3E}">
        <p14:creationId xmlns:p14="http://schemas.microsoft.com/office/powerpoint/2010/main" val="268877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3" y="323287"/>
            <a:ext cx="9141619" cy="97926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Terminator 5"/>
          <p:cNvSpPr/>
          <p:nvPr/>
        </p:nvSpPr>
        <p:spPr>
          <a:xfrm>
            <a:off x="257772" y="398221"/>
            <a:ext cx="8628459" cy="829395"/>
          </a:xfrm>
          <a:prstGeom prst="flowChartTerminator">
            <a:avLst/>
          </a:prstGeom>
          <a:solidFill>
            <a:srgbClr val="79A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A1C and Risk of Retinopathy</a:t>
            </a:r>
          </a:p>
        </p:txBody>
      </p:sp>
      <p:sp>
        <p:nvSpPr>
          <p:cNvPr id="4" name="Title 1"/>
          <p:cNvSpPr txBox="1">
            <a:spLocks/>
          </p:cNvSpPr>
          <p:nvPr/>
        </p:nvSpPr>
        <p:spPr>
          <a:xfrm>
            <a:off x="6800850" y="992077"/>
            <a:ext cx="1828800" cy="738188"/>
          </a:xfrm>
          <a:prstGeom prst="rect">
            <a:avLst/>
          </a:prstGeom>
        </p:spPr>
        <p:txBody>
          <a:bodyPr vert="horz" lIns="91424" tIns="45712" rIns="91424" bIns="45712" rtlCol="0" anchor="b">
            <a:no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06" rtl="0" eaLnBrk="1" fontAlgn="auto" latinLnBrk="0" hangingPunct="1">
              <a:lnSpc>
                <a:spcPct val="90000"/>
              </a:lnSpc>
              <a:spcBef>
                <a:spcPct val="0"/>
              </a:spcBef>
              <a:spcAft>
                <a:spcPts val="0"/>
              </a:spcAft>
              <a:buClrTx/>
              <a:buSzTx/>
              <a:buFontTx/>
              <a:buNone/>
              <a:tabLst/>
              <a:defRPr/>
            </a:pPr>
            <a:endParaRPr kumimoji="0" lang="en-US" sz="4051" b="0" i="0" u="none" strike="noStrike" kern="1200" cap="none" spc="0" normalizeH="0" baseline="0" noProof="0" dirty="0">
              <a:ln>
                <a:noFill/>
              </a:ln>
              <a:solidFill>
                <a:prstClr val="black"/>
              </a:solidFill>
              <a:effectLst/>
              <a:uLnTx/>
              <a:uFillTx/>
              <a:latin typeface="Baskerville Old Face" panose="02020602080505020303" pitchFamily="18" charset="0"/>
              <a:ea typeface="+mj-ea"/>
              <a:cs typeface="+mj-cs"/>
            </a:endParaRPr>
          </a:p>
        </p:txBody>
      </p:sp>
      <p:sp>
        <p:nvSpPr>
          <p:cNvPr id="9" name="TextBox 8"/>
          <p:cNvSpPr txBox="1"/>
          <p:nvPr/>
        </p:nvSpPr>
        <p:spPr>
          <a:xfrm>
            <a:off x="6918706" y="5636213"/>
            <a:ext cx="1263487" cy="300082"/>
          </a:xfrm>
          <a:prstGeom prst="rect">
            <a:avLst/>
          </a:prstGeom>
          <a:noFill/>
        </p:spPr>
        <p:txBody>
          <a:bodyPr wrap="none" rtlCol="0">
            <a:spAutoFit/>
          </a:bodyPr>
          <a:lstStyle/>
          <a:p>
            <a:pPr marL="0" marR="0" lvl="0" indent="0" algn="l" defTabSz="685849"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Lind et al, 2019</a:t>
            </a:r>
          </a:p>
        </p:txBody>
      </p:sp>
      <p:pic>
        <p:nvPicPr>
          <p:cNvPr id="8" name="Picture 7">
            <a:extLst>
              <a:ext uri="{FF2B5EF4-FFF2-40B4-BE49-F238E27FC236}">
                <a16:creationId xmlns:a16="http://schemas.microsoft.com/office/drawing/2014/main" id="{35DE2385-2F3B-41DE-9578-6001140694A7}"/>
              </a:ext>
            </a:extLst>
          </p:cNvPr>
          <p:cNvPicPr>
            <a:picLocks noChangeAspect="1"/>
          </p:cNvPicPr>
          <p:nvPr/>
        </p:nvPicPr>
        <p:blipFill rotWithShape="1">
          <a:blip r:embed="rId3"/>
          <a:srcRect l="38446" t="11553" r="39171" b="46403"/>
          <a:stretch/>
        </p:blipFill>
        <p:spPr>
          <a:xfrm>
            <a:off x="2133602" y="1555867"/>
            <a:ext cx="4410671" cy="4542566"/>
          </a:xfrm>
          <a:prstGeom prst="rect">
            <a:avLst/>
          </a:prstGeom>
        </p:spPr>
      </p:pic>
      <p:pic>
        <p:nvPicPr>
          <p:cNvPr id="2" name="Picture 1">
            <a:extLst>
              <a:ext uri="{FF2B5EF4-FFF2-40B4-BE49-F238E27FC236}">
                <a16:creationId xmlns:a16="http://schemas.microsoft.com/office/drawing/2014/main" id="{FD9343C1-F992-30A7-0D60-F1E5CD028C90}"/>
              </a:ext>
            </a:extLst>
          </p:cNvPr>
          <p:cNvPicPr>
            <a:picLocks noChangeAspect="1"/>
          </p:cNvPicPr>
          <p:nvPr/>
        </p:nvPicPr>
        <p:blipFill>
          <a:blip r:embed="rId4"/>
          <a:stretch>
            <a:fillRect/>
          </a:stretch>
        </p:blipFill>
        <p:spPr>
          <a:xfrm>
            <a:off x="304802" y="6098352"/>
            <a:ext cx="999831" cy="469433"/>
          </a:xfrm>
          <a:prstGeom prst="rect">
            <a:avLst/>
          </a:prstGeom>
        </p:spPr>
      </p:pic>
    </p:spTree>
    <p:extLst>
      <p:ext uri="{BB962C8B-B14F-4D97-AF65-F5344CB8AC3E}">
        <p14:creationId xmlns:p14="http://schemas.microsoft.com/office/powerpoint/2010/main" val="277860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Which of the following is NOT a component of Diabetes Distress?</a:t>
            </a:r>
          </a:p>
          <a:p>
            <a:r>
              <a:rPr lang="en-US" dirty="0"/>
              <a:t>A. Feeling powerless with diabetes</a:t>
            </a:r>
          </a:p>
          <a:p>
            <a:r>
              <a:rPr lang="en-US" dirty="0"/>
              <a:t>B. Challenges with healthcare professionals</a:t>
            </a:r>
          </a:p>
          <a:p>
            <a:r>
              <a:rPr lang="en-US" dirty="0"/>
              <a:t>C. Concerns about hypoglycemia</a:t>
            </a:r>
          </a:p>
          <a:p>
            <a:r>
              <a:rPr lang="en-US" dirty="0"/>
              <a:t>D. General life stress</a:t>
            </a:r>
          </a:p>
        </p:txBody>
      </p:sp>
      <p:sp>
        <p:nvSpPr>
          <p:cNvPr id="4" name="Oval 3">
            <a:extLst>
              <a:ext uri="{FF2B5EF4-FFF2-40B4-BE49-F238E27FC236}">
                <a16:creationId xmlns:a16="http://schemas.microsoft.com/office/drawing/2014/main" id="{89826245-BA04-4590-9FE3-EC936B354446}"/>
              </a:ext>
            </a:extLst>
          </p:cNvPr>
          <p:cNvSpPr/>
          <p:nvPr/>
        </p:nvSpPr>
        <p:spPr>
          <a:xfrm>
            <a:off x="457200" y="3903135"/>
            <a:ext cx="4267200" cy="7450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pic>
        <p:nvPicPr>
          <p:cNvPr id="5" name="Picture 4">
            <a:extLst>
              <a:ext uri="{FF2B5EF4-FFF2-40B4-BE49-F238E27FC236}">
                <a16:creationId xmlns:a16="http://schemas.microsoft.com/office/drawing/2014/main" id="{E761EF83-1516-C7CF-1DD5-99AF28BA4898}"/>
              </a:ext>
            </a:extLst>
          </p:cNvPr>
          <p:cNvPicPr>
            <a:picLocks noChangeAspect="1"/>
          </p:cNvPicPr>
          <p:nvPr/>
        </p:nvPicPr>
        <p:blipFill>
          <a:blip r:embed="rId2"/>
          <a:stretch>
            <a:fillRect/>
          </a:stretch>
        </p:blipFill>
        <p:spPr>
          <a:xfrm>
            <a:off x="228600" y="6236169"/>
            <a:ext cx="993734" cy="469433"/>
          </a:xfrm>
          <a:prstGeom prst="rect">
            <a:avLst/>
          </a:prstGeom>
        </p:spPr>
      </p:pic>
    </p:spTree>
    <p:extLst>
      <p:ext uri="{BB962C8B-B14F-4D97-AF65-F5344CB8AC3E}">
        <p14:creationId xmlns:p14="http://schemas.microsoft.com/office/powerpoint/2010/main" val="364707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3" y="312038"/>
            <a:ext cx="9141619" cy="97926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Terminator 5"/>
          <p:cNvSpPr/>
          <p:nvPr/>
        </p:nvSpPr>
        <p:spPr>
          <a:xfrm>
            <a:off x="838200" y="391354"/>
            <a:ext cx="7334452" cy="829395"/>
          </a:xfrm>
          <a:prstGeom prst="flowChartTerminator">
            <a:avLst/>
          </a:prstGeom>
          <a:solidFill>
            <a:srgbClr val="79A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A1C is Only Part of the Risk Story</a:t>
            </a:r>
          </a:p>
        </p:txBody>
      </p:sp>
      <p:sp>
        <p:nvSpPr>
          <p:cNvPr id="4" name="Title 1"/>
          <p:cNvSpPr txBox="1">
            <a:spLocks/>
          </p:cNvSpPr>
          <p:nvPr/>
        </p:nvSpPr>
        <p:spPr>
          <a:xfrm>
            <a:off x="6800850" y="992077"/>
            <a:ext cx="1828800" cy="738188"/>
          </a:xfrm>
          <a:prstGeom prst="rect">
            <a:avLst/>
          </a:prstGeom>
        </p:spPr>
        <p:txBody>
          <a:bodyPr vert="horz" lIns="91424" tIns="45712" rIns="91424" bIns="45712" rtlCol="0" anchor="b">
            <a:no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06" rtl="0" eaLnBrk="1" fontAlgn="auto" latinLnBrk="0" hangingPunct="1">
              <a:lnSpc>
                <a:spcPct val="90000"/>
              </a:lnSpc>
              <a:spcBef>
                <a:spcPct val="0"/>
              </a:spcBef>
              <a:spcAft>
                <a:spcPts val="0"/>
              </a:spcAft>
              <a:buClrTx/>
              <a:buSzTx/>
              <a:buFontTx/>
              <a:buNone/>
              <a:tabLst/>
              <a:defRPr/>
            </a:pPr>
            <a:endParaRPr kumimoji="0" lang="en-US" sz="4051" b="0" i="0" u="none" strike="noStrike" kern="1200" cap="none" spc="0" normalizeH="0" baseline="0" noProof="0" dirty="0">
              <a:ln>
                <a:noFill/>
              </a:ln>
              <a:solidFill>
                <a:prstClr val="black"/>
              </a:solidFill>
              <a:effectLst/>
              <a:uLnTx/>
              <a:uFillTx/>
              <a:latin typeface="Baskerville Old Face" panose="02020602080505020303" pitchFamily="18" charset="0"/>
              <a:ea typeface="+mj-ea"/>
              <a:cs typeface="+mj-cs"/>
            </a:endParaRPr>
          </a:p>
        </p:txBody>
      </p:sp>
      <p:sp>
        <p:nvSpPr>
          <p:cNvPr id="2" name="Content Placeholder 1"/>
          <p:cNvSpPr>
            <a:spLocks noGrp="1"/>
          </p:cNvSpPr>
          <p:nvPr>
            <p:ph idx="1"/>
          </p:nvPr>
        </p:nvSpPr>
        <p:spPr>
          <a:xfrm>
            <a:off x="685801" y="1676400"/>
            <a:ext cx="7848600" cy="3346704"/>
          </a:xfrm>
        </p:spPr>
        <p:txBody>
          <a:bodyPr>
            <a:noAutofit/>
          </a:bodyPr>
          <a:lstStyle/>
          <a:p>
            <a:pPr marL="0" indent="0">
              <a:buNone/>
            </a:pPr>
            <a:r>
              <a:rPr lang="en-US" sz="2133" dirty="0">
                <a:cs typeface="Calibri" panose="020F0502020204030204" pitchFamily="34" charset="0"/>
              </a:rPr>
              <a:t>A1C only accounts for between 15-50% of the complications risk story.</a:t>
            </a:r>
          </a:p>
          <a:p>
            <a:pPr marL="0" indent="0">
              <a:buNone/>
            </a:pPr>
            <a:r>
              <a:rPr lang="en-US" sz="2133" dirty="0">
                <a:cs typeface="Calibri" panose="020F0502020204030204" pitchFamily="34" charset="0"/>
              </a:rPr>
              <a:t>Other factors associated with risk of complications independent of A1C are:</a:t>
            </a:r>
          </a:p>
          <a:p>
            <a:pPr marL="385791" indent="-385791">
              <a:buClr>
                <a:srgbClr val="005959"/>
              </a:buClr>
              <a:buFont typeface="+mj-lt"/>
              <a:buAutoNum type="arabicPeriod"/>
            </a:pPr>
            <a:r>
              <a:rPr lang="en-US" sz="2133" dirty="0">
                <a:cs typeface="Calibri" panose="020F0502020204030204" pitchFamily="34" charset="0"/>
              </a:rPr>
              <a:t>BG variability (above and below target range: 70 to 180)</a:t>
            </a:r>
          </a:p>
          <a:p>
            <a:pPr marL="385791" indent="-385791">
              <a:buClr>
                <a:srgbClr val="005959"/>
              </a:buClr>
              <a:buFont typeface="+mj-lt"/>
              <a:buAutoNum type="arabicPeriod"/>
            </a:pPr>
            <a:r>
              <a:rPr lang="en-US" sz="2133" dirty="0">
                <a:cs typeface="Calibri" panose="020F0502020204030204" pitchFamily="34" charset="0"/>
              </a:rPr>
              <a:t>Physiological factors: body composition, BP, LDL</a:t>
            </a:r>
          </a:p>
          <a:p>
            <a:pPr marL="385791" indent="-385791">
              <a:buClr>
                <a:srgbClr val="005959"/>
              </a:buClr>
              <a:buFont typeface="+mj-lt"/>
              <a:buAutoNum type="arabicPeriod"/>
            </a:pPr>
            <a:r>
              <a:rPr lang="en-US" sz="2133" dirty="0">
                <a:cs typeface="Calibri" panose="020F0502020204030204" pitchFamily="34" charset="0"/>
              </a:rPr>
              <a:t>Genetic factors</a:t>
            </a:r>
          </a:p>
          <a:p>
            <a:pPr marL="0" indent="0">
              <a:buClr>
                <a:srgbClr val="005959"/>
              </a:buClr>
              <a:buNone/>
            </a:pPr>
            <a:endParaRPr lang="en-US" sz="2133" dirty="0">
              <a:cs typeface="Calibri" panose="020F0502020204030204" pitchFamily="34" charset="0"/>
            </a:endParaRPr>
          </a:p>
          <a:p>
            <a:pPr marL="0" indent="0" algn="ctr">
              <a:buClr>
                <a:srgbClr val="005959"/>
              </a:buClr>
              <a:buNone/>
            </a:pPr>
            <a:r>
              <a:rPr lang="en-US" sz="2133" b="1" dirty="0">
                <a:cs typeface="Calibri" panose="020F0502020204030204" pitchFamily="34" charset="0"/>
              </a:rPr>
              <a:t>Important message</a:t>
            </a:r>
            <a:r>
              <a:rPr lang="en-US" sz="2133" dirty="0">
                <a:cs typeface="Calibri" panose="020F0502020204030204" pitchFamily="34" charset="0"/>
              </a:rPr>
              <a:t>: </a:t>
            </a:r>
            <a:r>
              <a:rPr lang="en-US" sz="2133" b="1" dirty="0">
                <a:cs typeface="Calibri" panose="020F0502020204030204" pitchFamily="34" charset="0"/>
              </a:rPr>
              <a:t>You can only do the best you can with what is possible to change! </a:t>
            </a:r>
            <a:r>
              <a:rPr lang="en-US" sz="2133" dirty="0">
                <a:cs typeface="Calibri" panose="020F0502020204030204" pitchFamily="34" charset="0"/>
              </a:rPr>
              <a:t>(You can’t pick your parents!)</a:t>
            </a:r>
          </a:p>
        </p:txBody>
      </p:sp>
      <p:pic>
        <p:nvPicPr>
          <p:cNvPr id="5" name="Picture 4">
            <a:extLst>
              <a:ext uri="{FF2B5EF4-FFF2-40B4-BE49-F238E27FC236}">
                <a16:creationId xmlns:a16="http://schemas.microsoft.com/office/drawing/2014/main" id="{DD88B29F-9B58-3565-4B75-0F1AE4B4446E}"/>
              </a:ext>
            </a:extLst>
          </p:cNvPr>
          <p:cNvPicPr>
            <a:picLocks noChangeAspect="1"/>
          </p:cNvPicPr>
          <p:nvPr/>
        </p:nvPicPr>
        <p:blipFill>
          <a:blip r:embed="rId3"/>
          <a:stretch>
            <a:fillRect/>
          </a:stretch>
        </p:blipFill>
        <p:spPr>
          <a:xfrm>
            <a:off x="228602" y="6172202"/>
            <a:ext cx="999831" cy="469433"/>
          </a:xfrm>
          <a:prstGeom prst="rect">
            <a:avLst/>
          </a:prstGeom>
        </p:spPr>
      </p:pic>
    </p:spTree>
    <p:extLst>
      <p:ext uri="{BB962C8B-B14F-4D97-AF65-F5344CB8AC3E}">
        <p14:creationId xmlns:p14="http://schemas.microsoft.com/office/powerpoint/2010/main" val="427233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2" y="397839"/>
            <a:ext cx="8390467" cy="1286933"/>
          </a:xfrm>
        </p:spPr>
        <p:txBody>
          <a:bodyPr>
            <a:normAutofit fontScale="90000"/>
          </a:bodyPr>
          <a:lstStyle/>
          <a:p>
            <a:pPr algn="ctr">
              <a:defRPr/>
            </a:pPr>
            <a:br>
              <a:rPr lang="en-US" altLang="en-US" sz="3911" dirty="0">
                <a:ea typeface="ＭＳ Ｐゴシック" panose="020B0600070205080204" pitchFamily="34" charset="-128"/>
              </a:rPr>
            </a:br>
            <a:r>
              <a:rPr lang="en-US" sz="3200" i="1" dirty="0"/>
              <a:t>Three</a:t>
            </a:r>
            <a:r>
              <a:rPr lang="en-US" sz="3200" dirty="0"/>
              <a:t> </a:t>
            </a:r>
            <a:r>
              <a:rPr lang="en-US" sz="3200" i="1" dirty="0"/>
              <a:t>Approaches</a:t>
            </a:r>
            <a:r>
              <a:rPr lang="en-US" sz="3200" dirty="0"/>
              <a:t> to Help Foster A New Perspective</a:t>
            </a:r>
            <a:br>
              <a:rPr lang="en-US" sz="3200" dirty="0"/>
            </a:b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08002" y="1938867"/>
            <a:ext cx="8263467" cy="721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
        <p:nvSpPr>
          <p:cNvPr id="2" name="TextBox 1">
            <a:extLst>
              <a:ext uri="{FF2B5EF4-FFF2-40B4-BE49-F238E27FC236}">
                <a16:creationId xmlns:a16="http://schemas.microsoft.com/office/drawing/2014/main" id="{7865D228-9A96-6847-8086-8BAD6AA1A421}"/>
              </a:ext>
            </a:extLst>
          </p:cNvPr>
          <p:cNvSpPr txBox="1"/>
          <p:nvPr/>
        </p:nvSpPr>
        <p:spPr>
          <a:xfrm>
            <a:off x="1187452" y="2238933"/>
            <a:ext cx="7044267" cy="2554545"/>
          </a:xfrm>
          <a:prstGeom prst="rect">
            <a:avLst/>
          </a:prstGeom>
          <a:noFill/>
        </p:spPr>
        <p:txBody>
          <a:bodyPr wrap="square" rtlCol="0">
            <a:spAutoFit/>
          </a:bodyPr>
          <a:lstStyle/>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Distinguish between thoughts/feelings and actions, so that other choices can be made.</a:t>
            </a: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Address inaccurate diabetes beliefs.</a:t>
            </a: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Help establish more realistic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Bookman Old Style"/>
              <a:ea typeface="+mn-ea"/>
              <a:cs typeface="+mn-cs"/>
            </a:endParaRPr>
          </a:p>
        </p:txBody>
      </p:sp>
      <p:pic>
        <p:nvPicPr>
          <p:cNvPr id="5" name="Picture 4">
            <a:extLst>
              <a:ext uri="{FF2B5EF4-FFF2-40B4-BE49-F238E27FC236}">
                <a16:creationId xmlns:a16="http://schemas.microsoft.com/office/drawing/2014/main" id="{D8A93194-9A2D-B6B9-01C8-05DF0BD7D229}"/>
              </a:ext>
            </a:extLst>
          </p:cNvPr>
          <p:cNvPicPr>
            <a:picLocks noChangeAspect="1"/>
          </p:cNvPicPr>
          <p:nvPr/>
        </p:nvPicPr>
        <p:blipFill>
          <a:blip r:embed="rId3"/>
          <a:stretch>
            <a:fillRect/>
          </a:stretch>
        </p:blipFill>
        <p:spPr>
          <a:xfrm>
            <a:off x="228600" y="6172202"/>
            <a:ext cx="993734" cy="469433"/>
          </a:xfrm>
          <a:prstGeom prst="rect">
            <a:avLst/>
          </a:prstGeom>
        </p:spPr>
      </p:pic>
    </p:spTree>
    <p:extLst>
      <p:ext uri="{BB962C8B-B14F-4D97-AF65-F5344CB8AC3E}">
        <p14:creationId xmlns:p14="http://schemas.microsoft.com/office/powerpoint/2010/main" val="203647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5" y="381000"/>
            <a:ext cx="7992533" cy="1016000"/>
          </a:xfrm>
        </p:spPr>
        <p:txBody>
          <a:bodyPr>
            <a:normAutofit/>
          </a:bodyPr>
          <a:lstStyle/>
          <a:p>
            <a:r>
              <a:rPr lang="en-US" sz="3556" dirty="0"/>
              <a:t>Examples of More Realistic Expectations</a:t>
            </a:r>
          </a:p>
        </p:txBody>
      </p:sp>
      <p:sp>
        <p:nvSpPr>
          <p:cNvPr id="3" name="Content Placeholder 2"/>
          <p:cNvSpPr>
            <a:spLocks noGrp="1"/>
          </p:cNvSpPr>
          <p:nvPr>
            <p:ph idx="1"/>
          </p:nvPr>
        </p:nvSpPr>
        <p:spPr>
          <a:xfrm>
            <a:off x="863599" y="1574800"/>
            <a:ext cx="7416800" cy="4419600"/>
          </a:xfrm>
        </p:spPr>
        <p:txBody>
          <a:bodyPr>
            <a:normAutofit/>
          </a:bodyPr>
          <a:lstStyle/>
          <a:p>
            <a:r>
              <a:rPr lang="en-US" sz="2400" dirty="0"/>
              <a:t>Perfect isn’t possible and you don’t need to be (healthy good enough) </a:t>
            </a:r>
            <a:r>
              <a:rPr lang="en-US" sz="2400" i="1" dirty="0"/>
              <a:t>“Do you have to be perfect to be healthy?”</a:t>
            </a:r>
          </a:p>
          <a:p>
            <a:r>
              <a:rPr lang="en-US" sz="2400" dirty="0"/>
              <a:t>Having a tough time with a tough disease is normal. </a:t>
            </a:r>
            <a:r>
              <a:rPr lang="en-US" sz="2400" i="1" dirty="0"/>
              <a:t>“Most people with DM find it tough going – this is not you, it is diabetes.”  </a:t>
            </a:r>
          </a:p>
          <a:p>
            <a:r>
              <a:rPr lang="en-US" sz="2400" dirty="0"/>
              <a:t>You are not alone if you struggle with diabetes and/or have challenges with the emotional side of diabetes</a:t>
            </a:r>
          </a:p>
          <a:p>
            <a:pPr marL="0" indent="0">
              <a:buNone/>
            </a:pPr>
            <a:r>
              <a:rPr lang="en-US" sz="2400" u="sng" dirty="0"/>
              <a:t>These more realistic expectations are about keeping diabetes in perspective</a:t>
            </a:r>
          </a:p>
          <a:p>
            <a:pPr marL="0" indent="0">
              <a:buNone/>
            </a:pPr>
            <a:endParaRPr lang="en-US" dirty="0"/>
          </a:p>
        </p:txBody>
      </p:sp>
      <p:pic>
        <p:nvPicPr>
          <p:cNvPr id="4" name="Picture 3">
            <a:extLst>
              <a:ext uri="{FF2B5EF4-FFF2-40B4-BE49-F238E27FC236}">
                <a16:creationId xmlns:a16="http://schemas.microsoft.com/office/drawing/2014/main" id="{27D75153-7866-9BCD-C0F3-DB1D5F25D627}"/>
              </a:ext>
            </a:extLst>
          </p:cNvPr>
          <p:cNvPicPr>
            <a:picLocks noChangeAspect="1"/>
          </p:cNvPicPr>
          <p:nvPr/>
        </p:nvPicPr>
        <p:blipFill>
          <a:blip r:embed="rId2"/>
          <a:stretch>
            <a:fillRect/>
          </a:stretch>
        </p:blipFill>
        <p:spPr>
          <a:xfrm>
            <a:off x="228602" y="6172202"/>
            <a:ext cx="999831" cy="469433"/>
          </a:xfrm>
          <a:prstGeom prst="rect">
            <a:avLst/>
          </a:prstGeom>
        </p:spPr>
      </p:pic>
    </p:spTree>
    <p:extLst>
      <p:ext uri="{BB962C8B-B14F-4D97-AF65-F5344CB8AC3E}">
        <p14:creationId xmlns:p14="http://schemas.microsoft.com/office/powerpoint/2010/main" val="149845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323020"/>
            <a:ext cx="8382000" cy="1286933"/>
          </a:xfrm>
        </p:spPr>
        <p:txBody>
          <a:bodyPr>
            <a:normAutofit fontScale="90000"/>
          </a:bodyPr>
          <a:lstStyle/>
          <a:p>
            <a:pPr algn="ctr">
              <a:defRPr/>
            </a:pPr>
            <a:br>
              <a:rPr lang="en-US" altLang="en-US" sz="3911" dirty="0">
                <a:ea typeface="ＭＳ Ｐゴシック" panose="020B0600070205080204" pitchFamily="34" charset="-128"/>
              </a:rPr>
            </a:br>
            <a:r>
              <a:rPr lang="en-US" altLang="en-US" sz="3200" u="sng" dirty="0">
                <a:ea typeface="ＭＳ Ｐゴシック" panose="020B0600070205080204" pitchFamily="34" charset="-128"/>
              </a:rPr>
              <a:t>Approach 3</a:t>
            </a:r>
            <a:r>
              <a:rPr lang="en-US" altLang="en-US" sz="3200" dirty="0">
                <a:ea typeface="ＭＳ Ｐゴシック" panose="020B0600070205080204" pitchFamily="34" charset="-128"/>
              </a:rPr>
              <a:t>: </a:t>
            </a:r>
            <a:r>
              <a:rPr lang="en-US" sz="3200" dirty="0"/>
              <a:t>Help Establish Realistic Expectations</a:t>
            </a:r>
            <a:br>
              <a:rPr lang="en-US" altLang="en-US" sz="3200" dirty="0">
                <a:ea typeface="ＭＳ Ｐゴシック" panose="020B0600070205080204" pitchFamily="34" charset="-128"/>
              </a:rPr>
            </a:b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14402" y="1738653"/>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677335" y="1765342"/>
            <a:ext cx="7933267" cy="4475071"/>
          </a:xfrm>
          <a:prstGeom prst="rect">
            <a:avLst/>
          </a:prstGeom>
          <a:noFill/>
        </p:spPr>
        <p:txBody>
          <a:bodyPr wrap="square" rtlCol="0">
            <a:spAutoFit/>
          </a:bodyPr>
          <a:lstStyle/>
          <a:p>
            <a:pPr marL="0" marR="0" lvl="0" indent="0" algn="l" defTabSz="812810" rtl="0" eaLnBrk="0" fontAlgn="base" latinLnBrk="0" hangingPunct="0">
              <a:lnSpc>
                <a:spcPct val="100000"/>
              </a:lnSpc>
              <a:spcBef>
                <a:spcPct val="20000"/>
              </a:spcBef>
              <a:spcAft>
                <a:spcPct val="0"/>
              </a:spcAft>
              <a:buClrTx/>
              <a:buSzPct val="100000"/>
              <a:buFontTx/>
              <a:buNone/>
              <a:tabLst/>
              <a:defRPr/>
            </a:pP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to do:</a:t>
            </a:r>
          </a:p>
          <a:p>
            <a:pPr marL="304804" marR="0" lvl="0" indent="-304804" algn="l" defTabSz="812810" rtl="0" eaLnBrk="0" fontAlgn="base" latinLnBrk="0" hangingPunct="0">
              <a:lnSpc>
                <a:spcPct val="100000"/>
              </a:lnSpc>
              <a:spcBef>
                <a:spcPct val="20000"/>
              </a:spcBef>
              <a:spcAft>
                <a:spcPct val="0"/>
              </a:spcAft>
              <a:buClrTx/>
              <a:buSzPct val="10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Acknowledge the common DD Story </a:t>
            </a:r>
            <a:r>
              <a:rPr kumimoji="0" lang="en-US" sz="24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(“Many people with T1D struggle with trying to be perfect.”)</a:t>
            </a:r>
          </a:p>
          <a:p>
            <a:pPr marL="0" marR="0" lvl="0" indent="0" algn="l" defTabSz="812810" rtl="0" eaLnBrk="0" fontAlgn="base" latinLnBrk="0" hangingPunct="0">
              <a:lnSpc>
                <a:spcPct val="100000"/>
              </a:lnSpc>
              <a:spcBef>
                <a:spcPct val="20000"/>
              </a:spcBef>
              <a:spcAft>
                <a:spcPct val="0"/>
              </a:spcAft>
              <a:buClrTx/>
              <a:buSzPct val="100000"/>
              <a:buFontTx/>
              <a:buNone/>
              <a:tabLst/>
              <a:defRPr/>
            </a:pPr>
            <a:endParaRPr kumimoji="0" lang="en-US" sz="16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endParaRPr>
          </a:p>
          <a:p>
            <a:pPr marL="304804" marR="0" lvl="0" indent="-304804" algn="l" defTabSz="812810" rtl="0" eaLnBrk="0" fontAlgn="base" latinLnBrk="0" hangingPunct="0">
              <a:lnSpc>
                <a:spcPct val="100000"/>
              </a:lnSpc>
              <a:spcBef>
                <a:spcPct val="20000"/>
              </a:spcBef>
              <a:spcAft>
                <a:spcPct val="0"/>
              </a:spcAft>
              <a:buClrTx/>
              <a:buSzPct val="10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Connect their story to the </a:t>
            </a:r>
            <a:r>
              <a:rPr kumimoji="0" lang="en-US" sz="2400" b="0" i="0" u="sng"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unrealistic expectation </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that keeps them stuck </a:t>
            </a:r>
            <a:r>
              <a:rPr kumimoji="0" lang="en-US" sz="24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(“Trying to be perfect often leads to frustration and burnout and makes people stop trying.”)</a:t>
            </a:r>
          </a:p>
          <a:p>
            <a:pPr marL="0" marR="0" lvl="0" indent="0" algn="l" defTabSz="812810" rtl="0" eaLnBrk="0" fontAlgn="base" latinLnBrk="0" hangingPunct="0">
              <a:lnSpc>
                <a:spcPct val="100000"/>
              </a:lnSpc>
              <a:spcBef>
                <a:spcPct val="20000"/>
              </a:spcBef>
              <a:spcAft>
                <a:spcPct val="0"/>
              </a:spcAft>
              <a:buClrTx/>
              <a:buSzPct val="100000"/>
              <a:buFontTx/>
              <a:buNone/>
              <a:tabLst/>
              <a:defRPr/>
            </a:pPr>
            <a:endParaRPr kumimoji="0" lang="en-US" sz="16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endParaRPr>
          </a:p>
          <a:p>
            <a:pPr marL="304804" marR="0" lvl="0" indent="-304804" algn="l" defTabSz="812810" rtl="0" eaLnBrk="0" fontAlgn="base" latinLnBrk="0" hangingPunct="0">
              <a:lnSpc>
                <a:spcPct val="100000"/>
              </a:lnSpc>
              <a:spcBef>
                <a:spcPct val="20000"/>
              </a:spcBef>
              <a:spcAft>
                <a:spcPct val="0"/>
              </a:spcAft>
              <a:buClrTx/>
              <a:buSzPct val="10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Discuss an alternative expectation for consideration </a:t>
            </a:r>
            <a:r>
              <a:rPr kumimoji="0" lang="en-US" sz="24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(“An alternative to perfectionism is shooting for a goal that is ambitious but realistic.”)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pic>
        <p:nvPicPr>
          <p:cNvPr id="2" name="Picture 1">
            <a:extLst>
              <a:ext uri="{FF2B5EF4-FFF2-40B4-BE49-F238E27FC236}">
                <a16:creationId xmlns:a16="http://schemas.microsoft.com/office/drawing/2014/main" id="{4E169B21-0141-9017-3964-463F5DD31AC6}"/>
              </a:ext>
            </a:extLst>
          </p:cNvPr>
          <p:cNvPicPr>
            <a:picLocks noChangeAspect="1"/>
          </p:cNvPicPr>
          <p:nvPr/>
        </p:nvPicPr>
        <p:blipFill>
          <a:blip r:embed="rId3"/>
          <a:stretch>
            <a:fillRect/>
          </a:stretch>
        </p:blipFill>
        <p:spPr>
          <a:xfrm>
            <a:off x="241860" y="6139408"/>
            <a:ext cx="999831" cy="469433"/>
          </a:xfrm>
          <a:prstGeom prst="rect">
            <a:avLst/>
          </a:prstGeom>
        </p:spPr>
      </p:pic>
    </p:spTree>
    <p:extLst>
      <p:ext uri="{BB962C8B-B14F-4D97-AF65-F5344CB8AC3E}">
        <p14:creationId xmlns:p14="http://schemas.microsoft.com/office/powerpoint/2010/main" val="118598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72400" cy="1016000"/>
          </a:xfrm>
        </p:spPr>
        <p:txBody>
          <a:bodyPr>
            <a:normAutofit fontScale="90000"/>
          </a:bodyPr>
          <a:lstStyle/>
          <a:p>
            <a:r>
              <a:rPr lang="en-US" sz="3200" dirty="0"/>
              <a:t>Unrealistic Expectations are part of DD Stories (See Handout) and Lead to Unhelpful Conclusions</a:t>
            </a:r>
          </a:p>
        </p:txBody>
      </p:sp>
      <p:sp>
        <p:nvSpPr>
          <p:cNvPr id="3" name="Content Placeholder 2"/>
          <p:cNvSpPr>
            <a:spLocks noGrp="1"/>
          </p:cNvSpPr>
          <p:nvPr>
            <p:ph idx="1"/>
          </p:nvPr>
        </p:nvSpPr>
        <p:spPr>
          <a:xfrm>
            <a:off x="762002" y="1828800"/>
            <a:ext cx="7450667" cy="3657600"/>
          </a:xfrm>
        </p:spPr>
        <p:txBody>
          <a:bodyPr/>
          <a:lstStyle/>
          <a:p>
            <a:pPr marL="0" indent="0">
              <a:buNone/>
            </a:pPr>
            <a:r>
              <a:rPr lang="en-US" sz="2400" u="sng" dirty="0"/>
              <a:t>DD Stories  and Unhelpful Conclusions</a:t>
            </a:r>
          </a:p>
          <a:p>
            <a:pPr lvl="0"/>
            <a:r>
              <a:rPr lang="en-US" sz="2400" dirty="0"/>
              <a:t>I’m a bad diabetic (Am powerless to change)</a:t>
            </a:r>
          </a:p>
          <a:p>
            <a:pPr lvl="0"/>
            <a:r>
              <a:rPr lang="en-US" sz="2400" dirty="0"/>
              <a:t>I can’t do this right or perfect. (So why bother trying?)</a:t>
            </a:r>
          </a:p>
          <a:p>
            <a:pPr lvl="0"/>
            <a:r>
              <a:rPr lang="en-US" sz="2400" dirty="0"/>
              <a:t>I’m an idiot/can’t do this/failure. (Am powerless)</a:t>
            </a:r>
          </a:p>
          <a:p>
            <a:pPr lvl="0"/>
            <a:r>
              <a:rPr lang="en-US" sz="2400" dirty="0"/>
              <a:t>I’m a burden. (Need to keep to self)</a:t>
            </a:r>
          </a:p>
          <a:p>
            <a:pPr lvl="0"/>
            <a:r>
              <a:rPr lang="en-US" sz="2400" dirty="0"/>
              <a:t>I’m broken/defective. (May be rejected</a:t>
            </a:r>
            <a:r>
              <a:rPr lang="en-US" sz="2489" dirty="0"/>
              <a:t>) </a:t>
            </a:r>
          </a:p>
          <a:p>
            <a:pPr lvl="0"/>
            <a:r>
              <a:rPr lang="en-US" sz="2489" dirty="0"/>
              <a:t>I’m doomed (No point in trying/</a:t>
            </a:r>
            <a:r>
              <a:rPr lang="en-US" sz="2489"/>
              <a:t>Am powerless)</a:t>
            </a:r>
            <a:endParaRPr lang="en-US" sz="2489" dirty="0"/>
          </a:p>
          <a:p>
            <a:pPr marL="0" indent="0">
              <a:buNone/>
            </a:pPr>
            <a:endParaRPr lang="en-US" dirty="0"/>
          </a:p>
        </p:txBody>
      </p:sp>
      <p:pic>
        <p:nvPicPr>
          <p:cNvPr id="4" name="Picture 3">
            <a:extLst>
              <a:ext uri="{FF2B5EF4-FFF2-40B4-BE49-F238E27FC236}">
                <a16:creationId xmlns:a16="http://schemas.microsoft.com/office/drawing/2014/main" id="{902D2712-F66E-D38D-60FE-87B8201A3AEC}"/>
              </a:ext>
            </a:extLst>
          </p:cNvPr>
          <p:cNvPicPr>
            <a:picLocks noChangeAspect="1"/>
          </p:cNvPicPr>
          <p:nvPr/>
        </p:nvPicPr>
        <p:blipFill>
          <a:blip r:embed="rId2"/>
          <a:stretch>
            <a:fillRect/>
          </a:stretch>
        </p:blipFill>
        <p:spPr>
          <a:xfrm>
            <a:off x="381002" y="6083769"/>
            <a:ext cx="999831" cy="469433"/>
          </a:xfrm>
          <a:prstGeom prst="rect">
            <a:avLst/>
          </a:prstGeom>
        </p:spPr>
      </p:pic>
    </p:spTree>
    <p:extLst>
      <p:ext uri="{BB962C8B-B14F-4D97-AF65-F5344CB8AC3E}">
        <p14:creationId xmlns:p14="http://schemas.microsoft.com/office/powerpoint/2010/main" val="259811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2CC9-D022-49A1-895F-382832A1E17B}"/>
              </a:ext>
            </a:extLst>
          </p:cNvPr>
          <p:cNvSpPr>
            <a:spLocks noGrp="1"/>
          </p:cNvSpPr>
          <p:nvPr>
            <p:ph type="title"/>
          </p:nvPr>
        </p:nvSpPr>
        <p:spPr>
          <a:xfrm>
            <a:off x="474135" y="381000"/>
            <a:ext cx="8195733" cy="1016000"/>
          </a:xfrm>
        </p:spPr>
        <p:txBody>
          <a:bodyPr>
            <a:normAutofit/>
          </a:bodyPr>
          <a:lstStyle/>
          <a:p>
            <a:r>
              <a:rPr lang="en-US" sz="2800" dirty="0"/>
              <a:t>Example of A More Realistic Expectation:</a:t>
            </a:r>
            <a:br>
              <a:rPr lang="en-US" sz="2800" dirty="0"/>
            </a:br>
            <a:r>
              <a:rPr lang="en-US" sz="2800" dirty="0"/>
              <a:t>From Perfectionism to “Healthy Good Enough”</a:t>
            </a:r>
          </a:p>
        </p:txBody>
      </p:sp>
      <p:sp>
        <p:nvSpPr>
          <p:cNvPr id="3" name="Content Placeholder 2">
            <a:extLst>
              <a:ext uri="{FF2B5EF4-FFF2-40B4-BE49-F238E27FC236}">
                <a16:creationId xmlns:a16="http://schemas.microsoft.com/office/drawing/2014/main" id="{80426C0B-0FA4-4414-86B3-78228158915B}"/>
              </a:ext>
            </a:extLst>
          </p:cNvPr>
          <p:cNvSpPr>
            <a:spLocks noGrp="1"/>
          </p:cNvSpPr>
          <p:nvPr>
            <p:ph idx="1"/>
          </p:nvPr>
        </p:nvSpPr>
        <p:spPr>
          <a:xfrm>
            <a:off x="990600" y="1600200"/>
            <a:ext cx="7315200" cy="4699000"/>
          </a:xfrm>
        </p:spPr>
        <p:txBody>
          <a:bodyPr>
            <a:normAutofit/>
          </a:bodyPr>
          <a:lstStyle/>
          <a:p>
            <a:pPr marL="0" indent="0">
              <a:buNone/>
            </a:pPr>
            <a:r>
              <a:rPr lang="en-US" sz="2400" dirty="0"/>
              <a:t>Perfectionistic thinking: has 2 speeds, perfect or failure, not achievable for very long, exhausting, contributes to burnout </a:t>
            </a:r>
            <a:endParaRPr lang="en-US" sz="2400" u="sng" dirty="0">
              <a:latin typeface="Calibri"/>
            </a:endParaRPr>
          </a:p>
          <a:p>
            <a:pPr marL="0" indent="0">
              <a:buNone/>
            </a:pPr>
            <a:r>
              <a:rPr lang="en-US" sz="2400" u="sng" dirty="0">
                <a:latin typeface="Calibri"/>
              </a:rPr>
              <a:t>Healthy Good Enough</a:t>
            </a:r>
            <a:endParaRPr lang="en-US" sz="2400" u="sng" dirty="0">
              <a:solidFill>
                <a:schemeClr val="bg2">
                  <a:lumMod val="20000"/>
                  <a:lumOff val="80000"/>
                </a:schemeClr>
              </a:solidFill>
              <a:latin typeface="Calibri"/>
            </a:endParaRPr>
          </a:p>
          <a:p>
            <a:pPr marL="568967" lvl="1" indent="-203203" defTabSz="812810">
              <a:spcBef>
                <a:spcPct val="20000"/>
              </a:spcBef>
              <a:buClr>
                <a:srgbClr val="DA1F28"/>
              </a:buClr>
              <a:buSzTx/>
              <a:buFont typeface="Arial" pitchFamily="34" charset="0"/>
              <a:buChar char="•"/>
              <a:defRPr/>
            </a:pPr>
            <a:r>
              <a:rPr lang="en-US" sz="2400" dirty="0">
                <a:latin typeface="Calibri"/>
              </a:rPr>
              <a:t>Personalized </a:t>
            </a:r>
          </a:p>
          <a:p>
            <a:pPr marL="568967" lvl="1" indent="-203203" defTabSz="812810">
              <a:spcBef>
                <a:spcPct val="20000"/>
              </a:spcBef>
              <a:buClr>
                <a:srgbClr val="DA1F28"/>
              </a:buClr>
              <a:buSzTx/>
              <a:buFont typeface="Arial" pitchFamily="34" charset="0"/>
              <a:buChar char="•"/>
              <a:defRPr/>
            </a:pPr>
            <a:r>
              <a:rPr lang="en-US" sz="2400" dirty="0">
                <a:latin typeface="Calibri"/>
              </a:rPr>
              <a:t>Ambitious and realistic</a:t>
            </a:r>
          </a:p>
          <a:p>
            <a:pPr marL="568967" lvl="1" indent="-203203" defTabSz="812810">
              <a:spcBef>
                <a:spcPct val="20000"/>
              </a:spcBef>
              <a:buClr>
                <a:srgbClr val="DA1F28"/>
              </a:buClr>
              <a:buSzTx/>
              <a:buFont typeface="Arial" pitchFamily="34" charset="0"/>
              <a:buChar char="•"/>
              <a:defRPr/>
            </a:pPr>
            <a:r>
              <a:rPr lang="en-US" sz="2400" dirty="0">
                <a:latin typeface="Calibri"/>
              </a:rPr>
              <a:t>Allows for normal fluctuations, mistakes and experiments</a:t>
            </a:r>
          </a:p>
          <a:p>
            <a:pPr marL="568967" lvl="1" indent="-203203" defTabSz="812810">
              <a:spcBef>
                <a:spcPct val="20000"/>
              </a:spcBef>
              <a:buClr>
                <a:srgbClr val="DA1F28"/>
              </a:buClr>
              <a:buSzTx/>
              <a:buFont typeface="Arial" pitchFamily="34" charset="0"/>
              <a:buChar char="•"/>
              <a:defRPr/>
            </a:pPr>
            <a:r>
              <a:rPr lang="en-US" sz="2400" dirty="0">
                <a:latin typeface="Calibri"/>
              </a:rPr>
              <a:t>Sees small steps as valuable</a:t>
            </a:r>
          </a:p>
          <a:p>
            <a:pPr marL="568967" lvl="1" indent="-203203" defTabSz="812810">
              <a:spcBef>
                <a:spcPct val="20000"/>
              </a:spcBef>
              <a:buClr>
                <a:srgbClr val="DA1F28"/>
              </a:buClr>
              <a:buSzTx/>
              <a:buFont typeface="Arial" pitchFamily="34" charset="0"/>
              <a:buChar char="•"/>
              <a:defRPr/>
            </a:pPr>
            <a:r>
              <a:rPr lang="en-US" sz="2400" dirty="0">
                <a:latin typeface="Calibri"/>
              </a:rPr>
              <a:t>Focus is on efforts made, not numbers</a:t>
            </a:r>
          </a:p>
          <a:p>
            <a:pPr marL="568967" lvl="1" indent="-203203" defTabSz="812810">
              <a:spcBef>
                <a:spcPct val="20000"/>
              </a:spcBef>
              <a:buClr>
                <a:srgbClr val="DA1F28"/>
              </a:buClr>
              <a:buSzTx/>
              <a:buFont typeface="Arial" pitchFamily="34" charset="0"/>
              <a:buChar char="•"/>
              <a:defRPr/>
            </a:pPr>
            <a:r>
              <a:rPr lang="en-US" sz="2400" dirty="0">
                <a:latin typeface="Calibri"/>
              </a:rPr>
              <a:t>Forward looking: What now? </a:t>
            </a:r>
          </a:p>
          <a:p>
            <a:pPr marL="0" indent="0">
              <a:buNone/>
            </a:pPr>
            <a:endParaRPr lang="en-US" dirty="0"/>
          </a:p>
        </p:txBody>
      </p:sp>
      <p:pic>
        <p:nvPicPr>
          <p:cNvPr id="4" name="Picture 3">
            <a:extLst>
              <a:ext uri="{FF2B5EF4-FFF2-40B4-BE49-F238E27FC236}">
                <a16:creationId xmlns:a16="http://schemas.microsoft.com/office/drawing/2014/main" id="{88ED9780-7630-D37B-1349-16CB81A041CE}"/>
              </a:ext>
            </a:extLst>
          </p:cNvPr>
          <p:cNvPicPr>
            <a:picLocks noChangeAspect="1"/>
          </p:cNvPicPr>
          <p:nvPr/>
        </p:nvPicPr>
        <p:blipFill>
          <a:blip r:embed="rId2"/>
          <a:stretch>
            <a:fillRect/>
          </a:stretch>
        </p:blipFill>
        <p:spPr>
          <a:xfrm>
            <a:off x="228602" y="6172202"/>
            <a:ext cx="999831" cy="469433"/>
          </a:xfrm>
          <a:prstGeom prst="rect">
            <a:avLst/>
          </a:prstGeom>
        </p:spPr>
      </p:pic>
    </p:spTree>
    <p:extLst>
      <p:ext uri="{BB962C8B-B14F-4D97-AF65-F5344CB8AC3E}">
        <p14:creationId xmlns:p14="http://schemas.microsoft.com/office/powerpoint/2010/main" val="2292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167772" y="2545148"/>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778934" y="2480736"/>
            <a:ext cx="3291884" cy="2438399"/>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“You said that you think that you will never get this right or perfect and this makes you feel like you can’t even try. And, this has kept you stuck. Is this right?”</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456269" y="990600"/>
            <a:ext cx="677333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rPr>
              <a:t>Help Establish Realistic Expectations</a:t>
            </a:r>
          </a:p>
        </p:txBody>
      </p:sp>
      <p:pic>
        <p:nvPicPr>
          <p:cNvPr id="2" name="Picture 1">
            <a:extLst>
              <a:ext uri="{FF2B5EF4-FFF2-40B4-BE49-F238E27FC236}">
                <a16:creationId xmlns:a16="http://schemas.microsoft.com/office/drawing/2014/main" id="{4FFDA5E7-93C0-C09F-9A0D-FE7BBA4D4FA5}"/>
              </a:ext>
            </a:extLst>
          </p:cNvPr>
          <p:cNvPicPr>
            <a:picLocks noChangeAspect="1"/>
          </p:cNvPicPr>
          <p:nvPr/>
        </p:nvPicPr>
        <p:blipFill>
          <a:blip r:embed="rId4"/>
          <a:stretch>
            <a:fillRect/>
          </a:stretch>
        </p:blipFill>
        <p:spPr>
          <a:xfrm>
            <a:off x="228602" y="6172202"/>
            <a:ext cx="999831" cy="469433"/>
          </a:xfrm>
          <a:prstGeom prst="rect">
            <a:avLst/>
          </a:prstGeom>
        </p:spPr>
      </p:pic>
    </p:spTree>
    <p:extLst>
      <p:ext uri="{BB962C8B-B14F-4D97-AF65-F5344CB8AC3E}">
        <p14:creationId xmlns:p14="http://schemas.microsoft.com/office/powerpoint/2010/main" val="212215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7303" y="2390341"/>
            <a:ext cx="3184495" cy="2410261"/>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077421" y="3576780"/>
            <a:ext cx="3905845" cy="1406789"/>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If I can’t do it right, why even bother trying?”</a:t>
            </a:r>
          </a:p>
        </p:txBody>
      </p:sp>
      <p:pic>
        <p:nvPicPr>
          <p:cNvPr id="3" name="Picture 2">
            <a:extLst>
              <a:ext uri="{FF2B5EF4-FFF2-40B4-BE49-F238E27FC236}">
                <a16:creationId xmlns:a16="http://schemas.microsoft.com/office/drawing/2014/main" id="{13C2C3E1-5F49-7988-130D-23B46E93C516}"/>
              </a:ext>
            </a:extLst>
          </p:cNvPr>
          <p:cNvPicPr>
            <a:picLocks noChangeAspect="1"/>
          </p:cNvPicPr>
          <p:nvPr/>
        </p:nvPicPr>
        <p:blipFill>
          <a:blip r:embed="rId4"/>
          <a:stretch>
            <a:fillRect/>
          </a:stretch>
        </p:blipFill>
        <p:spPr>
          <a:xfrm>
            <a:off x="304802" y="6096002"/>
            <a:ext cx="999831" cy="469433"/>
          </a:xfrm>
          <a:prstGeom prst="rect">
            <a:avLst/>
          </a:prstGeom>
        </p:spPr>
      </p:pic>
    </p:spTree>
    <p:extLst>
      <p:ext uri="{BB962C8B-B14F-4D97-AF65-F5344CB8AC3E}">
        <p14:creationId xmlns:p14="http://schemas.microsoft.com/office/powerpoint/2010/main" val="83424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572000" y="2480735"/>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778934" y="1905002"/>
            <a:ext cx="3869266" cy="3420533"/>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“Feeling the need to be perfect is a common experience for people with T1D. Unfortunately, perfect is impossible and efforts to achieve perfect outcomes often lead people to feel exhausted, discouraged and diabetes burnout. Does that make sense?”</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456269" y="990600"/>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D7976F71-83F3-E6FE-C8AB-CBB43148278F}"/>
              </a:ext>
            </a:extLst>
          </p:cNvPr>
          <p:cNvPicPr>
            <a:picLocks noChangeAspect="1"/>
          </p:cNvPicPr>
          <p:nvPr/>
        </p:nvPicPr>
        <p:blipFill>
          <a:blip r:embed="rId4"/>
          <a:stretch>
            <a:fillRect/>
          </a:stretch>
        </p:blipFill>
        <p:spPr>
          <a:xfrm>
            <a:off x="279020" y="6172202"/>
            <a:ext cx="999831" cy="469433"/>
          </a:xfrm>
          <a:prstGeom prst="rect">
            <a:avLst/>
          </a:prstGeom>
        </p:spPr>
      </p:pic>
    </p:spTree>
    <p:extLst>
      <p:ext uri="{BB962C8B-B14F-4D97-AF65-F5344CB8AC3E}">
        <p14:creationId xmlns:p14="http://schemas.microsoft.com/office/powerpoint/2010/main" val="154146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3988" y="2209800"/>
            <a:ext cx="3314437" cy="2508612"/>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3942960" y="3429002"/>
            <a:ext cx="3905845" cy="1101989"/>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certainly can relate to that. I’m pretty exhausted by it all.”</a:t>
            </a:r>
          </a:p>
        </p:txBody>
      </p:sp>
      <p:pic>
        <p:nvPicPr>
          <p:cNvPr id="3" name="Picture 2">
            <a:extLst>
              <a:ext uri="{FF2B5EF4-FFF2-40B4-BE49-F238E27FC236}">
                <a16:creationId xmlns:a16="http://schemas.microsoft.com/office/drawing/2014/main" id="{005FC1F7-29A7-E399-E8B8-DB5B35795ECE}"/>
              </a:ext>
            </a:extLst>
          </p:cNvPr>
          <p:cNvPicPr>
            <a:picLocks noChangeAspect="1"/>
          </p:cNvPicPr>
          <p:nvPr/>
        </p:nvPicPr>
        <p:blipFill>
          <a:blip r:embed="rId4"/>
          <a:stretch>
            <a:fillRect/>
          </a:stretch>
        </p:blipFill>
        <p:spPr>
          <a:xfrm>
            <a:off x="228602" y="6172202"/>
            <a:ext cx="999831" cy="469433"/>
          </a:xfrm>
          <a:prstGeom prst="rect">
            <a:avLst/>
          </a:prstGeom>
        </p:spPr>
      </p:pic>
    </p:spTree>
    <p:extLst>
      <p:ext uri="{BB962C8B-B14F-4D97-AF65-F5344CB8AC3E}">
        <p14:creationId xmlns:p14="http://schemas.microsoft.com/office/powerpoint/2010/main" val="263856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2</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Which of the following is true?</a:t>
            </a:r>
          </a:p>
          <a:p>
            <a:r>
              <a:rPr lang="en-US" dirty="0"/>
              <a:t>A. DD is a form of psychopathology.</a:t>
            </a:r>
          </a:p>
          <a:p>
            <a:r>
              <a:rPr lang="en-US" dirty="0"/>
              <a:t>B. DD refers to the emotional side of diabetes.</a:t>
            </a:r>
          </a:p>
          <a:p>
            <a:r>
              <a:rPr lang="en-US" dirty="0"/>
              <a:t>C. DD is expressed in the same way over time.</a:t>
            </a:r>
          </a:p>
          <a:p>
            <a:r>
              <a:rPr lang="en-US" dirty="0"/>
              <a:t>D. DD occurs only among individuals with a high HbA1C.</a:t>
            </a:r>
          </a:p>
        </p:txBody>
      </p:sp>
      <p:sp>
        <p:nvSpPr>
          <p:cNvPr id="5" name="Oval 4">
            <a:extLst>
              <a:ext uri="{FF2B5EF4-FFF2-40B4-BE49-F238E27FC236}">
                <a16:creationId xmlns:a16="http://schemas.microsoft.com/office/drawing/2014/main" id="{B2FD8F46-1749-6B67-950F-7F7A6317BCA2}"/>
              </a:ext>
            </a:extLst>
          </p:cNvPr>
          <p:cNvSpPr/>
          <p:nvPr/>
        </p:nvSpPr>
        <p:spPr>
          <a:xfrm>
            <a:off x="448734" y="2286001"/>
            <a:ext cx="8229599" cy="7366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pic>
        <p:nvPicPr>
          <p:cNvPr id="4" name="Picture 3">
            <a:extLst>
              <a:ext uri="{FF2B5EF4-FFF2-40B4-BE49-F238E27FC236}">
                <a16:creationId xmlns:a16="http://schemas.microsoft.com/office/drawing/2014/main" id="{4FCD3A97-D71B-DD64-7B6D-22E907F4CF1C}"/>
              </a:ext>
            </a:extLst>
          </p:cNvPr>
          <p:cNvPicPr>
            <a:picLocks noChangeAspect="1"/>
          </p:cNvPicPr>
          <p:nvPr/>
        </p:nvPicPr>
        <p:blipFill>
          <a:blip r:embed="rId2"/>
          <a:stretch>
            <a:fillRect/>
          </a:stretch>
        </p:blipFill>
        <p:spPr>
          <a:xfrm>
            <a:off x="152400" y="6233162"/>
            <a:ext cx="993734" cy="469433"/>
          </a:xfrm>
          <a:prstGeom prst="rect">
            <a:avLst/>
          </a:prstGeom>
        </p:spPr>
      </p:pic>
    </p:spTree>
    <p:extLst>
      <p:ext uri="{BB962C8B-B14F-4D97-AF65-F5344CB8AC3E}">
        <p14:creationId xmlns:p14="http://schemas.microsoft.com/office/powerpoint/2010/main" val="2234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029200" y="22098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778934" y="1472806"/>
            <a:ext cx="4250266" cy="3852729"/>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“An alternative to trying to be perfect is to consider a “healthy good enough” goal. This is ambitious, yet </a:t>
            </a:r>
            <a:r>
              <a:rPr kumimoji="0" lang="en-CA" altLang="en-US" sz="2200" b="0" i="1" u="sng"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realistic</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It is personalized to reflect your daily best effort and considers how diabetes fits into your life. It allows for normal BG excursions that go with life with diabetes. How does that sound to you?”</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456269" y="990600"/>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4612D855-A034-C83E-E89B-A9231211CF74}"/>
              </a:ext>
            </a:extLst>
          </p:cNvPr>
          <p:cNvPicPr>
            <a:picLocks noChangeAspect="1"/>
          </p:cNvPicPr>
          <p:nvPr/>
        </p:nvPicPr>
        <p:blipFill>
          <a:blip r:embed="rId4"/>
          <a:stretch>
            <a:fillRect/>
          </a:stretch>
        </p:blipFill>
        <p:spPr>
          <a:xfrm>
            <a:off x="279020" y="6096002"/>
            <a:ext cx="999831" cy="469433"/>
          </a:xfrm>
          <a:prstGeom prst="rect">
            <a:avLst/>
          </a:prstGeom>
        </p:spPr>
      </p:pic>
    </p:spTree>
    <p:extLst>
      <p:ext uri="{BB962C8B-B14F-4D97-AF65-F5344CB8AC3E}">
        <p14:creationId xmlns:p14="http://schemas.microsoft.com/office/powerpoint/2010/main" val="212600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3986" y="2192712"/>
            <a:ext cx="3337014" cy="252570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91002" y="2902715"/>
            <a:ext cx="3905845" cy="2124804"/>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rPr>
              <a:t>“</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 healthy good enough – what a concept! I could use that idea in a lot of places in my life. It sounds good.”</a:t>
            </a:r>
          </a:p>
        </p:txBody>
      </p:sp>
      <p:pic>
        <p:nvPicPr>
          <p:cNvPr id="3" name="Picture 2">
            <a:extLst>
              <a:ext uri="{FF2B5EF4-FFF2-40B4-BE49-F238E27FC236}">
                <a16:creationId xmlns:a16="http://schemas.microsoft.com/office/drawing/2014/main" id="{44A9AFA9-BBD8-9F85-DEE6-EAE7BDF5C4CF}"/>
              </a:ext>
            </a:extLst>
          </p:cNvPr>
          <p:cNvPicPr>
            <a:picLocks noChangeAspect="1"/>
          </p:cNvPicPr>
          <p:nvPr/>
        </p:nvPicPr>
        <p:blipFill>
          <a:blip r:embed="rId4"/>
          <a:stretch>
            <a:fillRect/>
          </a:stretch>
        </p:blipFill>
        <p:spPr>
          <a:xfrm>
            <a:off x="228602" y="6096002"/>
            <a:ext cx="999831" cy="469433"/>
          </a:xfrm>
          <a:prstGeom prst="rect">
            <a:avLst/>
          </a:prstGeom>
        </p:spPr>
      </p:pic>
    </p:spTree>
    <p:extLst>
      <p:ext uri="{BB962C8B-B14F-4D97-AF65-F5344CB8AC3E}">
        <p14:creationId xmlns:p14="http://schemas.microsoft.com/office/powerpoint/2010/main" val="129425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2</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solidFill>
                  <a:schemeClr val="tx1"/>
                </a:solidFill>
              </a:rPr>
              <a:t>Which of the following does not effectively foster a new perspective?</a:t>
            </a:r>
          </a:p>
          <a:p>
            <a:pPr marL="0" indent="0">
              <a:buNone/>
            </a:pPr>
            <a:r>
              <a:rPr lang="en-US" dirty="0"/>
              <a:t>A. Address inaccurate diabetes beliefs.</a:t>
            </a:r>
          </a:p>
          <a:p>
            <a:pPr marL="0" indent="0">
              <a:buNone/>
            </a:pPr>
            <a:r>
              <a:rPr lang="en-US" dirty="0"/>
              <a:t>B. Distinguish between thoughts/feelings and actions so that other choices can be made.</a:t>
            </a:r>
          </a:p>
          <a:p>
            <a:pPr marL="0" indent="0">
              <a:buNone/>
            </a:pPr>
            <a:r>
              <a:rPr lang="en-US" dirty="0"/>
              <a:t>C. Review plans to increase monitoring of BG.</a:t>
            </a:r>
          </a:p>
          <a:p>
            <a:pPr marL="0" indent="0">
              <a:buNone/>
            </a:pPr>
            <a:r>
              <a:rPr lang="en-US" dirty="0"/>
              <a:t>D. Help establish more realistic expectations.</a:t>
            </a:r>
          </a:p>
        </p:txBody>
      </p:sp>
      <p:sp>
        <p:nvSpPr>
          <p:cNvPr id="4" name="Oval 3">
            <a:extLst>
              <a:ext uri="{FF2B5EF4-FFF2-40B4-BE49-F238E27FC236}">
                <a16:creationId xmlns:a16="http://schemas.microsoft.com/office/drawing/2014/main" id="{89826245-BA04-4590-9FE3-EC936B354446}"/>
              </a:ext>
            </a:extLst>
          </p:cNvPr>
          <p:cNvSpPr/>
          <p:nvPr/>
        </p:nvSpPr>
        <p:spPr>
          <a:xfrm>
            <a:off x="449944" y="3835400"/>
            <a:ext cx="7779657" cy="6604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ysClr val="windowText" lastClr="000000"/>
              </a:solidFill>
              <a:effectLst/>
              <a:uLnTx/>
              <a:uFillTx/>
              <a:latin typeface="Gill Sans MT"/>
              <a:ea typeface="+mn-ea"/>
              <a:cs typeface="+mn-cs"/>
            </a:endParaRPr>
          </a:p>
        </p:txBody>
      </p:sp>
      <p:pic>
        <p:nvPicPr>
          <p:cNvPr id="5" name="Picture 4">
            <a:extLst>
              <a:ext uri="{FF2B5EF4-FFF2-40B4-BE49-F238E27FC236}">
                <a16:creationId xmlns:a16="http://schemas.microsoft.com/office/drawing/2014/main" id="{FA62E472-6B9B-BCDE-98C1-18FC63D5ABFF}"/>
              </a:ext>
            </a:extLst>
          </p:cNvPr>
          <p:cNvPicPr>
            <a:picLocks noChangeAspect="1"/>
          </p:cNvPicPr>
          <p:nvPr/>
        </p:nvPicPr>
        <p:blipFill>
          <a:blip r:embed="rId2"/>
          <a:stretch>
            <a:fillRect/>
          </a:stretch>
        </p:blipFill>
        <p:spPr>
          <a:xfrm>
            <a:off x="304802" y="6178528"/>
            <a:ext cx="999831" cy="469433"/>
          </a:xfrm>
          <a:prstGeom prst="rect">
            <a:avLst/>
          </a:prstGeom>
        </p:spPr>
      </p:pic>
    </p:spTree>
    <p:extLst>
      <p:ext uri="{BB962C8B-B14F-4D97-AF65-F5344CB8AC3E}">
        <p14:creationId xmlns:p14="http://schemas.microsoft.com/office/powerpoint/2010/main" val="32266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3</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Which of the following can be helpful in fostering a new perspective?</a:t>
            </a:r>
            <a:endParaRPr lang="en-US" dirty="0">
              <a:solidFill>
                <a:schemeClr val="tx1"/>
              </a:solidFill>
            </a:endParaRPr>
          </a:p>
          <a:p>
            <a:pPr marL="0" indent="0">
              <a:buNone/>
            </a:pPr>
            <a:r>
              <a:rPr lang="en-US" dirty="0"/>
              <a:t>A. Provide accurate information to counter inaccurate beliefs and perceptions.</a:t>
            </a:r>
          </a:p>
          <a:p>
            <a:pPr marL="0" indent="0">
              <a:buNone/>
            </a:pPr>
            <a:r>
              <a:rPr lang="en-US" dirty="0"/>
              <a:t>B. Consider making a referral.</a:t>
            </a:r>
          </a:p>
          <a:p>
            <a:pPr marL="0" indent="0">
              <a:buNone/>
            </a:pPr>
            <a:r>
              <a:rPr lang="en-US" dirty="0"/>
              <a:t>C. Suggest that they should not be feeling this way.</a:t>
            </a:r>
          </a:p>
          <a:p>
            <a:pPr marL="0" indent="0">
              <a:buNone/>
            </a:pPr>
            <a:r>
              <a:rPr lang="en-US" dirty="0"/>
              <a:t>D. Suggest that they could overcome the problem if they only tried harder.</a:t>
            </a:r>
          </a:p>
        </p:txBody>
      </p:sp>
      <p:sp>
        <p:nvSpPr>
          <p:cNvPr id="4" name="Oval 3">
            <a:extLst>
              <a:ext uri="{FF2B5EF4-FFF2-40B4-BE49-F238E27FC236}">
                <a16:creationId xmlns:a16="http://schemas.microsoft.com/office/drawing/2014/main" id="{89826245-BA04-4590-9FE3-EC936B354446}"/>
              </a:ext>
            </a:extLst>
          </p:cNvPr>
          <p:cNvSpPr/>
          <p:nvPr/>
        </p:nvSpPr>
        <p:spPr>
          <a:xfrm>
            <a:off x="237069" y="2209802"/>
            <a:ext cx="8144933" cy="11514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ysClr val="windowText" lastClr="000000"/>
              </a:solidFill>
              <a:effectLst/>
              <a:uLnTx/>
              <a:uFillTx/>
              <a:latin typeface="Gill Sans MT"/>
              <a:ea typeface="+mn-ea"/>
              <a:cs typeface="+mn-cs"/>
            </a:endParaRPr>
          </a:p>
        </p:txBody>
      </p:sp>
      <p:pic>
        <p:nvPicPr>
          <p:cNvPr id="5" name="Picture 4">
            <a:extLst>
              <a:ext uri="{FF2B5EF4-FFF2-40B4-BE49-F238E27FC236}">
                <a16:creationId xmlns:a16="http://schemas.microsoft.com/office/drawing/2014/main" id="{5AF633A2-DDB7-446E-32C5-5189375BB55A}"/>
              </a:ext>
            </a:extLst>
          </p:cNvPr>
          <p:cNvPicPr>
            <a:picLocks noChangeAspect="1"/>
          </p:cNvPicPr>
          <p:nvPr/>
        </p:nvPicPr>
        <p:blipFill>
          <a:blip r:embed="rId2"/>
          <a:stretch>
            <a:fillRect/>
          </a:stretch>
        </p:blipFill>
        <p:spPr>
          <a:xfrm>
            <a:off x="237069" y="6210290"/>
            <a:ext cx="999831" cy="469433"/>
          </a:xfrm>
          <a:prstGeom prst="rect">
            <a:avLst/>
          </a:prstGeom>
        </p:spPr>
      </p:pic>
    </p:spTree>
    <p:extLst>
      <p:ext uri="{BB962C8B-B14F-4D97-AF65-F5344CB8AC3E}">
        <p14:creationId xmlns:p14="http://schemas.microsoft.com/office/powerpoint/2010/main" val="368167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33402" y="613194"/>
            <a:ext cx="8229599" cy="64121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ReVive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 A 5-Step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Assess DD regularly and systematically using the T1-Diabetes Distress Scale (T1-DDS).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Begin a conversation to foster a new or different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Consider different management choice(s) that are not driven by tough thoughts and feelings.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Optimize management based on personal choice and values – find the expert within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Make changes and plan for 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89" b="1" i="0" u="none" strike="noStrike" kern="1200" cap="none" spc="0" normalizeH="0" baseline="0" noProof="0" dirty="0">
              <a:ln>
                <a:noFill/>
              </a:ln>
              <a:solidFill>
                <a:srgbClr val="FFFFFF"/>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DDE9EC">
                  <a:lumMod val="20000"/>
                  <a:lumOff val="80000"/>
                </a:srgbClr>
              </a:solidFill>
              <a:effectLst/>
              <a:uLnTx/>
              <a:uFillTx/>
              <a:latin typeface="Bookman Old Style"/>
              <a:ea typeface="+mn-ea"/>
              <a:cs typeface="+mn-cs"/>
            </a:endParaRPr>
          </a:p>
        </p:txBody>
      </p:sp>
      <p:sp>
        <p:nvSpPr>
          <p:cNvPr id="2" name="Title 5">
            <a:extLst>
              <a:ext uri="{FF2B5EF4-FFF2-40B4-BE49-F238E27FC236}">
                <a16:creationId xmlns:a16="http://schemas.microsoft.com/office/drawing/2014/main" id="{E2B47AF9-A46A-52CB-9967-699375C7FDEA}"/>
              </a:ext>
            </a:extLst>
          </p:cNvPr>
          <p:cNvSpPr>
            <a:spLocks noGrp="1"/>
          </p:cNvSpPr>
          <p:nvPr>
            <p:ph type="title"/>
          </p:nvPr>
        </p:nvSpPr>
        <p:spPr>
          <a:xfrm>
            <a:off x="457200" y="152400"/>
            <a:ext cx="8229600" cy="990600"/>
          </a:xfrm>
        </p:spPr>
        <p:txBody>
          <a:bodyPr/>
          <a:lstStyle/>
          <a:p>
            <a:r>
              <a:rPr lang="en-US" dirty="0"/>
              <a:t>ReVive5: A Five Step Plan</a:t>
            </a:r>
          </a:p>
        </p:txBody>
      </p:sp>
      <p:pic>
        <p:nvPicPr>
          <p:cNvPr id="5" name="Picture 4">
            <a:extLst>
              <a:ext uri="{FF2B5EF4-FFF2-40B4-BE49-F238E27FC236}">
                <a16:creationId xmlns:a16="http://schemas.microsoft.com/office/drawing/2014/main" id="{0C98C7F2-1B36-8E88-7F2A-5FC927CE9EDC}"/>
              </a:ext>
            </a:extLst>
          </p:cNvPr>
          <p:cNvPicPr>
            <a:picLocks noChangeAspect="1"/>
          </p:cNvPicPr>
          <p:nvPr/>
        </p:nvPicPr>
        <p:blipFill>
          <a:blip r:embed="rId3"/>
          <a:stretch>
            <a:fillRect/>
          </a:stretch>
        </p:blipFill>
        <p:spPr>
          <a:xfrm>
            <a:off x="193038" y="6236169"/>
            <a:ext cx="993734" cy="469433"/>
          </a:xfrm>
          <a:prstGeom prst="rect">
            <a:avLst/>
          </a:prstGeom>
        </p:spPr>
      </p:pic>
    </p:spTree>
    <p:extLst>
      <p:ext uri="{BB962C8B-B14F-4D97-AF65-F5344CB8AC3E}">
        <p14:creationId xmlns:p14="http://schemas.microsoft.com/office/powerpoint/2010/main" val="119899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457201" y="214519"/>
            <a:ext cx="8551333" cy="1411463"/>
          </a:xfrm>
        </p:spPr>
        <p:txBody>
          <a:bodyPr>
            <a:normAutofit fontScale="90000"/>
          </a:bodyPr>
          <a:lstStyle/>
          <a:p>
            <a:pPr>
              <a:defRPr/>
            </a:pPr>
            <a:br>
              <a:rPr lang="en-US" altLang="en-US" sz="3911" dirty="0">
                <a:ea typeface="ＭＳ Ｐゴシック" panose="020B0600070205080204" pitchFamily="34" charset="-128"/>
              </a:rPr>
            </a:br>
            <a:r>
              <a:rPr lang="en-US" altLang="en-US" sz="4900" dirty="0">
                <a:ea typeface="ＭＳ Ｐゴシック" panose="020B0600070205080204" pitchFamily="34" charset="-128"/>
              </a:rPr>
              <a:t>Step 3: Consider A Different Choice Not Driven By DD </a:t>
            </a: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872065" y="1752600"/>
            <a:ext cx="7721600" cy="45397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Ask how comfortable they are with a new perspective and if they are willing to consider moving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“Given what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have been saying, what do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think that you can do to address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“If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are the boss moving forward, instead of your fear making the choices for you, what would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be willing to 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“Your feeling doomed seems to be holding you back from action. If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can consider that are not doomed, what is one thing that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might do differently?”</a:t>
            </a:r>
            <a:endParaRPr kumimoji="0" lang="en-US" sz="16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Bookman Old Style"/>
              <a:ea typeface="+mn-ea"/>
              <a:cs typeface="+mn-cs"/>
            </a:endParaRPr>
          </a:p>
        </p:txBody>
      </p:sp>
      <p:pic>
        <p:nvPicPr>
          <p:cNvPr id="5" name="Picture 4">
            <a:extLst>
              <a:ext uri="{FF2B5EF4-FFF2-40B4-BE49-F238E27FC236}">
                <a16:creationId xmlns:a16="http://schemas.microsoft.com/office/drawing/2014/main" id="{7F27AE4E-8099-C523-3E21-C0B466835D31}"/>
              </a:ext>
            </a:extLst>
          </p:cNvPr>
          <p:cNvPicPr>
            <a:picLocks noChangeAspect="1"/>
          </p:cNvPicPr>
          <p:nvPr/>
        </p:nvPicPr>
        <p:blipFill>
          <a:blip r:embed="rId3"/>
          <a:stretch>
            <a:fillRect/>
          </a:stretch>
        </p:blipFill>
        <p:spPr>
          <a:xfrm>
            <a:off x="228600" y="6169739"/>
            <a:ext cx="993734" cy="469433"/>
          </a:xfrm>
          <a:prstGeom prst="rect">
            <a:avLst/>
          </a:prstGeom>
        </p:spPr>
      </p:pic>
    </p:spTree>
    <p:extLst>
      <p:ext uri="{BB962C8B-B14F-4D97-AF65-F5344CB8AC3E}">
        <p14:creationId xmlns:p14="http://schemas.microsoft.com/office/powerpoint/2010/main" val="230361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359835"/>
            <a:ext cx="8458200" cy="935567"/>
          </a:xfrm>
        </p:spPr>
        <p:txBody>
          <a:bodyPr>
            <a:normAutofit/>
          </a:bodyPr>
          <a:lstStyle/>
          <a:p>
            <a:pPr>
              <a:defRPr/>
            </a:pPr>
            <a:r>
              <a:rPr lang="en-US" altLang="en-US" dirty="0">
                <a:ea typeface="ＭＳ Ｐゴシック" panose="020B0600070205080204" pitchFamily="34" charset="-128"/>
              </a:rPr>
              <a:t>Step 3: Consider A Different Choice</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762001" y="1397003"/>
            <a:ext cx="777240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Remember that THEY are the fixer, not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Have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them</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come up with suggestions for a ‘small’ change that is important to them.</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Make sure that the change is simple and achievable.</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Only a trial – an experiment for a brief period.</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Recognize and warn them that they will at times slide back – it’s OK, it’s understandable.</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tough feelings will continue –but don’t have to dictate what they choose to do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they can feel one way and act another! They are the boss not the DD!</a:t>
            </a:r>
          </a:p>
        </p:txBody>
      </p:sp>
      <p:pic>
        <p:nvPicPr>
          <p:cNvPr id="2" name="Picture 1">
            <a:extLst>
              <a:ext uri="{FF2B5EF4-FFF2-40B4-BE49-F238E27FC236}">
                <a16:creationId xmlns:a16="http://schemas.microsoft.com/office/drawing/2014/main" id="{4A1DEFAE-6ACE-CE8F-1BF1-DBC66B5C1223}"/>
              </a:ext>
            </a:extLst>
          </p:cNvPr>
          <p:cNvPicPr>
            <a:picLocks noChangeAspect="1"/>
          </p:cNvPicPr>
          <p:nvPr/>
        </p:nvPicPr>
        <p:blipFill>
          <a:blip r:embed="rId3"/>
          <a:stretch>
            <a:fillRect/>
          </a:stretch>
        </p:blipFill>
        <p:spPr>
          <a:xfrm>
            <a:off x="265134" y="6172202"/>
            <a:ext cx="993734" cy="469433"/>
          </a:xfrm>
          <a:prstGeom prst="rect">
            <a:avLst/>
          </a:prstGeom>
        </p:spPr>
      </p:pic>
    </p:spTree>
    <p:extLst>
      <p:ext uri="{BB962C8B-B14F-4D97-AF65-F5344CB8AC3E}">
        <p14:creationId xmlns:p14="http://schemas.microsoft.com/office/powerpoint/2010/main" val="305653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381003"/>
            <a:ext cx="8458200" cy="914399"/>
          </a:xfrm>
        </p:spPr>
        <p:txBody>
          <a:bodyPr>
            <a:noAutofit/>
          </a:bodyPr>
          <a:lstStyle/>
          <a:p>
            <a:pPr>
              <a:defRPr/>
            </a:pPr>
            <a:br>
              <a:rPr lang="en-US" altLang="en-US" dirty="0">
                <a:ea typeface="ＭＳ Ｐゴシック" panose="020B0600070205080204" pitchFamily="34" charset="-128"/>
              </a:rPr>
            </a:br>
            <a:r>
              <a:rPr lang="en-US" altLang="en-US" dirty="0">
                <a:ea typeface="ＭＳ Ｐゴシック" panose="020B0600070205080204" pitchFamily="34" charset="-128"/>
              </a:rPr>
              <a:t>Step #3: Consider A Different Choice </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762000" y="1524002"/>
            <a:ext cx="7696200" cy="40455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the person’s ideas and let them define what change and how much – even though you may not agree that it will lead to a significant clinical change.</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 change is worth doing!</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It is OK for you to offer ideas and structure to help them implement their change they select (they may need your help).</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Steps 4 and 5 are about trouble shooting BG challenges and helping the PWD identify sensible changes.</a:t>
            </a: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pic>
        <p:nvPicPr>
          <p:cNvPr id="2" name="Picture 1">
            <a:extLst>
              <a:ext uri="{FF2B5EF4-FFF2-40B4-BE49-F238E27FC236}">
                <a16:creationId xmlns:a16="http://schemas.microsoft.com/office/drawing/2014/main" id="{03E3F866-A5E7-2A33-4B8D-02C1431909E0}"/>
              </a:ext>
            </a:extLst>
          </p:cNvPr>
          <p:cNvPicPr>
            <a:picLocks noChangeAspect="1"/>
          </p:cNvPicPr>
          <p:nvPr/>
        </p:nvPicPr>
        <p:blipFill>
          <a:blip r:embed="rId3"/>
          <a:stretch>
            <a:fillRect/>
          </a:stretch>
        </p:blipFill>
        <p:spPr>
          <a:xfrm>
            <a:off x="265133" y="6096002"/>
            <a:ext cx="993734" cy="469433"/>
          </a:xfrm>
          <a:prstGeom prst="rect">
            <a:avLst/>
          </a:prstGeom>
        </p:spPr>
      </p:pic>
    </p:spTree>
    <p:extLst>
      <p:ext uri="{BB962C8B-B14F-4D97-AF65-F5344CB8AC3E}">
        <p14:creationId xmlns:p14="http://schemas.microsoft.com/office/powerpoint/2010/main" val="26902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419600" y="2479297"/>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1079377" y="2480735"/>
            <a:ext cx="3291884" cy="2933121"/>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Given what you have been saying, what do you think that you would be willing to do to address this</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Are you willing to tolerate some fear to try something new?”</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440268" y="838200"/>
            <a:ext cx="8263467"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CFAE46"/>
                </a:solidFill>
                <a:effectLst/>
                <a:uLnTx/>
                <a:uFillTx/>
                <a:latin typeface="Calibri" panose="020F0502020204030204" pitchFamily="34" charset="0"/>
                <a:ea typeface="ＭＳ Ｐゴシック" pitchFamily="-65" charset="-128"/>
                <a:cs typeface="Calibri" panose="020F0502020204030204" pitchFamily="34" charset="0"/>
              </a:rPr>
              <a:t>Step 3: Consider a Different Choice</a:t>
            </a:r>
          </a:p>
        </p:txBody>
      </p:sp>
      <p:pic>
        <p:nvPicPr>
          <p:cNvPr id="2" name="Picture 1">
            <a:extLst>
              <a:ext uri="{FF2B5EF4-FFF2-40B4-BE49-F238E27FC236}">
                <a16:creationId xmlns:a16="http://schemas.microsoft.com/office/drawing/2014/main" id="{78E1F9D9-FB4D-D2EA-4D2B-B92EC7F6B74D}"/>
              </a:ext>
            </a:extLst>
          </p:cNvPr>
          <p:cNvPicPr>
            <a:picLocks noChangeAspect="1"/>
          </p:cNvPicPr>
          <p:nvPr/>
        </p:nvPicPr>
        <p:blipFill>
          <a:blip r:embed="rId4"/>
          <a:stretch>
            <a:fillRect/>
          </a:stretch>
        </p:blipFill>
        <p:spPr>
          <a:xfrm>
            <a:off x="304800" y="6104752"/>
            <a:ext cx="993734" cy="469433"/>
          </a:xfrm>
          <a:prstGeom prst="rect">
            <a:avLst/>
          </a:prstGeom>
        </p:spPr>
      </p:pic>
    </p:spTree>
    <p:extLst>
      <p:ext uri="{BB962C8B-B14F-4D97-AF65-F5344CB8AC3E}">
        <p14:creationId xmlns:p14="http://schemas.microsoft.com/office/powerpoint/2010/main" val="312820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2426857"/>
            <a:ext cx="3337014" cy="252570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295402" y="1143000"/>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CFAE46"/>
                </a:solidFill>
                <a:effectLst/>
                <a:uLnTx/>
                <a:uFillTx/>
                <a:latin typeface="Calibri" panose="020F0502020204030204" pitchFamily="34" charset="0"/>
                <a:ea typeface="ＭＳ Ｐゴシック" pitchFamily="-65" charset="-128"/>
                <a:cs typeface="Calibri" panose="020F0502020204030204" pitchFamily="34" charset="0"/>
              </a:rPr>
              <a:t>And Sally Responds…</a:t>
            </a: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14802" y="2498570"/>
            <a:ext cx="3905845" cy="2507456"/>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would be willing to try the CGM again. I understand they have come a long way since I last used one</a:t>
            </a:r>
            <a:r>
              <a:rPr kumimoji="0" lang="en-CA"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And, I could try going to bed with a lower blood sugar.”</a:t>
            </a: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3" name="Picture 2">
            <a:extLst>
              <a:ext uri="{FF2B5EF4-FFF2-40B4-BE49-F238E27FC236}">
                <a16:creationId xmlns:a16="http://schemas.microsoft.com/office/drawing/2014/main" id="{4C741F45-9D6B-E3A9-0DE2-5C8D2142BEE9}"/>
              </a:ext>
            </a:extLst>
          </p:cNvPr>
          <p:cNvPicPr>
            <a:picLocks noChangeAspect="1"/>
          </p:cNvPicPr>
          <p:nvPr/>
        </p:nvPicPr>
        <p:blipFill>
          <a:blip r:embed="rId4"/>
          <a:stretch>
            <a:fillRect/>
          </a:stretch>
        </p:blipFill>
        <p:spPr>
          <a:xfrm>
            <a:off x="301666" y="6172202"/>
            <a:ext cx="993734" cy="469433"/>
          </a:xfrm>
          <a:prstGeom prst="rect">
            <a:avLst/>
          </a:prstGeom>
        </p:spPr>
      </p:pic>
    </p:spTree>
    <p:extLst>
      <p:ext uri="{BB962C8B-B14F-4D97-AF65-F5344CB8AC3E}">
        <p14:creationId xmlns:p14="http://schemas.microsoft.com/office/powerpoint/2010/main" val="14952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381001" y="242255"/>
            <a:ext cx="8661400" cy="1129347"/>
          </a:xfrm>
        </p:spPr>
        <p:txBody>
          <a:bodyPr>
            <a:normAutofit fontScale="90000"/>
          </a:bodyPr>
          <a:lstStyle/>
          <a:p>
            <a:pPr>
              <a:defRPr/>
            </a:pPr>
            <a:br>
              <a:rPr lang="en-US" altLang="en-US" sz="4900" dirty="0">
                <a:ea typeface="ＭＳ Ｐゴシック" panose="020B0600070205080204" pitchFamily="34" charset="-128"/>
              </a:rPr>
            </a:br>
            <a:r>
              <a:rPr lang="en-US" altLang="en-US" sz="4900" dirty="0">
                <a:ea typeface="ＭＳ Ｐゴシック" panose="020B0600070205080204" pitchFamily="34" charset="-128"/>
              </a:rPr>
              <a:t>Why is DD Important?</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643468" y="1803403"/>
            <a:ext cx="7721601" cy="4524315"/>
          </a:xfrm>
          <a:prstGeom prst="rect">
            <a:avLst/>
          </a:prstGeom>
          <a:noFill/>
        </p:spPr>
        <p:txBody>
          <a:bodyPr wrap="square">
            <a:spAutoFit/>
          </a:bodyPr>
          <a:lstStyle/>
          <a:p>
            <a:pPr>
              <a:defRPr/>
            </a:pPr>
            <a:r>
              <a:rPr lang="en-US" sz="2400" dirty="0">
                <a:solidFill>
                  <a:prstClr val="black"/>
                </a:solidFill>
                <a:latin typeface="Calibri" panose="020F0502020204030204" pitchFamily="34" charset="0"/>
                <a:cs typeface="Calibri" panose="020F0502020204030204" pitchFamily="34" charset="0"/>
              </a:rPr>
              <a:t>DD is significantly linked cross-sectionally and over time with:</a:t>
            </a:r>
          </a:p>
          <a:p>
            <a:pPr>
              <a:defRPr/>
            </a:pPr>
            <a:r>
              <a:rPr lang="en-US" sz="2400" dirty="0">
                <a:solidFill>
                  <a:prstClr val="black"/>
                </a:solidFill>
                <a:latin typeface="Calibri" panose="020F0502020204030204" pitchFamily="34" charset="0"/>
                <a:cs typeface="Calibri" panose="020F0502020204030204" pitchFamily="34" charset="0"/>
              </a:rPr>
              <a:t>	- A1C: high DD associated with high A1C (</a:t>
            </a:r>
            <a:r>
              <a:rPr lang="en-US" sz="2400" i="1" dirty="0">
                <a:solidFill>
                  <a:prstClr val="black"/>
                </a:solidFill>
                <a:latin typeface="Calibri" panose="020F0502020204030204" pitchFamily="34" charset="0"/>
                <a:cs typeface="Calibri" panose="020F0502020204030204" pitchFamily="34" charset="0"/>
              </a:rPr>
              <a:t>but 	impactful throughout the entire A1C range</a:t>
            </a:r>
            <a:r>
              <a:rPr lang="en-US" sz="2400" dirty="0">
                <a:solidFill>
                  <a:prstClr val="black"/>
                </a:solidFill>
                <a:latin typeface="Calibri" panose="020F0502020204030204" pitchFamily="34" charset="0"/>
                <a:cs typeface="Calibri" panose="020F0502020204030204" pitchFamily="34" charset="0"/>
              </a:rPr>
              <a:t>)</a:t>
            </a:r>
          </a:p>
          <a:p>
            <a:pPr>
              <a:defRPr/>
            </a:pPr>
            <a:r>
              <a:rPr lang="en-US" sz="2400" dirty="0">
                <a:solidFill>
                  <a:prstClr val="black"/>
                </a:solidFill>
                <a:latin typeface="Calibri" panose="020F0502020204030204" pitchFamily="34" charset="0"/>
                <a:cs typeface="Calibri" panose="020F0502020204030204" pitchFamily="34" charset="0"/>
              </a:rPr>
              <a:t>	- Reduced medication/insulin taking</a:t>
            </a:r>
          </a:p>
          <a:p>
            <a:pPr>
              <a:defRPr/>
            </a:pPr>
            <a:r>
              <a:rPr lang="en-US" sz="2400" dirty="0">
                <a:solidFill>
                  <a:prstClr val="black"/>
                </a:solidFill>
                <a:latin typeface="Calibri" panose="020F0502020204030204" pitchFamily="34" charset="0"/>
                <a:cs typeface="Calibri" panose="020F0502020204030204" pitchFamily="34" charset="0"/>
              </a:rPr>
              <a:t>	- Missed healthcare visits</a:t>
            </a:r>
          </a:p>
          <a:p>
            <a:pPr>
              <a:defRPr/>
            </a:pPr>
            <a:r>
              <a:rPr lang="en-US" sz="2400" dirty="0">
                <a:solidFill>
                  <a:prstClr val="black"/>
                </a:solidFill>
                <a:latin typeface="Calibri" panose="020F0502020204030204" pitchFamily="34" charset="0"/>
                <a:cs typeface="Calibri" panose="020F0502020204030204" pitchFamily="34" charset="0"/>
              </a:rPr>
              <a:t>	- Less physical activity, weight and diet</a:t>
            </a:r>
          </a:p>
          <a:p>
            <a:pPr>
              <a:defRPr/>
            </a:pPr>
            <a:r>
              <a:rPr lang="en-US" sz="2400" dirty="0">
                <a:solidFill>
                  <a:prstClr val="black"/>
                </a:solidFill>
                <a:latin typeface="Calibri" panose="020F0502020204030204" pitchFamily="34" charset="0"/>
                <a:cs typeface="Calibri" panose="020F0502020204030204" pitchFamily="34" charset="0"/>
              </a:rPr>
              <a:t>	- Lower quality of life </a:t>
            </a:r>
          </a:p>
          <a:p>
            <a:pPr>
              <a:defRPr/>
            </a:pPr>
            <a:endParaRPr lang="en-US" sz="2400" dirty="0">
              <a:solidFill>
                <a:prstClr val="black"/>
              </a:solidFill>
              <a:latin typeface="Calibri" panose="020F0502020204030204" pitchFamily="34" charset="0"/>
              <a:cs typeface="Calibri" panose="020F0502020204030204" pitchFamily="34" charset="0"/>
            </a:endParaRPr>
          </a:p>
          <a:p>
            <a:pPr algn="ctr">
              <a:defRPr/>
            </a:pPr>
            <a:r>
              <a:rPr lang="en-US" sz="2400" b="1" dirty="0">
                <a:solidFill>
                  <a:prstClr val="black"/>
                </a:solidFill>
                <a:latin typeface="Calibri" panose="020F0502020204030204" pitchFamily="34" charset="0"/>
                <a:cs typeface="Calibri" panose="020F0502020204030204" pitchFamily="34" charset="0"/>
              </a:rPr>
              <a:t>DD has a highly significant clinical impact</a:t>
            </a:r>
            <a:r>
              <a:rPr lang="en-US" sz="2400" dirty="0">
                <a:solidFill>
                  <a:prstClr val="black"/>
                </a:solidFill>
                <a:latin typeface="Calibri" panose="020F0502020204030204" pitchFamily="34" charset="0"/>
                <a:cs typeface="Calibri" panose="020F0502020204030204" pitchFamily="34" charset="0"/>
              </a:rPr>
              <a:t>!</a:t>
            </a:r>
          </a:p>
          <a:p>
            <a:pPr algn="r">
              <a:defRPr/>
            </a:pPr>
            <a:endParaRPr lang="en-US" sz="2400" dirty="0">
              <a:solidFill>
                <a:prstClr val="black"/>
              </a:solidFill>
              <a:latin typeface="Calibri" panose="020F0502020204030204" pitchFamily="34" charset="0"/>
              <a:cs typeface="Calibri" panose="020F0502020204030204" pitchFamily="34" charset="0"/>
            </a:endParaRPr>
          </a:p>
          <a:p>
            <a:pPr algn="r">
              <a:defRPr/>
            </a:pPr>
            <a:r>
              <a:rPr lang="en-US" dirty="0">
                <a:solidFill>
                  <a:prstClr val="black"/>
                </a:solidFill>
                <a:latin typeface="Calibri" panose="020F0502020204030204" pitchFamily="34" charset="0"/>
                <a:cs typeface="Calibri" panose="020F0502020204030204" pitchFamily="34" charset="0"/>
              </a:rPr>
              <a:t>Fisher et al., 2015, 2016, 2018; </a:t>
            </a:r>
            <a:r>
              <a:rPr lang="en-US" dirty="0" err="1">
                <a:solidFill>
                  <a:prstClr val="black"/>
                </a:solidFill>
                <a:latin typeface="Calibri" panose="020F0502020204030204" pitchFamily="34" charset="0"/>
                <a:cs typeface="Calibri" panose="020F0502020204030204" pitchFamily="34" charset="0"/>
              </a:rPr>
              <a:t>Hessler</a:t>
            </a:r>
            <a:r>
              <a:rPr lang="en-US" dirty="0">
                <a:solidFill>
                  <a:prstClr val="black"/>
                </a:solidFill>
                <a:latin typeface="Calibri" panose="020F0502020204030204" pitchFamily="34" charset="0"/>
                <a:cs typeface="Calibri" panose="020F0502020204030204" pitchFamily="34" charset="0"/>
              </a:rPr>
              <a:t>, et al., 2017</a:t>
            </a:r>
          </a:p>
        </p:txBody>
      </p:sp>
      <p:pic>
        <p:nvPicPr>
          <p:cNvPr id="2" name="Picture 1">
            <a:extLst>
              <a:ext uri="{FF2B5EF4-FFF2-40B4-BE49-F238E27FC236}">
                <a16:creationId xmlns:a16="http://schemas.microsoft.com/office/drawing/2014/main" id="{C5A6F61D-DEE4-E979-9394-37DE73682EB5}"/>
              </a:ext>
            </a:extLst>
          </p:cNvPr>
          <p:cNvPicPr>
            <a:picLocks noChangeAspect="1"/>
          </p:cNvPicPr>
          <p:nvPr/>
        </p:nvPicPr>
        <p:blipFill>
          <a:blip r:embed="rId2"/>
          <a:stretch>
            <a:fillRect/>
          </a:stretch>
        </p:blipFill>
        <p:spPr>
          <a:xfrm>
            <a:off x="207415" y="6255880"/>
            <a:ext cx="993734" cy="469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343400" y="22098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1064382" y="1713642"/>
            <a:ext cx="3583818" cy="3620358"/>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“That sounds like a very important step! What BG number would you be willing to going to bed with to start and what exactly are you going to do differently? It will help if you have a good plan that you feel confident in.”</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3104EBA8-D444-45F9-78B1-A599417C0819}"/>
              </a:ext>
            </a:extLst>
          </p:cNvPr>
          <p:cNvPicPr>
            <a:picLocks noChangeAspect="1"/>
          </p:cNvPicPr>
          <p:nvPr/>
        </p:nvPicPr>
        <p:blipFill>
          <a:blip r:embed="rId4"/>
          <a:stretch>
            <a:fillRect/>
          </a:stretch>
        </p:blipFill>
        <p:spPr>
          <a:xfrm>
            <a:off x="304800" y="6172202"/>
            <a:ext cx="993734" cy="469433"/>
          </a:xfrm>
          <a:prstGeom prst="rect">
            <a:avLst/>
          </a:prstGeom>
        </p:spPr>
      </p:pic>
    </p:spTree>
    <p:extLst>
      <p:ext uri="{BB962C8B-B14F-4D97-AF65-F5344CB8AC3E}">
        <p14:creationId xmlns:p14="http://schemas.microsoft.com/office/powerpoint/2010/main" val="208690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2389799"/>
            <a:ext cx="3213760" cy="2432412"/>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28162" y="2133600"/>
            <a:ext cx="3905845" cy="3046718"/>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have been making sure I am over 250 mg/dl before bed. I am thinking I could start with going to bed at 200 mg/dl. M</a:t>
            </a:r>
            <a:r>
              <a:rPr kumimoji="0" lang="en-CA" sz="2200" b="0" i="1" u="none" strike="noStrike" kern="1200" cap="none" spc="0" normalizeH="0" baseline="0" noProof="0" dirty="0" err="1">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aybe</a:t>
            </a:r>
            <a:r>
              <a:rPr kumimoji="0" lang="en-CA"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I could cut the amount of milkshake I drink in half. Would that be enough?</a:t>
            </a: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3" name="Picture 2">
            <a:extLst>
              <a:ext uri="{FF2B5EF4-FFF2-40B4-BE49-F238E27FC236}">
                <a16:creationId xmlns:a16="http://schemas.microsoft.com/office/drawing/2014/main" id="{BEC1EE13-B497-4635-48F3-CD8CDB506F3A}"/>
              </a:ext>
            </a:extLst>
          </p:cNvPr>
          <p:cNvPicPr>
            <a:picLocks noChangeAspect="1"/>
          </p:cNvPicPr>
          <p:nvPr/>
        </p:nvPicPr>
        <p:blipFill>
          <a:blip r:embed="rId4"/>
          <a:stretch>
            <a:fillRect/>
          </a:stretch>
        </p:blipFill>
        <p:spPr>
          <a:xfrm>
            <a:off x="228600" y="6172202"/>
            <a:ext cx="993734" cy="469433"/>
          </a:xfrm>
          <a:prstGeom prst="rect">
            <a:avLst/>
          </a:prstGeom>
        </p:spPr>
      </p:pic>
    </p:spTree>
    <p:extLst>
      <p:ext uri="{BB962C8B-B14F-4D97-AF65-F5344CB8AC3E}">
        <p14:creationId xmlns:p14="http://schemas.microsoft.com/office/powerpoint/2010/main" val="180434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559060" y="2204471"/>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1280116" y="2667000"/>
            <a:ext cx="3291884" cy="2243428"/>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“Trying out a BG of 200 mg/dl is an important choice. How can you know if half of a milk shake is the right amount for this goal?”</a:t>
            </a:r>
            <a:endPar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EA582332-B2A9-6D69-4788-FBAB68938426}"/>
              </a:ext>
            </a:extLst>
          </p:cNvPr>
          <p:cNvPicPr>
            <a:picLocks noChangeAspect="1"/>
          </p:cNvPicPr>
          <p:nvPr/>
        </p:nvPicPr>
        <p:blipFill>
          <a:blip r:embed="rId4"/>
          <a:stretch>
            <a:fillRect/>
          </a:stretch>
        </p:blipFill>
        <p:spPr>
          <a:xfrm>
            <a:off x="321698" y="6096002"/>
            <a:ext cx="993734" cy="469433"/>
          </a:xfrm>
          <a:prstGeom prst="rect">
            <a:avLst/>
          </a:prstGeom>
        </p:spPr>
      </p:pic>
    </p:spTree>
    <p:extLst>
      <p:ext uri="{BB962C8B-B14F-4D97-AF65-F5344CB8AC3E}">
        <p14:creationId xmlns:p14="http://schemas.microsoft.com/office/powerpoint/2010/main" val="24605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7565" y="2498852"/>
            <a:ext cx="3314437" cy="2508612"/>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473252" y="3427565"/>
            <a:ext cx="3429000" cy="1571275"/>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can check! This will be easier once I get my new CGM.”</a:t>
            </a:r>
          </a:p>
        </p:txBody>
      </p:sp>
      <p:pic>
        <p:nvPicPr>
          <p:cNvPr id="3" name="Picture 2">
            <a:extLst>
              <a:ext uri="{FF2B5EF4-FFF2-40B4-BE49-F238E27FC236}">
                <a16:creationId xmlns:a16="http://schemas.microsoft.com/office/drawing/2014/main" id="{82FC65A6-1A93-3F47-CAE4-57A6DC100857}"/>
              </a:ext>
            </a:extLst>
          </p:cNvPr>
          <p:cNvPicPr>
            <a:picLocks noChangeAspect="1"/>
          </p:cNvPicPr>
          <p:nvPr/>
        </p:nvPicPr>
        <p:blipFill>
          <a:blip r:embed="rId4"/>
          <a:stretch>
            <a:fillRect/>
          </a:stretch>
        </p:blipFill>
        <p:spPr>
          <a:xfrm>
            <a:off x="263829" y="6096002"/>
            <a:ext cx="993734" cy="469433"/>
          </a:xfrm>
          <a:prstGeom prst="rect">
            <a:avLst/>
          </a:prstGeom>
        </p:spPr>
      </p:pic>
    </p:spTree>
    <p:extLst>
      <p:ext uri="{BB962C8B-B14F-4D97-AF65-F5344CB8AC3E}">
        <p14:creationId xmlns:p14="http://schemas.microsoft.com/office/powerpoint/2010/main" val="284918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648200" y="25146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1382864" y="2438400"/>
            <a:ext cx="3291884" cy="2438400"/>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you may need to experiment a little to get it to the right amount for your goal. When do you plan to start this change?”</a:t>
            </a:r>
            <a:endPar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D0A46185-8FAE-60AF-6CD5-AFD96854B96C}"/>
              </a:ext>
            </a:extLst>
          </p:cNvPr>
          <p:cNvPicPr>
            <a:picLocks noChangeAspect="1"/>
          </p:cNvPicPr>
          <p:nvPr/>
        </p:nvPicPr>
        <p:blipFill>
          <a:blip r:embed="rId4"/>
          <a:stretch>
            <a:fillRect/>
          </a:stretch>
        </p:blipFill>
        <p:spPr>
          <a:xfrm>
            <a:off x="304800" y="6172202"/>
            <a:ext cx="993734" cy="469433"/>
          </a:xfrm>
          <a:prstGeom prst="rect">
            <a:avLst/>
          </a:prstGeom>
        </p:spPr>
      </p:pic>
    </p:spTree>
    <p:extLst>
      <p:ext uri="{BB962C8B-B14F-4D97-AF65-F5344CB8AC3E}">
        <p14:creationId xmlns:p14="http://schemas.microsoft.com/office/powerpoint/2010/main" val="375884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05590" y="2133600"/>
            <a:ext cx="3184614" cy="2410352"/>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267202" y="2308060"/>
            <a:ext cx="3905845" cy="2507456"/>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can start tonight with the half of a milkshake and target for 200 mg/dl before bed. And, I will move forward with the process of getting the CGM today.”</a:t>
            </a:r>
          </a:p>
        </p:txBody>
      </p:sp>
      <p:pic>
        <p:nvPicPr>
          <p:cNvPr id="3" name="Picture 2">
            <a:extLst>
              <a:ext uri="{FF2B5EF4-FFF2-40B4-BE49-F238E27FC236}">
                <a16:creationId xmlns:a16="http://schemas.microsoft.com/office/drawing/2014/main" id="{04D02599-6CC6-B716-E9DC-E8D8BB234D07}"/>
              </a:ext>
            </a:extLst>
          </p:cNvPr>
          <p:cNvPicPr>
            <a:picLocks noChangeAspect="1"/>
          </p:cNvPicPr>
          <p:nvPr/>
        </p:nvPicPr>
        <p:blipFill>
          <a:blip r:embed="rId4"/>
          <a:stretch>
            <a:fillRect/>
          </a:stretch>
        </p:blipFill>
        <p:spPr>
          <a:xfrm>
            <a:off x="228600" y="6172202"/>
            <a:ext cx="993734" cy="469433"/>
          </a:xfrm>
          <a:prstGeom prst="rect">
            <a:avLst/>
          </a:prstGeom>
        </p:spPr>
      </p:pic>
    </p:spTree>
    <p:extLst>
      <p:ext uri="{BB962C8B-B14F-4D97-AF65-F5344CB8AC3E}">
        <p14:creationId xmlns:p14="http://schemas.microsoft.com/office/powerpoint/2010/main" val="350734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116664" y="2349556"/>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14400" y="1343647"/>
            <a:ext cx="4305714" cy="4495800"/>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“Let me summarize your plan and let me know if I have it all correct. In an effort to face the fear of lows at night and have a BG level that is closer to where you want to be, you are going to start tonight by drinking half a milkshake and go to bed with a BG of 200 mg/dl. You will also move forward with the process of getting a CGM today. Do I have that right?</a:t>
            </a:r>
            <a:endPar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4529BA8F-002C-1549-E7FF-648517D074B5}"/>
              </a:ext>
            </a:extLst>
          </p:cNvPr>
          <p:cNvPicPr>
            <a:picLocks noChangeAspect="1"/>
          </p:cNvPicPr>
          <p:nvPr/>
        </p:nvPicPr>
        <p:blipFill>
          <a:blip r:embed="rId4"/>
          <a:stretch>
            <a:fillRect/>
          </a:stretch>
        </p:blipFill>
        <p:spPr>
          <a:xfrm>
            <a:off x="304800" y="6172202"/>
            <a:ext cx="993734" cy="469433"/>
          </a:xfrm>
          <a:prstGeom prst="rect">
            <a:avLst/>
          </a:prstGeom>
        </p:spPr>
      </p:pic>
    </p:spTree>
    <p:extLst>
      <p:ext uri="{BB962C8B-B14F-4D97-AF65-F5344CB8AC3E}">
        <p14:creationId xmlns:p14="http://schemas.microsoft.com/office/powerpoint/2010/main" val="3325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3986" y="2407785"/>
            <a:ext cx="3337014" cy="252570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91002" y="2478442"/>
            <a:ext cx="3905845" cy="2507456"/>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“Yes. You have that correct. This feels like a weight has been lifted. I’ve been really stuck and this feels like a plan that I can really do. Thank you.”</a:t>
            </a:r>
          </a:p>
        </p:txBody>
      </p:sp>
      <p:pic>
        <p:nvPicPr>
          <p:cNvPr id="3" name="Picture 2">
            <a:extLst>
              <a:ext uri="{FF2B5EF4-FFF2-40B4-BE49-F238E27FC236}">
                <a16:creationId xmlns:a16="http://schemas.microsoft.com/office/drawing/2014/main" id="{8B857195-3B49-9B4B-1EAA-3783C72B5640}"/>
              </a:ext>
            </a:extLst>
          </p:cNvPr>
          <p:cNvPicPr>
            <a:picLocks noChangeAspect="1"/>
          </p:cNvPicPr>
          <p:nvPr/>
        </p:nvPicPr>
        <p:blipFill>
          <a:blip r:embed="rId4"/>
          <a:stretch>
            <a:fillRect/>
          </a:stretch>
        </p:blipFill>
        <p:spPr>
          <a:xfrm>
            <a:off x="228600" y="6172202"/>
            <a:ext cx="993734" cy="469433"/>
          </a:xfrm>
          <a:prstGeom prst="rect">
            <a:avLst/>
          </a:prstGeom>
        </p:spPr>
      </p:pic>
    </p:spTree>
    <p:extLst>
      <p:ext uri="{BB962C8B-B14F-4D97-AF65-F5344CB8AC3E}">
        <p14:creationId xmlns:p14="http://schemas.microsoft.com/office/powerpoint/2010/main" val="36356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220113" y="22860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90602" y="1637443"/>
            <a:ext cx="4229513" cy="4069091"/>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“I’m really glad. Expect that you will be fearful when you try this out tonight. It is scary to move forward after having a bad low. You have a good plan to begin to regain your confidence. And, thank you for your willingness to share your diabetes story with me. Let’s plan to talk by phone next week to discuss how it is going.</a:t>
            </a:r>
            <a:endPar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base" latinLnBrk="0" hangingPunct="1">
              <a:lnSpc>
                <a:spcPct val="100000"/>
              </a:lnSpc>
              <a:spcBef>
                <a:spcPct val="0"/>
              </a:spcBef>
              <a:spcAft>
                <a:spcPct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0" fontAlgn="base" latinLnBrk="0" hangingPunct="0">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A713A6BB-C0B4-6A65-8971-F50D14E58384}"/>
              </a:ext>
            </a:extLst>
          </p:cNvPr>
          <p:cNvPicPr>
            <a:picLocks noChangeAspect="1"/>
          </p:cNvPicPr>
          <p:nvPr/>
        </p:nvPicPr>
        <p:blipFill>
          <a:blip r:embed="rId4"/>
          <a:stretch>
            <a:fillRect/>
          </a:stretch>
        </p:blipFill>
        <p:spPr>
          <a:xfrm>
            <a:off x="304800" y="6172202"/>
            <a:ext cx="993734" cy="469433"/>
          </a:xfrm>
          <a:prstGeom prst="rect">
            <a:avLst/>
          </a:prstGeom>
        </p:spPr>
      </p:pic>
    </p:spTree>
    <p:extLst>
      <p:ext uri="{BB962C8B-B14F-4D97-AF65-F5344CB8AC3E}">
        <p14:creationId xmlns:p14="http://schemas.microsoft.com/office/powerpoint/2010/main" val="237112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457201" y="381001"/>
            <a:ext cx="8263468" cy="914400"/>
          </a:xfrm>
        </p:spPr>
        <p:txBody>
          <a:bodyPr>
            <a:normAutofit fontScale="90000"/>
          </a:bodyPr>
          <a:lstStyle/>
          <a:p>
            <a:pPr>
              <a:defRPr/>
            </a:pPr>
            <a:br>
              <a:rPr lang="en-US" altLang="en-US" sz="3911" dirty="0">
                <a:ea typeface="ＭＳ Ｐゴシック" panose="020B0600070205080204" pitchFamily="34" charset="-128"/>
              </a:rPr>
            </a:br>
            <a:r>
              <a:rPr lang="en-US" altLang="en-US" sz="4700" dirty="0">
                <a:ea typeface="ＭＳ Ｐゴシック" panose="020B0600070205080204" pitchFamily="34" charset="-128"/>
              </a:rPr>
              <a:t>Step #3: Consider A Different Choice </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968395" y="1332784"/>
            <a:ext cx="7476066" cy="61521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Arrange for some kind of follow-up:</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Phone call</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Live or video appointment</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Follow-Up Tasks:</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Trouble shoot problem areas</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Remind them of the key messages</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Build on progress</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Help them decide on next steps (may involve Steps 4 and 5)</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srgbClr val="727CA3">
                  <a:lumMod val="20000"/>
                  <a:lumOff val="8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27CA3">
                    <a:lumMod val="20000"/>
                    <a:lumOff val="80000"/>
                  </a:srgbClr>
                </a:solidFill>
                <a:effectLst/>
                <a:uLnTx/>
                <a:uFillTx/>
                <a:latin typeface="Calibri" panose="020F0502020204030204" pitchFamily="34" charset="0"/>
                <a:ea typeface="+mn-ea"/>
                <a:cs typeface="Calibri" panose="020F0502020204030204" pitchFamily="34" charset="0"/>
              </a:rPr>
              <a:t>	</a:t>
            </a:r>
            <a:endParaRPr kumimoji="0" lang="en-US" sz="2400" b="1" i="0" u="sng" strike="noStrike" kern="1200" cap="none" spc="0" normalizeH="0" baseline="0" noProof="0" dirty="0">
              <a:ln>
                <a:noFill/>
              </a:ln>
              <a:solidFill>
                <a:srgbClr val="727CA3">
                  <a:lumMod val="20000"/>
                  <a:lumOff val="8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pic>
        <p:nvPicPr>
          <p:cNvPr id="2" name="Picture 1">
            <a:extLst>
              <a:ext uri="{FF2B5EF4-FFF2-40B4-BE49-F238E27FC236}">
                <a16:creationId xmlns:a16="http://schemas.microsoft.com/office/drawing/2014/main" id="{CA339F6B-67CE-A02F-728F-24B82CEDE610}"/>
              </a:ext>
            </a:extLst>
          </p:cNvPr>
          <p:cNvPicPr>
            <a:picLocks noChangeAspect="1"/>
          </p:cNvPicPr>
          <p:nvPr/>
        </p:nvPicPr>
        <p:blipFill>
          <a:blip r:embed="rId3"/>
          <a:stretch>
            <a:fillRect/>
          </a:stretch>
        </p:blipFill>
        <p:spPr>
          <a:xfrm>
            <a:off x="304800" y="6172202"/>
            <a:ext cx="993734" cy="469433"/>
          </a:xfrm>
          <a:prstGeom prst="rect">
            <a:avLst/>
          </a:prstGeom>
        </p:spPr>
      </p:pic>
    </p:spTree>
    <p:extLst>
      <p:ext uri="{BB962C8B-B14F-4D97-AF65-F5344CB8AC3E}">
        <p14:creationId xmlns:p14="http://schemas.microsoft.com/office/powerpoint/2010/main" val="313798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74453" y="157151"/>
            <a:ext cx="8281358" cy="1138250"/>
          </a:xfrm>
        </p:spPr>
        <p:txBody>
          <a:bodyPr>
            <a:normAutofit fontScale="90000"/>
          </a:bodyPr>
          <a:lstStyle/>
          <a:p>
            <a:pPr>
              <a:defRPr/>
            </a:pPr>
            <a:br>
              <a:rPr lang="en-US" altLang="en-US" sz="3911" dirty="0">
                <a:ea typeface="ＭＳ Ｐゴシック" panose="020B0600070205080204" pitchFamily="34" charset="-128"/>
              </a:rPr>
            </a:br>
            <a:r>
              <a:rPr lang="en-US" altLang="en-US" sz="3911" dirty="0">
                <a:ea typeface="ＭＳ Ｐゴシック" panose="020B0600070205080204" pitchFamily="34" charset="-128"/>
              </a:rPr>
              <a:t>DD </a:t>
            </a:r>
            <a:r>
              <a:rPr lang="en-US" altLang="en-US" dirty="0">
                <a:ea typeface="ＭＳ Ｐゴシック" panose="020B0600070205080204" pitchFamily="34" charset="-128"/>
              </a:rPr>
              <a:t>Prevalence</a:t>
            </a:r>
          </a:p>
        </p:txBody>
      </p:sp>
      <p:sp>
        <p:nvSpPr>
          <p:cNvPr id="22530" name="Rectangle 4">
            <a:extLst>
              <a:ext uri="{FF2B5EF4-FFF2-40B4-BE49-F238E27FC236}">
                <a16:creationId xmlns:a16="http://schemas.microsoft.com/office/drawing/2014/main" id="{14A951A8-A1B5-1940-865E-FEF4F46F7DDB}"/>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778933" y="1735669"/>
            <a:ext cx="7586134" cy="4524315"/>
          </a:xfrm>
          <a:prstGeom prst="rect">
            <a:avLst/>
          </a:prstGeom>
          <a:noFill/>
        </p:spPr>
        <p:txBody>
          <a:bodyPr wrap="square">
            <a:spAutoFit/>
          </a:bodyPr>
          <a:lstStyle/>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High prevalence among T1D adults- 42%, 9-12 month incidence = 54%. </a:t>
            </a:r>
          </a:p>
          <a:p>
            <a:pPr>
              <a:defRPr/>
            </a:pPr>
            <a:endParaRPr lang="en-US" sz="2400" dirty="0">
              <a:solidFill>
                <a:prstClr val="black"/>
              </a:solidFill>
              <a:latin typeface="Calibri" panose="020F0502020204030204" pitchFamily="34" charset="0"/>
              <a:cs typeface="Calibri" panose="020F0502020204030204" pitchFamily="34" charset="0"/>
            </a:endParaRP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DD does not disappear on its own (easily becomes chronic without intervention): of those T1D adults with high DD at baseline, 74% screened positive 9 months later.</a:t>
            </a:r>
          </a:p>
          <a:p>
            <a:pPr>
              <a:defRPr/>
            </a:pPr>
            <a:endParaRPr lang="en-US" sz="2400" dirty="0">
              <a:solidFill>
                <a:prstClr val="black"/>
              </a:solidFill>
              <a:latin typeface="Calibri" panose="020F0502020204030204" pitchFamily="34" charset="0"/>
              <a:cs typeface="Calibri" panose="020F0502020204030204" pitchFamily="34" charset="0"/>
            </a:endParaRP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Prevalence of elevated DD on at least one of seven primary sources of DD = 83%. </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					Fisher, et al., 2016</a:t>
            </a:r>
          </a:p>
        </p:txBody>
      </p:sp>
      <p:pic>
        <p:nvPicPr>
          <p:cNvPr id="2" name="Picture 1">
            <a:extLst>
              <a:ext uri="{FF2B5EF4-FFF2-40B4-BE49-F238E27FC236}">
                <a16:creationId xmlns:a16="http://schemas.microsoft.com/office/drawing/2014/main" id="{5F24A71B-CAB5-BF85-5A41-96686870B929}"/>
              </a:ext>
            </a:extLst>
          </p:cNvPr>
          <p:cNvPicPr>
            <a:picLocks noChangeAspect="1"/>
          </p:cNvPicPr>
          <p:nvPr/>
        </p:nvPicPr>
        <p:blipFill>
          <a:blip r:embed="rId3"/>
          <a:stretch>
            <a:fillRect/>
          </a:stretch>
        </p:blipFill>
        <p:spPr>
          <a:xfrm>
            <a:off x="214333" y="6188146"/>
            <a:ext cx="993734" cy="469433"/>
          </a:xfrm>
          <a:prstGeom prst="rect">
            <a:avLst/>
          </a:prstGeom>
        </p:spPr>
      </p:pic>
    </p:spTree>
    <p:extLst>
      <p:ext uri="{BB962C8B-B14F-4D97-AF65-F5344CB8AC3E}">
        <p14:creationId xmlns:p14="http://schemas.microsoft.com/office/powerpoint/2010/main" val="10431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575735" y="381001"/>
            <a:ext cx="8111067" cy="914400"/>
          </a:xfrm>
        </p:spPr>
        <p:txBody>
          <a:bodyPr>
            <a:normAutofit fontScale="90000"/>
          </a:bodyPr>
          <a:lstStyle/>
          <a:p>
            <a:pPr>
              <a:defRPr/>
            </a:pPr>
            <a:br>
              <a:rPr lang="en-US" altLang="en-US" sz="3911" dirty="0">
                <a:ea typeface="ＭＳ Ｐゴシック" panose="020B0600070205080204" pitchFamily="34" charset="-128"/>
              </a:rPr>
            </a:br>
            <a:r>
              <a:rPr lang="en-US" altLang="en-US" sz="4700" dirty="0">
                <a:ea typeface="ＭＳ Ｐゴシック" panose="020B0600070205080204" pitchFamily="34" charset="-128"/>
              </a:rPr>
              <a:t>Step #3: Consider A Different Choice </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75735" y="1464734"/>
            <a:ext cx="8263467" cy="65489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Help them decide on next steps (may involve Steps 4 and 5)</a:t>
            </a: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Steps 4 and 5 are not necessary for everyone.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the end of Step 3, some PWD may sensibly choose to:</a:t>
            </a:r>
          </a:p>
          <a:p>
            <a:pPr marL="812810" marR="0" lvl="1"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Change to inulin pump or hybrid closed loop system</a:t>
            </a:r>
          </a:p>
          <a:p>
            <a:pPr marL="812810" marR="0" lvl="1"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CGM</a:t>
            </a:r>
          </a:p>
          <a:p>
            <a:pPr marL="812810" marR="0" lvl="1"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See a dietician, personal trainer, or mental health professional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Steps 4 and 5 are most useful when more glucose data are required to identify effective solutions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(“My numbers are wacky and are unpredictable!”)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rPr>
              <a:t>	</a:t>
            </a:r>
            <a:endParaRPr kumimoji="0" lang="en-US" sz="2489" b="1" i="0" u="sng"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FFFF00"/>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pic>
        <p:nvPicPr>
          <p:cNvPr id="2" name="Picture 1">
            <a:extLst>
              <a:ext uri="{FF2B5EF4-FFF2-40B4-BE49-F238E27FC236}">
                <a16:creationId xmlns:a16="http://schemas.microsoft.com/office/drawing/2014/main" id="{76FA04A2-3099-3E07-FF6A-8F9653CF91F8}"/>
              </a:ext>
            </a:extLst>
          </p:cNvPr>
          <p:cNvPicPr>
            <a:picLocks noChangeAspect="1"/>
          </p:cNvPicPr>
          <p:nvPr/>
        </p:nvPicPr>
        <p:blipFill>
          <a:blip r:embed="rId3"/>
          <a:stretch>
            <a:fillRect/>
          </a:stretch>
        </p:blipFill>
        <p:spPr>
          <a:xfrm>
            <a:off x="290423" y="6172202"/>
            <a:ext cx="993734" cy="469433"/>
          </a:xfrm>
          <a:prstGeom prst="rect">
            <a:avLst/>
          </a:prstGeom>
        </p:spPr>
      </p:pic>
    </p:spTree>
    <p:extLst>
      <p:ext uri="{BB962C8B-B14F-4D97-AF65-F5344CB8AC3E}">
        <p14:creationId xmlns:p14="http://schemas.microsoft.com/office/powerpoint/2010/main" val="140011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33402" y="613194"/>
            <a:ext cx="8229599" cy="64121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ReVive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 A 5-Step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Assess DD regularly and systematically using the T1-Diabetes Distress Scale (T1-DDS).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Begin a conversation to foster a new or different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Consider different management choice(s) that are not driven by tough thoughts and feelings.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Optimize management based on personal choice and values – find the expert within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Make changes and plan for 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89" b="1" i="0" u="none" strike="noStrike" kern="1200" cap="none" spc="0" normalizeH="0" baseline="0" noProof="0" dirty="0">
              <a:ln>
                <a:noFill/>
              </a:ln>
              <a:solidFill>
                <a:srgbClr val="FFFFFF"/>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DDE9EC">
                  <a:lumMod val="20000"/>
                  <a:lumOff val="80000"/>
                </a:srgbClr>
              </a:solidFill>
              <a:effectLst/>
              <a:uLnTx/>
              <a:uFillTx/>
              <a:latin typeface="Bookman Old Style"/>
              <a:ea typeface="+mn-ea"/>
              <a:cs typeface="+mn-cs"/>
            </a:endParaRPr>
          </a:p>
        </p:txBody>
      </p:sp>
      <p:sp>
        <p:nvSpPr>
          <p:cNvPr id="2" name="Title 5">
            <a:extLst>
              <a:ext uri="{FF2B5EF4-FFF2-40B4-BE49-F238E27FC236}">
                <a16:creationId xmlns:a16="http://schemas.microsoft.com/office/drawing/2014/main" id="{E2B47AF9-A46A-52CB-9967-699375C7FDEA}"/>
              </a:ext>
            </a:extLst>
          </p:cNvPr>
          <p:cNvSpPr>
            <a:spLocks noGrp="1"/>
          </p:cNvSpPr>
          <p:nvPr>
            <p:ph type="title"/>
          </p:nvPr>
        </p:nvSpPr>
        <p:spPr>
          <a:xfrm>
            <a:off x="457200" y="152400"/>
            <a:ext cx="8229600" cy="990600"/>
          </a:xfrm>
        </p:spPr>
        <p:txBody>
          <a:bodyPr/>
          <a:lstStyle/>
          <a:p>
            <a:r>
              <a:rPr lang="en-US" dirty="0"/>
              <a:t>ReVive5: A Five Step Plan</a:t>
            </a:r>
          </a:p>
        </p:txBody>
      </p:sp>
      <p:pic>
        <p:nvPicPr>
          <p:cNvPr id="5" name="Picture 4">
            <a:extLst>
              <a:ext uri="{FF2B5EF4-FFF2-40B4-BE49-F238E27FC236}">
                <a16:creationId xmlns:a16="http://schemas.microsoft.com/office/drawing/2014/main" id="{0C98C7F2-1B36-8E88-7F2A-5FC927CE9EDC}"/>
              </a:ext>
            </a:extLst>
          </p:cNvPr>
          <p:cNvPicPr>
            <a:picLocks noChangeAspect="1"/>
          </p:cNvPicPr>
          <p:nvPr/>
        </p:nvPicPr>
        <p:blipFill>
          <a:blip r:embed="rId3"/>
          <a:stretch>
            <a:fillRect/>
          </a:stretch>
        </p:blipFill>
        <p:spPr>
          <a:xfrm>
            <a:off x="193038" y="6236169"/>
            <a:ext cx="993734" cy="469433"/>
          </a:xfrm>
          <a:prstGeom prst="rect">
            <a:avLst/>
          </a:prstGeom>
        </p:spPr>
      </p:pic>
    </p:spTree>
    <p:extLst>
      <p:ext uri="{BB962C8B-B14F-4D97-AF65-F5344CB8AC3E}">
        <p14:creationId xmlns:p14="http://schemas.microsoft.com/office/powerpoint/2010/main" val="94421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575735" y="381001"/>
            <a:ext cx="8111067" cy="914400"/>
          </a:xfrm>
        </p:spPr>
        <p:txBody>
          <a:bodyPr>
            <a:normAutofit/>
          </a:bodyPr>
          <a:lstStyle/>
          <a:p>
            <a:pPr>
              <a:defRPr/>
            </a:pPr>
            <a:r>
              <a:rPr lang="en-US" altLang="en-US" dirty="0">
                <a:ea typeface="ＭＳ Ｐゴシック" panose="020B0600070205080204" pitchFamily="34" charset="-128"/>
              </a:rPr>
              <a:t>You Can Do This! </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787292" y="1471645"/>
            <a:ext cx="788246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know that:</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It seems like a lot to do with a lot of steps and might take too much time. </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may feel unprepared or uncertain (happens whenever develop a new skill set)</a:t>
            </a:r>
          </a:p>
          <a:p>
            <a:pPr marL="406405" marR="0" lvl="0" indent="-4064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don’t have to be a mental health professional to do this! Although, you may see things that do need to be referred (MDD, eating disorders,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Incorporating the emotional side into your program will be more personally rewarding, appreciated by PWDs and lead to better outcomes!</a:t>
            </a:r>
          </a:p>
        </p:txBody>
      </p:sp>
      <p:pic>
        <p:nvPicPr>
          <p:cNvPr id="2" name="Picture 1">
            <a:extLst>
              <a:ext uri="{FF2B5EF4-FFF2-40B4-BE49-F238E27FC236}">
                <a16:creationId xmlns:a16="http://schemas.microsoft.com/office/drawing/2014/main" id="{76FA04A2-3099-3E07-FF6A-8F9653CF91F8}"/>
              </a:ext>
            </a:extLst>
          </p:cNvPr>
          <p:cNvPicPr>
            <a:picLocks noChangeAspect="1"/>
          </p:cNvPicPr>
          <p:nvPr/>
        </p:nvPicPr>
        <p:blipFill>
          <a:blip r:embed="rId3"/>
          <a:stretch>
            <a:fillRect/>
          </a:stretch>
        </p:blipFill>
        <p:spPr>
          <a:xfrm>
            <a:off x="290423" y="6172202"/>
            <a:ext cx="993734" cy="469433"/>
          </a:xfrm>
          <a:prstGeom prst="rect">
            <a:avLst/>
          </a:prstGeom>
        </p:spPr>
      </p:pic>
    </p:spTree>
    <p:extLst>
      <p:ext uri="{BB962C8B-B14F-4D97-AF65-F5344CB8AC3E}">
        <p14:creationId xmlns:p14="http://schemas.microsoft.com/office/powerpoint/2010/main" val="326467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27C36-FA6A-4D78-9244-E9EDE64075EF}"/>
              </a:ext>
            </a:extLst>
          </p:cNvPr>
          <p:cNvSpPr>
            <a:spLocks noGrp="1"/>
          </p:cNvSpPr>
          <p:nvPr>
            <p:ph type="title"/>
          </p:nvPr>
        </p:nvSpPr>
        <p:spPr>
          <a:xfrm>
            <a:off x="431321" y="225425"/>
            <a:ext cx="8260901" cy="1143000"/>
          </a:xfrm>
        </p:spPr>
        <p:txBody>
          <a:bodyPr/>
          <a:lstStyle/>
          <a:p>
            <a:r>
              <a:rPr lang="en-US" dirty="0"/>
              <a:t>Thank you &amp; Resource Page  </a:t>
            </a:r>
          </a:p>
        </p:txBody>
      </p:sp>
      <p:sp>
        <p:nvSpPr>
          <p:cNvPr id="5" name="Content Placeholder 4">
            <a:extLst>
              <a:ext uri="{FF2B5EF4-FFF2-40B4-BE49-F238E27FC236}">
                <a16:creationId xmlns:a16="http://schemas.microsoft.com/office/drawing/2014/main" id="{5B837833-C2E0-68CA-930D-8B3FC410C6AF}"/>
              </a:ext>
            </a:extLst>
          </p:cNvPr>
          <p:cNvSpPr>
            <a:spLocks noGrp="1"/>
          </p:cNvSpPr>
          <p:nvPr>
            <p:ph type="body" sz="half" idx="1"/>
          </p:nvPr>
        </p:nvSpPr>
        <p:spPr>
          <a:xfrm>
            <a:off x="609603" y="1601793"/>
            <a:ext cx="3810000" cy="4459282"/>
          </a:xfrm>
        </p:spPr>
        <p:txBody>
          <a:bodyPr>
            <a:normAutofit fontScale="85000" lnSpcReduction="20000"/>
          </a:bodyPr>
          <a:lstStyle/>
          <a:p>
            <a:pPr marL="0" indent="0">
              <a:buNone/>
            </a:pPr>
            <a:r>
              <a:rPr lang="en-US" altLang="en-US" sz="3600" dirty="0">
                <a:ea typeface="ＭＳ Ｐゴシック" panose="020B0600070205080204" pitchFamily="34" charset="-128"/>
              </a:rPr>
              <a:t>Packet Resources</a:t>
            </a:r>
            <a:br>
              <a:rPr lang="en-US" altLang="en-US" sz="3600" dirty="0">
                <a:ea typeface="ＭＳ Ｐゴシック" panose="020B0600070205080204" pitchFamily="34" charset="-128"/>
              </a:rPr>
            </a:br>
            <a:endParaRPr lang="en-US" altLang="en-US" sz="3600" dirty="0">
              <a:ea typeface="ＭＳ Ｐゴシック" panose="020B0600070205080204" pitchFamily="34" charset="-128"/>
            </a:endParaRPr>
          </a:p>
          <a:p>
            <a:r>
              <a:rPr lang="en-US" altLang="en-US" sz="2800" dirty="0">
                <a:latin typeface="+mn-lt"/>
                <a:ea typeface="ＭＳ Ｐゴシック" panose="020B0600070205080204" pitchFamily="34" charset="-128"/>
              </a:rPr>
              <a:t>PDF of slides with conversational tools illustrated</a:t>
            </a:r>
          </a:p>
          <a:p>
            <a:r>
              <a:rPr lang="en-US" altLang="en-US" sz="2800" dirty="0">
                <a:latin typeface="+mn-lt"/>
                <a:ea typeface="ＭＳ Ｐゴシック" panose="020B0600070205080204" pitchFamily="34" charset="-128"/>
              </a:rPr>
              <a:t>ReVive 5 Worksheet</a:t>
            </a:r>
          </a:p>
          <a:p>
            <a:r>
              <a:rPr lang="en-US" altLang="en-US" sz="2800" dirty="0">
                <a:latin typeface="+mn-lt"/>
                <a:ea typeface="ＭＳ Ｐゴシック" panose="020B0600070205080204" pitchFamily="34" charset="-128"/>
              </a:rPr>
              <a:t>Common DD Stories</a:t>
            </a:r>
          </a:p>
          <a:p>
            <a:r>
              <a:rPr lang="en-US" altLang="en-US" sz="2800" dirty="0">
                <a:latin typeface="+mn-lt"/>
                <a:ea typeface="ＭＳ Ｐゴシック" panose="020B0600070205080204" pitchFamily="34" charset="-128"/>
              </a:rPr>
              <a:t>Current Fact-based Info Handout</a:t>
            </a:r>
          </a:p>
          <a:p>
            <a:r>
              <a:rPr lang="en-US" altLang="en-US" sz="2800" dirty="0">
                <a:latin typeface="+mn-lt"/>
                <a:ea typeface="ＭＳ Ｐゴシック" panose="020B0600070205080204" pitchFamily="34" charset="-128"/>
              </a:rPr>
              <a:t>PDF of T1-DDS with scoring instructions</a:t>
            </a:r>
            <a:br>
              <a:rPr lang="en-US" altLang="en-US" sz="2800" dirty="0">
                <a:latin typeface="+mn-lt"/>
                <a:ea typeface="ＭＳ Ｐゴシック" panose="020B0600070205080204" pitchFamily="34" charset="-128"/>
              </a:rPr>
            </a:br>
            <a:endParaRPr lang="en-US" dirty="0"/>
          </a:p>
          <a:p>
            <a:pPr marL="0" indent="0">
              <a:buNone/>
            </a:pPr>
            <a:endParaRPr lang="en-US" dirty="0"/>
          </a:p>
        </p:txBody>
      </p:sp>
      <p:sp>
        <p:nvSpPr>
          <p:cNvPr id="14" name="Content Placeholder 13"/>
          <p:cNvSpPr>
            <a:spLocks noGrp="1"/>
          </p:cNvSpPr>
          <p:nvPr>
            <p:ph sz="half" idx="2"/>
          </p:nvPr>
        </p:nvSpPr>
        <p:spPr>
          <a:xfrm>
            <a:off x="4882222" y="1579209"/>
            <a:ext cx="3810000" cy="4114800"/>
          </a:xfrm>
        </p:spPr>
        <p:txBody>
          <a:bodyPr>
            <a:normAutofit fontScale="85000" lnSpcReduction="20000"/>
          </a:bodyPr>
          <a:lstStyle/>
          <a:p>
            <a:pPr marL="0" indent="0">
              <a:buNone/>
            </a:pPr>
            <a:r>
              <a:rPr lang="en-US" sz="2401" b="1" dirty="0">
                <a:cs typeface="Calibri" panose="020F0502020204030204" pitchFamily="34" charset="0"/>
              </a:rPr>
              <a:t> Additional Resources</a:t>
            </a:r>
          </a:p>
          <a:p>
            <a:pPr marL="385865" indent="-385865">
              <a:buClr>
                <a:srgbClr val="005959"/>
              </a:buClr>
              <a:buFont typeface="+mj-lt"/>
              <a:buAutoNum type="arabicPeriod"/>
            </a:pPr>
            <a:r>
              <a:rPr lang="en-US" sz="2401" dirty="0">
                <a:cs typeface="Calibri" panose="020F0502020204030204" pitchFamily="34" charset="0"/>
              </a:rPr>
              <a:t>5 Steps Cheat Sheet</a:t>
            </a:r>
          </a:p>
          <a:p>
            <a:pPr marL="385865" indent="-385865">
              <a:buClr>
                <a:srgbClr val="005959"/>
              </a:buClr>
              <a:buFont typeface="+mj-lt"/>
              <a:buAutoNum type="arabicPeriod"/>
            </a:pPr>
            <a:r>
              <a:rPr lang="en-US" sz="2401" dirty="0">
                <a:cs typeface="Calibri" panose="020F0502020204030204" pitchFamily="34" charset="0"/>
              </a:rPr>
              <a:t>Diabetes Distress Info</a:t>
            </a:r>
          </a:p>
          <a:p>
            <a:pPr marL="385865" indent="-385865">
              <a:buClr>
                <a:srgbClr val="005959"/>
              </a:buClr>
              <a:buFont typeface="+mj-lt"/>
              <a:buAutoNum type="arabicPeriod"/>
            </a:pPr>
            <a:r>
              <a:rPr lang="en-US" sz="2401" dirty="0">
                <a:cs typeface="Calibri" panose="020F0502020204030204" pitchFamily="34" charset="0"/>
              </a:rPr>
              <a:t>Log sheets </a:t>
            </a:r>
          </a:p>
          <a:p>
            <a:pPr marL="385865" indent="-385865">
              <a:buClr>
                <a:srgbClr val="005959"/>
              </a:buClr>
              <a:buFont typeface="+mj-lt"/>
              <a:buAutoNum type="arabicPeriod"/>
            </a:pPr>
            <a:r>
              <a:rPr lang="en-US" sz="2401" dirty="0">
                <a:cs typeface="Calibri" panose="020F0502020204030204" pitchFamily="34" charset="0"/>
              </a:rPr>
              <a:t>Articles on carb counting, insulin replacement therapy, exercise and more</a:t>
            </a:r>
          </a:p>
          <a:p>
            <a:pPr marL="385865" indent="-385865">
              <a:buClr>
                <a:srgbClr val="005959"/>
              </a:buClr>
              <a:buFont typeface="+mj-lt"/>
              <a:buAutoNum type="arabicPeriod"/>
            </a:pPr>
            <a:r>
              <a:rPr lang="en-US" sz="2401" dirty="0">
                <a:cs typeface="Calibri" panose="020F0502020204030204" pitchFamily="34" charset="0"/>
              </a:rPr>
              <a:t>Resources for people living with type 1 diabetes.</a:t>
            </a:r>
          </a:p>
          <a:p>
            <a:pPr marL="385865" indent="-385865">
              <a:buClr>
                <a:srgbClr val="005959"/>
              </a:buClr>
              <a:buFont typeface="+mj-lt"/>
              <a:buAutoNum type="arabicPeriod"/>
            </a:pPr>
            <a:endParaRPr lang="en-US" b="1" dirty="0">
              <a:latin typeface="Calibri" panose="020F0502020204030204" pitchFamily="34" charset="0"/>
              <a:cs typeface="Calibri" panose="020F0502020204030204" pitchFamily="34" charset="0"/>
            </a:endParaRPr>
          </a:p>
          <a:p>
            <a:pPr marL="385865" indent="-385865">
              <a:buClr>
                <a:srgbClr val="005959"/>
              </a:buClr>
              <a:buFont typeface="+mj-lt"/>
              <a:buAutoNum type="arabicPeriod"/>
            </a:pPr>
            <a:endParaRPr lang="en-US" b="1" dirty="0">
              <a:latin typeface="Baskerville Old Face" panose="02020602080505020303" pitchFamily="18" charset="0"/>
            </a:endParaRPr>
          </a:p>
        </p:txBody>
      </p:sp>
      <p:sp>
        <p:nvSpPr>
          <p:cNvPr id="6" name="Rectangle: Rounded Corners 5">
            <a:extLst>
              <a:ext uri="{FF2B5EF4-FFF2-40B4-BE49-F238E27FC236}">
                <a16:creationId xmlns:a16="http://schemas.microsoft.com/office/drawing/2014/main" id="{D39B7E89-3A18-383E-B45A-E633A088C365}"/>
              </a:ext>
            </a:extLst>
          </p:cNvPr>
          <p:cNvSpPr/>
          <p:nvPr/>
        </p:nvSpPr>
        <p:spPr>
          <a:xfrm>
            <a:off x="609603" y="6233160"/>
            <a:ext cx="990599" cy="472440"/>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pic>
        <p:nvPicPr>
          <p:cNvPr id="10" name="Picture 9" descr="Businesswoman relaxing outside">
            <a:extLst>
              <a:ext uri="{FF2B5EF4-FFF2-40B4-BE49-F238E27FC236}">
                <a16:creationId xmlns:a16="http://schemas.microsoft.com/office/drawing/2014/main" id="{A20CDFC3-8A69-A61B-FD9D-EF014F73BA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4161" y="4488180"/>
            <a:ext cx="2971800" cy="1981200"/>
          </a:xfrm>
          <a:prstGeom prst="rect">
            <a:avLst/>
          </a:prstGeom>
        </p:spPr>
      </p:pic>
    </p:spTree>
    <p:extLst>
      <p:ext uri="{BB962C8B-B14F-4D97-AF65-F5344CB8AC3E}">
        <p14:creationId xmlns:p14="http://schemas.microsoft.com/office/powerpoint/2010/main" val="411303969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11F97-CD3E-26A0-C75A-B962BAF0D642}"/>
              </a:ext>
            </a:extLst>
          </p:cNvPr>
          <p:cNvSpPr>
            <a:spLocks noGrp="1"/>
          </p:cNvSpPr>
          <p:nvPr>
            <p:ph type="title"/>
          </p:nvPr>
        </p:nvSpPr>
        <p:spPr/>
        <p:txBody>
          <a:bodyPr/>
          <a:lstStyle/>
          <a:p>
            <a:r>
              <a:rPr lang="en-US" dirty="0"/>
              <a:t>Question Check In</a:t>
            </a:r>
          </a:p>
        </p:txBody>
      </p:sp>
      <p:pic>
        <p:nvPicPr>
          <p:cNvPr id="5" name="Content Placeholder 4" descr="Back of people's heads and raised hands at corporate presentation with speaker and whiteboard out of focus in background">
            <a:extLst>
              <a:ext uri="{FF2B5EF4-FFF2-40B4-BE49-F238E27FC236}">
                <a16:creationId xmlns:a16="http://schemas.microsoft.com/office/drawing/2014/main" id="{63AAE566-80CB-831A-AC7F-C77C97D9A825}"/>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863135" y="1253706"/>
            <a:ext cx="7417729" cy="4937125"/>
          </a:xfrm>
        </p:spPr>
      </p:pic>
    </p:spTree>
    <p:extLst>
      <p:ext uri="{BB962C8B-B14F-4D97-AF65-F5344CB8AC3E}">
        <p14:creationId xmlns:p14="http://schemas.microsoft.com/office/powerpoint/2010/main" val="371100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580847" y="306938"/>
            <a:ext cx="7857067" cy="2133600"/>
          </a:xfrm>
        </p:spPr>
        <p:txBody>
          <a:bodyPr>
            <a:normAutofit fontScale="90000"/>
          </a:bodyPr>
          <a:lstStyle/>
          <a:p>
            <a:pPr algn="l">
              <a:defRPr/>
            </a:pPr>
            <a:br>
              <a:rPr lang="en-US" altLang="en-US" sz="3911" dirty="0">
                <a:ea typeface="ＭＳ Ｐゴシック" panose="020B0600070205080204" pitchFamily="34" charset="-128"/>
              </a:rPr>
            </a:br>
            <a:br>
              <a:rPr lang="en-US" altLang="en-US" sz="3200" dirty="0">
                <a:ea typeface="ＭＳ Ｐゴシック" panose="020B0600070205080204" pitchFamily="34" charset="-128"/>
              </a:rPr>
            </a:br>
            <a:br>
              <a:rPr lang="en-US" altLang="en-US" sz="4900" dirty="0">
                <a:solidFill>
                  <a:schemeClr val="tx1"/>
                </a:solidFill>
                <a:ea typeface="ＭＳ Ｐゴシック" panose="020B0600070205080204" pitchFamily="34" charset="-128"/>
                <a:cs typeface="Calibri" panose="020F0502020204030204" pitchFamily="34" charset="0"/>
              </a:rPr>
            </a:br>
            <a:r>
              <a:rPr lang="en-US" altLang="en-US" sz="4900" dirty="0">
                <a:ea typeface="ＭＳ Ｐゴシック" panose="020B0600070205080204" pitchFamily="34" charset="-128"/>
                <a:cs typeface="Calibri" panose="020F0502020204030204" pitchFamily="34" charset="0"/>
              </a:rPr>
              <a:t>Next Session will focus on </a:t>
            </a:r>
            <a:r>
              <a:rPr lang="en-US" altLang="en-US" sz="4900" dirty="0" err="1">
                <a:ea typeface="ＭＳ Ｐゴシック" panose="020B0600070205080204" pitchFamily="34" charset="-128"/>
                <a:cs typeface="Calibri" panose="020F0502020204030204" pitchFamily="34" charset="0"/>
              </a:rPr>
              <a:t>ReVive</a:t>
            </a:r>
            <a:r>
              <a:rPr lang="en-US" altLang="en-US" sz="4900" dirty="0">
                <a:ea typeface="ＭＳ Ｐゴシック" panose="020B0600070205080204" pitchFamily="34" charset="-128"/>
                <a:cs typeface="Calibri" panose="020F0502020204030204" pitchFamily="34" charset="0"/>
              </a:rPr>
              <a:t> Steps 4 and 5</a:t>
            </a:r>
            <a:br>
              <a:rPr lang="en-US" altLang="en-US" sz="3200" dirty="0">
                <a:solidFill>
                  <a:schemeClr val="tx1"/>
                </a:solidFill>
                <a:ea typeface="ＭＳ Ｐゴシック" panose="020B0600070205080204" pitchFamily="34" charset="-128"/>
                <a:cs typeface="Calibri" panose="020F0502020204030204" pitchFamily="34" charset="0"/>
              </a:rPr>
            </a:br>
            <a:endParaRPr lang="en-US" altLang="en-US" sz="3200" i="1" dirty="0">
              <a:solidFill>
                <a:schemeClr val="tx1"/>
              </a:solidFill>
              <a:ea typeface="ＭＳ Ｐゴシック" panose="020B0600070205080204" pitchFamily="34" charset="-128"/>
              <a:cs typeface="Calibri" panose="020F0502020204030204" pitchFamily="34" charset="0"/>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4338227"/>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1591736" y="5935136"/>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pic>
        <p:nvPicPr>
          <p:cNvPr id="2" name="Picture 1">
            <a:extLst>
              <a:ext uri="{FF2B5EF4-FFF2-40B4-BE49-F238E27FC236}">
                <a16:creationId xmlns:a16="http://schemas.microsoft.com/office/drawing/2014/main" id="{797D03D0-594A-C028-3DEF-17269FABB13D}"/>
              </a:ext>
            </a:extLst>
          </p:cNvPr>
          <p:cNvPicPr>
            <a:picLocks noChangeAspect="1"/>
          </p:cNvPicPr>
          <p:nvPr/>
        </p:nvPicPr>
        <p:blipFill>
          <a:blip r:embed="rId3"/>
          <a:stretch>
            <a:fillRect/>
          </a:stretch>
        </p:blipFill>
        <p:spPr>
          <a:xfrm>
            <a:off x="653190" y="2862819"/>
            <a:ext cx="4041998" cy="3371380"/>
          </a:xfrm>
          <a:prstGeom prst="rect">
            <a:avLst/>
          </a:prstGeom>
        </p:spPr>
      </p:pic>
      <p:sp>
        <p:nvSpPr>
          <p:cNvPr id="4" name="Content Placeholder 13">
            <a:extLst>
              <a:ext uri="{FF2B5EF4-FFF2-40B4-BE49-F238E27FC236}">
                <a16:creationId xmlns:a16="http://schemas.microsoft.com/office/drawing/2014/main" id="{91E79693-7AF9-FB54-C467-901240FFE240}"/>
              </a:ext>
            </a:extLst>
          </p:cNvPr>
          <p:cNvSpPr txBox="1">
            <a:spLocks/>
          </p:cNvSpPr>
          <p:nvPr/>
        </p:nvSpPr>
        <p:spPr>
          <a:xfrm>
            <a:off x="5234482" y="2746094"/>
            <a:ext cx="3352800" cy="3604829"/>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86AA2C"/>
              </a:buClr>
              <a:buSzPct val="76000"/>
              <a:buFont typeface="Wingdings 3"/>
              <a:buNone/>
              <a:tabLst/>
              <a:defRPr/>
            </a:pPr>
            <a:r>
              <a:rPr kumimoji="0" lang="en-US" sz="2401"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Questions?</a:t>
            </a:r>
          </a:p>
          <a:p>
            <a:pPr marL="274320" marR="0" lvl="0" indent="-274320" algn="l" defTabSz="914400" rtl="0" eaLnBrk="1" fontAlgn="auto" latinLnBrk="0" hangingPunct="1">
              <a:lnSpc>
                <a:spcPct val="100000"/>
              </a:lnSpc>
              <a:spcBef>
                <a:spcPts val="600"/>
              </a:spcBef>
              <a:spcAft>
                <a:spcPts val="0"/>
              </a:spcAft>
              <a:buClr>
                <a:srgbClr val="005959"/>
              </a:buClr>
              <a:buSzPct val="76000"/>
              <a:buFont typeface="Wingdings 3"/>
              <a:buChar char=""/>
              <a:tabLst/>
              <a:defRPr/>
            </a:pPr>
            <a:r>
              <a:rPr kumimoji="0" lang="en-US" sz="2401"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Email us at </a:t>
            </a:r>
            <a:r>
              <a:rPr kumimoji="0" lang="en-US" sz="2401"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4"/>
              </a:rPr>
              <a:t>info@diabetesed.net</a:t>
            </a:r>
            <a:endParaRPr kumimoji="0" lang="en-US" sz="2401"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74320" marR="0" lvl="0" indent="-274320" algn="l" defTabSz="914400" rtl="0" eaLnBrk="1" fontAlgn="auto" latinLnBrk="0" hangingPunct="1">
              <a:lnSpc>
                <a:spcPct val="100000"/>
              </a:lnSpc>
              <a:spcBef>
                <a:spcPts val="600"/>
              </a:spcBef>
              <a:spcAft>
                <a:spcPts val="0"/>
              </a:spcAft>
              <a:buClr>
                <a:srgbClr val="005959"/>
              </a:buClr>
              <a:buSzPct val="76000"/>
              <a:buFont typeface="Wingdings 3"/>
              <a:buChar char=""/>
              <a:tabLst/>
              <a:defRPr/>
            </a:pPr>
            <a:r>
              <a:rPr kumimoji="0" lang="en-US" sz="2401"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Chat with Bryanna @DiabetesEd.net</a:t>
            </a:r>
          </a:p>
          <a:p>
            <a:pPr marL="274320" marR="0" lvl="0" indent="-274320" algn="l" defTabSz="914400" rtl="0" eaLnBrk="1" fontAlgn="auto" latinLnBrk="0" hangingPunct="1">
              <a:lnSpc>
                <a:spcPct val="100000"/>
              </a:lnSpc>
              <a:spcBef>
                <a:spcPts val="600"/>
              </a:spcBef>
              <a:spcAft>
                <a:spcPts val="0"/>
              </a:spcAft>
              <a:buClr>
                <a:srgbClr val="005959"/>
              </a:buClr>
              <a:buSzPct val="76000"/>
              <a:buFont typeface="Wingdings 3"/>
              <a:buChar char=""/>
              <a:tabLst/>
              <a:defRPr/>
            </a:pPr>
            <a:r>
              <a:rPr kumimoji="0" lang="en-US" sz="2401"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Call us at 530-893-8635</a:t>
            </a:r>
          </a:p>
        </p:txBody>
      </p:sp>
    </p:spTree>
    <p:extLst>
      <p:ext uri="{BB962C8B-B14F-4D97-AF65-F5344CB8AC3E}">
        <p14:creationId xmlns:p14="http://schemas.microsoft.com/office/powerpoint/2010/main" val="351583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3</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Which of the following is false?</a:t>
            </a:r>
          </a:p>
          <a:p>
            <a:r>
              <a:rPr lang="en-US" dirty="0"/>
              <a:t>A. DD is episodic.</a:t>
            </a:r>
          </a:p>
          <a:p>
            <a:r>
              <a:rPr lang="en-US" dirty="0"/>
              <a:t>B. DD is highly prevalent.</a:t>
            </a:r>
          </a:p>
          <a:p>
            <a:r>
              <a:rPr lang="en-US" dirty="0"/>
              <a:t>C. DD is linked to diabetes management.</a:t>
            </a:r>
          </a:p>
          <a:p>
            <a:r>
              <a:rPr lang="en-US" dirty="0"/>
              <a:t>D. DD has a significant clinical impact.</a:t>
            </a:r>
          </a:p>
        </p:txBody>
      </p:sp>
      <p:sp>
        <p:nvSpPr>
          <p:cNvPr id="4" name="Oval 3">
            <a:extLst>
              <a:ext uri="{FF2B5EF4-FFF2-40B4-BE49-F238E27FC236}">
                <a16:creationId xmlns:a16="http://schemas.microsoft.com/office/drawing/2014/main" id="{89826245-BA04-4590-9FE3-EC936B354446}"/>
              </a:ext>
            </a:extLst>
          </p:cNvPr>
          <p:cNvSpPr/>
          <p:nvPr/>
        </p:nvSpPr>
        <p:spPr>
          <a:xfrm>
            <a:off x="457200" y="1828802"/>
            <a:ext cx="3454400" cy="5418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pic>
        <p:nvPicPr>
          <p:cNvPr id="5" name="Picture 4">
            <a:extLst>
              <a:ext uri="{FF2B5EF4-FFF2-40B4-BE49-F238E27FC236}">
                <a16:creationId xmlns:a16="http://schemas.microsoft.com/office/drawing/2014/main" id="{AC6A6E07-4BDB-B7D9-A0A0-B3B97E155C27}"/>
              </a:ext>
            </a:extLst>
          </p:cNvPr>
          <p:cNvPicPr>
            <a:picLocks noChangeAspect="1"/>
          </p:cNvPicPr>
          <p:nvPr/>
        </p:nvPicPr>
        <p:blipFill>
          <a:blip r:embed="rId2"/>
          <a:stretch>
            <a:fillRect/>
          </a:stretch>
        </p:blipFill>
        <p:spPr>
          <a:xfrm>
            <a:off x="304800" y="6156962"/>
            <a:ext cx="993734" cy="469433"/>
          </a:xfrm>
          <a:prstGeom prst="rect">
            <a:avLst/>
          </a:prstGeom>
        </p:spPr>
      </p:pic>
    </p:spTree>
    <p:extLst>
      <p:ext uri="{BB962C8B-B14F-4D97-AF65-F5344CB8AC3E}">
        <p14:creationId xmlns:p14="http://schemas.microsoft.com/office/powerpoint/2010/main" val="42714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630937" y="868680"/>
            <a:ext cx="2700644" cy="4828032"/>
          </a:xfrm>
        </p:spPr>
        <p:txBody>
          <a:bodyPr vert="horz" lIns="81280" tIns="40640" rIns="81280" bIns="40640" rtlCol="0" anchor="ctr" anchorCtr="0">
            <a:normAutofit/>
          </a:bodyPr>
          <a:lstStyle/>
          <a:p>
            <a:pPr defTabSz="812810">
              <a:defRPr/>
            </a:pPr>
            <a:br>
              <a:rPr lang="en-US" altLang="en-US" sz="4089" dirty="0">
                <a:solidFill>
                  <a:schemeClr val="tx1"/>
                </a:solidFill>
                <a:latin typeface="+mj-lt"/>
              </a:rPr>
            </a:br>
            <a:r>
              <a:rPr lang="en-US" altLang="en-US" sz="4089" dirty="0">
                <a:cs typeface="Calibri" panose="020F0502020204030204" pitchFamily="34" charset="0"/>
              </a:rPr>
              <a:t>What About Depression and Distress?</a:t>
            </a:r>
            <a:br>
              <a:rPr lang="en-US" altLang="en-US" sz="4089" dirty="0">
                <a:cs typeface="Calibri" panose="020F0502020204030204" pitchFamily="34" charset="0"/>
              </a:rPr>
            </a:br>
            <a:endParaRPr lang="en-US" altLang="en-US" sz="4089" dirty="0">
              <a:cs typeface="Calibri" panose="020F0502020204030204" pitchFamily="34"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3505201" y="871748"/>
            <a:ext cx="5007864" cy="4828032"/>
          </a:xfrm>
          <a:prstGeom prst="rect">
            <a:avLst/>
          </a:prstGeom>
        </p:spPr>
        <p:txBody>
          <a:bodyPr vert="horz" lIns="81280" tIns="40640" rIns="81280" bIns="40640" rtlCol="0" anchor="ctr">
            <a:noAutofit/>
          </a:bodyPr>
          <a:lstStyle/>
          <a:p>
            <a:pPr marL="406405" indent="-203203">
              <a:lnSpc>
                <a:spcPct val="90000"/>
              </a:lnSpc>
              <a:spcAft>
                <a:spcPts val="533"/>
              </a:spcAft>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DD is distinct from clinical depression or Major Depressive Disorder (MDD). </a:t>
            </a:r>
          </a:p>
          <a:p>
            <a:pPr marL="406405" indent="-203203">
              <a:lnSpc>
                <a:spcPct val="90000"/>
              </a:lnSpc>
              <a:spcAft>
                <a:spcPts val="533"/>
              </a:spcAft>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‘Depression’ is measured in studies in different ways: depressed affect, symptoms of depression, or a clinical diagnosis of MDD.</a:t>
            </a:r>
            <a:endParaRPr lang="en-US" sz="2400" i="1" dirty="0">
              <a:solidFill>
                <a:prstClr val="black"/>
              </a:solidFill>
              <a:latin typeface="Calibri" panose="020F0502020204030204" pitchFamily="34" charset="0"/>
              <a:cs typeface="Calibri" panose="020F0502020204030204" pitchFamily="34" charset="0"/>
            </a:endParaRPr>
          </a:p>
          <a:p>
            <a:pPr marL="406405" indent="-203203">
              <a:lnSpc>
                <a:spcPct val="90000"/>
              </a:lnSpc>
              <a:spcAft>
                <a:spcPts val="533"/>
              </a:spcAft>
              <a:buFont typeface="Arial" panose="020B0604020202020204" pitchFamily="34" charset="0"/>
              <a:buChar char="•"/>
              <a:defRPr/>
            </a:pPr>
            <a:r>
              <a:rPr lang="en-US" sz="2400" i="1" dirty="0">
                <a:solidFill>
                  <a:prstClr val="black"/>
                </a:solidFill>
                <a:latin typeface="Calibri" panose="020F0502020204030204" pitchFamily="34" charset="0"/>
                <a:cs typeface="Calibri" panose="020F0502020204030204" pitchFamily="34" charset="0"/>
              </a:rPr>
              <a:t>Most people with diabetes who display </a:t>
            </a:r>
            <a:r>
              <a:rPr lang="en-US" sz="2400" i="1" u="sng" dirty="0">
                <a:solidFill>
                  <a:prstClr val="black"/>
                </a:solidFill>
                <a:latin typeface="Calibri" panose="020F0502020204030204" pitchFamily="34" charset="0"/>
                <a:cs typeface="Calibri" panose="020F0502020204030204" pitchFamily="34" charset="0"/>
              </a:rPr>
              <a:t>symptoms of “depression</a:t>
            </a:r>
            <a:r>
              <a:rPr lang="en-US" sz="2400" i="1" dirty="0">
                <a:solidFill>
                  <a:prstClr val="black"/>
                </a:solidFill>
                <a:latin typeface="Calibri" panose="020F0502020204030204" pitchFamily="34" charset="0"/>
                <a:cs typeface="Calibri" panose="020F0502020204030204" pitchFamily="34" charset="0"/>
              </a:rPr>
              <a:t>” do not meet criteria for MDD. </a:t>
            </a:r>
          </a:p>
          <a:p>
            <a:pPr marL="406405" indent="-203203">
              <a:lnSpc>
                <a:spcPct val="90000"/>
              </a:lnSpc>
              <a:spcAft>
                <a:spcPts val="533"/>
              </a:spcAft>
              <a:buFont typeface="Arial" panose="020B0604020202020204" pitchFamily="34" charset="0"/>
              <a:buChar char="•"/>
              <a:defRPr/>
            </a:pPr>
            <a:r>
              <a:rPr lang="en-US" sz="2400" i="1" dirty="0">
                <a:solidFill>
                  <a:prstClr val="black"/>
                </a:solidFill>
                <a:latin typeface="Calibri" panose="020F0502020204030204" pitchFamily="34" charset="0"/>
                <a:cs typeface="Calibri" panose="020F0502020204030204" pitchFamily="34" charset="0"/>
              </a:rPr>
              <a:t>Among those with diabetes, much of what we might think of as ‘depression’ is really elevated DD.</a:t>
            </a:r>
            <a:r>
              <a:rPr lang="en-US" sz="2400" dirty="0">
                <a:solidFill>
                  <a:prstClr val="black"/>
                </a:solidFill>
                <a:latin typeface="Calibri" panose="020F0502020204030204" pitchFamily="34" charset="0"/>
                <a:cs typeface="Calibri" panose="020F0502020204030204" pitchFamily="34" charset="0"/>
              </a:rPr>
              <a:t>	</a:t>
            </a:r>
          </a:p>
        </p:txBody>
      </p:sp>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2" name="Picture 1">
            <a:extLst>
              <a:ext uri="{FF2B5EF4-FFF2-40B4-BE49-F238E27FC236}">
                <a16:creationId xmlns:a16="http://schemas.microsoft.com/office/drawing/2014/main" id="{E76A9063-C4F7-445C-A517-C826F65B3F99}"/>
              </a:ext>
            </a:extLst>
          </p:cNvPr>
          <p:cNvPicPr>
            <a:picLocks noChangeAspect="1"/>
          </p:cNvPicPr>
          <p:nvPr/>
        </p:nvPicPr>
        <p:blipFill>
          <a:blip r:embed="rId2"/>
          <a:stretch>
            <a:fillRect/>
          </a:stretch>
        </p:blipFill>
        <p:spPr>
          <a:xfrm>
            <a:off x="228600" y="6172202"/>
            <a:ext cx="993734" cy="469433"/>
          </a:xfrm>
          <a:prstGeom prst="rect">
            <a:avLst/>
          </a:prstGeom>
        </p:spPr>
      </p:pic>
    </p:spTree>
    <p:extLst>
      <p:ext uri="{BB962C8B-B14F-4D97-AF65-F5344CB8AC3E}">
        <p14:creationId xmlns:p14="http://schemas.microsoft.com/office/powerpoint/2010/main" val="234635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253" y="367628"/>
            <a:ext cx="8465127" cy="1038630"/>
          </a:xfrm>
        </p:spPr>
        <p:txBody>
          <a:bodyPr>
            <a:normAutofit/>
          </a:bodyPr>
          <a:lstStyle/>
          <a:p>
            <a:r>
              <a:rPr lang="en-US" dirty="0"/>
              <a:t>Depression vs. Diabetes Distress?</a:t>
            </a:r>
          </a:p>
        </p:txBody>
      </p:sp>
      <p:sp>
        <p:nvSpPr>
          <p:cNvPr id="3" name="Text Placeholder 2"/>
          <p:cNvSpPr>
            <a:spLocks noGrp="1"/>
          </p:cNvSpPr>
          <p:nvPr>
            <p:ph type="body" idx="1"/>
          </p:nvPr>
        </p:nvSpPr>
        <p:spPr>
          <a:xfrm>
            <a:off x="684212" y="1534254"/>
            <a:ext cx="4040188" cy="479821"/>
          </a:xfrm>
        </p:spPr>
        <p:txBody>
          <a:bodyPr>
            <a:noAutofit/>
          </a:bodyPr>
          <a:lstStyle/>
          <a:p>
            <a:r>
              <a:rPr lang="en-US" sz="2800" dirty="0"/>
              <a:t>Depressive Disorder</a:t>
            </a:r>
          </a:p>
        </p:txBody>
      </p:sp>
      <p:sp>
        <p:nvSpPr>
          <p:cNvPr id="5" name="Text Placeholder 4"/>
          <p:cNvSpPr>
            <a:spLocks noGrp="1"/>
          </p:cNvSpPr>
          <p:nvPr>
            <p:ph sz="half" idx="2"/>
          </p:nvPr>
        </p:nvSpPr>
        <p:spPr>
          <a:xfrm>
            <a:off x="4724226" y="1534254"/>
            <a:ext cx="4041775" cy="479821"/>
          </a:xfrm>
        </p:spPr>
        <p:txBody>
          <a:bodyPr>
            <a:noAutofit/>
          </a:bodyPr>
          <a:lstStyle/>
          <a:p>
            <a:pPr marL="0" indent="0">
              <a:buNone/>
            </a:pPr>
            <a:r>
              <a:rPr lang="en-US" sz="2800" b="1" dirty="0"/>
              <a:t>Diabetes Distress</a:t>
            </a:r>
          </a:p>
        </p:txBody>
      </p:sp>
      <p:sp>
        <p:nvSpPr>
          <p:cNvPr id="4" name="Text Placeholder 3"/>
          <p:cNvSpPr>
            <a:spLocks noGrp="1"/>
          </p:cNvSpPr>
          <p:nvPr>
            <p:ph type="body" sz="quarter" idx="3"/>
          </p:nvPr>
        </p:nvSpPr>
        <p:spPr>
          <a:xfrm>
            <a:off x="372534" y="2014075"/>
            <a:ext cx="4040012" cy="3929527"/>
          </a:xfrm>
        </p:spPr>
        <p:txBody>
          <a:bodyPr>
            <a:normAutofit/>
          </a:bodyPr>
          <a:lstStyle/>
          <a:p>
            <a:pPr marL="304804" indent="-304804">
              <a:lnSpc>
                <a:spcPct val="90000"/>
              </a:lnSpc>
              <a:buFont typeface="Wingdings 3"/>
              <a:buChar char="•"/>
            </a:pPr>
            <a:r>
              <a:rPr lang="en-US" sz="2200" b="0" dirty="0"/>
              <a:t>Hopelessness about life in general. </a:t>
            </a:r>
          </a:p>
          <a:p>
            <a:pPr marL="304804" indent="-304804">
              <a:lnSpc>
                <a:spcPct val="90000"/>
              </a:lnSpc>
              <a:buFont typeface="Wingdings 3"/>
              <a:buChar char="•"/>
            </a:pPr>
            <a:r>
              <a:rPr lang="en-US" sz="2200" b="0" dirty="0"/>
              <a:t>Pervasive and persistent mood problems (most of the day, more days than not).</a:t>
            </a:r>
          </a:p>
          <a:p>
            <a:pPr marL="304804" indent="-304804">
              <a:lnSpc>
                <a:spcPct val="90000"/>
              </a:lnSpc>
              <a:buFont typeface="Wingdings 3"/>
              <a:buChar char="•"/>
            </a:pPr>
            <a:r>
              <a:rPr lang="en-US" sz="2200" b="0" dirty="0"/>
              <a:t>Interferes with functioning across domains (relationships, work, health).</a:t>
            </a:r>
          </a:p>
          <a:p>
            <a:pPr>
              <a:lnSpc>
                <a:spcPct val="90000"/>
              </a:lnSpc>
            </a:pPr>
            <a:endParaRPr lang="en-US" sz="2200" b="0" dirty="0"/>
          </a:p>
          <a:p>
            <a:pPr marL="57154" algn="ctr">
              <a:lnSpc>
                <a:spcPct val="90000"/>
              </a:lnSpc>
            </a:pPr>
            <a:r>
              <a:rPr lang="en-US" sz="2200" b="0" dirty="0"/>
              <a:t>“I’m a failure. Everything is hopeless.”</a:t>
            </a:r>
          </a:p>
        </p:txBody>
      </p:sp>
      <p:sp>
        <p:nvSpPr>
          <p:cNvPr id="6" name="Text Placeholder 5"/>
          <p:cNvSpPr>
            <a:spLocks noGrp="1"/>
          </p:cNvSpPr>
          <p:nvPr>
            <p:ph sz="quarter" idx="4"/>
          </p:nvPr>
        </p:nvSpPr>
        <p:spPr>
          <a:xfrm>
            <a:off x="4614814" y="2286002"/>
            <a:ext cx="4041422" cy="3996267"/>
          </a:xfrm>
        </p:spPr>
        <p:txBody>
          <a:bodyPr>
            <a:normAutofit fontScale="70000" lnSpcReduction="20000"/>
          </a:bodyPr>
          <a:lstStyle/>
          <a:p>
            <a:r>
              <a:rPr lang="en-US" dirty="0">
                <a:solidFill>
                  <a:schemeClr val="tx1"/>
                </a:solidFill>
                <a:effectLst/>
              </a:rPr>
              <a:t>Sadness and tough feelings </a:t>
            </a:r>
            <a:r>
              <a:rPr lang="en-US" u="sng" dirty="0">
                <a:solidFill>
                  <a:schemeClr val="tx1"/>
                </a:solidFill>
                <a:effectLst/>
              </a:rPr>
              <a:t>about diabetes.</a:t>
            </a:r>
          </a:p>
          <a:p>
            <a:r>
              <a:rPr lang="en-US" dirty="0">
                <a:solidFill>
                  <a:schemeClr val="tx1"/>
                </a:solidFill>
                <a:effectLst/>
              </a:rPr>
              <a:t>Persistent stressors related to diabetes.</a:t>
            </a:r>
          </a:p>
          <a:p>
            <a:r>
              <a:rPr lang="en-US" dirty="0">
                <a:solidFill>
                  <a:schemeClr val="tx1"/>
                </a:solidFill>
                <a:effectLst/>
              </a:rPr>
              <a:t>May or may not affect diabetes management or functioning in other areas.</a:t>
            </a:r>
          </a:p>
          <a:p>
            <a:pPr marL="57154" indent="0">
              <a:buNone/>
            </a:pPr>
            <a:endParaRPr lang="en-US" dirty="0">
              <a:solidFill>
                <a:schemeClr val="tx1"/>
              </a:solidFill>
              <a:effectLst/>
            </a:endParaRPr>
          </a:p>
          <a:p>
            <a:pPr marL="57154" indent="0">
              <a:buNone/>
            </a:pPr>
            <a:endParaRPr lang="en-US" dirty="0">
              <a:solidFill>
                <a:schemeClr val="tx1"/>
              </a:solidFill>
              <a:effectLst/>
            </a:endParaRPr>
          </a:p>
          <a:p>
            <a:pPr marL="57154" indent="0" algn="ctr">
              <a:buNone/>
            </a:pPr>
            <a:r>
              <a:rPr lang="en-US" dirty="0">
                <a:solidFill>
                  <a:schemeClr val="tx1"/>
                </a:solidFill>
                <a:effectLst/>
              </a:rPr>
              <a:t>“I’m failing at diabetes. My efforts at diabetes are hopeless.”</a:t>
            </a:r>
          </a:p>
        </p:txBody>
      </p:sp>
      <p:pic>
        <p:nvPicPr>
          <p:cNvPr id="7" name="Picture 6">
            <a:extLst>
              <a:ext uri="{FF2B5EF4-FFF2-40B4-BE49-F238E27FC236}">
                <a16:creationId xmlns:a16="http://schemas.microsoft.com/office/drawing/2014/main" id="{57BA7A40-B86F-A6AF-8A3D-A49FF217E393}"/>
              </a:ext>
            </a:extLst>
          </p:cNvPr>
          <p:cNvPicPr>
            <a:picLocks noChangeAspect="1"/>
          </p:cNvPicPr>
          <p:nvPr/>
        </p:nvPicPr>
        <p:blipFill>
          <a:blip r:embed="rId3"/>
          <a:stretch>
            <a:fillRect/>
          </a:stretch>
        </p:blipFill>
        <p:spPr>
          <a:xfrm>
            <a:off x="304800" y="6246410"/>
            <a:ext cx="993734" cy="469433"/>
          </a:xfrm>
          <a:prstGeom prst="rect">
            <a:avLst/>
          </a:prstGeom>
        </p:spPr>
      </p:pic>
    </p:spTree>
    <p:extLst>
      <p:ext uri="{BB962C8B-B14F-4D97-AF65-F5344CB8AC3E}">
        <p14:creationId xmlns:p14="http://schemas.microsoft.com/office/powerpoint/2010/main" val="214233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0169A6-1916-4A90-E182-3317F9FBDE2B}"/>
              </a:ext>
            </a:extLst>
          </p:cNvPr>
          <p:cNvSpPr txBox="1"/>
          <p:nvPr/>
        </p:nvSpPr>
        <p:spPr>
          <a:xfrm>
            <a:off x="990600" y="2362200"/>
            <a:ext cx="6858000" cy="369332"/>
          </a:xfrm>
          <a:prstGeom prst="rect">
            <a:avLst/>
          </a:prstGeom>
          <a:noFill/>
        </p:spPr>
        <p:txBody>
          <a:bodyPr wrap="square" rtlCol="0">
            <a:spAutoFit/>
          </a:bodyPr>
          <a:lstStyle/>
          <a:p>
            <a:r>
              <a:rPr lang="en-US" b="0" i="0">
                <a:solidFill>
                  <a:srgbClr val="000000"/>
                </a:solidFill>
                <a:effectLst/>
                <a:latin typeface="-apple-system"/>
              </a:rPr>
              <a:t>so please download your certificates into a file on your computer.</a:t>
            </a:r>
            <a:endParaRPr lang="en-US" dirty="0"/>
          </a:p>
        </p:txBody>
      </p:sp>
      <p:pic>
        <p:nvPicPr>
          <p:cNvPr id="3" name="Picture 2" descr="Text, letter&#10;&#10;Description automatically generated">
            <a:extLst>
              <a:ext uri="{FF2B5EF4-FFF2-40B4-BE49-F238E27FC236}">
                <a16:creationId xmlns:a16="http://schemas.microsoft.com/office/drawing/2014/main" id="{2855DF88-8E2E-1A95-2285-1A3A10A52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89" y="2133600"/>
            <a:ext cx="8534400" cy="2678681"/>
          </a:xfrm>
          <a:prstGeom prst="rect">
            <a:avLst/>
          </a:prstGeom>
        </p:spPr>
      </p:pic>
      <p:sp>
        <p:nvSpPr>
          <p:cNvPr id="2" name="TextBox 1">
            <a:extLst>
              <a:ext uri="{FF2B5EF4-FFF2-40B4-BE49-F238E27FC236}">
                <a16:creationId xmlns:a16="http://schemas.microsoft.com/office/drawing/2014/main" id="{24C86A47-3A8B-1DFB-0774-8F40C410721E}"/>
              </a:ext>
            </a:extLst>
          </p:cNvPr>
          <p:cNvSpPr txBox="1"/>
          <p:nvPr/>
        </p:nvSpPr>
        <p:spPr>
          <a:xfrm>
            <a:off x="810811" y="4922502"/>
            <a:ext cx="7783355" cy="1261884"/>
          </a:xfrm>
          <a:prstGeom prst="rect">
            <a:avLst/>
          </a:prstGeom>
          <a:noFill/>
        </p:spPr>
        <p:txBody>
          <a:bodyPr wrap="square" rtlCol="0">
            <a:spAutoFit/>
          </a:bodyPr>
          <a:lstStyle/>
          <a:p>
            <a:pPr algn="ctr"/>
            <a:r>
              <a:rPr lang="en-US" sz="2800" dirty="0">
                <a:solidFill>
                  <a:srgbClr val="280049"/>
                </a:solidFill>
                <a:latin typeface="Calibri" panose="020F0502020204030204" pitchFamily="34" charset="0"/>
                <a:cs typeface="Calibri" panose="020F0502020204030204" pitchFamily="34" charset="0"/>
              </a:rPr>
              <a:t>Welcome to our DiabetesEd Online University  </a:t>
            </a:r>
          </a:p>
          <a:p>
            <a:pPr algn="ctr"/>
            <a:r>
              <a:rPr lang="en-US" sz="2400" b="0" i="1" dirty="0">
                <a:solidFill>
                  <a:srgbClr val="7030A0"/>
                </a:solidFill>
                <a:latin typeface="Calibri" panose="020F0502020204030204" pitchFamily="34" charset="0"/>
                <a:cs typeface="Calibri" panose="020F0502020204030204" pitchFamily="34" charset="0"/>
              </a:rPr>
              <a:t>Our goal is to provide an exceptional user experience and build a sense of community.</a:t>
            </a:r>
          </a:p>
        </p:txBody>
      </p:sp>
      <p:pic>
        <p:nvPicPr>
          <p:cNvPr id="7" name="Picture 6" descr="Text, letter&#10;&#10;Description automatically generated">
            <a:extLst>
              <a:ext uri="{FF2B5EF4-FFF2-40B4-BE49-F238E27FC236}">
                <a16:creationId xmlns:a16="http://schemas.microsoft.com/office/drawing/2014/main" id="{300D386A-9F06-17D2-5B00-BA78C4703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18" y="2120920"/>
            <a:ext cx="8969689" cy="2616159"/>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16A4BB4A-61EF-A563-9FCD-905B6E2F75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25" y="128053"/>
            <a:ext cx="9009888" cy="1713537"/>
          </a:xfrm>
          <a:prstGeom prst="rect">
            <a:avLst/>
          </a:prstGeom>
        </p:spPr>
      </p:pic>
      <p:sp>
        <p:nvSpPr>
          <p:cNvPr id="4" name="Rectangle: Rounded Corners 3">
            <a:extLst>
              <a:ext uri="{FF2B5EF4-FFF2-40B4-BE49-F238E27FC236}">
                <a16:creationId xmlns:a16="http://schemas.microsoft.com/office/drawing/2014/main" id="{B7224D1F-CFD1-8EB0-CEAD-CB71915D0E65}"/>
              </a:ext>
            </a:extLst>
          </p:cNvPr>
          <p:cNvSpPr/>
          <p:nvPr/>
        </p:nvSpPr>
        <p:spPr>
          <a:xfrm>
            <a:off x="190500" y="6326024"/>
            <a:ext cx="533399" cy="303376"/>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87319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83079" y="143936"/>
            <a:ext cx="8212347" cy="1286933"/>
          </a:xfrm>
        </p:spPr>
        <p:txBody>
          <a:bodyPr>
            <a:normAutofit fontScale="90000"/>
          </a:bodyPr>
          <a:lstStyle/>
          <a:p>
            <a:pPr>
              <a:defRPr/>
            </a:pPr>
            <a:br>
              <a:rPr lang="en-US" altLang="en-US" sz="3911" dirty="0">
                <a:ea typeface="ＭＳ Ｐゴシック" panose="020B0600070205080204" pitchFamily="34" charset="-128"/>
              </a:rPr>
            </a:br>
            <a:r>
              <a:rPr lang="en-US" altLang="en-US" dirty="0">
                <a:ea typeface="ＭＳ Ｐゴシック" panose="020B0600070205080204" pitchFamily="34" charset="-128"/>
              </a:rPr>
              <a:t>Depression, DD, and Diabetes</a:t>
            </a:r>
          </a:p>
        </p:txBody>
      </p:sp>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4F45B605-CD3A-CC41-9936-5A3E497F5532}"/>
              </a:ext>
            </a:extLst>
          </p:cNvPr>
          <p:cNvSpPr txBox="1"/>
          <p:nvPr/>
        </p:nvSpPr>
        <p:spPr>
          <a:xfrm>
            <a:off x="643468" y="1667933"/>
            <a:ext cx="7857066" cy="4552144"/>
          </a:xfrm>
          <a:prstGeom prst="rect">
            <a:avLst/>
          </a:prstGeom>
          <a:noFill/>
        </p:spPr>
        <p:txBody>
          <a:bodyPr wrap="square" rtlCol="0">
            <a:spAutoFit/>
          </a:bodyPr>
          <a:lstStyle/>
          <a:p>
            <a:endParaRPr lang="en-US" sz="2489" b="1" dirty="0">
              <a:solidFill>
                <a:srgbClr val="727CA3">
                  <a:lumMod val="20000"/>
                  <a:lumOff val="80000"/>
                </a:srgbClr>
              </a:solidFill>
              <a:latin typeface="Bookman Old Style"/>
            </a:endParaRPr>
          </a:p>
          <a:p>
            <a:pPr marL="406405" indent="-406405">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Depression screeners (e.g., PHQ9) yield high rates of false positive diagnoses when compared with standard MDD diagnostic methods: 54% (ACCORD TRIAL) and 72% (REDEEM TRIAL). </a:t>
            </a:r>
          </a:p>
          <a:p>
            <a:endParaRPr lang="en-US" sz="2400" dirty="0">
              <a:solidFill>
                <a:prstClr val="black"/>
              </a:solidFill>
              <a:latin typeface="Calibri" panose="020F0502020204030204" pitchFamily="34" charset="0"/>
              <a:cs typeface="Calibri" panose="020F0502020204030204" pitchFamily="34" charset="0"/>
            </a:endParaRPr>
          </a:p>
          <a:p>
            <a:pPr marL="406405" indent="-406405">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Correlations between depression screening scales and DD scales are very high (0.60), suggesting that much of what </a:t>
            </a:r>
            <a:r>
              <a:rPr lang="en-US" sz="2400" i="1" dirty="0">
                <a:solidFill>
                  <a:prstClr val="black"/>
                </a:solidFill>
                <a:latin typeface="Calibri" panose="020F0502020204030204" pitchFamily="34" charset="0"/>
                <a:cs typeface="Calibri" panose="020F0502020204030204" pitchFamily="34" charset="0"/>
              </a:rPr>
              <a:t>depression screening scales measure is really the tough feelings of DD</a:t>
            </a:r>
            <a:r>
              <a:rPr lang="en-US" sz="2400" dirty="0">
                <a:solidFill>
                  <a:prstClr val="black"/>
                </a:solidFill>
                <a:latin typeface="Calibri" panose="020F0502020204030204" pitchFamily="34" charset="0"/>
                <a:cs typeface="Calibri" panose="020F0502020204030204" pitchFamily="34" charset="0"/>
              </a:rPr>
              <a:t>.</a:t>
            </a:r>
          </a:p>
          <a:p>
            <a:pPr marL="406405" indent="-406405">
              <a:buFont typeface="Wingdings" pitchFamily="2" charset="2"/>
              <a:buChar char="§"/>
            </a:pPr>
            <a:endParaRPr lang="en-US" sz="2400" dirty="0">
              <a:solidFill>
                <a:prstClr val="black"/>
              </a:solidFill>
              <a:latin typeface="Calibri" panose="020F0502020204030204" pitchFamily="34" charset="0"/>
              <a:cs typeface="Calibri" panose="020F0502020204030204" pitchFamily="34" charset="0"/>
            </a:endParaRPr>
          </a:p>
          <a:p>
            <a:pPr algn="r"/>
            <a:r>
              <a:rPr lang="en-US" sz="2400" dirty="0">
                <a:solidFill>
                  <a:prstClr val="black"/>
                </a:solidFill>
                <a:latin typeface="Calibri" panose="020F0502020204030204" pitchFamily="34" charset="0"/>
                <a:cs typeface="Calibri" panose="020F0502020204030204" pitchFamily="34" charset="0"/>
              </a:rPr>
              <a:t>Fisher, et al, 2016; Sullivan, et al., 2012 </a:t>
            </a:r>
          </a:p>
        </p:txBody>
      </p:sp>
      <p:pic>
        <p:nvPicPr>
          <p:cNvPr id="4" name="Picture 3">
            <a:extLst>
              <a:ext uri="{FF2B5EF4-FFF2-40B4-BE49-F238E27FC236}">
                <a16:creationId xmlns:a16="http://schemas.microsoft.com/office/drawing/2014/main" id="{39CFC8D9-2732-EF79-A45B-4F2CE82B9482}"/>
              </a:ext>
            </a:extLst>
          </p:cNvPr>
          <p:cNvPicPr>
            <a:picLocks noChangeAspect="1"/>
          </p:cNvPicPr>
          <p:nvPr/>
        </p:nvPicPr>
        <p:blipFill>
          <a:blip r:embed="rId2"/>
          <a:stretch>
            <a:fillRect/>
          </a:stretch>
        </p:blipFill>
        <p:spPr>
          <a:xfrm>
            <a:off x="191600" y="6312369"/>
            <a:ext cx="993734" cy="469433"/>
          </a:xfrm>
          <a:prstGeom prst="rect">
            <a:avLst/>
          </a:prstGeom>
        </p:spPr>
      </p:pic>
    </p:spTree>
    <p:extLst>
      <p:ext uri="{BB962C8B-B14F-4D97-AF65-F5344CB8AC3E}">
        <p14:creationId xmlns:p14="http://schemas.microsoft.com/office/powerpoint/2010/main" val="149162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FF43-78FF-D7C6-D669-3CB809A9CBF7}"/>
              </a:ext>
            </a:extLst>
          </p:cNvPr>
          <p:cNvSpPr>
            <a:spLocks noGrp="1"/>
          </p:cNvSpPr>
          <p:nvPr>
            <p:ph type="title"/>
          </p:nvPr>
        </p:nvSpPr>
        <p:spPr/>
        <p:txBody>
          <a:bodyPr>
            <a:normAutofit/>
          </a:bodyPr>
          <a:lstStyle/>
          <a:p>
            <a:r>
              <a:rPr lang="en-US" dirty="0"/>
              <a:t>Prevalence Of Depressive Disorders </a:t>
            </a:r>
          </a:p>
        </p:txBody>
      </p:sp>
      <p:sp>
        <p:nvSpPr>
          <p:cNvPr id="3" name="Content Placeholder 2">
            <a:extLst>
              <a:ext uri="{FF2B5EF4-FFF2-40B4-BE49-F238E27FC236}">
                <a16:creationId xmlns:a16="http://schemas.microsoft.com/office/drawing/2014/main" id="{8EEE6118-F1EE-B647-19E9-9B06572A8941}"/>
              </a:ext>
            </a:extLst>
          </p:cNvPr>
          <p:cNvSpPr>
            <a:spLocks noGrp="1"/>
          </p:cNvSpPr>
          <p:nvPr>
            <p:ph idx="1"/>
          </p:nvPr>
        </p:nvSpPr>
        <p:spPr>
          <a:xfrm>
            <a:off x="457200" y="1219200"/>
            <a:ext cx="8229600" cy="5334000"/>
          </a:xfrm>
        </p:spPr>
        <p:txBody>
          <a:bodyPr>
            <a:normAutofit/>
          </a:bodyPr>
          <a:lstStyle/>
          <a:p>
            <a:pPr marL="0" indent="0">
              <a:buNone/>
            </a:pPr>
            <a:r>
              <a:rPr lang="en-US" sz="2000" dirty="0"/>
              <a:t>For those with diabetes</a:t>
            </a:r>
          </a:p>
        </p:txBody>
      </p:sp>
      <p:graphicFrame>
        <p:nvGraphicFramePr>
          <p:cNvPr id="4" name="Content Placeholder 4">
            <a:extLst>
              <a:ext uri="{FF2B5EF4-FFF2-40B4-BE49-F238E27FC236}">
                <a16:creationId xmlns:a16="http://schemas.microsoft.com/office/drawing/2014/main" id="{9A0D74FD-E11C-36DF-3051-6D4A0CBF7551}"/>
              </a:ext>
            </a:extLst>
          </p:cNvPr>
          <p:cNvGraphicFramePr>
            <a:graphicFrameLocks/>
          </p:cNvGraphicFramePr>
          <p:nvPr/>
        </p:nvGraphicFramePr>
        <p:xfrm>
          <a:off x="628650" y="1676401"/>
          <a:ext cx="8036984"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5" name="Left Arrow 5">
            <a:extLst>
              <a:ext uri="{FF2B5EF4-FFF2-40B4-BE49-F238E27FC236}">
                <a16:creationId xmlns:a16="http://schemas.microsoft.com/office/drawing/2014/main" id="{90BFD3C7-FD79-AF6B-1626-249771875627}"/>
              </a:ext>
            </a:extLst>
          </p:cNvPr>
          <p:cNvSpPr/>
          <p:nvPr/>
        </p:nvSpPr>
        <p:spPr>
          <a:xfrm>
            <a:off x="6323858" y="4239755"/>
            <a:ext cx="1522708" cy="472557"/>
          </a:xfrm>
          <a:prstGeom prst="leftArrow">
            <a:avLst/>
          </a:prstGeom>
          <a:solidFill>
            <a:srgbClr val="44C69B"/>
          </a:solidFill>
          <a:ln w="12700" cap="flat" cmpd="sng" algn="ctr">
            <a:noFill/>
            <a:prstDash val="solid"/>
            <a:miter lim="800000"/>
          </a:ln>
          <a:effectLst/>
        </p:spPr>
        <p:txBody>
          <a:bodyPr rtlCol="0" anchor="ctr"/>
          <a:lstStyle/>
          <a:p>
            <a:pPr algn="ctr" defTabSz="685849">
              <a:defRPr/>
            </a:pPr>
            <a:r>
              <a:rPr lang="en-GB" sz="1350" kern="0" dirty="0">
                <a:solidFill>
                  <a:srgbClr val="FFFFFF"/>
                </a:solidFill>
                <a:latin typeface="Arial"/>
              </a:rPr>
              <a:t>New data</a:t>
            </a:r>
          </a:p>
        </p:txBody>
      </p:sp>
      <p:pic>
        <p:nvPicPr>
          <p:cNvPr id="6" name="Picture 5">
            <a:extLst>
              <a:ext uri="{FF2B5EF4-FFF2-40B4-BE49-F238E27FC236}">
                <a16:creationId xmlns:a16="http://schemas.microsoft.com/office/drawing/2014/main" id="{6B940CA1-6444-7070-C792-B469DC9D6427}"/>
              </a:ext>
            </a:extLst>
          </p:cNvPr>
          <p:cNvPicPr>
            <a:picLocks noChangeAspect="1"/>
          </p:cNvPicPr>
          <p:nvPr/>
        </p:nvPicPr>
        <p:blipFill>
          <a:blip r:embed="rId3"/>
          <a:stretch>
            <a:fillRect/>
          </a:stretch>
        </p:blipFill>
        <p:spPr>
          <a:xfrm>
            <a:off x="228600" y="6172203"/>
            <a:ext cx="993734" cy="469433"/>
          </a:xfrm>
          <a:prstGeom prst="rect">
            <a:avLst/>
          </a:prstGeom>
        </p:spPr>
      </p:pic>
    </p:spTree>
    <p:extLst>
      <p:ext uri="{BB962C8B-B14F-4D97-AF65-F5344CB8AC3E}">
        <p14:creationId xmlns:p14="http://schemas.microsoft.com/office/powerpoint/2010/main" val="140836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0" categoryIdx="0" bldStep="ptInCategory"/>
                                            </p:graphicEl>
                                          </p:spTgt>
                                        </p:tgtEl>
                                        <p:attrNameLst>
                                          <p:attrName>style.visibility</p:attrName>
                                        </p:attrNameLst>
                                      </p:cBhvr>
                                      <p:to>
                                        <p:strVal val="visible"/>
                                      </p:to>
                                    </p:set>
                                    <p:animEffect transition="in" filter="fade">
                                      <p:cBhvr>
                                        <p:cTn id="12" dur="500"/>
                                        <p:tgtEl>
                                          <p:spTgt spid="4">
                                            <p:graphicEl>
                                              <a:chart seriesIdx="0" categoryIdx="0" bldStep="ptInCategory"/>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chart seriesIdx="0" categoryIdx="1" bldStep="ptInCategory"/>
                                            </p:graphicEl>
                                          </p:spTgt>
                                        </p:tgtEl>
                                        <p:attrNameLst>
                                          <p:attrName>style.visibility</p:attrName>
                                        </p:attrNameLst>
                                      </p:cBhvr>
                                      <p:to>
                                        <p:strVal val="visible"/>
                                      </p:to>
                                    </p:set>
                                    <p:animEffect transition="in" filter="fade">
                                      <p:cBhvr>
                                        <p:cTn id="15" dur="500"/>
                                        <p:tgtEl>
                                          <p:spTgt spid="4">
                                            <p:graphicEl>
                                              <a:chart seriesIdx="0" categoryIdx="1" bldStep="ptInCategory"/>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chart seriesIdx="0" categoryIdx="2" bldStep="ptInCategory"/>
                                            </p:graphicEl>
                                          </p:spTgt>
                                        </p:tgtEl>
                                        <p:attrNameLst>
                                          <p:attrName>style.visibility</p:attrName>
                                        </p:attrNameLst>
                                      </p:cBhvr>
                                      <p:to>
                                        <p:strVal val="visible"/>
                                      </p:to>
                                    </p:set>
                                    <p:animEffect transition="in" filter="fade">
                                      <p:cBhvr>
                                        <p:cTn id="18" dur="500"/>
                                        <p:tgtEl>
                                          <p:spTgt spid="4">
                                            <p:graphicEl>
                                              <a:chart seriesIdx="0" categoryIdx="2" bldStep="ptInCategory"/>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chart seriesIdx="0" categoryIdx="3" bldStep="ptInCategory"/>
                                            </p:graphicEl>
                                          </p:spTgt>
                                        </p:tgtEl>
                                        <p:attrNameLst>
                                          <p:attrName>style.visibility</p:attrName>
                                        </p:attrNameLst>
                                      </p:cBhvr>
                                      <p:to>
                                        <p:strVal val="visible"/>
                                      </p:to>
                                    </p:set>
                                    <p:animEffect transition="in" filter="fade">
                                      <p:cBhvr>
                                        <p:cTn id="21" dur="500"/>
                                        <p:tgtEl>
                                          <p:spTgt spid="4">
                                            <p:graphicEl>
                                              <a:chart seriesIdx="0" categoryIdx="3" bldStep="ptInCategory"/>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graphicEl>
                                              <a:chart seriesIdx="0" categoryIdx="4" bldStep="ptInCategory"/>
                                            </p:graphicEl>
                                          </p:spTgt>
                                        </p:tgtEl>
                                        <p:attrNameLst>
                                          <p:attrName>style.visibility</p:attrName>
                                        </p:attrNameLst>
                                      </p:cBhvr>
                                      <p:to>
                                        <p:strVal val="visible"/>
                                      </p:to>
                                    </p:set>
                                    <p:animEffect transition="in" filter="fade">
                                      <p:cBhvr>
                                        <p:cTn id="26" dur="500"/>
                                        <p:tgtEl>
                                          <p:spTgt spid="4">
                                            <p:graphicEl>
                                              <a:chart seriesIdx="0" categoryIdx="4" bldStep="ptInCategory"/>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graphicEl>
                                              <a:chart seriesIdx="0" categoryIdx="5" bldStep="ptInCategory"/>
                                            </p:graphicEl>
                                          </p:spTgt>
                                        </p:tgtEl>
                                        <p:attrNameLst>
                                          <p:attrName>style.visibility</p:attrName>
                                        </p:attrNameLst>
                                      </p:cBhvr>
                                      <p:to>
                                        <p:strVal val="visible"/>
                                      </p:to>
                                    </p:set>
                                    <p:animEffect transition="in" filter="fade">
                                      <p:cBhvr>
                                        <p:cTn id="31" dur="500"/>
                                        <p:tgtEl>
                                          <p:spTgt spid="4">
                                            <p:graphicEl>
                                              <a:chart seriesIdx="0" categoryIdx="5" bldStep="ptInCategory"/>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chart seriesIdx="0" categoryIdx="6" bldStep="ptInCategory"/>
                                            </p:graphicEl>
                                          </p:spTgt>
                                        </p:tgtEl>
                                        <p:attrNameLst>
                                          <p:attrName>style.visibility</p:attrName>
                                        </p:attrNameLst>
                                      </p:cBhvr>
                                      <p:to>
                                        <p:strVal val="visible"/>
                                      </p:to>
                                    </p:set>
                                    <p:animEffect transition="in" filter="fade">
                                      <p:cBhvr>
                                        <p:cTn id="36" dur="500"/>
                                        <p:tgtEl>
                                          <p:spTgt spid="4">
                                            <p:graphicEl>
                                              <a:chart seriesIdx="0" categoryIdx="6" bldStep="ptInCategory"/>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graphicEl>
                                              <a:chart seriesIdx="0" categoryIdx="7" bldStep="ptInCategory"/>
                                            </p:graphicEl>
                                          </p:spTgt>
                                        </p:tgtEl>
                                        <p:attrNameLst>
                                          <p:attrName>style.visibility</p:attrName>
                                        </p:attrNameLst>
                                      </p:cBhvr>
                                      <p:to>
                                        <p:strVal val="visible"/>
                                      </p:to>
                                    </p:set>
                                    <p:animEffect transition="in" filter="fade">
                                      <p:cBhvr>
                                        <p:cTn id="41" dur="500"/>
                                        <p:tgtEl>
                                          <p:spTgt spid="4">
                                            <p:graphicEl>
                                              <a:chart seriesIdx="0" categoryIdx="7" bldStep="ptInCategory"/>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graphicEl>
                                              <a:chart seriesIdx="0" categoryIdx="8" bldStep="ptInCategory"/>
                                            </p:graphicEl>
                                          </p:spTgt>
                                        </p:tgtEl>
                                        <p:attrNameLst>
                                          <p:attrName>style.visibility</p:attrName>
                                        </p:attrNameLst>
                                      </p:cBhvr>
                                      <p:to>
                                        <p:strVal val="visible"/>
                                      </p:to>
                                    </p:set>
                                    <p:animEffect transition="in" filter="fade">
                                      <p:cBhvr>
                                        <p:cTn id="46" dur="500"/>
                                        <p:tgtEl>
                                          <p:spTgt spid="4">
                                            <p:graphicEl>
                                              <a:chart seriesIdx="0" categoryIdx="8" bldStep="ptInCategory"/>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El"/>
        </p:bldSub>
      </p:bldGraphic>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4</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What percent of adults with T1D who meet criteria for elevated DD?</a:t>
            </a:r>
          </a:p>
          <a:p>
            <a:r>
              <a:rPr lang="en-US" dirty="0"/>
              <a:t>A. About 40%</a:t>
            </a:r>
          </a:p>
          <a:p>
            <a:r>
              <a:rPr lang="en-US" dirty="0"/>
              <a:t>B. About 30%</a:t>
            </a:r>
          </a:p>
          <a:p>
            <a:r>
              <a:rPr lang="en-US" dirty="0"/>
              <a:t>C. About 20%</a:t>
            </a:r>
          </a:p>
          <a:p>
            <a:r>
              <a:rPr lang="en-US" dirty="0"/>
              <a:t>D. Less that 10%</a:t>
            </a:r>
          </a:p>
        </p:txBody>
      </p:sp>
      <p:sp>
        <p:nvSpPr>
          <p:cNvPr id="4" name="Oval 3">
            <a:extLst>
              <a:ext uri="{FF2B5EF4-FFF2-40B4-BE49-F238E27FC236}">
                <a16:creationId xmlns:a16="http://schemas.microsoft.com/office/drawing/2014/main" id="{89826245-BA04-4590-9FE3-EC936B354446}"/>
              </a:ext>
            </a:extLst>
          </p:cNvPr>
          <p:cNvSpPr/>
          <p:nvPr/>
        </p:nvSpPr>
        <p:spPr>
          <a:xfrm>
            <a:off x="237069" y="2413002"/>
            <a:ext cx="3657601" cy="5418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pic>
        <p:nvPicPr>
          <p:cNvPr id="5" name="Picture 4">
            <a:extLst>
              <a:ext uri="{FF2B5EF4-FFF2-40B4-BE49-F238E27FC236}">
                <a16:creationId xmlns:a16="http://schemas.microsoft.com/office/drawing/2014/main" id="{CE05DAC5-38DA-44BF-B310-7D620EE4CD4A}"/>
              </a:ext>
            </a:extLst>
          </p:cNvPr>
          <p:cNvPicPr>
            <a:picLocks noChangeAspect="1"/>
          </p:cNvPicPr>
          <p:nvPr/>
        </p:nvPicPr>
        <p:blipFill>
          <a:blip r:embed="rId2"/>
          <a:stretch>
            <a:fillRect/>
          </a:stretch>
        </p:blipFill>
        <p:spPr>
          <a:xfrm>
            <a:off x="219138" y="6236169"/>
            <a:ext cx="993734" cy="469433"/>
          </a:xfrm>
          <a:prstGeom prst="rect">
            <a:avLst/>
          </a:prstGeom>
        </p:spPr>
      </p:pic>
    </p:spTree>
    <p:extLst>
      <p:ext uri="{BB962C8B-B14F-4D97-AF65-F5344CB8AC3E}">
        <p14:creationId xmlns:p14="http://schemas.microsoft.com/office/powerpoint/2010/main" val="70064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660400" y="175547"/>
            <a:ext cx="7823200" cy="1286933"/>
          </a:xfrm>
        </p:spPr>
        <p:txBody>
          <a:bodyPr>
            <a:noAutofit/>
          </a:bodyPr>
          <a:lstStyle/>
          <a:p>
            <a:pPr>
              <a:defRPr/>
            </a:pPr>
            <a:br>
              <a:rPr lang="en-US" altLang="en-US" dirty="0">
                <a:ea typeface="ＭＳ Ｐゴシック" panose="020B0600070205080204" pitchFamily="34" charset="-128"/>
              </a:rPr>
            </a:br>
            <a:r>
              <a:rPr lang="en-US" altLang="en-US" dirty="0">
                <a:ea typeface="ＭＳ Ｐゴシック" panose="020B0600070205080204" pitchFamily="34" charset="-128"/>
              </a:rPr>
              <a:t>Conclusions About Depression &amp; DD</a:t>
            </a:r>
          </a:p>
        </p:txBody>
      </p:sp>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480733"/>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BA7C30E4-5F84-0544-B865-92F0C4F281F5}"/>
              </a:ext>
            </a:extLst>
          </p:cNvPr>
          <p:cNvSpPr txBox="1"/>
          <p:nvPr/>
        </p:nvSpPr>
        <p:spPr>
          <a:xfrm>
            <a:off x="508002" y="5799667"/>
            <a:ext cx="7857067" cy="338554"/>
          </a:xfrm>
          <a:prstGeom prst="rect">
            <a:avLst/>
          </a:prstGeom>
          <a:noFill/>
        </p:spPr>
        <p:txBody>
          <a:bodyPr wrap="square" rtlCol="0">
            <a:spAutoFit/>
          </a:bodyPr>
          <a:lstStyle/>
          <a:p>
            <a:r>
              <a:rPr lang="en-US" sz="1600" dirty="0">
                <a:solidFill>
                  <a:prstClr val="black"/>
                </a:solidFill>
                <a:latin typeface="Gill Sans MT"/>
              </a:rPr>
              <a:t> </a:t>
            </a:r>
          </a:p>
        </p:txBody>
      </p:sp>
      <p:sp>
        <p:nvSpPr>
          <p:cNvPr id="5" name="TextBox 4">
            <a:extLst>
              <a:ext uri="{FF2B5EF4-FFF2-40B4-BE49-F238E27FC236}">
                <a16:creationId xmlns:a16="http://schemas.microsoft.com/office/drawing/2014/main" id="{B53A305A-45DB-CB41-B8FC-8E96E87C57D5}"/>
              </a:ext>
            </a:extLst>
          </p:cNvPr>
          <p:cNvSpPr txBox="1"/>
          <p:nvPr/>
        </p:nvSpPr>
        <p:spPr>
          <a:xfrm>
            <a:off x="846669" y="1699396"/>
            <a:ext cx="7992533" cy="4784258"/>
          </a:xfrm>
          <a:prstGeom prst="rect">
            <a:avLst/>
          </a:prstGeom>
          <a:noFill/>
        </p:spPr>
        <p:txBody>
          <a:bodyPr wrap="square" rtlCol="0">
            <a:spAutoFit/>
          </a:bodyPr>
          <a:lstStyle/>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DD and ‘depression’ may look similar (especially on screeners), but they are </a:t>
            </a:r>
            <a:r>
              <a:rPr lang="en-US" sz="2800" i="1" dirty="0">
                <a:solidFill>
                  <a:prstClr val="black"/>
                </a:solidFill>
                <a:latin typeface="Calibri" panose="020F0502020204030204" pitchFamily="34" charset="0"/>
                <a:cs typeface="Calibri" panose="020F0502020204030204" pitchFamily="34" charset="0"/>
              </a:rPr>
              <a:t>very</a:t>
            </a:r>
            <a:r>
              <a:rPr lang="en-US" sz="2800" dirty="0">
                <a:solidFill>
                  <a:prstClr val="black"/>
                </a:solidFill>
                <a:latin typeface="Calibri" panose="020F0502020204030204" pitchFamily="34" charset="0"/>
                <a:cs typeface="Calibri" panose="020F0502020204030204" pitchFamily="34" charset="0"/>
              </a:rPr>
              <a:t> different.</a:t>
            </a: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ADA guidelines suggest that DD be assessed and managed </a:t>
            </a:r>
            <a:r>
              <a:rPr lang="en-US" sz="2800" i="1" dirty="0">
                <a:solidFill>
                  <a:prstClr val="black"/>
                </a:solidFill>
                <a:latin typeface="Calibri" panose="020F0502020204030204" pitchFamily="34" charset="0"/>
                <a:cs typeface="Calibri" panose="020F0502020204030204" pitchFamily="34" charset="0"/>
              </a:rPr>
              <a:t>within</a:t>
            </a:r>
            <a:r>
              <a:rPr lang="en-US" sz="2800" dirty="0">
                <a:solidFill>
                  <a:prstClr val="black"/>
                </a:solidFill>
                <a:latin typeface="Calibri" panose="020F0502020204030204" pitchFamily="34" charset="0"/>
                <a:cs typeface="Calibri" panose="020F0502020204030204" pitchFamily="34" charset="0"/>
              </a:rPr>
              <a:t> diabetes care – no need to refer.</a:t>
            </a: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This means that </a:t>
            </a:r>
            <a:r>
              <a:rPr lang="en-US" sz="2800" i="1" dirty="0">
                <a:solidFill>
                  <a:prstClr val="black"/>
                </a:solidFill>
                <a:latin typeface="Calibri" panose="020F0502020204030204" pitchFamily="34" charset="0"/>
                <a:cs typeface="Calibri" panose="020F0502020204030204" pitchFamily="34" charset="0"/>
              </a:rPr>
              <a:t>you</a:t>
            </a:r>
            <a:r>
              <a:rPr lang="en-US" sz="2800" dirty="0">
                <a:solidFill>
                  <a:prstClr val="black"/>
                </a:solidFill>
                <a:latin typeface="Calibri" panose="020F0502020204030204" pitchFamily="34" charset="0"/>
                <a:cs typeface="Calibri" panose="020F0502020204030204" pitchFamily="34" charset="0"/>
              </a:rPr>
              <a:t> are the front-line, DD interventionists – </a:t>
            </a:r>
            <a:r>
              <a:rPr lang="en-US" sz="2800" i="1" dirty="0">
                <a:solidFill>
                  <a:prstClr val="black"/>
                </a:solidFill>
                <a:latin typeface="Calibri" panose="020F0502020204030204" pitchFamily="34" charset="0"/>
                <a:cs typeface="Calibri" panose="020F0502020204030204" pitchFamily="34" charset="0"/>
              </a:rPr>
              <a:t>and you can do it!</a:t>
            </a:r>
          </a:p>
          <a:p>
            <a:endParaRPr lang="en-US" sz="2800" i="1" dirty="0">
              <a:solidFill>
                <a:srgbClr val="727CA3">
                  <a:lumMod val="20000"/>
                  <a:lumOff val="80000"/>
                </a:srgbClr>
              </a:solidFill>
              <a:latin typeface="Calibri" panose="020F0502020204030204" pitchFamily="34" charset="0"/>
              <a:cs typeface="Calibri" panose="020F0502020204030204" pitchFamily="34" charset="0"/>
            </a:endParaRPr>
          </a:p>
          <a:p>
            <a:r>
              <a:rPr lang="en-US" sz="2800" dirty="0">
                <a:solidFill>
                  <a:prstClr val="black"/>
                </a:solidFill>
                <a:latin typeface="Calibri" panose="020F0502020204030204" pitchFamily="34" charset="0"/>
                <a:cs typeface="Calibri" panose="020F0502020204030204" pitchFamily="34" charset="0"/>
              </a:rPr>
              <a:t>NOTE: </a:t>
            </a:r>
            <a:r>
              <a:rPr lang="en-US" sz="2800" i="1" dirty="0">
                <a:solidFill>
                  <a:prstClr val="black"/>
                </a:solidFill>
                <a:latin typeface="Calibri" panose="020F0502020204030204" pitchFamily="34" charset="0"/>
                <a:cs typeface="Calibri" panose="020F0502020204030204" pitchFamily="34" charset="0"/>
              </a:rPr>
              <a:t>MDD does occur in the diabetes population. When detected and diagnosed adequately, it needs to be treated.</a:t>
            </a:r>
          </a:p>
          <a:p>
            <a:pPr marL="304804" indent="-304804">
              <a:buFont typeface="Wingdings" pitchFamily="2" charset="2"/>
              <a:buChar char="§"/>
            </a:pPr>
            <a:endParaRPr lang="en-US" sz="2489" b="1" dirty="0">
              <a:solidFill>
                <a:srgbClr val="727CA3">
                  <a:lumMod val="20000"/>
                  <a:lumOff val="80000"/>
                </a:srgbClr>
              </a:solidFill>
              <a:latin typeface="Bookman Old Style"/>
            </a:endParaRPr>
          </a:p>
        </p:txBody>
      </p:sp>
      <p:pic>
        <p:nvPicPr>
          <p:cNvPr id="2" name="Picture 1">
            <a:extLst>
              <a:ext uri="{FF2B5EF4-FFF2-40B4-BE49-F238E27FC236}">
                <a16:creationId xmlns:a16="http://schemas.microsoft.com/office/drawing/2014/main" id="{2AEDA51B-A8CF-7197-2269-158B5C6174CB}"/>
              </a:ext>
            </a:extLst>
          </p:cNvPr>
          <p:cNvPicPr>
            <a:picLocks noChangeAspect="1"/>
          </p:cNvPicPr>
          <p:nvPr/>
        </p:nvPicPr>
        <p:blipFill>
          <a:blip r:embed="rId2"/>
          <a:stretch>
            <a:fillRect/>
          </a:stretch>
        </p:blipFill>
        <p:spPr>
          <a:xfrm>
            <a:off x="163533" y="6242176"/>
            <a:ext cx="993734" cy="469433"/>
          </a:xfrm>
          <a:prstGeom prst="rect">
            <a:avLst/>
          </a:prstGeom>
        </p:spPr>
      </p:pic>
    </p:spTree>
    <p:extLst>
      <p:ext uri="{BB962C8B-B14F-4D97-AF65-F5344CB8AC3E}">
        <p14:creationId xmlns:p14="http://schemas.microsoft.com/office/powerpoint/2010/main" val="60287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22694" y="457202"/>
            <a:ext cx="8350370" cy="1426843"/>
          </a:xfrm>
        </p:spPr>
        <p:txBody>
          <a:bodyPr>
            <a:noAutofit/>
          </a:bodyPr>
          <a:lstStyle/>
          <a:p>
            <a:pPr>
              <a:defRPr/>
            </a:pPr>
            <a:r>
              <a:rPr lang="en-US" altLang="en-US" dirty="0">
                <a:ea typeface="ＭＳ Ｐゴシック" panose="020B0600070205080204" pitchFamily="34" charset="-128"/>
              </a:rPr>
              <a:t>Summary Of What We Know About DD</a:t>
            </a:r>
          </a:p>
        </p:txBody>
      </p:sp>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711201" y="2074333"/>
            <a:ext cx="7613610" cy="3539430"/>
          </a:xfrm>
          <a:prstGeom prst="rect">
            <a:avLst/>
          </a:prstGeom>
          <a:noFill/>
        </p:spPr>
        <p:txBody>
          <a:bodyPr wrap="square">
            <a:spAutoFit/>
          </a:bodyPr>
          <a:lstStyle/>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It is alarmingly prevalent and is an expected part of living with diabetes.</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It highly clinically significant </a:t>
            </a:r>
            <a:r>
              <a:rPr lang="en-US" sz="2800" i="1" u="sng" dirty="0">
                <a:solidFill>
                  <a:prstClr val="black"/>
                </a:solidFill>
                <a:latin typeface="Calibri" panose="020F0502020204030204" pitchFamily="34" charset="0"/>
                <a:cs typeface="Calibri" panose="020F0502020204030204" pitchFamily="34" charset="0"/>
              </a:rPr>
              <a:t>at any level</a:t>
            </a:r>
            <a:r>
              <a:rPr lang="en-US" sz="2800" dirty="0">
                <a:solidFill>
                  <a:prstClr val="black"/>
                </a:solidFill>
                <a:latin typeface="Calibri" panose="020F0502020204030204" pitchFamily="34" charset="0"/>
                <a:cs typeface="Calibri" panose="020F0502020204030204" pitchFamily="34" charset="0"/>
              </a:rPr>
              <a:t>.</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Best not to assess DD with summary scores or brief screeners – use comprehensive measures.</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Much of what we might think of as depression is really elevated DD.</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You are the front-line DD interventionists</a:t>
            </a:r>
            <a:r>
              <a:rPr lang="en-US" sz="2489" b="1" dirty="0">
                <a:solidFill>
                  <a:prstClr val="black"/>
                </a:solidFill>
                <a:latin typeface="Bookman Old Style"/>
              </a:rPr>
              <a:t>.</a:t>
            </a:r>
          </a:p>
        </p:txBody>
      </p:sp>
      <p:pic>
        <p:nvPicPr>
          <p:cNvPr id="2" name="Picture 1">
            <a:extLst>
              <a:ext uri="{FF2B5EF4-FFF2-40B4-BE49-F238E27FC236}">
                <a16:creationId xmlns:a16="http://schemas.microsoft.com/office/drawing/2014/main" id="{016BCC83-C11B-34BC-30C8-D679F83C45F2}"/>
              </a:ext>
            </a:extLst>
          </p:cNvPr>
          <p:cNvPicPr>
            <a:picLocks noChangeAspect="1"/>
          </p:cNvPicPr>
          <p:nvPr/>
        </p:nvPicPr>
        <p:blipFill>
          <a:blip r:embed="rId3"/>
          <a:stretch>
            <a:fillRect/>
          </a:stretch>
        </p:blipFill>
        <p:spPr>
          <a:xfrm>
            <a:off x="146600" y="6166085"/>
            <a:ext cx="993734" cy="469433"/>
          </a:xfrm>
          <a:prstGeom prst="rect">
            <a:avLst/>
          </a:prstGeom>
        </p:spPr>
      </p:pic>
    </p:spTree>
    <p:extLst>
      <p:ext uri="{BB962C8B-B14F-4D97-AF65-F5344CB8AC3E}">
        <p14:creationId xmlns:p14="http://schemas.microsoft.com/office/powerpoint/2010/main" val="345591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5</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Which of the following are true (check all that apply)?</a:t>
            </a:r>
          </a:p>
          <a:p>
            <a:r>
              <a:rPr lang="en-US" dirty="0"/>
              <a:t>A. Much of what is measured by depression      screening scales is really elevated DD.</a:t>
            </a:r>
          </a:p>
          <a:p>
            <a:r>
              <a:rPr lang="en-US" dirty="0"/>
              <a:t>B. Depression screening scales often yield a high rate of false positives.</a:t>
            </a:r>
          </a:p>
          <a:p>
            <a:r>
              <a:rPr lang="en-US" dirty="0"/>
              <a:t>C. Depressive disorder reflects feelings of     hopelessness about life in general.</a:t>
            </a:r>
          </a:p>
          <a:p>
            <a:r>
              <a:rPr lang="en-US" dirty="0"/>
              <a:t>All of the above.</a:t>
            </a:r>
          </a:p>
        </p:txBody>
      </p:sp>
      <p:sp>
        <p:nvSpPr>
          <p:cNvPr id="4" name="Oval 3">
            <a:extLst>
              <a:ext uri="{FF2B5EF4-FFF2-40B4-BE49-F238E27FC236}">
                <a16:creationId xmlns:a16="http://schemas.microsoft.com/office/drawing/2014/main" id="{89826245-BA04-4590-9FE3-EC936B354446}"/>
              </a:ext>
            </a:extLst>
          </p:cNvPr>
          <p:cNvSpPr/>
          <p:nvPr/>
        </p:nvSpPr>
        <p:spPr>
          <a:xfrm>
            <a:off x="486088" y="4343400"/>
            <a:ext cx="7667312" cy="1143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pic>
        <p:nvPicPr>
          <p:cNvPr id="5" name="Picture 4">
            <a:extLst>
              <a:ext uri="{FF2B5EF4-FFF2-40B4-BE49-F238E27FC236}">
                <a16:creationId xmlns:a16="http://schemas.microsoft.com/office/drawing/2014/main" id="{48AE8990-32DF-26D3-37A3-D4FB2BD3014D}"/>
              </a:ext>
            </a:extLst>
          </p:cNvPr>
          <p:cNvPicPr>
            <a:picLocks noChangeAspect="1"/>
          </p:cNvPicPr>
          <p:nvPr/>
        </p:nvPicPr>
        <p:blipFill>
          <a:blip r:embed="rId2"/>
          <a:stretch>
            <a:fillRect/>
          </a:stretch>
        </p:blipFill>
        <p:spPr>
          <a:xfrm>
            <a:off x="228600" y="6215233"/>
            <a:ext cx="993734" cy="469433"/>
          </a:xfrm>
          <a:prstGeom prst="rect">
            <a:avLst/>
          </a:prstGeom>
        </p:spPr>
      </p:pic>
    </p:spTree>
    <p:extLst>
      <p:ext uri="{BB962C8B-B14F-4D97-AF65-F5344CB8AC3E}">
        <p14:creationId xmlns:p14="http://schemas.microsoft.com/office/powerpoint/2010/main" val="241640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575733" y="412752"/>
            <a:ext cx="8128000" cy="1286933"/>
          </a:xfrm>
        </p:spPr>
        <p:txBody>
          <a:bodyPr>
            <a:normAutofit fontScale="90000"/>
          </a:bodyPr>
          <a:lstStyle/>
          <a:p>
            <a:pPr>
              <a:defRPr/>
            </a:pPr>
            <a:br>
              <a:rPr lang="en-US" altLang="en-US" sz="3911" dirty="0">
                <a:ea typeface="ＭＳ Ｐゴシック" panose="020B0600070205080204" pitchFamily="34" charset="-128"/>
              </a:rPr>
            </a:br>
            <a:r>
              <a:rPr lang="en-US" altLang="en-US" dirty="0">
                <a:ea typeface="ＭＳ Ｐゴシック" panose="020B0600070205080204" pitchFamily="34" charset="-128"/>
              </a:rPr>
              <a:t>How does DD impact diabetes management?</a:t>
            </a: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643469" y="2209800"/>
            <a:ext cx="4538133" cy="3785652"/>
          </a:xfrm>
          <a:prstGeom prst="rect">
            <a:avLst/>
          </a:prstGeom>
          <a:noFill/>
        </p:spPr>
        <p:txBody>
          <a:bodyPr wrap="square">
            <a:spAutoFit/>
          </a:bodyPr>
          <a:lstStyle/>
          <a:p>
            <a:pPr>
              <a:defRPr/>
            </a:pPr>
            <a:r>
              <a:rPr lang="en-US" sz="2400" dirty="0">
                <a:solidFill>
                  <a:prstClr val="black"/>
                </a:solidFill>
                <a:latin typeface="Calibri" panose="020F0502020204030204" pitchFamily="34" charset="0"/>
                <a:cs typeface="Calibri" panose="020F0502020204030204" pitchFamily="34" charset="0"/>
              </a:rPr>
              <a:t>DD serves as a </a:t>
            </a:r>
            <a:r>
              <a:rPr lang="en-US" sz="2400" i="1" u="sng" dirty="0">
                <a:solidFill>
                  <a:prstClr val="black"/>
                </a:solidFill>
                <a:latin typeface="Calibri" panose="020F0502020204030204" pitchFamily="34" charset="0"/>
                <a:cs typeface="Calibri" panose="020F0502020204030204" pitchFamily="34" charset="0"/>
              </a:rPr>
              <a:t>barrier</a:t>
            </a:r>
            <a:r>
              <a:rPr lang="en-US" sz="2400" dirty="0">
                <a:solidFill>
                  <a:prstClr val="black"/>
                </a:solidFill>
                <a:latin typeface="Calibri" panose="020F0502020204030204" pitchFamily="34" charset="0"/>
                <a:cs typeface="Calibri" panose="020F0502020204030204" pitchFamily="34" charset="0"/>
              </a:rPr>
              <a:t> to improved management. People who are distressed display:</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Less energy and motivation.</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Reduced engagement in management.</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Less ability and willingness to make helpful management choices, which leads to further DD.</a:t>
            </a:r>
          </a:p>
        </p:txBody>
      </p:sp>
      <p:pic>
        <p:nvPicPr>
          <p:cNvPr id="6" name="Picture 5">
            <a:extLst>
              <a:ext uri="{FF2B5EF4-FFF2-40B4-BE49-F238E27FC236}">
                <a16:creationId xmlns:a16="http://schemas.microsoft.com/office/drawing/2014/main" id="{A8FDEC39-DB8E-8F46-8897-8B1C9DB65BBD}"/>
              </a:ext>
            </a:extLst>
          </p:cNvPr>
          <p:cNvPicPr>
            <a:picLocks noChangeAspect="1"/>
          </p:cNvPicPr>
          <p:nvPr/>
        </p:nvPicPr>
        <p:blipFill>
          <a:blip r:embed="rId3"/>
          <a:stretch>
            <a:fillRect/>
          </a:stretch>
        </p:blipFill>
        <p:spPr>
          <a:xfrm>
            <a:off x="5655736" y="2295149"/>
            <a:ext cx="2709333" cy="3344625"/>
          </a:xfrm>
          <a:prstGeom prst="rect">
            <a:avLst/>
          </a:prstGeom>
        </p:spPr>
      </p:pic>
      <p:sp>
        <p:nvSpPr>
          <p:cNvPr id="2" name="TextBox 1">
            <a:extLst>
              <a:ext uri="{FF2B5EF4-FFF2-40B4-BE49-F238E27FC236}">
                <a16:creationId xmlns:a16="http://schemas.microsoft.com/office/drawing/2014/main" id="{57B9564B-F84C-9245-964B-4B5B9CD39D9A}"/>
              </a:ext>
            </a:extLst>
          </p:cNvPr>
          <p:cNvSpPr txBox="1"/>
          <p:nvPr/>
        </p:nvSpPr>
        <p:spPr>
          <a:xfrm>
            <a:off x="5334002" y="5825359"/>
            <a:ext cx="3996267" cy="338554"/>
          </a:xfrm>
          <a:prstGeom prst="rect">
            <a:avLst/>
          </a:prstGeom>
          <a:noFill/>
        </p:spPr>
        <p:txBody>
          <a:bodyPr wrap="square" rtlCol="0">
            <a:spAutoFit/>
          </a:bodyPr>
          <a:lstStyle/>
          <a:p>
            <a:r>
              <a:rPr lang="en-US" sz="1600" dirty="0">
                <a:solidFill>
                  <a:prstClr val="black"/>
                </a:solidFill>
                <a:latin typeface="Calibri" panose="020F0502020204030204" pitchFamily="34" charset="0"/>
                <a:cs typeface="Calibri" panose="020F0502020204030204" pitchFamily="34" charset="0"/>
              </a:rPr>
              <a:t>Fisher, et al., 2018; </a:t>
            </a:r>
            <a:r>
              <a:rPr lang="en-US" sz="1600" dirty="0" err="1">
                <a:solidFill>
                  <a:prstClr val="black"/>
                </a:solidFill>
                <a:latin typeface="Calibri" panose="020F0502020204030204" pitchFamily="34" charset="0"/>
                <a:cs typeface="Calibri" panose="020F0502020204030204" pitchFamily="34" charset="0"/>
              </a:rPr>
              <a:t>Hessler</a:t>
            </a:r>
            <a:r>
              <a:rPr lang="en-US" sz="1600" dirty="0">
                <a:solidFill>
                  <a:prstClr val="black"/>
                </a:solidFill>
                <a:latin typeface="Calibri" panose="020F0502020204030204" pitchFamily="34" charset="0"/>
                <a:cs typeface="Calibri" panose="020F0502020204030204" pitchFamily="34" charset="0"/>
              </a:rPr>
              <a:t>, et al., 2021</a:t>
            </a:r>
          </a:p>
        </p:txBody>
      </p:sp>
      <p:pic>
        <p:nvPicPr>
          <p:cNvPr id="5" name="Picture 4">
            <a:extLst>
              <a:ext uri="{FF2B5EF4-FFF2-40B4-BE49-F238E27FC236}">
                <a16:creationId xmlns:a16="http://schemas.microsoft.com/office/drawing/2014/main" id="{41CF1422-D53C-937A-74D6-5015F5EF1C77}"/>
              </a:ext>
            </a:extLst>
          </p:cNvPr>
          <p:cNvPicPr>
            <a:picLocks noChangeAspect="1"/>
          </p:cNvPicPr>
          <p:nvPr/>
        </p:nvPicPr>
        <p:blipFill>
          <a:blip r:embed="rId4"/>
          <a:stretch>
            <a:fillRect/>
          </a:stretch>
        </p:blipFill>
        <p:spPr>
          <a:xfrm>
            <a:off x="146600" y="6270854"/>
            <a:ext cx="993734" cy="469433"/>
          </a:xfrm>
          <a:prstGeom prst="rect">
            <a:avLst/>
          </a:prstGeom>
        </p:spPr>
      </p:pic>
    </p:spTree>
    <p:extLst>
      <p:ext uri="{BB962C8B-B14F-4D97-AF65-F5344CB8AC3E}">
        <p14:creationId xmlns:p14="http://schemas.microsoft.com/office/powerpoint/2010/main" val="108337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68720" y="370163"/>
            <a:ext cx="8518398" cy="1316736"/>
          </a:xfrm>
        </p:spPr>
        <p:txBody>
          <a:bodyPr vert="horz" lIns="81280" tIns="40640" rIns="81280" bIns="40640" rtlCol="0" anchor="b" anchorCtr="0">
            <a:normAutofit/>
          </a:bodyPr>
          <a:lstStyle/>
          <a:p>
            <a:pPr defTabSz="812810">
              <a:defRPr/>
            </a:pPr>
            <a:r>
              <a:rPr lang="en-US" sz="3200" dirty="0"/>
              <a:t>Why Does DD Lead To Problematic Management Choices?</a:t>
            </a:r>
            <a:endParaRPr lang="en-US" sz="3111" dirty="0">
              <a:solidFill>
                <a:schemeClr val="tx1"/>
              </a:solidFill>
              <a:latin typeface="+mj-lt"/>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778933" y="2480734"/>
            <a:ext cx="3614166" cy="3153664"/>
          </a:xfrm>
          <a:prstGeom prst="rect">
            <a:avLst/>
          </a:prstGeom>
        </p:spPr>
        <p:txBody>
          <a:bodyPr vert="horz" lIns="81280" tIns="40640" rIns="81280" bIns="40640" rtlCol="0" anchor="t">
            <a:normAutofit/>
          </a:bodyPr>
          <a:lstStyle/>
          <a:p>
            <a:pPr algn="ctr">
              <a:lnSpc>
                <a:spcPct val="90000"/>
              </a:lnSpc>
              <a:spcAft>
                <a:spcPts val="533"/>
              </a:spcAft>
              <a:defRPr/>
            </a:pPr>
            <a:r>
              <a:rPr lang="en-US" sz="2800" b="1" i="1" dirty="0">
                <a:solidFill>
                  <a:prstClr val="black"/>
                </a:solidFill>
                <a:latin typeface="Calibri" panose="020F0502020204030204" pitchFamily="34" charset="0"/>
                <a:cs typeface="Calibri" panose="020F0502020204030204" pitchFamily="34" charset="0"/>
              </a:rPr>
              <a:t>How you feel and what you think can direct the choices you make!</a:t>
            </a:r>
          </a:p>
          <a:p>
            <a:pPr>
              <a:lnSpc>
                <a:spcPct val="90000"/>
              </a:lnSpc>
              <a:spcAft>
                <a:spcPts val="533"/>
              </a:spcAft>
              <a:defRPr/>
            </a:pPr>
            <a:endParaRPr lang="en-US" sz="2800" b="1" i="1" dirty="0">
              <a:solidFill>
                <a:prstClr val="black"/>
              </a:solidFill>
              <a:latin typeface="Calibri" panose="020F0502020204030204" pitchFamily="34" charset="0"/>
              <a:cs typeface="Calibri" panose="020F0502020204030204" pitchFamily="34" charset="0"/>
            </a:endParaRPr>
          </a:p>
          <a:p>
            <a:pPr algn="ctr">
              <a:lnSpc>
                <a:spcPct val="90000"/>
              </a:lnSpc>
              <a:spcAft>
                <a:spcPts val="533"/>
              </a:spcAft>
              <a:defRPr/>
            </a:pPr>
            <a:r>
              <a:rPr lang="en-US" sz="2800" b="1" i="1" u="sng" dirty="0">
                <a:solidFill>
                  <a:prstClr val="black"/>
                </a:solidFill>
                <a:latin typeface="Calibri" panose="020F0502020204030204" pitchFamily="34" charset="0"/>
                <a:cs typeface="Calibri" panose="020F0502020204030204" pitchFamily="34" charset="0"/>
              </a:rPr>
              <a:t>Feelings and beliefs drive behavior!!</a:t>
            </a:r>
          </a:p>
          <a:p>
            <a:pPr indent="-203203">
              <a:lnSpc>
                <a:spcPct val="90000"/>
              </a:lnSpc>
              <a:spcAft>
                <a:spcPts val="533"/>
              </a:spcAft>
              <a:buFont typeface="Arial" panose="020B0604020202020204" pitchFamily="34" charset="0"/>
              <a:buChar char="•"/>
              <a:defRPr/>
            </a:pPr>
            <a:endParaRPr lang="en-US" sz="2800" b="1" i="1" u="sng" dirty="0">
              <a:solidFill>
                <a:prstClr val="black"/>
              </a:solidFill>
              <a:latin typeface="Calibri" panose="020F0502020204030204" pitchFamily="34" charset="0"/>
              <a:cs typeface="Calibri" panose="020F0502020204030204" pitchFamily="34" charset="0"/>
            </a:endParaRPr>
          </a:p>
          <a:p>
            <a:pPr indent="-203203">
              <a:lnSpc>
                <a:spcPct val="90000"/>
              </a:lnSpc>
              <a:spcAft>
                <a:spcPts val="533"/>
              </a:spcAft>
              <a:buFont typeface="Arial" panose="020B0604020202020204" pitchFamily="34" charset="0"/>
              <a:buChar char="•"/>
              <a:defRPr/>
            </a:pPr>
            <a:endParaRPr lang="en-US" sz="1778" b="1" i="1" u="sng" dirty="0">
              <a:solidFill>
                <a:prstClr val="black"/>
              </a:solidFill>
              <a:latin typeface="Gill Sans MT"/>
            </a:endParaRPr>
          </a:p>
          <a:p>
            <a:pPr indent="-203203">
              <a:lnSpc>
                <a:spcPct val="90000"/>
              </a:lnSpc>
              <a:spcAft>
                <a:spcPts val="533"/>
              </a:spcAft>
              <a:buFont typeface="Arial" panose="020B0604020202020204" pitchFamily="34" charset="0"/>
              <a:buChar char="•"/>
              <a:defRPr/>
            </a:pPr>
            <a:endParaRPr lang="en-US" sz="1778" b="1" dirty="0">
              <a:solidFill>
                <a:prstClr val="black"/>
              </a:solidFill>
              <a:latin typeface="Gill Sans MT"/>
            </a:endParaRPr>
          </a:p>
          <a:p>
            <a:pPr indent="-203203">
              <a:lnSpc>
                <a:spcPct val="90000"/>
              </a:lnSpc>
              <a:spcAft>
                <a:spcPts val="533"/>
              </a:spcAft>
              <a:buFont typeface="Arial" panose="020B0604020202020204" pitchFamily="34" charset="0"/>
              <a:buChar char="•"/>
              <a:defRPr/>
            </a:pPr>
            <a:endParaRPr lang="en-US" sz="1778" b="1" dirty="0">
              <a:solidFill>
                <a:prstClr val="black"/>
              </a:solidFill>
              <a:latin typeface="Gill Sans MT"/>
            </a:endParaRPr>
          </a:p>
        </p:txBody>
      </p:sp>
      <p:pic>
        <p:nvPicPr>
          <p:cNvPr id="5" name="Picture 4" descr="Diagram&#10;&#10;Description automatically generated with low confidence">
            <a:extLst>
              <a:ext uri="{FF2B5EF4-FFF2-40B4-BE49-F238E27FC236}">
                <a16:creationId xmlns:a16="http://schemas.microsoft.com/office/drawing/2014/main" id="{45D5357D-A241-2D4A-AB60-5AF47B33F229}"/>
              </a:ext>
            </a:extLst>
          </p:cNvPr>
          <p:cNvPicPr>
            <a:picLocks noChangeAspect="1"/>
          </p:cNvPicPr>
          <p:nvPr/>
        </p:nvPicPr>
        <p:blipFill>
          <a:blip r:embed="rId2"/>
          <a:stretch>
            <a:fillRect/>
          </a:stretch>
        </p:blipFill>
        <p:spPr>
          <a:xfrm>
            <a:off x="5208356" y="2480736"/>
            <a:ext cx="2953513" cy="2953513"/>
          </a:xfrm>
          <a:prstGeom prst="rect">
            <a:avLst/>
          </a:prstGeom>
        </p:spPr>
      </p:pic>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2" name="Picture 1">
            <a:extLst>
              <a:ext uri="{FF2B5EF4-FFF2-40B4-BE49-F238E27FC236}">
                <a16:creationId xmlns:a16="http://schemas.microsoft.com/office/drawing/2014/main" id="{07DC31E6-9A75-EF62-299A-0AD6321FD118}"/>
              </a:ext>
            </a:extLst>
          </p:cNvPr>
          <p:cNvPicPr>
            <a:picLocks noChangeAspect="1"/>
          </p:cNvPicPr>
          <p:nvPr/>
        </p:nvPicPr>
        <p:blipFill>
          <a:blip r:embed="rId3"/>
          <a:stretch>
            <a:fillRect/>
          </a:stretch>
        </p:blipFill>
        <p:spPr>
          <a:xfrm>
            <a:off x="146600" y="6253122"/>
            <a:ext cx="993734" cy="469433"/>
          </a:xfrm>
          <a:prstGeom prst="rect">
            <a:avLst/>
          </a:prstGeom>
        </p:spPr>
      </p:pic>
    </p:spTree>
    <p:extLst>
      <p:ext uri="{BB962C8B-B14F-4D97-AF65-F5344CB8AC3E}">
        <p14:creationId xmlns:p14="http://schemas.microsoft.com/office/powerpoint/2010/main" val="62098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29371" y="593035"/>
            <a:ext cx="8263891" cy="1275036"/>
          </a:xfrm>
        </p:spPr>
        <p:txBody>
          <a:bodyPr vert="horz" lIns="81280" tIns="40640" rIns="81280" bIns="40640" rtlCol="0" anchor="b" anchorCtr="0">
            <a:normAutofit fontScale="90000"/>
          </a:bodyPr>
          <a:lstStyle/>
          <a:p>
            <a:pPr defTabSz="812810">
              <a:defRPr/>
            </a:pPr>
            <a:r>
              <a:rPr lang="en-US" sz="4089" dirty="0"/>
              <a:t>Why Does DD Lead To Problematic Management Choices? </a:t>
            </a:r>
          </a:p>
        </p:txBody>
      </p:sp>
      <p:sp>
        <p:nvSpPr>
          <p:cNvPr id="4" name="TextBox 3">
            <a:extLst>
              <a:ext uri="{FF2B5EF4-FFF2-40B4-BE49-F238E27FC236}">
                <a16:creationId xmlns:a16="http://schemas.microsoft.com/office/drawing/2014/main" id="{393402D6-811B-854B-AF74-334B81D9EC7C}"/>
              </a:ext>
            </a:extLst>
          </p:cNvPr>
          <p:cNvSpPr txBox="1"/>
          <p:nvPr/>
        </p:nvSpPr>
        <p:spPr>
          <a:xfrm>
            <a:off x="429370" y="2222170"/>
            <a:ext cx="8409831" cy="3661486"/>
          </a:xfrm>
          <a:prstGeom prst="rect">
            <a:avLst/>
          </a:prstGeom>
        </p:spPr>
        <p:txBody>
          <a:bodyPr vert="horz" lIns="81280" tIns="40640" rIns="81280" bIns="40640" rtlCol="0" anchor="t">
            <a:normAutofit/>
          </a:bodyPr>
          <a:lstStyle/>
          <a:p>
            <a:pPr>
              <a:lnSpc>
                <a:spcPct val="90000"/>
              </a:lnSpc>
              <a:spcAft>
                <a:spcPts val="533"/>
              </a:spcAft>
              <a:defRPr/>
            </a:pPr>
            <a:r>
              <a:rPr lang="en-US" sz="2400" u="sng" dirty="0">
                <a:solidFill>
                  <a:prstClr val="black"/>
                </a:solidFill>
                <a:latin typeface="Calibri" panose="020F0502020204030204" pitchFamily="34" charset="0"/>
                <a:cs typeface="Calibri" panose="020F0502020204030204" pitchFamily="34" charset="0"/>
              </a:rPr>
              <a:t>Examples</a:t>
            </a:r>
            <a:r>
              <a:rPr lang="en-US" sz="2400" dirty="0">
                <a:solidFill>
                  <a:prstClr val="black"/>
                </a:solidFill>
                <a:latin typeface="Calibri" panose="020F0502020204030204" pitchFamily="34" charset="0"/>
                <a:cs typeface="Calibri" panose="020F0502020204030204" pitchFamily="34" charset="0"/>
              </a:rPr>
              <a:t>:</a:t>
            </a:r>
          </a:p>
          <a:p>
            <a:pPr marL="304804" indent="-304804">
              <a:lnSpc>
                <a:spcPct val="90000"/>
              </a:lnSpc>
              <a:spcAft>
                <a:spcPts val="533"/>
              </a:spcAft>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 If you feel that you are powerless to keep BG in range, why try?</a:t>
            </a:r>
          </a:p>
          <a:p>
            <a:pPr marL="304804" indent="-304804">
              <a:lnSpc>
                <a:spcPct val="90000"/>
              </a:lnSpc>
              <a:spcAft>
                <a:spcPts val="533"/>
              </a:spcAft>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If you think that you will never be safe from a low, why take the right amount of insulin?</a:t>
            </a:r>
          </a:p>
          <a:p>
            <a:pPr marL="304804" indent="-304804">
              <a:lnSpc>
                <a:spcPct val="90000"/>
              </a:lnSpc>
              <a:spcAft>
                <a:spcPts val="533"/>
              </a:spcAft>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If you feel your efforts are never good enough, why bother trying something new?</a:t>
            </a:r>
          </a:p>
          <a:p>
            <a:pPr indent="-203203">
              <a:lnSpc>
                <a:spcPct val="90000"/>
              </a:lnSpc>
              <a:spcAft>
                <a:spcPts val="533"/>
              </a:spcAft>
              <a:buFont typeface="Arial" panose="020B0604020202020204" pitchFamily="34" charset="0"/>
              <a:buChar char="•"/>
              <a:defRPr/>
            </a:pPr>
            <a:endParaRPr lang="en-US" sz="2400" b="1" dirty="0">
              <a:solidFill>
                <a:prstClr val="black"/>
              </a:solidFill>
              <a:latin typeface="Calibri" panose="020F0502020204030204" pitchFamily="34" charset="0"/>
              <a:cs typeface="Calibri" panose="020F0502020204030204" pitchFamily="34" charset="0"/>
            </a:endParaRPr>
          </a:p>
          <a:p>
            <a:pPr>
              <a:lnSpc>
                <a:spcPct val="90000"/>
              </a:lnSpc>
              <a:spcAft>
                <a:spcPts val="533"/>
              </a:spcAft>
              <a:defRPr/>
            </a:pPr>
            <a:endParaRPr lang="en-US" sz="1689" b="1" dirty="0">
              <a:solidFill>
                <a:prstClr val="black"/>
              </a:solidFill>
              <a:latin typeface="Gill Sans MT"/>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4402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2" name="Picture 1">
            <a:extLst>
              <a:ext uri="{FF2B5EF4-FFF2-40B4-BE49-F238E27FC236}">
                <a16:creationId xmlns:a16="http://schemas.microsoft.com/office/drawing/2014/main" id="{50174274-EE59-1379-8364-C60C9F52972A}"/>
              </a:ext>
            </a:extLst>
          </p:cNvPr>
          <p:cNvPicPr>
            <a:picLocks noChangeAspect="1"/>
          </p:cNvPicPr>
          <p:nvPr/>
        </p:nvPicPr>
        <p:blipFill>
          <a:blip r:embed="rId2"/>
          <a:stretch>
            <a:fillRect/>
          </a:stretch>
        </p:blipFill>
        <p:spPr>
          <a:xfrm>
            <a:off x="187118" y="6142222"/>
            <a:ext cx="993734" cy="469433"/>
          </a:xfrm>
          <a:prstGeom prst="rect">
            <a:avLst/>
          </a:prstGeom>
        </p:spPr>
      </p:pic>
    </p:spTree>
    <p:extLst>
      <p:ext uri="{BB962C8B-B14F-4D97-AF65-F5344CB8AC3E}">
        <p14:creationId xmlns:p14="http://schemas.microsoft.com/office/powerpoint/2010/main" val="359250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14068" y="138023"/>
            <a:ext cx="8384875" cy="1201829"/>
          </a:xfrm>
        </p:spPr>
        <p:txBody>
          <a:bodyPr>
            <a:normAutofit fontScale="90000"/>
          </a:bodyPr>
          <a:lstStyle/>
          <a:p>
            <a:pPr>
              <a:defRPr/>
            </a:pPr>
            <a:br>
              <a:rPr lang="en-US" altLang="en-US" sz="3911" dirty="0">
                <a:ea typeface="ＭＳ Ｐゴシック" panose="020B0600070205080204" pitchFamily="34" charset="-128"/>
              </a:rPr>
            </a:br>
            <a:r>
              <a:rPr lang="en-US" altLang="en-US" dirty="0">
                <a:ea typeface="ＭＳ Ｐゴシック" panose="020B0600070205080204" pitchFamily="34" charset="-128"/>
              </a:rPr>
              <a:t>DD Is A Barrier To Change</a:t>
            </a: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24936" y="1689367"/>
            <a:ext cx="4741333" cy="4538037"/>
          </a:xfrm>
          <a:prstGeom prst="rect">
            <a:avLst/>
          </a:prstGeom>
          <a:noFill/>
        </p:spPr>
        <p:txBody>
          <a:bodyPr wrap="square">
            <a:spAutoFit/>
          </a:bodyPr>
          <a:lstStyle/>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DD reduces responsiveness to education &amp; other interventions.</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It is hard for diabetes education and management interventions to overcome problematic DD feelings &amp; thoughts, unless DD is addressed directly.</a:t>
            </a:r>
          </a:p>
          <a:p>
            <a:pPr marL="406405" indent="-406405">
              <a:buFont typeface="Wingdings" pitchFamily="2" charset="2"/>
              <a:buChar char="§"/>
              <a:defRPr/>
            </a:pPr>
            <a:r>
              <a:rPr lang="en-US" sz="2400" i="1" dirty="0">
                <a:solidFill>
                  <a:prstClr val="black"/>
                </a:solidFill>
                <a:latin typeface="Calibri" panose="020F0502020204030204" pitchFamily="34" charset="0"/>
                <a:cs typeface="Calibri" panose="020F0502020204030204" pitchFamily="34" charset="0"/>
              </a:rPr>
              <a:t>To maximize outcomes, best to address DD before education or at the same time.</a:t>
            </a:r>
            <a:endParaRPr lang="en-US" sz="2400" i="1" u="sng" dirty="0">
              <a:solidFill>
                <a:prstClr val="black"/>
              </a:solidFill>
              <a:latin typeface="Calibri" panose="020F0502020204030204" pitchFamily="34" charset="0"/>
              <a:cs typeface="Calibri" panose="020F0502020204030204" pitchFamily="34" charset="0"/>
            </a:endParaRPr>
          </a:p>
          <a:p>
            <a:pPr>
              <a:defRPr/>
            </a:pPr>
            <a:endParaRPr lang="en-US" sz="2400" dirty="0">
              <a:solidFill>
                <a:prstClr val="black"/>
              </a:solidFill>
              <a:latin typeface="Calibri" panose="020F0502020204030204" pitchFamily="34" charset="0"/>
              <a:cs typeface="Calibri" panose="020F0502020204030204" pitchFamily="34" charset="0"/>
            </a:endParaRPr>
          </a:p>
          <a:p>
            <a:pPr marL="406405" indent="-406405">
              <a:buFont typeface="Wingdings" pitchFamily="2" charset="2"/>
              <a:buChar char="§"/>
              <a:defRPr/>
            </a:pPr>
            <a:endParaRPr lang="en-US" sz="2489" b="1" dirty="0">
              <a:solidFill>
                <a:srgbClr val="DDE9EC">
                  <a:lumMod val="20000"/>
                  <a:lumOff val="80000"/>
                </a:srgbClr>
              </a:solidFill>
              <a:latin typeface="Bookman Old Style"/>
            </a:endParaRPr>
          </a:p>
        </p:txBody>
      </p:sp>
      <p:pic>
        <p:nvPicPr>
          <p:cNvPr id="6" name="Picture 5">
            <a:extLst>
              <a:ext uri="{FF2B5EF4-FFF2-40B4-BE49-F238E27FC236}">
                <a16:creationId xmlns:a16="http://schemas.microsoft.com/office/drawing/2014/main" id="{A8FDEC39-DB8E-8F46-8897-8B1C9DB65BBD}"/>
              </a:ext>
            </a:extLst>
          </p:cNvPr>
          <p:cNvPicPr>
            <a:picLocks noChangeAspect="1"/>
          </p:cNvPicPr>
          <p:nvPr/>
        </p:nvPicPr>
        <p:blipFill>
          <a:blip r:embed="rId2"/>
          <a:stretch>
            <a:fillRect/>
          </a:stretch>
        </p:blipFill>
        <p:spPr>
          <a:xfrm>
            <a:off x="5655736" y="2295149"/>
            <a:ext cx="2709333" cy="3344625"/>
          </a:xfrm>
          <a:prstGeom prst="rect">
            <a:avLst/>
          </a:prstGeom>
        </p:spPr>
      </p:pic>
      <p:sp>
        <p:nvSpPr>
          <p:cNvPr id="2" name="TextBox 1">
            <a:extLst>
              <a:ext uri="{FF2B5EF4-FFF2-40B4-BE49-F238E27FC236}">
                <a16:creationId xmlns:a16="http://schemas.microsoft.com/office/drawing/2014/main" id="{57B9564B-F84C-9245-964B-4B5B9CD39D9A}"/>
              </a:ext>
            </a:extLst>
          </p:cNvPr>
          <p:cNvSpPr txBox="1"/>
          <p:nvPr/>
        </p:nvSpPr>
        <p:spPr>
          <a:xfrm>
            <a:off x="5266267" y="5777508"/>
            <a:ext cx="3640666" cy="338554"/>
          </a:xfrm>
          <a:prstGeom prst="rect">
            <a:avLst/>
          </a:prstGeom>
          <a:noFill/>
        </p:spPr>
        <p:txBody>
          <a:bodyPr wrap="square" rtlCol="0">
            <a:spAutoFit/>
          </a:bodyPr>
          <a:lstStyle/>
          <a:p>
            <a:r>
              <a:rPr lang="en-US" sz="1600" dirty="0">
                <a:solidFill>
                  <a:prstClr val="black"/>
                </a:solidFill>
                <a:latin typeface="Calibri" panose="020F0502020204030204" pitchFamily="34" charset="0"/>
                <a:cs typeface="Calibri" panose="020F0502020204030204" pitchFamily="34" charset="0"/>
              </a:rPr>
              <a:t>Fisher, et al., 2018; </a:t>
            </a:r>
            <a:r>
              <a:rPr lang="en-US" sz="1600" dirty="0" err="1">
                <a:solidFill>
                  <a:prstClr val="black"/>
                </a:solidFill>
                <a:latin typeface="Calibri" panose="020F0502020204030204" pitchFamily="34" charset="0"/>
                <a:cs typeface="Calibri" panose="020F0502020204030204" pitchFamily="34" charset="0"/>
              </a:rPr>
              <a:t>Hessler</a:t>
            </a:r>
            <a:r>
              <a:rPr lang="en-US" sz="1600" dirty="0">
                <a:solidFill>
                  <a:prstClr val="black"/>
                </a:solidFill>
                <a:latin typeface="Calibri" panose="020F0502020204030204" pitchFamily="34" charset="0"/>
                <a:cs typeface="Calibri" panose="020F0502020204030204" pitchFamily="34" charset="0"/>
              </a:rPr>
              <a:t>, et al., 2021</a:t>
            </a:r>
          </a:p>
        </p:txBody>
      </p:sp>
      <p:pic>
        <p:nvPicPr>
          <p:cNvPr id="5" name="Picture 4">
            <a:extLst>
              <a:ext uri="{FF2B5EF4-FFF2-40B4-BE49-F238E27FC236}">
                <a16:creationId xmlns:a16="http://schemas.microsoft.com/office/drawing/2014/main" id="{9B9FF527-4CF4-13FB-3CAC-C90C0FE84FC6}"/>
              </a:ext>
            </a:extLst>
          </p:cNvPr>
          <p:cNvPicPr>
            <a:picLocks noChangeAspect="1"/>
          </p:cNvPicPr>
          <p:nvPr/>
        </p:nvPicPr>
        <p:blipFill>
          <a:blip r:embed="rId3"/>
          <a:stretch>
            <a:fillRect/>
          </a:stretch>
        </p:blipFill>
        <p:spPr>
          <a:xfrm>
            <a:off x="191600" y="6189238"/>
            <a:ext cx="993734" cy="469433"/>
          </a:xfrm>
          <a:prstGeom prst="rect">
            <a:avLst/>
          </a:prstGeom>
        </p:spPr>
      </p:pic>
    </p:spTree>
    <p:extLst>
      <p:ext uri="{BB962C8B-B14F-4D97-AF65-F5344CB8AC3E}">
        <p14:creationId xmlns:p14="http://schemas.microsoft.com/office/powerpoint/2010/main" val="282269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57200" y="228600"/>
            <a:ext cx="8229600" cy="914400"/>
          </a:xfrm>
        </p:spPr>
        <p:txBody>
          <a:bodyPr anchor="b">
            <a:normAutofit/>
          </a:bodyPr>
          <a:lstStyle/>
          <a:p>
            <a:r>
              <a:rPr lang="en-US" dirty="0"/>
              <a:t> Bryanna is here to Help!</a:t>
            </a:r>
          </a:p>
        </p:txBody>
      </p:sp>
      <p:pic>
        <p:nvPicPr>
          <p:cNvPr id="7" name="Picture 6">
            <a:extLst>
              <a:ext uri="{FF2B5EF4-FFF2-40B4-BE49-F238E27FC236}">
                <a16:creationId xmlns:a16="http://schemas.microsoft.com/office/drawing/2014/main" id="{A8C7A057-7DEE-424E-BBE9-E74AB4A2FCF0}"/>
              </a:ext>
            </a:extLst>
          </p:cNvPr>
          <p:cNvPicPr>
            <a:picLocks noChangeAspect="1"/>
          </p:cNvPicPr>
          <p:nvPr/>
        </p:nvPicPr>
        <p:blipFill rotWithShape="1">
          <a:blip r:embed="rId3"/>
          <a:srcRect l="18549"/>
          <a:stretch/>
        </p:blipFill>
        <p:spPr>
          <a:xfrm>
            <a:off x="762000" y="1455420"/>
            <a:ext cx="3230824" cy="3947160"/>
          </a:xfrm>
          <a:prstGeom prst="rect">
            <a:avLst/>
          </a:prstGeom>
          <a:noFill/>
        </p:spPr>
      </p:pic>
      <p:sp>
        <p:nvSpPr>
          <p:cNvPr id="3" name="TextBox 2">
            <a:extLst>
              <a:ext uri="{FF2B5EF4-FFF2-40B4-BE49-F238E27FC236}">
                <a16:creationId xmlns:a16="http://schemas.microsoft.com/office/drawing/2014/main" id="{C7910F69-9F53-44D1-9AF1-8F5A6E0E6477}"/>
              </a:ext>
            </a:extLst>
          </p:cNvPr>
          <p:cNvSpPr txBox="1"/>
          <p:nvPr/>
        </p:nvSpPr>
        <p:spPr>
          <a:xfrm>
            <a:off x="549402" y="5402580"/>
            <a:ext cx="5470397" cy="132343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Bryanna Sabourin</a:t>
            </a:r>
          </a:p>
          <a:p>
            <a:r>
              <a:rPr lang="en-US" sz="2000" dirty="0">
                <a:latin typeface="Calibri" panose="020F0502020204030204" pitchFamily="34" charset="0"/>
                <a:ea typeface="Calibri" panose="020F0502020204030204" pitchFamily="34" charset="0"/>
                <a:cs typeface="Calibri" panose="020F0502020204030204" pitchFamily="34" charset="0"/>
              </a:rPr>
              <a:t>Director of Operations </a:t>
            </a:r>
          </a:p>
          <a:p>
            <a:r>
              <a:rPr lang="en-US" sz="2000" dirty="0">
                <a:latin typeface="Calibri" panose="020F0502020204030204" pitchFamily="34" charset="0"/>
                <a:ea typeface="Calibri" panose="020F0502020204030204" pitchFamily="34" charset="0"/>
                <a:cs typeface="Calibri" panose="020F0502020204030204" pitchFamily="34" charset="0"/>
              </a:rPr>
              <a:t>Certification Pathway Coach &amp;</a:t>
            </a:r>
          </a:p>
          <a:p>
            <a:r>
              <a:rPr lang="en-US" sz="2000" dirty="0">
                <a:latin typeface="Calibri" panose="020F0502020204030204" pitchFamily="34" charset="0"/>
                <a:ea typeface="Calibri" panose="020F0502020204030204" pitchFamily="34" charset="0"/>
                <a:cs typeface="Calibri" panose="020F0502020204030204" pitchFamily="34" charset="0"/>
              </a:rPr>
              <a:t>Customer Happiness Expert</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p:txBody>
          <a:bodyPr>
            <a:normAutofit fontScale="85000" lnSpcReduction="10000"/>
          </a:bodyPr>
          <a:lstStyle/>
          <a:p>
            <a:pPr marL="0" indent="0" algn="ctr" eaLnBrk="1" hangingPunct="1">
              <a:lnSpc>
                <a:spcPct val="120000"/>
              </a:lnSpc>
              <a:buNone/>
              <a:defRPr/>
            </a:pPr>
            <a:r>
              <a:rPr lang="en-US" sz="4000" dirty="0"/>
              <a:t>If you have questions, you can chat with Bryanna at </a:t>
            </a:r>
            <a:r>
              <a:rPr lang="en-US" sz="4000" b="1" dirty="0">
                <a:hlinkClick r:id="rId4"/>
              </a:rPr>
              <a:t>www.DiabetesEd.net</a:t>
            </a:r>
            <a:r>
              <a:rPr lang="en-US" sz="4000" b="1" dirty="0"/>
              <a:t> </a:t>
            </a:r>
            <a:r>
              <a:rPr lang="en-US" sz="4000" dirty="0"/>
              <a:t>or call 530 / 893-8635 or email at info@diabetesed.net</a:t>
            </a:r>
          </a:p>
          <a:p>
            <a:endParaRPr lang="en-US" dirty="0"/>
          </a:p>
        </p:txBody>
      </p:sp>
      <p:sp>
        <p:nvSpPr>
          <p:cNvPr id="4" name="Rectangle: Rounded Corners 3">
            <a:extLst>
              <a:ext uri="{FF2B5EF4-FFF2-40B4-BE49-F238E27FC236}">
                <a16:creationId xmlns:a16="http://schemas.microsoft.com/office/drawing/2014/main" id="{10316F6E-381E-995E-523D-9A0CF21415A9}"/>
              </a:ext>
            </a:extLst>
          </p:cNvPr>
          <p:cNvSpPr/>
          <p:nvPr/>
        </p:nvSpPr>
        <p:spPr>
          <a:xfrm>
            <a:off x="8327898" y="6227064"/>
            <a:ext cx="533399" cy="3033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51350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6</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Which of the following is false?</a:t>
            </a:r>
          </a:p>
          <a:p>
            <a:r>
              <a:rPr lang="en-US" dirty="0"/>
              <a:t>A. Distress often motivates people to make better management choices.</a:t>
            </a:r>
          </a:p>
          <a:p>
            <a:r>
              <a:rPr lang="en-US" dirty="0"/>
              <a:t>B. High DD is associated with greater engagement.</a:t>
            </a:r>
          </a:p>
          <a:p>
            <a:r>
              <a:rPr lang="en-US" dirty="0"/>
              <a:t>C. DD interventions should taker place after diabetes education.</a:t>
            </a:r>
          </a:p>
          <a:p>
            <a:r>
              <a:rPr lang="en-US" dirty="0"/>
              <a:t>D. All of the above.</a:t>
            </a:r>
          </a:p>
        </p:txBody>
      </p:sp>
      <p:sp>
        <p:nvSpPr>
          <p:cNvPr id="4" name="Oval 3">
            <a:extLst>
              <a:ext uri="{FF2B5EF4-FFF2-40B4-BE49-F238E27FC236}">
                <a16:creationId xmlns:a16="http://schemas.microsoft.com/office/drawing/2014/main" id="{89826245-BA04-4590-9FE3-EC936B354446}"/>
              </a:ext>
            </a:extLst>
          </p:cNvPr>
          <p:cNvSpPr/>
          <p:nvPr/>
        </p:nvSpPr>
        <p:spPr>
          <a:xfrm>
            <a:off x="237068" y="3886201"/>
            <a:ext cx="8297332" cy="103293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pic>
        <p:nvPicPr>
          <p:cNvPr id="5" name="Picture 4">
            <a:extLst>
              <a:ext uri="{FF2B5EF4-FFF2-40B4-BE49-F238E27FC236}">
                <a16:creationId xmlns:a16="http://schemas.microsoft.com/office/drawing/2014/main" id="{1452F2BA-B991-F6BE-E3D1-136B96E5E49B}"/>
              </a:ext>
            </a:extLst>
          </p:cNvPr>
          <p:cNvPicPr>
            <a:picLocks noChangeAspect="1"/>
          </p:cNvPicPr>
          <p:nvPr/>
        </p:nvPicPr>
        <p:blipFill>
          <a:blip r:embed="rId2"/>
          <a:stretch>
            <a:fillRect/>
          </a:stretch>
        </p:blipFill>
        <p:spPr>
          <a:xfrm>
            <a:off x="304800" y="6156962"/>
            <a:ext cx="993734" cy="469433"/>
          </a:xfrm>
          <a:prstGeom prst="rect">
            <a:avLst/>
          </a:prstGeom>
        </p:spPr>
      </p:pic>
    </p:spTree>
    <p:extLst>
      <p:ext uri="{BB962C8B-B14F-4D97-AF65-F5344CB8AC3E}">
        <p14:creationId xmlns:p14="http://schemas.microsoft.com/office/powerpoint/2010/main" val="406058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39948" y="88901"/>
            <a:ext cx="8026722" cy="1054100"/>
          </a:xfrm>
        </p:spPr>
        <p:txBody>
          <a:bodyPr>
            <a:normAutofit fontScale="90000"/>
          </a:bodyPr>
          <a:lstStyle/>
          <a:p>
            <a:pPr>
              <a:defRPr/>
            </a:pPr>
            <a:br>
              <a:rPr lang="en-US" altLang="en-US" sz="3911" dirty="0">
                <a:ea typeface="ＭＳ Ｐゴシック" panose="020B0600070205080204" pitchFamily="34" charset="-128"/>
              </a:rPr>
            </a:br>
            <a:r>
              <a:rPr lang="en-US" altLang="en-US" dirty="0">
                <a:ea typeface="ＭＳ Ｐゴシック" panose="020B0600070205080204" pitchFamily="34" charset="-128"/>
              </a:rPr>
              <a:t>Reducing DD: The Good News!!</a:t>
            </a:r>
          </a:p>
        </p:txBody>
      </p:sp>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799198" y="1447800"/>
            <a:ext cx="4908446" cy="5201424"/>
          </a:xfrm>
          <a:prstGeom prst="rect">
            <a:avLst/>
          </a:prstGeom>
          <a:noFill/>
        </p:spPr>
        <p:txBody>
          <a:bodyPr wrap="square">
            <a:spAutoFit/>
          </a:bodyPr>
          <a:lstStyle/>
          <a:p>
            <a:pPr>
              <a:defRPr/>
            </a:pPr>
            <a:r>
              <a:rPr lang="en-US" sz="2800" dirty="0">
                <a:solidFill>
                  <a:prstClr val="black"/>
                </a:solidFill>
                <a:latin typeface="Calibri" panose="020F0502020204030204" pitchFamily="34" charset="0"/>
                <a:cs typeface="Calibri" panose="020F0502020204030204" pitchFamily="34" charset="0"/>
              </a:rPr>
              <a:t>DD is highly malleable:</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Highly responsive to intervention.</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Dramatic reductions can occur quickly.</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Interventions do not have to be time-consuming or require extensive mental health training.</a:t>
            </a:r>
          </a:p>
          <a:p>
            <a:pPr marL="406405" indent="-406405">
              <a:buFont typeface="Wingdings" pitchFamily="2" charset="2"/>
              <a:buChar char="§"/>
              <a:defRPr/>
            </a:pPr>
            <a:r>
              <a:rPr lang="en-US" sz="2800" dirty="0">
                <a:solidFill>
                  <a:prstClr val="black"/>
                </a:solidFill>
                <a:latin typeface="Calibri" panose="020F0502020204030204" pitchFamily="34" charset="0"/>
                <a:cs typeface="Calibri" panose="020F0502020204030204" pitchFamily="34" charset="0"/>
              </a:rPr>
              <a:t>Similar findings for T1D and T2D adults.</a:t>
            </a:r>
          </a:p>
          <a:p>
            <a:pPr>
              <a:defRPr/>
            </a:pPr>
            <a:r>
              <a:rPr lang="en-US" sz="2400" dirty="0">
                <a:solidFill>
                  <a:srgbClr val="DDE9EC">
                    <a:lumMod val="20000"/>
                    <a:lumOff val="80000"/>
                  </a:srgbClr>
                </a:solidFill>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32FCB73C-7018-5849-B1F2-A432CB414458}"/>
              </a:ext>
            </a:extLst>
          </p:cNvPr>
          <p:cNvPicPr>
            <a:picLocks noChangeAspect="1"/>
          </p:cNvPicPr>
          <p:nvPr/>
        </p:nvPicPr>
        <p:blipFill>
          <a:blip r:embed="rId2"/>
          <a:stretch>
            <a:fillRect/>
          </a:stretch>
        </p:blipFill>
        <p:spPr>
          <a:xfrm>
            <a:off x="5863375" y="2057402"/>
            <a:ext cx="2813154" cy="3516441"/>
          </a:xfrm>
          <a:prstGeom prst="rect">
            <a:avLst/>
          </a:prstGeom>
        </p:spPr>
      </p:pic>
      <p:pic>
        <p:nvPicPr>
          <p:cNvPr id="2" name="Picture 1">
            <a:extLst>
              <a:ext uri="{FF2B5EF4-FFF2-40B4-BE49-F238E27FC236}">
                <a16:creationId xmlns:a16="http://schemas.microsoft.com/office/drawing/2014/main" id="{9E82230F-D99F-EEE1-CDC9-C2B03AE8573D}"/>
              </a:ext>
            </a:extLst>
          </p:cNvPr>
          <p:cNvPicPr>
            <a:picLocks noChangeAspect="1"/>
          </p:cNvPicPr>
          <p:nvPr/>
        </p:nvPicPr>
        <p:blipFill>
          <a:blip r:embed="rId3"/>
          <a:stretch>
            <a:fillRect/>
          </a:stretch>
        </p:blipFill>
        <p:spPr>
          <a:xfrm>
            <a:off x="191600" y="6188758"/>
            <a:ext cx="993734" cy="469433"/>
          </a:xfrm>
          <a:prstGeom prst="rect">
            <a:avLst/>
          </a:prstGeom>
        </p:spPr>
      </p:pic>
    </p:spTree>
    <p:extLst>
      <p:ext uri="{BB962C8B-B14F-4D97-AF65-F5344CB8AC3E}">
        <p14:creationId xmlns:p14="http://schemas.microsoft.com/office/powerpoint/2010/main" val="301929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990600" y="692081"/>
            <a:ext cx="4267200" cy="5673476"/>
          </a:xfrm>
          <a:prstGeom prst="rect">
            <a:avLst/>
          </a:prstGeom>
          <a:noFill/>
        </p:spPr>
        <p:txBody>
          <a:bodyPr wrap="square">
            <a:spAutoFit/>
          </a:bodyPr>
          <a:lstStyle/>
          <a:p>
            <a:pPr>
              <a:defRPr/>
            </a:pPr>
            <a:endParaRPr lang="en-US" sz="2489" b="1" dirty="0">
              <a:solidFill>
                <a:srgbClr val="FFFFFF"/>
              </a:solidFill>
              <a:latin typeface="Bookman Old Style"/>
            </a:endParaRPr>
          </a:p>
          <a:p>
            <a:pPr>
              <a:defRPr/>
            </a:pPr>
            <a:r>
              <a:rPr lang="en-US" sz="3200" dirty="0">
                <a:solidFill>
                  <a:prstClr val="black"/>
                </a:solidFill>
                <a:latin typeface="Calibri" panose="020F0502020204030204" pitchFamily="34" charset="0"/>
                <a:cs typeface="Calibri" panose="020F0502020204030204" pitchFamily="34" charset="0"/>
              </a:rPr>
              <a:t>Addressing DD in clinical care requires a </a:t>
            </a:r>
            <a:r>
              <a:rPr lang="en-US" sz="3200" u="sng" dirty="0">
                <a:solidFill>
                  <a:prstClr val="black"/>
                </a:solidFill>
                <a:latin typeface="Calibri" panose="020F0502020204030204" pitchFamily="34" charset="0"/>
                <a:cs typeface="Calibri" panose="020F0502020204030204" pitchFamily="34" charset="0"/>
              </a:rPr>
              <a:t>different kind</a:t>
            </a:r>
            <a:r>
              <a:rPr lang="en-US" sz="3200" dirty="0">
                <a:solidFill>
                  <a:prstClr val="black"/>
                </a:solidFill>
                <a:latin typeface="Calibri" panose="020F0502020204030204" pitchFamily="34" charset="0"/>
                <a:cs typeface="Calibri" panose="020F0502020204030204" pitchFamily="34" charset="0"/>
              </a:rPr>
              <a:t> of conversation!</a:t>
            </a:r>
          </a:p>
          <a:p>
            <a:pPr>
              <a:defRPr/>
            </a:pPr>
            <a:endParaRPr lang="en-US" sz="3200" dirty="0">
              <a:solidFill>
                <a:prstClr val="black"/>
              </a:solidFill>
              <a:latin typeface="Calibri" panose="020F0502020204030204" pitchFamily="34" charset="0"/>
              <a:cs typeface="Calibri" panose="020F0502020204030204" pitchFamily="34" charset="0"/>
            </a:endParaRPr>
          </a:p>
          <a:p>
            <a:pPr>
              <a:defRPr/>
            </a:pPr>
            <a:r>
              <a:rPr lang="en-US" sz="3200" dirty="0">
                <a:solidFill>
                  <a:prstClr val="black"/>
                </a:solidFill>
                <a:latin typeface="Calibri" panose="020F0502020204030204" pitchFamily="34" charset="0"/>
                <a:cs typeface="Calibri" panose="020F0502020204030204" pitchFamily="34" charset="0"/>
              </a:rPr>
              <a:t>Let’s review some important assessment and intervention tools to help make this happen.</a:t>
            </a:r>
          </a:p>
          <a:p>
            <a:pPr marL="406405" indent="-406405">
              <a:buFont typeface="Wingdings" pitchFamily="2" charset="2"/>
              <a:buChar char="§"/>
              <a:defRPr/>
            </a:pPr>
            <a:endParaRPr lang="en-US" sz="2489" b="1" dirty="0">
              <a:solidFill>
                <a:srgbClr val="FFFFFF"/>
              </a:solidFill>
              <a:latin typeface="Bookman Old Style"/>
            </a:endParaRPr>
          </a:p>
          <a:p>
            <a:pPr>
              <a:defRPr/>
            </a:pPr>
            <a:endParaRPr lang="en-US" sz="2489" b="1" dirty="0">
              <a:solidFill>
                <a:srgbClr val="DDE9EC">
                  <a:lumMod val="20000"/>
                  <a:lumOff val="80000"/>
                </a:srgbClr>
              </a:solidFill>
              <a:latin typeface="Bookman Old Style"/>
            </a:endParaRPr>
          </a:p>
        </p:txBody>
      </p:sp>
      <p:pic>
        <p:nvPicPr>
          <p:cNvPr id="2" name="Picture 1"/>
          <p:cNvPicPr>
            <a:picLocks noChangeAspect="1"/>
          </p:cNvPicPr>
          <p:nvPr/>
        </p:nvPicPr>
        <p:blipFill>
          <a:blip r:embed="rId3"/>
          <a:stretch>
            <a:fillRect/>
          </a:stretch>
        </p:blipFill>
        <p:spPr>
          <a:xfrm>
            <a:off x="5452533" y="1803400"/>
            <a:ext cx="3454400" cy="3454400"/>
          </a:xfrm>
          <a:prstGeom prst="rect">
            <a:avLst/>
          </a:prstGeom>
        </p:spPr>
      </p:pic>
      <p:pic>
        <p:nvPicPr>
          <p:cNvPr id="5" name="Picture 4">
            <a:extLst>
              <a:ext uri="{FF2B5EF4-FFF2-40B4-BE49-F238E27FC236}">
                <a16:creationId xmlns:a16="http://schemas.microsoft.com/office/drawing/2014/main" id="{E9F7CFE5-BE22-2E33-CE5D-8D25BF36BBFB}"/>
              </a:ext>
            </a:extLst>
          </p:cNvPr>
          <p:cNvPicPr>
            <a:picLocks noChangeAspect="1"/>
          </p:cNvPicPr>
          <p:nvPr/>
        </p:nvPicPr>
        <p:blipFill>
          <a:blip r:embed="rId4"/>
          <a:stretch>
            <a:fillRect/>
          </a:stretch>
        </p:blipFill>
        <p:spPr>
          <a:xfrm>
            <a:off x="320167" y="6130842"/>
            <a:ext cx="993734" cy="469433"/>
          </a:xfrm>
          <a:prstGeom prst="rect">
            <a:avLst/>
          </a:prstGeom>
        </p:spPr>
      </p:pic>
    </p:spTree>
    <p:extLst>
      <p:ext uri="{BB962C8B-B14F-4D97-AF65-F5344CB8AC3E}">
        <p14:creationId xmlns:p14="http://schemas.microsoft.com/office/powerpoint/2010/main" val="142970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29371" y="593035"/>
            <a:ext cx="8263891" cy="1275036"/>
          </a:xfrm>
        </p:spPr>
        <p:txBody>
          <a:bodyPr vert="horz" lIns="81280" tIns="40640" rIns="81280" bIns="40640" rtlCol="0" anchor="b" anchorCtr="0">
            <a:normAutofit fontScale="90000"/>
          </a:bodyPr>
          <a:lstStyle/>
          <a:p>
            <a:pPr algn="ctr" eaLnBrk="1" hangingPunct="1">
              <a:spcBef>
                <a:spcPct val="0"/>
              </a:spcBef>
              <a:buSzTx/>
              <a:buNone/>
            </a:pPr>
            <a:r>
              <a:rPr lang="en-US" dirty="0"/>
              <a:t>Conversational Tools You Can Use To Address DD In Your Practice</a:t>
            </a:r>
            <a:endParaRPr lang="en-US" altLang="en-US" dirty="0">
              <a:latin typeface="Segoe UI"/>
              <a:ea typeface="Segoe UI"/>
              <a:cs typeface="Segoe UI"/>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429370" y="2222170"/>
            <a:ext cx="8409831" cy="3661486"/>
          </a:xfrm>
          <a:prstGeom prst="rect">
            <a:avLst/>
          </a:prstGeom>
        </p:spPr>
        <p:txBody>
          <a:bodyPr vert="horz" lIns="81280" tIns="40640" rIns="81280" bIns="40640" rtlCol="0" anchor="t">
            <a:normAutofit/>
          </a:bodyPr>
          <a:lstStyle/>
          <a:p>
            <a:pPr>
              <a:buClr>
                <a:srgbClr val="727CA3">
                  <a:lumMod val="20000"/>
                  <a:lumOff val="80000"/>
                </a:srgbClr>
              </a:buClr>
              <a:defRPr/>
            </a:pPr>
            <a:r>
              <a:rPr lang="en-US" altLang="en-US" sz="2400" dirty="0">
                <a:solidFill>
                  <a:prstClr val="black"/>
                </a:solidFill>
                <a:latin typeface="Calibri" panose="020F0502020204030204" pitchFamily="34" charset="0"/>
                <a:cs typeface="Calibri" panose="020F0502020204030204" pitchFamily="34" charset="0"/>
              </a:rPr>
              <a:t>The idea is to use these tools to help </a:t>
            </a:r>
            <a:r>
              <a:rPr lang="en-US" altLang="en-US" sz="2400" u="sng" dirty="0">
                <a:solidFill>
                  <a:prstClr val="black"/>
                </a:solidFill>
                <a:latin typeface="Calibri" panose="020F0502020204030204" pitchFamily="34" charset="0"/>
                <a:cs typeface="Calibri" panose="020F0502020204030204" pitchFamily="34" charset="0"/>
              </a:rPr>
              <a:t>build a relationship with the PWD</a:t>
            </a:r>
            <a:r>
              <a:rPr lang="en-US" altLang="en-US" sz="2400" dirty="0">
                <a:solidFill>
                  <a:prstClr val="black"/>
                </a:solidFill>
                <a:latin typeface="Calibri" panose="020F0502020204030204" pitchFamily="34" charset="0"/>
                <a:cs typeface="Calibri" panose="020F0502020204030204" pitchFamily="34" charset="0"/>
              </a:rPr>
              <a:t> that will  effectively address the emotional side of diabetes.</a:t>
            </a:r>
          </a:p>
          <a:p>
            <a:pPr>
              <a:buClr>
                <a:srgbClr val="727CA3">
                  <a:lumMod val="20000"/>
                  <a:lumOff val="80000"/>
                </a:srgbClr>
              </a:buClr>
              <a:defRPr/>
            </a:pPr>
            <a:endParaRPr lang="en-US" sz="2400" dirty="0">
              <a:solidFill>
                <a:prstClr val="black"/>
              </a:solidFill>
              <a:latin typeface="Calibri" panose="020F0502020204030204" pitchFamily="34" charset="0"/>
              <a:cs typeface="Calibri" panose="020F0502020204030204" pitchFamily="34" charset="0"/>
            </a:endParaRPr>
          </a:p>
          <a:p>
            <a:pPr>
              <a:buClr>
                <a:srgbClr val="727CA3">
                  <a:lumMod val="20000"/>
                  <a:lumOff val="80000"/>
                </a:srgbClr>
              </a:buClr>
              <a:defRPr/>
            </a:pPr>
            <a:r>
              <a:rPr lang="en-US" sz="2400" dirty="0">
                <a:solidFill>
                  <a:prstClr val="black"/>
                </a:solidFill>
                <a:latin typeface="Calibri" panose="020F0502020204030204" pitchFamily="34" charset="0"/>
                <a:cs typeface="Calibri" panose="020F0502020204030204" pitchFamily="34" charset="0"/>
              </a:rPr>
              <a:t>You may already be familiar with these tools – our goal here is to target them specifically and apply them to DD.</a:t>
            </a:r>
            <a:endParaRPr lang="en-US" altLang="en-US" sz="2400" dirty="0">
              <a:solidFill>
                <a:prstClr val="black"/>
              </a:solidFill>
              <a:latin typeface="Calibri" panose="020F0502020204030204" pitchFamily="34" charset="0"/>
              <a:cs typeface="Calibri" panose="020F0502020204030204" pitchFamily="34" charset="0"/>
            </a:endParaRPr>
          </a:p>
          <a:p>
            <a:pPr algn="ctr">
              <a:buClr>
                <a:srgbClr val="727CA3">
                  <a:lumMod val="20000"/>
                  <a:lumOff val="80000"/>
                </a:srgbClr>
              </a:buClr>
              <a:defRPr/>
            </a:pPr>
            <a:endParaRPr lang="en-US" altLang="en-US" sz="2400" dirty="0">
              <a:solidFill>
                <a:prstClr val="black"/>
              </a:solidFill>
              <a:latin typeface="Calibri" panose="020F0502020204030204" pitchFamily="34" charset="0"/>
              <a:cs typeface="Calibri" panose="020F0502020204030204" pitchFamily="34" charset="0"/>
            </a:endParaRPr>
          </a:p>
          <a:p>
            <a:pPr indent="-203203">
              <a:lnSpc>
                <a:spcPct val="90000"/>
              </a:lnSpc>
              <a:spcAft>
                <a:spcPts val="533"/>
              </a:spcAft>
              <a:buFont typeface="Arial" panose="020B0604020202020204" pitchFamily="34" charset="0"/>
              <a:buChar char="•"/>
              <a:defRPr/>
            </a:pPr>
            <a:endParaRPr lang="en-US" sz="2400" b="1" dirty="0">
              <a:solidFill>
                <a:prstClr val="black"/>
              </a:solidFill>
              <a:latin typeface="Calibri" panose="020F0502020204030204" pitchFamily="34" charset="0"/>
              <a:cs typeface="Calibri" panose="020F0502020204030204" pitchFamily="34" charset="0"/>
            </a:endParaRPr>
          </a:p>
          <a:p>
            <a:pPr>
              <a:lnSpc>
                <a:spcPct val="90000"/>
              </a:lnSpc>
              <a:spcAft>
                <a:spcPts val="533"/>
              </a:spcAft>
              <a:defRPr/>
            </a:pPr>
            <a:endParaRPr lang="en-US" sz="1689" b="1" dirty="0">
              <a:solidFill>
                <a:prstClr val="black"/>
              </a:solidFill>
              <a:latin typeface="Gill Sans MT"/>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4402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2" name="Picture 1">
            <a:extLst>
              <a:ext uri="{FF2B5EF4-FFF2-40B4-BE49-F238E27FC236}">
                <a16:creationId xmlns:a16="http://schemas.microsoft.com/office/drawing/2014/main" id="{50174274-EE59-1379-8364-C60C9F52972A}"/>
              </a:ext>
            </a:extLst>
          </p:cNvPr>
          <p:cNvPicPr>
            <a:picLocks noChangeAspect="1"/>
          </p:cNvPicPr>
          <p:nvPr/>
        </p:nvPicPr>
        <p:blipFill>
          <a:blip r:embed="rId2"/>
          <a:stretch>
            <a:fillRect/>
          </a:stretch>
        </p:blipFill>
        <p:spPr>
          <a:xfrm>
            <a:off x="187118" y="6142222"/>
            <a:ext cx="993734" cy="469433"/>
          </a:xfrm>
          <a:prstGeom prst="rect">
            <a:avLst/>
          </a:prstGeom>
        </p:spPr>
      </p:pic>
      <p:pic>
        <p:nvPicPr>
          <p:cNvPr id="5" name="Picture 4">
            <a:extLst>
              <a:ext uri="{FF2B5EF4-FFF2-40B4-BE49-F238E27FC236}">
                <a16:creationId xmlns:a16="http://schemas.microsoft.com/office/drawing/2014/main" id="{FF3368C7-C1E5-B72C-AE22-8F4E498C6769}"/>
              </a:ext>
            </a:extLst>
          </p:cNvPr>
          <p:cNvPicPr>
            <a:picLocks noChangeAspect="1"/>
          </p:cNvPicPr>
          <p:nvPr/>
        </p:nvPicPr>
        <p:blipFill>
          <a:blip r:embed="rId3"/>
          <a:stretch>
            <a:fillRect/>
          </a:stretch>
        </p:blipFill>
        <p:spPr>
          <a:xfrm>
            <a:off x="2906108" y="4307165"/>
            <a:ext cx="3310415" cy="2304488"/>
          </a:xfrm>
          <a:prstGeom prst="rect">
            <a:avLst/>
          </a:prstGeom>
        </p:spPr>
      </p:pic>
    </p:spTree>
    <p:extLst>
      <p:ext uri="{BB962C8B-B14F-4D97-AF65-F5344CB8AC3E}">
        <p14:creationId xmlns:p14="http://schemas.microsoft.com/office/powerpoint/2010/main" val="410016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29371" y="593035"/>
            <a:ext cx="8263891" cy="1275036"/>
          </a:xfrm>
        </p:spPr>
        <p:txBody>
          <a:bodyPr vert="horz" lIns="81280" tIns="40640" rIns="81280" bIns="40640" rtlCol="0" anchor="b" anchorCtr="0">
            <a:normAutofit fontScale="90000"/>
          </a:bodyPr>
          <a:lstStyle/>
          <a:p>
            <a:pPr algn="ctr" eaLnBrk="1" hangingPunct="1">
              <a:spcBef>
                <a:spcPct val="0"/>
              </a:spcBef>
              <a:buSzTx/>
              <a:buNone/>
            </a:pPr>
            <a:r>
              <a:rPr lang="en-US" dirty="0"/>
              <a:t>Conversational Tools You Can Use To Address DD In Your Practice</a:t>
            </a:r>
            <a:endParaRPr lang="en-US" altLang="en-US" dirty="0">
              <a:latin typeface="Segoe UI"/>
              <a:ea typeface="Segoe UI"/>
              <a:cs typeface="Segoe UI"/>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429370" y="2222170"/>
            <a:ext cx="8409831" cy="3661486"/>
          </a:xfrm>
          <a:prstGeom prst="rect">
            <a:avLst/>
          </a:prstGeom>
        </p:spPr>
        <p:txBody>
          <a:bodyPr vert="horz" lIns="81280" tIns="40640" rIns="81280" bIns="40640" rtlCol="0" anchor="t">
            <a:normAutofit/>
          </a:bodyPr>
          <a:lstStyle/>
          <a:p>
            <a:pPr>
              <a:spcBef>
                <a:spcPts val="889"/>
              </a:spcBef>
              <a:buClr>
                <a:srgbClr val="727CA3">
                  <a:lumMod val="20000"/>
                  <a:lumOff val="80000"/>
                </a:srgbClr>
              </a:buClr>
              <a:buSzPct val="110000"/>
              <a:defRPr/>
            </a:pPr>
            <a:r>
              <a:rPr lang="en-US" altLang="en-US" sz="2400" dirty="0">
                <a:solidFill>
                  <a:prstClr val="black"/>
                </a:solidFill>
                <a:latin typeface="Calibri" panose="020F0502020204030204" pitchFamily="34" charset="0"/>
              </a:rPr>
              <a:t>The goal is to help the PWD label, verbalize, share, consider, and evaluate these frequently unaddressed and often hidden feelings and thoughts about diabetes.</a:t>
            </a:r>
          </a:p>
          <a:p>
            <a:pPr>
              <a:spcBef>
                <a:spcPts val="889"/>
              </a:spcBef>
              <a:buClr>
                <a:srgbClr val="727CA3">
                  <a:lumMod val="20000"/>
                  <a:lumOff val="80000"/>
                </a:srgbClr>
              </a:buClr>
              <a:buSzPct val="110000"/>
              <a:defRPr/>
            </a:pPr>
            <a:r>
              <a:rPr lang="en-US" altLang="en-US" sz="2400" dirty="0">
                <a:solidFill>
                  <a:prstClr val="black"/>
                </a:solidFill>
                <a:latin typeface="Calibri" panose="020F0502020204030204" pitchFamily="34" charset="0"/>
              </a:rPr>
              <a:t>B</a:t>
            </a:r>
            <a:r>
              <a:rPr lang="en-US" altLang="en-US" sz="2400" dirty="0" err="1">
                <a:solidFill>
                  <a:prstClr val="black"/>
                </a:solidFill>
                <a:latin typeface="Calibri" panose="020F0502020204030204" pitchFamily="34" charset="0"/>
              </a:rPr>
              <a:t>uilding</a:t>
            </a:r>
            <a:r>
              <a:rPr lang="en-US" altLang="en-US" sz="2400" dirty="0">
                <a:solidFill>
                  <a:prstClr val="black"/>
                </a:solidFill>
                <a:latin typeface="Calibri" panose="020F0502020204030204" pitchFamily="34" charset="0"/>
              </a:rPr>
              <a:t> the relationship with conversational skills is the intervention!</a:t>
            </a:r>
          </a:p>
          <a:p>
            <a:pPr>
              <a:spcBef>
                <a:spcPts val="889"/>
              </a:spcBef>
              <a:buClr>
                <a:prstClr val="white">
                  <a:lumMod val="85000"/>
                </a:prstClr>
              </a:buClr>
              <a:buSzPct val="110000"/>
              <a:defRPr/>
            </a:pPr>
            <a:endParaRPr lang="en-US" altLang="en-US" sz="2100" dirty="0">
              <a:solidFill>
                <a:srgbClr val="FCFCFC"/>
              </a:solidFill>
              <a:latin typeface="Calibri" panose="020F0502020204030204" pitchFamily="34" charset="0"/>
            </a:endParaRPr>
          </a:p>
          <a:p>
            <a:pPr indent="-203203">
              <a:lnSpc>
                <a:spcPct val="90000"/>
              </a:lnSpc>
              <a:spcAft>
                <a:spcPts val="533"/>
              </a:spcAft>
              <a:buFont typeface="Arial" panose="020B0604020202020204" pitchFamily="34" charset="0"/>
              <a:buChar char="•"/>
              <a:defRPr/>
            </a:pPr>
            <a:endParaRPr lang="en-US" sz="2400" b="1" dirty="0">
              <a:solidFill>
                <a:prstClr val="black"/>
              </a:solidFill>
              <a:latin typeface="Calibri" panose="020F0502020204030204" pitchFamily="34" charset="0"/>
              <a:cs typeface="Calibri" panose="020F0502020204030204" pitchFamily="34" charset="0"/>
            </a:endParaRPr>
          </a:p>
          <a:p>
            <a:pPr>
              <a:lnSpc>
                <a:spcPct val="90000"/>
              </a:lnSpc>
              <a:spcAft>
                <a:spcPts val="533"/>
              </a:spcAft>
              <a:defRPr/>
            </a:pPr>
            <a:endParaRPr lang="en-US" sz="1689" b="1" dirty="0">
              <a:solidFill>
                <a:prstClr val="black"/>
              </a:solidFill>
              <a:latin typeface="Gill Sans MT"/>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4402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2" name="Picture 1">
            <a:extLst>
              <a:ext uri="{FF2B5EF4-FFF2-40B4-BE49-F238E27FC236}">
                <a16:creationId xmlns:a16="http://schemas.microsoft.com/office/drawing/2014/main" id="{50174274-EE59-1379-8364-C60C9F52972A}"/>
              </a:ext>
            </a:extLst>
          </p:cNvPr>
          <p:cNvPicPr>
            <a:picLocks noChangeAspect="1"/>
          </p:cNvPicPr>
          <p:nvPr/>
        </p:nvPicPr>
        <p:blipFill>
          <a:blip r:embed="rId2"/>
          <a:stretch>
            <a:fillRect/>
          </a:stretch>
        </p:blipFill>
        <p:spPr>
          <a:xfrm>
            <a:off x="187118" y="6142222"/>
            <a:ext cx="993734" cy="469433"/>
          </a:xfrm>
          <a:prstGeom prst="rect">
            <a:avLst/>
          </a:prstGeom>
        </p:spPr>
      </p:pic>
      <p:pic>
        <p:nvPicPr>
          <p:cNvPr id="5" name="Picture 4">
            <a:extLst>
              <a:ext uri="{FF2B5EF4-FFF2-40B4-BE49-F238E27FC236}">
                <a16:creationId xmlns:a16="http://schemas.microsoft.com/office/drawing/2014/main" id="{FF3368C7-C1E5-B72C-AE22-8F4E498C6769}"/>
              </a:ext>
            </a:extLst>
          </p:cNvPr>
          <p:cNvPicPr>
            <a:picLocks noChangeAspect="1"/>
          </p:cNvPicPr>
          <p:nvPr/>
        </p:nvPicPr>
        <p:blipFill>
          <a:blip r:embed="rId3"/>
          <a:stretch>
            <a:fillRect/>
          </a:stretch>
        </p:blipFill>
        <p:spPr>
          <a:xfrm>
            <a:off x="2906108" y="4307165"/>
            <a:ext cx="3310415" cy="2304488"/>
          </a:xfrm>
          <a:prstGeom prst="rect">
            <a:avLst/>
          </a:prstGeom>
        </p:spPr>
      </p:pic>
    </p:spTree>
    <p:extLst>
      <p:ext uri="{BB962C8B-B14F-4D97-AF65-F5344CB8AC3E}">
        <p14:creationId xmlns:p14="http://schemas.microsoft.com/office/powerpoint/2010/main" val="169104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umbrella with a black handle">
            <a:extLst>
              <a:ext uri="{FF2B5EF4-FFF2-40B4-BE49-F238E27FC236}">
                <a16:creationId xmlns:a16="http://schemas.microsoft.com/office/drawing/2014/main" id="{D4749DFF-CF3F-BA40-F4FE-FBC36A1BA77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44411" y="110067"/>
            <a:ext cx="6908800" cy="6908800"/>
          </a:xfrm>
          <a:prstGeom prst="rect">
            <a:avLst/>
          </a:prstGeom>
        </p:spPr>
      </p:pic>
      <p:sp>
        <p:nvSpPr>
          <p:cNvPr id="34817" name="Title 1">
            <a:extLst>
              <a:ext uri="{FF2B5EF4-FFF2-40B4-BE49-F238E27FC236}">
                <a16:creationId xmlns:a16="http://schemas.microsoft.com/office/drawing/2014/main" id="{276BB88B-B3D1-D947-A4DD-1B3B78A6F92D}"/>
              </a:ext>
            </a:extLst>
          </p:cNvPr>
          <p:cNvSpPr>
            <a:spLocks noChangeArrowheads="1"/>
          </p:cNvSpPr>
          <p:nvPr/>
        </p:nvSpPr>
        <p:spPr bwMode="auto">
          <a:xfrm>
            <a:off x="2774246" y="2202745"/>
            <a:ext cx="3649133" cy="730956"/>
          </a:xfrm>
          <a:prstGeom prst="roundRect">
            <a:avLst>
              <a:gd name="adj" fmla="val 16667"/>
            </a:avLst>
          </a:prstGeom>
          <a:noFill/>
          <a:ln>
            <a:noFill/>
          </a:ln>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dirty="0">
                <a:solidFill>
                  <a:prstClr val="white"/>
                </a:solidFill>
                <a:latin typeface="Segoe UI"/>
                <a:ea typeface="Segoe UI"/>
                <a:cs typeface="Segoe UI"/>
              </a:rPr>
              <a:t>Relationship Building</a:t>
            </a:r>
          </a:p>
        </p:txBody>
      </p:sp>
      <p:sp>
        <p:nvSpPr>
          <p:cNvPr id="6" name="Title 1">
            <a:extLst>
              <a:ext uri="{FF2B5EF4-FFF2-40B4-BE49-F238E27FC236}">
                <a16:creationId xmlns:a16="http://schemas.microsoft.com/office/drawing/2014/main" id="{7B5A6236-7240-D044-BCAD-FF2E347E47E0}"/>
              </a:ext>
            </a:extLst>
          </p:cNvPr>
          <p:cNvSpPr txBox="1">
            <a:spLocks/>
          </p:cNvSpPr>
          <p:nvPr/>
        </p:nvSpPr>
        <p:spPr>
          <a:xfrm>
            <a:off x="890412" y="3740858"/>
            <a:ext cx="3251200" cy="770467"/>
          </a:xfrm>
          <a:prstGeom prst="roundRect">
            <a:avLst/>
          </a:prstGeom>
          <a:solidFill>
            <a:srgbClr val="F07152"/>
          </a:solidFill>
        </p:spPr>
        <p:txBody>
          <a:bodyPr anchor="ctr">
            <a:normAutofit fontScale="92500" lnSpcReduction="2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1. Open-Ended Questions </a:t>
            </a:r>
          </a:p>
        </p:txBody>
      </p:sp>
      <p:sp>
        <p:nvSpPr>
          <p:cNvPr id="11" name="Title 1">
            <a:extLst>
              <a:ext uri="{FF2B5EF4-FFF2-40B4-BE49-F238E27FC236}">
                <a16:creationId xmlns:a16="http://schemas.microsoft.com/office/drawing/2014/main" id="{2744DA1A-BD5E-7649-89BD-1C99921F51B9}"/>
              </a:ext>
            </a:extLst>
          </p:cNvPr>
          <p:cNvSpPr txBox="1">
            <a:spLocks/>
          </p:cNvSpPr>
          <p:nvPr/>
        </p:nvSpPr>
        <p:spPr>
          <a:xfrm>
            <a:off x="3040946" y="4868334"/>
            <a:ext cx="3382433" cy="825500"/>
          </a:xfrm>
          <a:prstGeom prst="roundRect">
            <a:avLst/>
          </a:prstGeom>
          <a:solidFill>
            <a:srgbClr val="F07152"/>
          </a:solidFill>
        </p:spPr>
        <p:txBody>
          <a:bodyPr anchor="ctr">
            <a:normAutofit fontScale="92500" lnSpcReduction="1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3. Clinician Engagement Skills</a:t>
            </a:r>
            <a:endParaRPr lang="en-US" sz="2489" dirty="0">
              <a:solidFill>
                <a:prstClr val="white"/>
              </a:solidFill>
            </a:endParaRPr>
          </a:p>
        </p:txBody>
      </p:sp>
      <p:sp>
        <p:nvSpPr>
          <p:cNvPr id="13" name="Title 1">
            <a:extLst>
              <a:ext uri="{FF2B5EF4-FFF2-40B4-BE49-F238E27FC236}">
                <a16:creationId xmlns:a16="http://schemas.microsoft.com/office/drawing/2014/main" id="{D7CC4A9E-4B8B-B54B-940C-01F4779611D6}"/>
              </a:ext>
            </a:extLst>
          </p:cNvPr>
          <p:cNvSpPr txBox="1">
            <a:spLocks/>
          </p:cNvSpPr>
          <p:nvPr/>
        </p:nvSpPr>
        <p:spPr>
          <a:xfrm>
            <a:off x="372534" y="695678"/>
            <a:ext cx="8452556" cy="553156"/>
          </a:xfrm>
          <a:prstGeom prst="rect">
            <a:avLst/>
          </a:prstGeom>
        </p:spPr>
        <p:txBody>
          <a:bodyPr anchor="ctr"/>
          <a:lstStyle>
            <a:lvl1pPr algn="l" defTabSz="914400" rtl="0" eaLnBrk="1" latinLnBrk="0" hangingPunct="1">
              <a:spcBef>
                <a:spcPct val="0"/>
              </a:spcBef>
              <a:buNone/>
              <a:defRPr sz="28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srgbClr val="F07152"/>
                </a:solidFill>
                <a:latin typeface="Bookman Old Style"/>
              </a:rPr>
              <a:t>Relationship Building </a:t>
            </a:r>
            <a:r>
              <a:rPr lang="en-US" sz="2489" dirty="0">
                <a:solidFill>
                  <a:srgbClr val="F07152"/>
                </a:solidFill>
                <a:latin typeface="Bookman Old Style"/>
                <a:cs typeface="Calibri" panose="020F0502020204030204" pitchFamily="34" charset="0"/>
              </a:rPr>
              <a:t>│ </a:t>
            </a:r>
            <a:r>
              <a:rPr lang="en-US" altLang="en-US" sz="2489" u="sng" dirty="0">
                <a:solidFill>
                  <a:prstClr val="black"/>
                </a:solidFill>
                <a:latin typeface="Bookman Old Style"/>
              </a:rPr>
              <a:t>Three</a:t>
            </a:r>
            <a:r>
              <a:rPr lang="en-US" altLang="en-US" sz="2489" dirty="0">
                <a:solidFill>
                  <a:prstClr val="black"/>
                </a:solidFill>
                <a:latin typeface="Bookman Old Style"/>
              </a:rPr>
              <a:t> Tools To Make It Happen</a:t>
            </a:r>
            <a:endParaRPr lang="en-US" sz="2489" dirty="0">
              <a:solidFill>
                <a:prstClr val="black"/>
              </a:solidFill>
              <a:latin typeface="Bookman Old Style"/>
            </a:endParaRPr>
          </a:p>
        </p:txBody>
      </p:sp>
      <p:sp>
        <p:nvSpPr>
          <p:cNvPr id="34824" name="Title 1">
            <a:extLst>
              <a:ext uri="{FF2B5EF4-FFF2-40B4-BE49-F238E27FC236}">
                <a16:creationId xmlns:a16="http://schemas.microsoft.com/office/drawing/2014/main" id="{2974FEA4-FAF5-A749-8E47-3FACB8E8C63C}"/>
              </a:ext>
            </a:extLst>
          </p:cNvPr>
          <p:cNvSpPr>
            <a:spLocks noChangeArrowheads="1"/>
          </p:cNvSpPr>
          <p:nvPr/>
        </p:nvSpPr>
        <p:spPr bwMode="auto">
          <a:xfrm>
            <a:off x="5113867" y="3699936"/>
            <a:ext cx="3251200" cy="770467"/>
          </a:xfrm>
          <a:prstGeom prst="roundRect">
            <a:avLst>
              <a:gd name="adj" fmla="val 16667"/>
            </a:avLst>
          </a:prstGeom>
          <a:solidFill>
            <a:srgbClr val="F071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a:solidFill>
                  <a:prstClr val="white"/>
                </a:solidFill>
                <a:latin typeface="Segoe UI"/>
                <a:ea typeface="Segoe UI"/>
                <a:cs typeface="Segoe UI"/>
              </a:rPr>
              <a:t>2. Active Listening</a:t>
            </a:r>
          </a:p>
        </p:txBody>
      </p:sp>
      <p:sp>
        <p:nvSpPr>
          <p:cNvPr id="10" name="TextBox 9">
            <a:extLst>
              <a:ext uri="{FF2B5EF4-FFF2-40B4-BE49-F238E27FC236}">
                <a16:creationId xmlns:a16="http://schemas.microsoft.com/office/drawing/2014/main" id="{4EBE42F3-BDCC-752D-EE0D-8EF7D603F691}"/>
              </a:ext>
            </a:extLst>
          </p:cNvPr>
          <p:cNvSpPr txBox="1"/>
          <p:nvPr/>
        </p:nvSpPr>
        <p:spPr>
          <a:xfrm>
            <a:off x="1524000" y="6477000"/>
            <a:ext cx="6096000" cy="215444"/>
          </a:xfrm>
          <a:prstGeom prst="rect">
            <a:avLst/>
          </a:prstGeom>
          <a:noFill/>
        </p:spPr>
        <p:txBody>
          <a:bodyPr wrap="square" rtlCol="0">
            <a:spAutoFit/>
          </a:bodyPr>
          <a:lstStyle/>
          <a:p>
            <a:r>
              <a:rPr lang="en-US" sz="800">
                <a:solidFill>
                  <a:prstClr val="black"/>
                </a:solidFill>
                <a:latin typeface="Gill Sans MT"/>
                <a:hlinkClick r:id="rId4" tooltip="http://scp-th.wikidot.com/forum/t-7046053/scp-xxx-th"/>
              </a:rPr>
              <a:t>This Photo</a:t>
            </a:r>
            <a:r>
              <a:rPr lang="en-US" sz="800">
                <a:solidFill>
                  <a:prstClr val="black"/>
                </a:solidFill>
                <a:latin typeface="Gill Sans MT"/>
              </a:rPr>
              <a:t> by Unknown Author is licensed under </a:t>
            </a:r>
            <a:r>
              <a:rPr lang="en-US" sz="800">
                <a:solidFill>
                  <a:prstClr val="black"/>
                </a:solidFill>
                <a:latin typeface="Gill Sans MT"/>
                <a:hlinkClick r:id="rId5" tooltip="https://creativecommons.org/licenses/by-sa/3.0/"/>
              </a:rPr>
              <a:t>CC BY-SA</a:t>
            </a:r>
            <a:endParaRPr lang="en-US" sz="800">
              <a:solidFill>
                <a:prstClr val="black"/>
              </a:solidFill>
              <a:latin typeface="Gill Sans MT"/>
            </a:endParaRPr>
          </a:p>
        </p:txBody>
      </p:sp>
      <p:pic>
        <p:nvPicPr>
          <p:cNvPr id="2" name="Picture 1">
            <a:extLst>
              <a:ext uri="{FF2B5EF4-FFF2-40B4-BE49-F238E27FC236}">
                <a16:creationId xmlns:a16="http://schemas.microsoft.com/office/drawing/2014/main" id="{4775FD35-DECC-6B54-9AA0-60B2D421792A}"/>
              </a:ext>
            </a:extLst>
          </p:cNvPr>
          <p:cNvPicPr>
            <a:picLocks noChangeAspect="1"/>
          </p:cNvPicPr>
          <p:nvPr/>
        </p:nvPicPr>
        <p:blipFill>
          <a:blip r:embed="rId6"/>
          <a:stretch>
            <a:fillRect/>
          </a:stretch>
        </p:blipFill>
        <p:spPr>
          <a:xfrm>
            <a:off x="177571" y="6254389"/>
            <a:ext cx="993734" cy="469433"/>
          </a:xfrm>
          <a:prstGeom prst="rect">
            <a:avLst/>
          </a:prstGeom>
        </p:spPr>
      </p:pic>
    </p:spTree>
    <p:extLst>
      <p:ext uri="{BB962C8B-B14F-4D97-AF65-F5344CB8AC3E}">
        <p14:creationId xmlns:p14="http://schemas.microsoft.com/office/powerpoint/2010/main" val="2803193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261535"/>
            <a:ext cx="6252634" cy="5012267"/>
          </a:xfrm>
        </p:spPr>
        <p:txBody>
          <a:bodyPr vert="horz" lIns="81280" tIns="40640" rIns="81280" bIns="40640" rtlCol="0">
            <a:normAutofit/>
          </a:bodyPr>
          <a:lstStyle/>
          <a:p>
            <a:pPr marL="0" indent="0">
              <a:buNone/>
              <a:defRPr/>
            </a:pPr>
            <a:r>
              <a:rPr lang="en-US" altLang="en-US" sz="2133" dirty="0">
                <a:latin typeface="+mn-lt"/>
              </a:rPr>
              <a:t>What are </a:t>
            </a:r>
            <a:r>
              <a:rPr lang="en-US" altLang="en-US" sz="2133" i="1" dirty="0">
                <a:latin typeface="+mn-lt"/>
              </a:rPr>
              <a:t>closed-ended</a:t>
            </a:r>
            <a:r>
              <a:rPr lang="en-US" altLang="en-US" sz="2133" dirty="0">
                <a:latin typeface="+mn-lt"/>
              </a:rPr>
              <a:t> questions?</a:t>
            </a:r>
          </a:p>
          <a:p>
            <a:pPr marL="0" indent="0">
              <a:buClr>
                <a:schemeClr val="accent1">
                  <a:lumMod val="20000"/>
                  <a:lumOff val="80000"/>
                </a:schemeClr>
              </a:buClr>
              <a:buNone/>
              <a:defRPr/>
            </a:pPr>
            <a:r>
              <a:rPr lang="en-US" altLang="en-US" sz="2133" dirty="0">
                <a:latin typeface="+mn-lt"/>
              </a:rPr>
              <a:t>	Answers have to do with short, fixed responses (</a:t>
            </a:r>
            <a:r>
              <a:rPr lang="en-US" altLang="en-US" sz="2133" i="1" dirty="0">
                <a:latin typeface="+mn-lt"/>
              </a:rPr>
              <a:t>that then require a clinician to then ask the next question</a:t>
            </a:r>
            <a:r>
              <a:rPr lang="en-US" altLang="en-US" sz="2133" dirty="0">
                <a:latin typeface="+mn-lt"/>
              </a:rPr>
              <a:t>). </a:t>
            </a:r>
          </a:p>
          <a:p>
            <a:pPr>
              <a:buClr>
                <a:schemeClr val="accent1">
                  <a:lumMod val="20000"/>
                  <a:lumOff val="80000"/>
                </a:schemeClr>
              </a:buClr>
              <a:buFont typeface="Wingdings" pitchFamily="2" charset="2"/>
              <a:buChar char="§"/>
              <a:defRPr/>
            </a:pPr>
            <a:r>
              <a:rPr lang="en-US" altLang="en-US" sz="2133" dirty="0">
                <a:latin typeface="+mn-lt"/>
              </a:rPr>
              <a:t>Examples of </a:t>
            </a:r>
            <a:r>
              <a:rPr lang="en-US" altLang="en-US" sz="2133" i="1" dirty="0">
                <a:latin typeface="+mn-lt"/>
              </a:rPr>
              <a:t>closed-ended</a:t>
            </a:r>
            <a:r>
              <a:rPr lang="en-US" altLang="en-US" sz="2133" dirty="0">
                <a:latin typeface="+mn-lt"/>
              </a:rPr>
              <a:t> questions:</a:t>
            </a:r>
          </a:p>
          <a:p>
            <a:pPr lvl="1">
              <a:buClr>
                <a:schemeClr val="accent1">
                  <a:lumMod val="20000"/>
                  <a:lumOff val="80000"/>
                </a:schemeClr>
              </a:buClr>
              <a:buFont typeface="Wingdings" pitchFamily="2" charset="2"/>
              <a:buChar char="§"/>
              <a:defRPr/>
            </a:pPr>
            <a:r>
              <a:rPr lang="en-US" altLang="en-US" dirty="0">
                <a:latin typeface="+mn-lt"/>
              </a:rPr>
              <a:t>- What kind of exercise do you like to do?     “Walk!”</a:t>
            </a:r>
          </a:p>
          <a:p>
            <a:pPr marL="0" indent="0">
              <a:buClr>
                <a:schemeClr val="accent1">
                  <a:lumMod val="20000"/>
                  <a:lumOff val="80000"/>
                </a:schemeClr>
              </a:buClr>
              <a:buNone/>
              <a:defRPr/>
            </a:pPr>
            <a:r>
              <a:rPr lang="en-US" altLang="en-US" sz="2133" dirty="0">
                <a:latin typeface="+mn-lt"/>
              </a:rPr>
              <a:t>	- How often do you walk? “3-times a week.”</a:t>
            </a:r>
          </a:p>
          <a:p>
            <a:pPr marL="0" indent="0">
              <a:buClr>
                <a:schemeClr val="accent1">
                  <a:lumMod val="20000"/>
                  <a:lumOff val="80000"/>
                </a:schemeClr>
              </a:buClr>
              <a:buNone/>
              <a:defRPr/>
            </a:pPr>
            <a:r>
              <a:rPr lang="en-US" altLang="en-US" sz="2133" dirty="0">
                <a:latin typeface="+mn-lt"/>
              </a:rPr>
              <a:t>	- How often do you check your BG? </a:t>
            </a:r>
          </a:p>
          <a:p>
            <a:pPr marL="0" indent="0">
              <a:buClr>
                <a:schemeClr val="accent1">
                  <a:lumMod val="20000"/>
                  <a:lumOff val="80000"/>
                </a:schemeClr>
              </a:buClr>
              <a:buNone/>
              <a:defRPr/>
            </a:pPr>
            <a:r>
              <a:rPr lang="en-US" altLang="en-US" sz="2133" dirty="0">
                <a:latin typeface="+mn-lt"/>
              </a:rPr>
              <a:t>	  “Five times a day.”</a:t>
            </a:r>
          </a:p>
          <a:p>
            <a:pPr marL="0" indent="0">
              <a:buClr>
                <a:schemeClr val="accent1">
                  <a:lumMod val="20000"/>
                  <a:lumOff val="80000"/>
                </a:schemeClr>
              </a:buClr>
              <a:buNone/>
              <a:defRPr/>
            </a:pPr>
            <a:endParaRPr lang="en-US" altLang="en-US" sz="2133" dirty="0">
              <a:latin typeface="+mn-lt"/>
            </a:endParaRPr>
          </a:p>
          <a:p>
            <a:pPr marL="0" indent="0" algn="ctr">
              <a:buClr>
                <a:schemeClr val="accent1">
                  <a:lumMod val="20000"/>
                  <a:lumOff val="80000"/>
                </a:schemeClr>
              </a:buClr>
              <a:buNone/>
              <a:defRPr/>
            </a:pPr>
            <a:r>
              <a:rPr lang="en-US" altLang="en-US" sz="2133" dirty="0">
                <a:latin typeface="+mn-lt"/>
              </a:rPr>
              <a:t>	</a:t>
            </a:r>
            <a:r>
              <a:rPr lang="en-US" altLang="en-US" sz="2133" i="1" dirty="0">
                <a:latin typeface="+mn-lt"/>
              </a:rPr>
              <a:t>Closed-ended questions </a:t>
            </a:r>
            <a:r>
              <a:rPr lang="en-US" altLang="en-US" sz="2133" i="1" u="sng" dirty="0">
                <a:latin typeface="+mn-lt"/>
              </a:rPr>
              <a:t>do not </a:t>
            </a:r>
            <a:r>
              <a:rPr lang="en-US" altLang="en-US" sz="2133" i="1" dirty="0">
                <a:latin typeface="+mn-lt"/>
              </a:rPr>
              <a:t>help address DD.</a:t>
            </a:r>
            <a:endParaRPr lang="en-US" altLang="en-US" sz="2133" dirty="0">
              <a:latin typeface="+mn-lt"/>
            </a:endParaRPr>
          </a:p>
          <a:p>
            <a:pPr marL="0" indent="0">
              <a:buNone/>
              <a:defRPr/>
            </a:pPr>
            <a:endParaRPr lang="en-US" altLang="en-US" sz="2133" dirty="0"/>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0" y="381002"/>
            <a:ext cx="9144000"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rgbClr val="92D050"/>
                </a:solidFill>
                <a:cs typeface="Calibri" panose="020F0502020204030204" pitchFamily="34" charset="0"/>
              </a:rPr>
              <a:t> #1. </a:t>
            </a:r>
            <a:r>
              <a:rPr lang="en-US" altLang="en-US" sz="3200" dirty="0"/>
              <a:t>Open-Ended Questions</a:t>
            </a:r>
            <a:endParaRPr lang="en-US" sz="3200" dirty="0"/>
          </a:p>
        </p:txBody>
      </p:sp>
      <p:pic>
        <p:nvPicPr>
          <p:cNvPr id="36867" name="Picture 5">
            <a:extLst>
              <a:ext uri="{FF2B5EF4-FFF2-40B4-BE49-F238E27FC236}">
                <a16:creationId xmlns:a16="http://schemas.microsoft.com/office/drawing/2014/main" id="{D404E6B7-BB25-E845-BB7A-72497EBE3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3E4D48E-17FF-BCCE-965C-8EA492DD9A19}"/>
              </a:ext>
            </a:extLst>
          </p:cNvPr>
          <p:cNvPicPr>
            <a:picLocks noChangeAspect="1"/>
          </p:cNvPicPr>
          <p:nvPr/>
        </p:nvPicPr>
        <p:blipFill>
          <a:blip r:embed="rId4"/>
          <a:stretch>
            <a:fillRect/>
          </a:stretch>
        </p:blipFill>
        <p:spPr>
          <a:xfrm>
            <a:off x="228600" y="6096002"/>
            <a:ext cx="993734" cy="469433"/>
          </a:xfrm>
          <a:prstGeom prst="rect">
            <a:avLst/>
          </a:prstGeom>
        </p:spPr>
      </p:pic>
    </p:spTree>
    <p:extLst>
      <p:ext uri="{BB962C8B-B14F-4D97-AF65-F5344CB8AC3E}">
        <p14:creationId xmlns:p14="http://schemas.microsoft.com/office/powerpoint/2010/main" val="296021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dissolv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261535"/>
            <a:ext cx="6252634" cy="5012267"/>
          </a:xfrm>
        </p:spPr>
        <p:txBody>
          <a:bodyPr vert="horz" lIns="81280" tIns="40640" rIns="81280" bIns="40640" rtlCol="0">
            <a:normAutofit fontScale="85000" lnSpcReduction="20000"/>
          </a:bodyPr>
          <a:lstStyle/>
          <a:p>
            <a:pPr marL="0" indent="0">
              <a:buNone/>
              <a:defRPr/>
            </a:pPr>
            <a:r>
              <a:rPr lang="en-US" altLang="en-US" dirty="0">
                <a:latin typeface="+mn-lt"/>
              </a:rPr>
              <a:t>What are </a:t>
            </a:r>
            <a:r>
              <a:rPr lang="en-US" altLang="en-US" i="1" dirty="0">
                <a:latin typeface="+mn-lt"/>
              </a:rPr>
              <a:t>open-ended</a:t>
            </a:r>
            <a:r>
              <a:rPr lang="en-US" altLang="en-US" dirty="0">
                <a:latin typeface="+mn-lt"/>
              </a:rPr>
              <a:t> questions?</a:t>
            </a:r>
          </a:p>
          <a:p>
            <a:pPr marL="0" indent="0">
              <a:buClr>
                <a:schemeClr val="accent1">
                  <a:lumMod val="20000"/>
                  <a:lumOff val="80000"/>
                </a:schemeClr>
              </a:buClr>
              <a:buNone/>
              <a:defRPr/>
            </a:pPr>
            <a:r>
              <a:rPr lang="en-US" altLang="en-US" dirty="0">
                <a:latin typeface="+mn-lt"/>
              </a:rPr>
              <a:t>	Questions that ask “how, what, why.”</a:t>
            </a:r>
          </a:p>
          <a:p>
            <a:pPr marL="0" indent="0">
              <a:buClr>
                <a:schemeClr val="accent1">
                  <a:lumMod val="20000"/>
                  <a:lumOff val="80000"/>
                </a:schemeClr>
              </a:buClr>
              <a:buNone/>
              <a:defRPr/>
            </a:pPr>
            <a:r>
              <a:rPr lang="en-US" altLang="en-US" dirty="0">
                <a:latin typeface="+mn-lt"/>
              </a:rPr>
              <a:t>	They	require a more detailed response. </a:t>
            </a:r>
          </a:p>
          <a:p>
            <a:pPr marL="0" indent="0">
              <a:buClr>
                <a:schemeClr val="accent1">
                  <a:lumMod val="20000"/>
                  <a:lumOff val="80000"/>
                </a:schemeClr>
              </a:buClr>
              <a:buNone/>
              <a:defRPr/>
            </a:pPr>
            <a:r>
              <a:rPr lang="en-US" altLang="en-US" dirty="0">
                <a:latin typeface="+mn-lt"/>
              </a:rPr>
              <a:t>Examples:	</a:t>
            </a:r>
          </a:p>
          <a:p>
            <a:pPr lvl="1">
              <a:buClr>
                <a:schemeClr val="accent1">
                  <a:lumMod val="20000"/>
                  <a:lumOff val="80000"/>
                </a:schemeClr>
              </a:buClr>
              <a:defRPr/>
            </a:pPr>
            <a:r>
              <a:rPr lang="en-US" altLang="en-US" sz="2489" dirty="0">
                <a:latin typeface="+mn-lt"/>
              </a:rPr>
              <a:t>“</a:t>
            </a:r>
            <a:r>
              <a:rPr lang="en-US" altLang="en-US" sz="2489" u="sng" dirty="0">
                <a:latin typeface="+mn-lt"/>
              </a:rPr>
              <a:t>How</a:t>
            </a:r>
            <a:r>
              <a:rPr lang="en-US" altLang="en-US" sz="2489" dirty="0">
                <a:latin typeface="+mn-lt"/>
              </a:rPr>
              <a:t> do you respond when you go low?”</a:t>
            </a:r>
          </a:p>
          <a:p>
            <a:pPr marL="0" indent="0">
              <a:buClr>
                <a:schemeClr val="accent1">
                  <a:lumMod val="20000"/>
                  <a:lumOff val="80000"/>
                </a:schemeClr>
              </a:buClr>
              <a:buNone/>
              <a:defRPr/>
            </a:pPr>
            <a:r>
              <a:rPr lang="en-US" altLang="en-US" dirty="0">
                <a:latin typeface="+mn-lt"/>
              </a:rPr>
              <a:t>	“</a:t>
            </a:r>
            <a:r>
              <a:rPr lang="en-US" altLang="en-US" u="sng" dirty="0">
                <a:latin typeface="+mn-lt"/>
              </a:rPr>
              <a:t>What</a:t>
            </a:r>
            <a:r>
              <a:rPr lang="en-US" altLang="en-US" dirty="0">
                <a:latin typeface="+mn-lt"/>
              </a:rPr>
              <a:t> worries you the most about your 	  	  diabetes?”</a:t>
            </a:r>
          </a:p>
          <a:p>
            <a:pPr marL="0" indent="0">
              <a:buClr>
                <a:schemeClr val="accent1">
                  <a:lumMod val="20000"/>
                  <a:lumOff val="80000"/>
                </a:schemeClr>
              </a:buClr>
              <a:buNone/>
              <a:defRPr/>
            </a:pPr>
            <a:r>
              <a:rPr lang="en-US" altLang="en-US" dirty="0">
                <a:latin typeface="+mn-lt"/>
              </a:rPr>
              <a:t>	“</a:t>
            </a:r>
            <a:r>
              <a:rPr lang="en-US" altLang="en-US" u="sng" dirty="0">
                <a:latin typeface="+mn-lt"/>
              </a:rPr>
              <a:t>What</a:t>
            </a:r>
            <a:r>
              <a:rPr lang="en-US" altLang="en-US" dirty="0">
                <a:latin typeface="+mn-lt"/>
              </a:rPr>
              <a:t> sense do you make of these BG 	  	   	numbers?”</a:t>
            </a:r>
          </a:p>
          <a:p>
            <a:pPr marL="0" indent="0">
              <a:buClr>
                <a:schemeClr val="accent1">
                  <a:lumMod val="20000"/>
                  <a:lumOff val="80000"/>
                </a:schemeClr>
              </a:buClr>
              <a:buNone/>
              <a:defRPr/>
            </a:pPr>
            <a:r>
              <a:rPr lang="en-US" altLang="en-US" dirty="0">
                <a:latin typeface="+mn-lt"/>
              </a:rPr>
              <a:t>	“</a:t>
            </a:r>
            <a:r>
              <a:rPr lang="en-US" altLang="en-US" u="sng" dirty="0">
                <a:latin typeface="+mn-lt"/>
              </a:rPr>
              <a:t>Why</a:t>
            </a:r>
            <a:r>
              <a:rPr lang="en-US" altLang="en-US" dirty="0">
                <a:latin typeface="+mn-lt"/>
              </a:rPr>
              <a:t> do you think that you are having 			trouble lowering your BG levels? What 		might be going on?”</a:t>
            </a:r>
          </a:p>
          <a:p>
            <a:pPr marL="0" indent="0">
              <a:buClr>
                <a:schemeClr val="accent1">
                  <a:lumMod val="20000"/>
                  <a:lumOff val="80000"/>
                </a:schemeClr>
              </a:buClr>
              <a:buNone/>
              <a:defRPr/>
            </a:pPr>
            <a:endParaRPr lang="en-US" altLang="en-US" dirty="0">
              <a:latin typeface="+mn-lt"/>
            </a:endParaRPr>
          </a:p>
          <a:p>
            <a:pPr marL="0" indent="0" algn="ctr">
              <a:buClr>
                <a:schemeClr val="accent1">
                  <a:lumMod val="20000"/>
                  <a:lumOff val="80000"/>
                </a:schemeClr>
              </a:buClr>
              <a:buNone/>
              <a:defRPr/>
            </a:pPr>
            <a:r>
              <a:rPr lang="en-US" altLang="en-US" dirty="0">
                <a:latin typeface="+mn-lt"/>
              </a:rPr>
              <a:t>	</a:t>
            </a:r>
            <a:r>
              <a:rPr lang="en-US" altLang="en-US" i="1" dirty="0">
                <a:latin typeface="+mn-lt"/>
              </a:rPr>
              <a:t>Open-ended questions sometimes make clinicians nervous(never know what the response might be) –but they open the door to a more effective clinical conversation.</a:t>
            </a:r>
            <a:endParaRPr lang="en-US" altLang="en-US" dirty="0">
              <a:latin typeface="+mn-lt"/>
            </a:endParaRPr>
          </a:p>
          <a:p>
            <a:pPr marL="0" indent="0">
              <a:buNone/>
              <a:defRPr/>
            </a:pPr>
            <a:endParaRPr lang="en-US" altLang="en-US" sz="2311" dirty="0"/>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381002"/>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rgbClr val="92D050"/>
                </a:solidFill>
                <a:cs typeface="Calibri" panose="020F0502020204030204" pitchFamily="34" charset="0"/>
              </a:rPr>
              <a:t> #1. </a:t>
            </a:r>
            <a:r>
              <a:rPr lang="en-US" altLang="en-US" sz="3200" dirty="0"/>
              <a:t>Open-Ended Questions</a:t>
            </a:r>
            <a:endParaRPr lang="en-US" sz="3200" dirty="0"/>
          </a:p>
        </p:txBody>
      </p:sp>
      <p:pic>
        <p:nvPicPr>
          <p:cNvPr id="36867" name="Picture 5">
            <a:extLst>
              <a:ext uri="{FF2B5EF4-FFF2-40B4-BE49-F238E27FC236}">
                <a16:creationId xmlns:a16="http://schemas.microsoft.com/office/drawing/2014/main" id="{D404E6B7-BB25-E845-BB7A-72497EBE3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4EDD51E-A38B-0D6E-FE19-81F4D87D1486}"/>
              </a:ext>
            </a:extLst>
          </p:cNvPr>
          <p:cNvPicPr>
            <a:picLocks noChangeAspect="1"/>
          </p:cNvPicPr>
          <p:nvPr/>
        </p:nvPicPr>
        <p:blipFill>
          <a:blip r:embed="rId4"/>
          <a:stretch>
            <a:fillRect/>
          </a:stretch>
        </p:blipFill>
        <p:spPr>
          <a:xfrm>
            <a:off x="337919" y="6039085"/>
            <a:ext cx="993734" cy="469433"/>
          </a:xfrm>
          <a:prstGeom prst="rect">
            <a:avLst/>
          </a:prstGeom>
        </p:spPr>
      </p:pic>
    </p:spTree>
    <p:extLst>
      <p:ext uri="{BB962C8B-B14F-4D97-AF65-F5344CB8AC3E}">
        <p14:creationId xmlns:p14="http://schemas.microsoft.com/office/powerpoint/2010/main" val="102282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dissolv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600200"/>
            <a:ext cx="6252634" cy="4432300"/>
          </a:xfrm>
        </p:spPr>
        <p:txBody>
          <a:bodyPr vert="horz" lIns="81280" tIns="40640" rIns="81280" bIns="40640" rtlCol="0">
            <a:normAutofit lnSpcReduction="10000"/>
          </a:bodyPr>
          <a:lstStyle/>
          <a:p>
            <a:pPr marL="0" indent="0">
              <a:buNone/>
              <a:defRPr/>
            </a:pPr>
            <a:r>
              <a:rPr lang="en-US" altLang="en-US" sz="2311" dirty="0">
                <a:latin typeface="+mn-lt"/>
              </a:rPr>
              <a:t>What is “active listening?”</a:t>
            </a:r>
          </a:p>
          <a:p>
            <a:pPr lvl="0">
              <a:buClr>
                <a:srgbClr val="063DE8">
                  <a:lumMod val="75000"/>
                </a:srgbClr>
              </a:buClr>
              <a:buFont typeface="Wingdings" pitchFamily="2" charset="2"/>
              <a:buChar char="§"/>
              <a:defRPr/>
            </a:pPr>
            <a:r>
              <a:rPr lang="en-US" altLang="en-US" sz="2311" dirty="0">
                <a:latin typeface="+mn-lt"/>
              </a:rPr>
              <a:t>Listen attentively – </a:t>
            </a:r>
            <a:r>
              <a:rPr lang="en-US" altLang="en-US" sz="2311" u="sng" dirty="0">
                <a:latin typeface="+mn-lt"/>
              </a:rPr>
              <a:t>talk much less (&lt; 50%).</a:t>
            </a:r>
            <a:endParaRPr lang="en-US" altLang="en-US" sz="2311" dirty="0">
              <a:latin typeface="+mn-lt"/>
            </a:endParaRPr>
          </a:p>
          <a:p>
            <a:pPr>
              <a:buFont typeface="Wingdings" pitchFamily="2" charset="2"/>
              <a:buChar char="§"/>
              <a:defRPr/>
            </a:pPr>
            <a:r>
              <a:rPr lang="en-US" altLang="en-US" sz="2311" dirty="0">
                <a:latin typeface="+mn-lt"/>
              </a:rPr>
              <a:t>Alter tone and pace of speech (tolerate silences).</a:t>
            </a:r>
          </a:p>
          <a:p>
            <a:pPr>
              <a:buFont typeface="Wingdings" pitchFamily="2" charset="2"/>
              <a:buChar char="§"/>
              <a:defRPr/>
            </a:pPr>
            <a:r>
              <a:rPr lang="en-US" altLang="en-US" sz="2311" dirty="0">
                <a:latin typeface="+mn-lt"/>
              </a:rPr>
              <a:t>Attend to the position of HCP and PWD in the room.</a:t>
            </a:r>
          </a:p>
          <a:p>
            <a:pPr>
              <a:buFont typeface="Wingdings" pitchFamily="2" charset="2"/>
              <a:buChar char="§"/>
              <a:defRPr/>
            </a:pPr>
            <a:r>
              <a:rPr lang="en-US" altLang="en-US" sz="2311" dirty="0">
                <a:latin typeface="+mn-lt"/>
              </a:rPr>
              <a:t>Maintain eye contact (engage physically).</a:t>
            </a:r>
          </a:p>
          <a:p>
            <a:pPr>
              <a:buFont typeface="Wingdings" pitchFamily="2" charset="2"/>
              <a:buChar char="§"/>
              <a:defRPr/>
            </a:pPr>
            <a:r>
              <a:rPr lang="en-US" altLang="en-US" sz="2311" dirty="0">
                <a:latin typeface="+mn-lt"/>
              </a:rPr>
              <a:t>Prevent computer, charts, papers, from distracting. </a:t>
            </a:r>
          </a:p>
          <a:p>
            <a:pPr marL="0" indent="0" algn="ctr">
              <a:buNone/>
              <a:defRPr/>
            </a:pPr>
            <a:endParaRPr lang="en-US" altLang="en-US" sz="2311" dirty="0">
              <a:latin typeface="+mn-lt"/>
            </a:endParaRPr>
          </a:p>
          <a:p>
            <a:pPr marL="0" indent="0" algn="ctr">
              <a:buNone/>
              <a:defRPr/>
            </a:pPr>
            <a:r>
              <a:rPr lang="en-US" altLang="en-US" sz="2311" dirty="0">
                <a:latin typeface="+mn-lt"/>
              </a:rPr>
              <a:t>Create an atmosphere of engaged, empathetic, and attentive listening.</a:t>
            </a:r>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381002"/>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chemeClr val="accent2"/>
                </a:solidFill>
                <a:cs typeface="Calibri" panose="020F0502020204030204" pitchFamily="34" charset="0"/>
              </a:rPr>
              <a:t>#2. </a:t>
            </a:r>
            <a:r>
              <a:rPr lang="en-US" altLang="en-US" sz="3200" dirty="0"/>
              <a:t>Active Listening</a:t>
            </a:r>
            <a:endParaRPr lang="en-US" sz="3200" dirty="0"/>
          </a:p>
        </p:txBody>
      </p:sp>
      <p:pic>
        <p:nvPicPr>
          <p:cNvPr id="38915" name="Picture 5">
            <a:extLst>
              <a:ext uri="{FF2B5EF4-FFF2-40B4-BE49-F238E27FC236}">
                <a16:creationId xmlns:a16="http://schemas.microsoft.com/office/drawing/2014/main" id="{529BB5D7-ED27-7F45-B2E1-F4749A558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8DA70DF-9F54-31A7-F35C-D60D0CF0C2E9}"/>
              </a:ext>
            </a:extLst>
          </p:cNvPr>
          <p:cNvPicPr>
            <a:picLocks noChangeAspect="1"/>
          </p:cNvPicPr>
          <p:nvPr/>
        </p:nvPicPr>
        <p:blipFill>
          <a:blip r:embed="rId4"/>
          <a:stretch>
            <a:fillRect/>
          </a:stretch>
        </p:blipFill>
        <p:spPr>
          <a:xfrm>
            <a:off x="152400" y="6172202"/>
            <a:ext cx="993734" cy="469433"/>
          </a:xfrm>
          <a:prstGeom prst="rect">
            <a:avLst/>
          </a:prstGeom>
        </p:spPr>
      </p:pic>
    </p:spTree>
    <p:extLst>
      <p:ext uri="{BB962C8B-B14F-4D97-AF65-F5344CB8AC3E}">
        <p14:creationId xmlns:p14="http://schemas.microsoft.com/office/powerpoint/2010/main" val="219199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dissolv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448736"/>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chemeClr val="accent2"/>
                </a:solidFill>
                <a:cs typeface="Calibri" panose="020F0502020204030204" pitchFamily="34" charset="0"/>
              </a:rPr>
              <a:t>#3. </a:t>
            </a:r>
            <a:r>
              <a:rPr lang="en-US" sz="3200" dirty="0">
                <a:cs typeface="Calibri" panose="020F0502020204030204" pitchFamily="34" charset="0"/>
              </a:rPr>
              <a:t>Clinical Engagement Skills</a:t>
            </a:r>
            <a:endParaRPr lang="en-US" sz="3200" dirty="0"/>
          </a:p>
        </p:txBody>
      </p:sp>
      <p:pic>
        <p:nvPicPr>
          <p:cNvPr id="38915" name="Picture 5">
            <a:extLst>
              <a:ext uri="{FF2B5EF4-FFF2-40B4-BE49-F238E27FC236}">
                <a16:creationId xmlns:a16="http://schemas.microsoft.com/office/drawing/2014/main" id="{529BB5D7-ED27-7F45-B2E1-F4749A558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40934"/>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3AE5C64-1F28-07A6-BDBF-7138C55B606A}"/>
              </a:ext>
            </a:extLst>
          </p:cNvPr>
          <p:cNvPicPr>
            <a:picLocks noChangeAspect="1"/>
          </p:cNvPicPr>
          <p:nvPr/>
        </p:nvPicPr>
        <p:blipFill>
          <a:blip r:embed="rId4"/>
          <a:stretch>
            <a:fillRect/>
          </a:stretch>
        </p:blipFill>
        <p:spPr>
          <a:xfrm>
            <a:off x="2607734" y="2100303"/>
            <a:ext cx="5798476" cy="3858425"/>
          </a:xfrm>
          <a:prstGeom prst="rect">
            <a:avLst/>
          </a:prstGeom>
        </p:spPr>
      </p:pic>
      <p:sp>
        <p:nvSpPr>
          <p:cNvPr id="7" name="Content Placeholder 6">
            <a:extLst>
              <a:ext uri="{FF2B5EF4-FFF2-40B4-BE49-F238E27FC236}">
                <a16:creationId xmlns:a16="http://schemas.microsoft.com/office/drawing/2014/main" id="{160BBE00-DB3C-937A-D7E8-7FB01112329B}"/>
              </a:ext>
            </a:extLst>
          </p:cNvPr>
          <p:cNvSpPr>
            <a:spLocks noGrp="1"/>
          </p:cNvSpPr>
          <p:nvPr>
            <p:ph sz="half" idx="1"/>
          </p:nvPr>
        </p:nvSpPr>
        <p:spPr>
          <a:xfrm>
            <a:off x="2607736" y="1261534"/>
            <a:ext cx="6976533" cy="4686008"/>
          </a:xfrm>
        </p:spPr>
        <p:txBody>
          <a:bodyPr/>
          <a:lstStyle/>
          <a:p>
            <a:pPr marL="0" indent="0">
              <a:buNone/>
            </a:pPr>
            <a:r>
              <a:rPr lang="en-US" altLang="en-US" dirty="0">
                <a:solidFill>
                  <a:schemeClr val="tx1"/>
                </a:solidFill>
              </a:rPr>
              <a:t>Based on MI, empowerment, autonomy support:</a:t>
            </a:r>
          </a:p>
          <a:p>
            <a:endParaRPr lang="en-US" dirty="0"/>
          </a:p>
        </p:txBody>
      </p:sp>
      <p:pic>
        <p:nvPicPr>
          <p:cNvPr id="3" name="Picture 2">
            <a:extLst>
              <a:ext uri="{FF2B5EF4-FFF2-40B4-BE49-F238E27FC236}">
                <a16:creationId xmlns:a16="http://schemas.microsoft.com/office/drawing/2014/main" id="{B11374E8-1640-FC24-F09E-023C5DD833BE}"/>
              </a:ext>
            </a:extLst>
          </p:cNvPr>
          <p:cNvPicPr>
            <a:picLocks noChangeAspect="1"/>
          </p:cNvPicPr>
          <p:nvPr/>
        </p:nvPicPr>
        <p:blipFill>
          <a:blip r:embed="rId5"/>
          <a:stretch>
            <a:fillRect/>
          </a:stretch>
        </p:blipFill>
        <p:spPr>
          <a:xfrm>
            <a:off x="152400" y="6174551"/>
            <a:ext cx="993734" cy="469433"/>
          </a:xfrm>
          <a:prstGeom prst="rect">
            <a:avLst/>
          </a:prstGeom>
        </p:spPr>
      </p:pic>
    </p:spTree>
    <p:extLst>
      <p:ext uri="{BB962C8B-B14F-4D97-AF65-F5344CB8AC3E}">
        <p14:creationId xmlns:p14="http://schemas.microsoft.com/office/powerpoint/2010/main" val="1835716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C5084-7AED-F8EA-84BB-3661116404E5}"/>
              </a:ext>
            </a:extLst>
          </p:cNvPr>
          <p:cNvSpPr>
            <a:spLocks noGrp="1"/>
          </p:cNvSpPr>
          <p:nvPr>
            <p:ph type="title"/>
          </p:nvPr>
        </p:nvSpPr>
        <p:spPr/>
        <p:txBody>
          <a:bodyPr/>
          <a:lstStyle/>
          <a:p>
            <a:r>
              <a:rPr lang="en-US" dirty="0"/>
              <a:t>ReVive 5 Training Program</a:t>
            </a:r>
          </a:p>
        </p:txBody>
      </p:sp>
      <p:sp>
        <p:nvSpPr>
          <p:cNvPr id="3" name="Content Placeholder 2">
            <a:extLst>
              <a:ext uri="{FF2B5EF4-FFF2-40B4-BE49-F238E27FC236}">
                <a16:creationId xmlns:a16="http://schemas.microsoft.com/office/drawing/2014/main" id="{E4AB68AB-00C9-32C9-E21F-E3C0ABB762CA}"/>
              </a:ext>
            </a:extLst>
          </p:cNvPr>
          <p:cNvSpPr>
            <a:spLocks noGrp="1"/>
          </p:cNvSpPr>
          <p:nvPr>
            <p:ph sz="quarter" idx="1"/>
          </p:nvPr>
        </p:nvSpPr>
        <p:spPr>
          <a:xfrm>
            <a:off x="362310" y="1215977"/>
            <a:ext cx="4041648" cy="5410200"/>
          </a:xfrm>
        </p:spPr>
        <p:txBody>
          <a:bodyPr>
            <a:normAutofit fontScale="47500" lnSpcReduction="20000"/>
          </a:bodyPr>
          <a:lstStyle/>
          <a:p>
            <a:pPr algn="l"/>
            <a:r>
              <a:rPr lang="en-US" sz="4200" b="1" i="0" dirty="0">
                <a:solidFill>
                  <a:srgbClr val="4C4C4C"/>
                </a:solidFill>
                <a:effectLst/>
                <a:latin typeface="Lato" panose="020F0502020204030203" pitchFamily="34" charset="0"/>
              </a:rPr>
              <a:t>Session 1:</a:t>
            </a:r>
          </a:p>
          <a:p>
            <a:pPr algn="l">
              <a:lnSpc>
                <a:spcPct val="120000"/>
              </a:lnSpc>
            </a:pPr>
            <a:r>
              <a:rPr lang="en-US" sz="4000" b="1" i="0" dirty="0">
                <a:solidFill>
                  <a:srgbClr val="4C4C4C"/>
                </a:solidFill>
                <a:effectLst/>
                <a:ea typeface="Calibri" panose="020F0502020204030204" pitchFamily="34" charset="0"/>
                <a:cs typeface="Calibri" panose="020F0502020204030204" pitchFamily="34" charset="0"/>
              </a:rPr>
              <a:t>What is Diabetes Distress, and what do we know about it?</a:t>
            </a:r>
            <a:r>
              <a:rPr lang="en-US" sz="4000" b="0" i="0" dirty="0">
                <a:solidFill>
                  <a:srgbClr val="4C4C4C"/>
                </a:solidFill>
                <a:effectLst/>
                <a:ea typeface="Calibri" panose="020F0502020204030204" pitchFamily="34" charset="0"/>
                <a:cs typeface="Calibri" panose="020F0502020204030204" pitchFamily="34" charset="0"/>
              </a:rPr>
              <a:t> </a:t>
            </a:r>
          </a:p>
          <a:p>
            <a:pPr lvl="1">
              <a:lnSpc>
                <a:spcPct val="120000"/>
              </a:lnSpc>
              <a:buFont typeface="Arial" panose="020B0604020202020204" pitchFamily="34" charset="0"/>
              <a:buChar char="•"/>
            </a:pPr>
            <a:r>
              <a:rPr lang="en-US" sz="3400" b="0" i="0" dirty="0">
                <a:solidFill>
                  <a:srgbClr val="4C4C4C"/>
                </a:solidFill>
                <a:effectLst/>
                <a:ea typeface="Calibri" panose="020F0502020204030204" pitchFamily="34" charset="0"/>
                <a:cs typeface="Calibri" panose="020F0502020204030204" pitchFamily="34" charset="0"/>
              </a:rPr>
              <a:t>How does diabetes distress affect self-care?</a:t>
            </a:r>
          </a:p>
          <a:p>
            <a:pPr lvl="1">
              <a:lnSpc>
                <a:spcPct val="120000"/>
              </a:lnSpc>
              <a:buFont typeface="Arial" panose="020B0604020202020204" pitchFamily="34" charset="0"/>
              <a:buChar char="•"/>
            </a:pPr>
            <a:r>
              <a:rPr lang="en-US" sz="3400" b="0" i="0" dirty="0">
                <a:solidFill>
                  <a:srgbClr val="4C4C4C"/>
                </a:solidFill>
                <a:effectLst/>
                <a:ea typeface="Calibri" panose="020F0502020204030204" pitchFamily="34" charset="0"/>
                <a:cs typeface="Calibri" panose="020F0502020204030204" pitchFamily="34" charset="0"/>
              </a:rPr>
              <a:t>How is diabetes distress different from depression?</a:t>
            </a:r>
          </a:p>
          <a:p>
            <a:pPr lvl="1">
              <a:lnSpc>
                <a:spcPct val="120000"/>
              </a:lnSpc>
              <a:buFont typeface="Arial" panose="020B0604020202020204" pitchFamily="34" charset="0"/>
              <a:buChar char="•"/>
            </a:pPr>
            <a:r>
              <a:rPr lang="en-US" sz="3400" b="0" i="0" dirty="0">
                <a:solidFill>
                  <a:srgbClr val="4C4C4C"/>
                </a:solidFill>
                <a:effectLst/>
                <a:ea typeface="Calibri" panose="020F0502020204030204" pitchFamily="34" charset="0"/>
                <a:cs typeface="Calibri" panose="020F0502020204030204" pitchFamily="34" charset="0"/>
              </a:rPr>
              <a:t>How can diabetes distress be assessed practically in clinical care?</a:t>
            </a:r>
          </a:p>
          <a:p>
            <a:pPr algn="l">
              <a:lnSpc>
                <a:spcPct val="120000"/>
              </a:lnSpc>
            </a:pPr>
            <a:r>
              <a:rPr lang="en-US" sz="4000" b="0" i="0" dirty="0">
                <a:solidFill>
                  <a:srgbClr val="4C4C4C"/>
                </a:solidFill>
                <a:effectLst/>
                <a:ea typeface="Calibri" panose="020F0502020204030204" pitchFamily="34" charset="0"/>
                <a:cs typeface="Calibri" panose="020F0502020204030204" pitchFamily="34" charset="0"/>
              </a:rPr>
              <a:t> </a:t>
            </a:r>
            <a:r>
              <a:rPr lang="en-US" sz="4000" b="1" i="0" dirty="0">
                <a:solidFill>
                  <a:srgbClr val="4C4C4C"/>
                </a:solidFill>
                <a:effectLst/>
                <a:ea typeface="Calibri" panose="020F0502020204030204" pitchFamily="34" charset="0"/>
                <a:cs typeface="Calibri" panose="020F0502020204030204" pitchFamily="34" charset="0"/>
              </a:rPr>
              <a:t>Using the ReVive 5-step approach to address distress and support behavior change</a:t>
            </a:r>
            <a:endParaRPr lang="en-US" sz="4000" b="0" i="0" dirty="0">
              <a:solidFill>
                <a:srgbClr val="4C4C4C"/>
              </a:solidFill>
              <a:effectLst/>
              <a:ea typeface="Calibri" panose="020F0502020204030204" pitchFamily="34" charset="0"/>
              <a:cs typeface="Calibri" panose="020F0502020204030204" pitchFamily="34" charset="0"/>
            </a:endParaRPr>
          </a:p>
          <a:p>
            <a:pPr lvl="1">
              <a:lnSpc>
                <a:spcPct val="120000"/>
              </a:lnSpc>
              <a:buFont typeface="Arial" panose="020B0604020202020204" pitchFamily="34" charset="0"/>
              <a:buChar char="•"/>
            </a:pPr>
            <a:r>
              <a:rPr lang="en-US" sz="3400" b="0" i="0" dirty="0">
                <a:solidFill>
                  <a:srgbClr val="4C4C4C"/>
                </a:solidFill>
                <a:effectLst/>
                <a:ea typeface="Calibri" panose="020F0502020204030204" pitchFamily="34" charset="0"/>
                <a:cs typeface="Calibri" panose="020F0502020204030204" pitchFamily="34" charset="0"/>
              </a:rPr>
              <a:t>Specific tools to enhance effective communication strategies to address diabetes distress.</a:t>
            </a:r>
          </a:p>
          <a:p>
            <a:pPr lvl="1">
              <a:lnSpc>
                <a:spcPct val="120000"/>
              </a:lnSpc>
              <a:buFont typeface="Arial" panose="020B0604020202020204" pitchFamily="34" charset="0"/>
              <a:buChar char="•"/>
            </a:pPr>
            <a:r>
              <a:rPr lang="en-US" sz="3400" b="0" i="0" dirty="0">
                <a:solidFill>
                  <a:srgbClr val="4C4C4C"/>
                </a:solidFill>
                <a:effectLst/>
                <a:ea typeface="Calibri" panose="020F0502020204030204" pitchFamily="34" charset="0"/>
                <a:cs typeface="Calibri" panose="020F0502020204030204" pitchFamily="34" charset="0"/>
              </a:rPr>
              <a:t>Four practical steps to address diabetes distress as a barrier to self-care.</a:t>
            </a:r>
          </a:p>
          <a:p>
            <a:endParaRPr lang="en-US" dirty="0"/>
          </a:p>
        </p:txBody>
      </p:sp>
      <p:sp>
        <p:nvSpPr>
          <p:cNvPr id="4" name="Content Placeholder 3">
            <a:extLst>
              <a:ext uri="{FF2B5EF4-FFF2-40B4-BE49-F238E27FC236}">
                <a16:creationId xmlns:a16="http://schemas.microsoft.com/office/drawing/2014/main" id="{374F3C76-26B6-F6D1-EBB4-9052E4D9A3D8}"/>
              </a:ext>
            </a:extLst>
          </p:cNvPr>
          <p:cNvSpPr>
            <a:spLocks noGrp="1"/>
          </p:cNvSpPr>
          <p:nvPr>
            <p:ph sz="quarter" idx="2"/>
          </p:nvPr>
        </p:nvSpPr>
        <p:spPr>
          <a:xfrm>
            <a:off x="4632198" y="1216151"/>
            <a:ext cx="4227130" cy="5641849"/>
          </a:xfrm>
        </p:spPr>
        <p:txBody>
          <a:bodyPr>
            <a:normAutofit fontScale="47500" lnSpcReduction="20000"/>
          </a:bodyPr>
          <a:lstStyle/>
          <a:p>
            <a:pPr algn="l">
              <a:lnSpc>
                <a:spcPct val="120000"/>
              </a:lnSpc>
            </a:pPr>
            <a:r>
              <a:rPr lang="en-US" sz="4200" b="1" i="0" dirty="0">
                <a:solidFill>
                  <a:srgbClr val="4C4C4C"/>
                </a:solidFill>
                <a:effectLst/>
                <a:ea typeface="Calibri" panose="020F0502020204030204" pitchFamily="34" charset="0"/>
                <a:cs typeface="Calibri" panose="020F0502020204030204" pitchFamily="34" charset="0"/>
              </a:rPr>
              <a:t>Session 2:</a:t>
            </a:r>
          </a:p>
          <a:p>
            <a:pPr algn="l">
              <a:lnSpc>
                <a:spcPct val="120000"/>
              </a:lnSpc>
            </a:pPr>
            <a:r>
              <a:rPr lang="en-US" sz="3800" b="1" i="0" dirty="0">
                <a:solidFill>
                  <a:srgbClr val="4C4C4C"/>
                </a:solidFill>
                <a:effectLst/>
                <a:ea typeface="Calibri" panose="020F0502020204030204" pitchFamily="34" charset="0"/>
                <a:cs typeface="Calibri" panose="020F0502020204030204" pitchFamily="34" charset="0"/>
              </a:rPr>
              <a:t>Finding the Expert Within </a:t>
            </a:r>
            <a:r>
              <a:rPr lang="en-US" sz="3000" b="1" i="0" dirty="0">
                <a:solidFill>
                  <a:srgbClr val="4C4C4C"/>
                </a:solidFill>
                <a:effectLst/>
                <a:ea typeface="Calibri" panose="020F0502020204030204" pitchFamily="34" charset="0"/>
                <a:cs typeface="Calibri" panose="020F0502020204030204" pitchFamily="34" charset="0"/>
              </a:rPr>
              <a:t>– four steps to help individuals discover their expertise to improve glucose and feelings of self-efficacy </a:t>
            </a:r>
            <a:endParaRPr lang="en-US" sz="3000" b="0" i="0" dirty="0">
              <a:solidFill>
                <a:srgbClr val="4C4C4C"/>
              </a:solidFill>
              <a:effectLst/>
              <a:ea typeface="Calibri" panose="020F0502020204030204" pitchFamily="34" charset="0"/>
              <a:cs typeface="Calibri" panose="020F0502020204030204" pitchFamily="34" charset="0"/>
            </a:endParaRPr>
          </a:p>
          <a:p>
            <a:pPr lvl="1">
              <a:lnSpc>
                <a:spcPct val="120000"/>
              </a:lnSpc>
              <a:buFont typeface="Arial" panose="020B0604020202020204" pitchFamily="34" charset="0"/>
              <a:buChar char="•"/>
            </a:pPr>
            <a:r>
              <a:rPr lang="en-US" sz="3000" b="0" i="0" dirty="0">
                <a:solidFill>
                  <a:srgbClr val="4C4C4C"/>
                </a:solidFill>
                <a:effectLst/>
                <a:ea typeface="Calibri" panose="020F0502020204030204" pitchFamily="34" charset="0"/>
                <a:cs typeface="Calibri" panose="020F0502020204030204" pitchFamily="34" charset="0"/>
              </a:rPr>
              <a:t>Reviewing the diabetes knowledge</a:t>
            </a:r>
          </a:p>
          <a:p>
            <a:pPr lvl="1">
              <a:lnSpc>
                <a:spcPct val="120000"/>
              </a:lnSpc>
              <a:buFont typeface="Arial" panose="020B0604020202020204" pitchFamily="34" charset="0"/>
              <a:buChar char="•"/>
            </a:pPr>
            <a:r>
              <a:rPr lang="en-US" sz="3000" b="0" i="0" dirty="0">
                <a:solidFill>
                  <a:srgbClr val="4C4C4C"/>
                </a:solidFill>
                <a:effectLst/>
                <a:ea typeface="Calibri" panose="020F0502020204030204" pitchFamily="34" charset="0"/>
                <a:cs typeface="Calibri" panose="020F0502020204030204" pitchFamily="34" charset="0"/>
              </a:rPr>
              <a:t>Establishing a diabetes toolkit</a:t>
            </a:r>
          </a:p>
          <a:p>
            <a:pPr lvl="1">
              <a:lnSpc>
                <a:spcPct val="120000"/>
              </a:lnSpc>
              <a:buFont typeface="Arial" panose="020B0604020202020204" pitchFamily="34" charset="0"/>
              <a:buChar char="•"/>
            </a:pPr>
            <a:r>
              <a:rPr lang="en-US" sz="3000" b="0" i="0" dirty="0">
                <a:solidFill>
                  <a:srgbClr val="4C4C4C"/>
                </a:solidFill>
                <a:effectLst/>
                <a:ea typeface="Calibri" panose="020F0502020204030204" pitchFamily="34" charset="0"/>
                <a:cs typeface="Calibri" panose="020F0502020204030204" pitchFamily="34" charset="0"/>
              </a:rPr>
              <a:t>How to determine if basal insulin is right</a:t>
            </a:r>
          </a:p>
          <a:p>
            <a:pPr lvl="1">
              <a:lnSpc>
                <a:spcPct val="120000"/>
              </a:lnSpc>
              <a:buFont typeface="Arial" panose="020B0604020202020204" pitchFamily="34" charset="0"/>
              <a:buChar char="•"/>
            </a:pPr>
            <a:r>
              <a:rPr lang="en-US" sz="3000" b="0" i="0" dirty="0">
                <a:solidFill>
                  <a:srgbClr val="4C4C4C"/>
                </a:solidFill>
                <a:effectLst/>
                <a:ea typeface="Calibri" panose="020F0502020204030204" pitchFamily="34" charset="0"/>
                <a:cs typeface="Calibri" panose="020F0502020204030204" pitchFamily="34" charset="0"/>
              </a:rPr>
              <a:t>Discover the impact of diet, exercise, stress, insulin, etc. on glucose levels.</a:t>
            </a:r>
          </a:p>
          <a:p>
            <a:pPr lvl="1">
              <a:lnSpc>
                <a:spcPct val="120000"/>
              </a:lnSpc>
              <a:buFont typeface="Arial" panose="020B0604020202020204" pitchFamily="34" charset="0"/>
              <a:buChar char="•"/>
            </a:pPr>
            <a:r>
              <a:rPr lang="en-US" sz="3000" b="0" i="0" dirty="0">
                <a:solidFill>
                  <a:srgbClr val="4C4C4C"/>
                </a:solidFill>
                <a:effectLst/>
                <a:ea typeface="Calibri" panose="020F0502020204030204" pitchFamily="34" charset="0"/>
                <a:cs typeface="Calibri" panose="020F0502020204030204" pitchFamily="34" charset="0"/>
              </a:rPr>
              <a:t>How to evaluate insulin-to-carb ratios and correction factors without fancy formulas.</a:t>
            </a:r>
          </a:p>
          <a:p>
            <a:pPr algn="l">
              <a:lnSpc>
                <a:spcPct val="120000"/>
              </a:lnSpc>
            </a:pPr>
            <a:r>
              <a:rPr lang="en-US" sz="3500" b="1" i="0" dirty="0">
                <a:solidFill>
                  <a:srgbClr val="4C4C4C"/>
                </a:solidFill>
                <a:effectLst/>
                <a:ea typeface="Calibri" panose="020F0502020204030204" pitchFamily="34" charset="0"/>
                <a:cs typeface="Calibri" panose="020F0502020204030204" pitchFamily="34" charset="0"/>
              </a:rPr>
              <a:t>Using ReVive 5-Step Approach to Integrate the Whole Person Intensive Case Study</a:t>
            </a:r>
            <a:endParaRPr lang="en-US" sz="3500" b="0" i="0" dirty="0">
              <a:solidFill>
                <a:srgbClr val="4C4C4C"/>
              </a:solidFill>
              <a:effectLst/>
              <a:ea typeface="Calibri" panose="020F0502020204030204" pitchFamily="34" charset="0"/>
              <a:cs typeface="Calibri" panose="020F0502020204030204" pitchFamily="34" charset="0"/>
            </a:endParaRPr>
          </a:p>
          <a:p>
            <a:pPr lvl="1">
              <a:lnSpc>
                <a:spcPct val="120000"/>
              </a:lnSpc>
              <a:buFont typeface="Arial" panose="020B0604020202020204" pitchFamily="34" charset="0"/>
              <a:buChar char="•"/>
            </a:pPr>
            <a:r>
              <a:rPr lang="en-US" sz="2900" b="0" i="0" dirty="0">
                <a:solidFill>
                  <a:srgbClr val="4C4C4C"/>
                </a:solidFill>
                <a:effectLst/>
                <a:ea typeface="Calibri" panose="020F0502020204030204" pitchFamily="34" charset="0"/>
                <a:cs typeface="Calibri" panose="020F0502020204030204" pitchFamily="34" charset="0"/>
              </a:rPr>
              <a:t>Explore glucose patterns and identify problems</a:t>
            </a:r>
          </a:p>
          <a:p>
            <a:pPr lvl="1">
              <a:lnSpc>
                <a:spcPct val="120000"/>
              </a:lnSpc>
              <a:buFont typeface="Arial" panose="020B0604020202020204" pitchFamily="34" charset="0"/>
              <a:buChar char="•"/>
            </a:pPr>
            <a:r>
              <a:rPr lang="en-US" sz="2900" b="0" i="0" dirty="0">
                <a:solidFill>
                  <a:srgbClr val="4C4C4C"/>
                </a:solidFill>
                <a:effectLst/>
                <a:ea typeface="Calibri" panose="020F0502020204030204" pitchFamily="34" charset="0"/>
                <a:cs typeface="Calibri" panose="020F0502020204030204" pitchFamily="34" charset="0"/>
              </a:rPr>
              <a:t>Use an integrated log sheet as a tool to identify what needs fixing: pattern recognition.</a:t>
            </a:r>
          </a:p>
          <a:p>
            <a:pPr lvl="1">
              <a:lnSpc>
                <a:spcPct val="120000"/>
              </a:lnSpc>
              <a:buFont typeface="Arial" panose="020B0604020202020204" pitchFamily="34" charset="0"/>
              <a:buChar char="•"/>
            </a:pPr>
            <a:r>
              <a:rPr lang="en-US" sz="2900" b="0" i="0" dirty="0">
                <a:solidFill>
                  <a:srgbClr val="4C4C4C"/>
                </a:solidFill>
                <a:effectLst/>
                <a:ea typeface="Calibri" panose="020F0502020204030204" pitchFamily="34" charset="0"/>
                <a:cs typeface="Calibri" panose="020F0502020204030204" pitchFamily="34" charset="0"/>
              </a:rPr>
              <a:t>Case reviews that exemplify common glucose problems and enhance problem-solving skills.</a:t>
            </a:r>
          </a:p>
          <a:p>
            <a:pPr lvl="1">
              <a:lnSpc>
                <a:spcPct val="120000"/>
              </a:lnSpc>
              <a:buFont typeface="Arial" panose="020B0604020202020204" pitchFamily="34" charset="0"/>
              <a:buChar char="•"/>
            </a:pPr>
            <a:r>
              <a:rPr lang="en-US" sz="2900" b="0" i="0" dirty="0">
                <a:solidFill>
                  <a:srgbClr val="4C4C4C"/>
                </a:solidFill>
                <a:effectLst/>
                <a:ea typeface="Calibri" panose="020F0502020204030204" pitchFamily="34" charset="0"/>
                <a:cs typeface="Calibri" panose="020F0502020204030204" pitchFamily="34" charset="0"/>
              </a:rPr>
              <a:t>Utilizes the person’s distress profile to better anticipate and respond to barriers and setbacks.</a:t>
            </a:r>
          </a:p>
          <a:p>
            <a:endParaRPr lang="en-US" dirty="0"/>
          </a:p>
        </p:txBody>
      </p:sp>
    </p:spTree>
    <p:extLst>
      <p:ext uri="{BB962C8B-B14F-4D97-AF65-F5344CB8AC3E}">
        <p14:creationId xmlns:p14="http://schemas.microsoft.com/office/powerpoint/2010/main" val="252902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228600"/>
            <a:ext cx="8805333" cy="11684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Label &amp; Address Feelings</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778936" y="1667934"/>
            <a:ext cx="7586133" cy="4462760"/>
          </a:xfrm>
          <a:prstGeom prst="rect">
            <a:avLst/>
          </a:prstGeom>
          <a:noFill/>
        </p:spPr>
        <p:txBody>
          <a:bodyPr wrap="square" rtlCol="0">
            <a:spAutoFit/>
          </a:bodyPr>
          <a:lstStyle/>
          <a:p>
            <a:endParaRPr lang="en-US" sz="1600" b="1" u="sng" dirty="0">
              <a:solidFill>
                <a:srgbClr val="727CA3">
                  <a:lumMod val="20000"/>
                  <a:lumOff val="80000"/>
                </a:srgbClr>
              </a:solidFill>
              <a:latin typeface="Bookman Old Style"/>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people are unaware of what they feel.</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feel many things at the same time – hard to separate and label each  (anger and self-blame).</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are ashamed or embarrassed about what they feel – “I shouldn’t feel this way.” 	</a:t>
            </a:r>
          </a:p>
          <a:p>
            <a:pPr marL="304804" indent="-304804">
              <a:buFont typeface="Wingdings" pitchFamily="2" charset="2"/>
              <a:buChar char="§"/>
            </a:pPr>
            <a:endParaRPr lang="en-US" sz="2800" dirty="0">
              <a:solidFill>
                <a:prstClr val="black"/>
              </a:solidFill>
              <a:latin typeface="Calibri" panose="020F0502020204030204" pitchFamily="34" charset="0"/>
              <a:cs typeface="Calibri" panose="020F0502020204030204" pitchFamily="34" charset="0"/>
            </a:endParaRPr>
          </a:p>
          <a:p>
            <a:pPr algn="ctr"/>
            <a:endParaRPr lang="en-US" sz="1600" b="1" dirty="0">
              <a:solidFill>
                <a:srgbClr val="FFFF00"/>
              </a:solidFill>
              <a:latin typeface="Bookman Old Style"/>
            </a:endParaRPr>
          </a:p>
        </p:txBody>
      </p:sp>
      <p:pic>
        <p:nvPicPr>
          <p:cNvPr id="2" name="Picture 1">
            <a:extLst>
              <a:ext uri="{FF2B5EF4-FFF2-40B4-BE49-F238E27FC236}">
                <a16:creationId xmlns:a16="http://schemas.microsoft.com/office/drawing/2014/main" id="{6E174448-AE20-AE0E-50A2-677E93D3FCFE}"/>
              </a:ext>
            </a:extLst>
          </p:cNvPr>
          <p:cNvPicPr>
            <a:picLocks noChangeAspect="1"/>
          </p:cNvPicPr>
          <p:nvPr/>
        </p:nvPicPr>
        <p:blipFill>
          <a:blip r:embed="rId2"/>
          <a:stretch>
            <a:fillRect/>
          </a:stretch>
        </p:blipFill>
        <p:spPr>
          <a:xfrm>
            <a:off x="152400" y="6262373"/>
            <a:ext cx="993734" cy="469433"/>
          </a:xfrm>
          <a:prstGeom prst="rect">
            <a:avLst/>
          </a:prstGeom>
        </p:spPr>
      </p:pic>
    </p:spTree>
    <p:extLst>
      <p:ext uri="{BB962C8B-B14F-4D97-AF65-F5344CB8AC3E}">
        <p14:creationId xmlns:p14="http://schemas.microsoft.com/office/powerpoint/2010/main" val="83156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52400"/>
            <a:ext cx="8805333" cy="12446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Label &amp; Address Feelings</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846669" y="1261536"/>
            <a:ext cx="7857067" cy="4739759"/>
          </a:xfrm>
          <a:prstGeom prst="rect">
            <a:avLst/>
          </a:prstGeom>
          <a:noFill/>
        </p:spPr>
        <p:txBody>
          <a:bodyPr wrap="square" rtlCol="0">
            <a:spAutoFit/>
          </a:bodyPr>
          <a:lstStyle/>
          <a:p>
            <a:endParaRPr lang="en-US" sz="1600" b="1" dirty="0">
              <a:solidFill>
                <a:prstClr val="black"/>
              </a:solidFill>
              <a:latin typeface="Bookman Old Style"/>
            </a:endParaRPr>
          </a:p>
          <a:p>
            <a:r>
              <a:rPr lang="en-US" sz="2200" u="sng" dirty="0">
                <a:solidFill>
                  <a:prstClr val="black"/>
                </a:solidFill>
                <a:latin typeface="Calibri" panose="020F0502020204030204" pitchFamily="34" charset="0"/>
                <a:cs typeface="Calibri" panose="020F0502020204030204" pitchFamily="34" charset="0"/>
              </a:rPr>
              <a:t>TOOL: Sprinkle feeling words throughout the conversation.</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Use the conversation to focus on feelings – label them explicitly.</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Practice using these words – pick ones that fit your style.</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Expect some people to be surprised at your use of feeling words (no one ever talked to them this way).</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Don’t worry about saying the wrong feeling word – they will correct you.</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Common feeling words: sad, frustrated, disappointed, angry, hopeless, defeated, ashamed, embarrassed, burned out. </a:t>
            </a:r>
          </a:p>
          <a:p>
            <a:r>
              <a:rPr lang="en-US" sz="2200" dirty="0">
                <a:solidFill>
                  <a:prstClr val="black"/>
                </a:solidFill>
                <a:latin typeface="Calibri" panose="020F0502020204030204" pitchFamily="34" charset="0"/>
                <a:cs typeface="Calibri" panose="020F0502020204030204" pitchFamily="34" charset="0"/>
              </a:rPr>
              <a:t>	“Sounds like you were really </a:t>
            </a:r>
            <a:r>
              <a:rPr lang="en-US" sz="2200" i="1" dirty="0">
                <a:solidFill>
                  <a:prstClr val="black"/>
                </a:solidFill>
                <a:latin typeface="Calibri" panose="020F0502020204030204" pitchFamily="34" charset="0"/>
                <a:cs typeface="Calibri" panose="020F0502020204030204" pitchFamily="34" charset="0"/>
              </a:rPr>
              <a:t>frustrated</a:t>
            </a:r>
            <a:r>
              <a:rPr lang="en-US" sz="2200" dirty="0">
                <a:solidFill>
                  <a:prstClr val="black"/>
                </a:solidFill>
                <a:latin typeface="Calibri" panose="020F0502020204030204" pitchFamily="34" charset="0"/>
                <a:cs typeface="Calibri" panose="020F0502020204030204" pitchFamily="34" charset="0"/>
              </a:rPr>
              <a:t> about …”</a:t>
            </a:r>
          </a:p>
          <a:p>
            <a:r>
              <a:rPr lang="en-US" sz="2200" dirty="0">
                <a:solidFill>
                  <a:prstClr val="black"/>
                </a:solidFill>
                <a:latin typeface="Calibri" panose="020F0502020204030204" pitchFamily="34" charset="0"/>
                <a:cs typeface="Calibri" panose="020F0502020204030204" pitchFamily="34" charset="0"/>
              </a:rPr>
              <a:t>           	“You must have ended up feeling </a:t>
            </a:r>
            <a:r>
              <a:rPr lang="en-US" sz="2200" i="1" dirty="0">
                <a:solidFill>
                  <a:prstClr val="black"/>
                </a:solidFill>
                <a:latin typeface="Calibri" panose="020F0502020204030204" pitchFamily="34" charset="0"/>
                <a:cs typeface="Calibri" panose="020F0502020204030204" pitchFamily="34" charset="0"/>
              </a:rPr>
              <a:t>disappointed</a:t>
            </a:r>
            <a:r>
              <a:rPr lang="en-US" sz="2200" dirty="0">
                <a:solidFill>
                  <a:prstClr val="black"/>
                </a:solidFill>
                <a:latin typeface="Calibri" panose="020F0502020204030204" pitchFamily="34" charset="0"/>
                <a:cs typeface="Calibri" panose="020F0502020204030204" pitchFamily="34" charset="0"/>
              </a:rPr>
              <a:t> …”</a:t>
            </a:r>
          </a:p>
          <a:p>
            <a:r>
              <a:rPr lang="en-US" sz="2200" dirty="0">
                <a:solidFill>
                  <a:prstClr val="black"/>
                </a:solidFill>
                <a:latin typeface="Calibri" panose="020F0502020204030204" pitchFamily="34" charset="0"/>
                <a:cs typeface="Calibri" panose="020F0502020204030204" pitchFamily="34" charset="0"/>
              </a:rPr>
              <a:t>	“Perhaps you were feeling it was </a:t>
            </a:r>
            <a:r>
              <a:rPr lang="en-US" sz="2200" i="1" dirty="0">
                <a:solidFill>
                  <a:prstClr val="black"/>
                </a:solidFill>
                <a:latin typeface="Calibri" panose="020F0502020204030204" pitchFamily="34" charset="0"/>
                <a:cs typeface="Calibri" panose="020F0502020204030204" pitchFamily="34" charset="0"/>
              </a:rPr>
              <a:t>your fault </a:t>
            </a:r>
            <a:r>
              <a:rPr lang="en-US" sz="2200" dirty="0">
                <a:solidFill>
                  <a:prstClr val="black"/>
                </a:solidFill>
                <a:latin typeface="Calibri" panose="020F0502020204030204" pitchFamily="34" charset="0"/>
                <a:cs typeface="Calibri" panose="020F0502020204030204" pitchFamily="34" charset="0"/>
              </a:rPr>
              <a:t>anyway, yet 	you seem to be angry at them at the same time.”</a:t>
            </a:r>
          </a:p>
        </p:txBody>
      </p:sp>
      <p:pic>
        <p:nvPicPr>
          <p:cNvPr id="2" name="Picture 1">
            <a:extLst>
              <a:ext uri="{FF2B5EF4-FFF2-40B4-BE49-F238E27FC236}">
                <a16:creationId xmlns:a16="http://schemas.microsoft.com/office/drawing/2014/main" id="{1D03DFE3-4713-DC61-C48C-5CF546820C68}"/>
              </a:ext>
            </a:extLst>
          </p:cNvPr>
          <p:cNvPicPr>
            <a:picLocks noChangeAspect="1"/>
          </p:cNvPicPr>
          <p:nvPr/>
        </p:nvPicPr>
        <p:blipFill>
          <a:blip r:embed="rId2"/>
          <a:stretch>
            <a:fillRect/>
          </a:stretch>
        </p:blipFill>
        <p:spPr>
          <a:xfrm>
            <a:off x="228600" y="6215047"/>
            <a:ext cx="993734" cy="469433"/>
          </a:xfrm>
          <a:prstGeom prst="rect">
            <a:avLst/>
          </a:prstGeom>
        </p:spPr>
      </p:pic>
    </p:spTree>
    <p:extLst>
      <p:ext uri="{BB962C8B-B14F-4D97-AF65-F5344CB8AC3E}">
        <p14:creationId xmlns:p14="http://schemas.microsoft.com/office/powerpoint/2010/main" val="58844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52400"/>
            <a:ext cx="8805333" cy="12446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Label &amp; Address Feelings</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982136" y="1544358"/>
            <a:ext cx="7857067" cy="4154984"/>
          </a:xfrm>
          <a:prstGeom prst="rect">
            <a:avLst/>
          </a:prstGeom>
          <a:noFill/>
        </p:spPr>
        <p:txBody>
          <a:bodyPr wrap="square" rtlCol="0">
            <a:spAutoFit/>
          </a:bodyPr>
          <a:lstStyle/>
          <a:p>
            <a:r>
              <a:rPr lang="en-US" sz="2400" dirty="0">
                <a:solidFill>
                  <a:prstClr val="black"/>
                </a:solidFill>
                <a:latin typeface="Calibri" panose="020F0502020204030204" pitchFamily="34" charset="0"/>
                <a:cs typeface="Calibri" panose="020F0502020204030204" pitchFamily="34" charset="0"/>
              </a:rPr>
              <a:t>Common feeling words: </a:t>
            </a:r>
          </a:p>
          <a:p>
            <a:pPr marL="711209" lvl="1"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Sad</a:t>
            </a:r>
          </a:p>
          <a:p>
            <a:pPr marL="711209" lvl="1"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Frustrated</a:t>
            </a:r>
          </a:p>
          <a:p>
            <a:pPr marL="711209" lvl="1"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Scared/fearful</a:t>
            </a:r>
          </a:p>
          <a:p>
            <a:pPr marL="711209" lvl="1"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Disappointed</a:t>
            </a:r>
          </a:p>
          <a:p>
            <a:pPr marL="711209" lvl="1"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Angry</a:t>
            </a:r>
          </a:p>
          <a:p>
            <a:pPr marL="711209" lvl="1"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Hopeless</a:t>
            </a:r>
          </a:p>
          <a:p>
            <a:pPr marL="711209" lvl="1"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Defeated</a:t>
            </a:r>
          </a:p>
          <a:p>
            <a:pPr marL="711209" lvl="1"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Ashamed/embarrassed</a:t>
            </a:r>
          </a:p>
          <a:p>
            <a:pPr marL="711209" lvl="1"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Burned out</a:t>
            </a:r>
          </a:p>
          <a:p>
            <a:pPr lvl="1"/>
            <a:r>
              <a:rPr lang="en-US" sz="2400" dirty="0">
                <a:solidFill>
                  <a:prstClr val="black"/>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D5C2CFC9-1A51-21BB-D5FD-438C0693857D}"/>
              </a:ext>
            </a:extLst>
          </p:cNvPr>
          <p:cNvPicPr>
            <a:picLocks noChangeAspect="1"/>
          </p:cNvPicPr>
          <p:nvPr/>
        </p:nvPicPr>
        <p:blipFill>
          <a:blip r:embed="rId3"/>
          <a:stretch>
            <a:fillRect/>
          </a:stretch>
        </p:blipFill>
        <p:spPr>
          <a:xfrm>
            <a:off x="146601" y="6278294"/>
            <a:ext cx="993734" cy="469433"/>
          </a:xfrm>
          <a:prstGeom prst="rect">
            <a:avLst/>
          </a:prstGeom>
        </p:spPr>
      </p:pic>
    </p:spTree>
    <p:extLst>
      <p:ext uri="{BB962C8B-B14F-4D97-AF65-F5344CB8AC3E}">
        <p14:creationId xmlns:p14="http://schemas.microsoft.com/office/powerpoint/2010/main" val="202716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228600"/>
            <a:ext cx="8805333" cy="11684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Summarize &amp; Reflect</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846045" y="1703193"/>
            <a:ext cx="7315200" cy="5878532"/>
          </a:xfrm>
          <a:prstGeom prst="rect">
            <a:avLst/>
          </a:prstGeom>
          <a:noFill/>
        </p:spPr>
        <p:txBody>
          <a:bodyPr wrap="square" rtlCol="0">
            <a:spAutoFit/>
          </a:bodyPr>
          <a:lstStyle/>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 PWD know that you are listening carefully and are interested. </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them know that you understand &amp; accept </a:t>
            </a:r>
            <a:r>
              <a:rPr lang="en-US" sz="2400" u="sng" dirty="0">
                <a:solidFill>
                  <a:prstClr val="black"/>
                </a:solidFill>
                <a:latin typeface="Calibri" panose="020F0502020204030204" pitchFamily="34" charset="0"/>
                <a:cs typeface="Calibri" panose="020F0502020204030204" pitchFamily="34" charset="0"/>
              </a:rPr>
              <a:t>without judgement</a:t>
            </a:r>
            <a:r>
              <a:rPr lang="en-US" sz="2400" dirty="0">
                <a:solidFill>
                  <a:prstClr val="black"/>
                </a:solidFill>
                <a:latin typeface="Calibri" panose="020F0502020204030204" pitchFamily="34" charset="0"/>
                <a:cs typeface="Calibri" panose="020F0502020204030204" pitchFamily="34" charset="0"/>
              </a:rPr>
              <a:t>.</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them to evaluate and consider their own experience – it becomes more objective, since the repetition comes from you (from outside of their own head).</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them consolidate/integrate their experience, feelings and reactions (puts the entire picture together).</a:t>
            </a:r>
          </a:p>
          <a:p>
            <a:endParaRPr lang="en-US" sz="2400" dirty="0">
              <a:solidFill>
                <a:prstClr val="black"/>
              </a:solidFill>
              <a:latin typeface="Calibri" panose="020F0502020204030204" pitchFamily="34" charset="0"/>
              <a:cs typeface="Calibri" panose="020F0502020204030204" pitchFamily="34" charset="0"/>
            </a:endParaRPr>
          </a:p>
          <a:p>
            <a:endParaRPr lang="en-US" sz="2400" dirty="0">
              <a:solidFill>
                <a:srgbClr val="727CA3">
                  <a:lumMod val="20000"/>
                  <a:lumOff val="80000"/>
                </a:srgbClr>
              </a:solidFill>
              <a:latin typeface="Calibri" panose="020F0502020204030204" pitchFamily="34" charset="0"/>
              <a:cs typeface="Calibri" panose="020F0502020204030204" pitchFamily="34" charset="0"/>
            </a:endParaRPr>
          </a:p>
          <a:p>
            <a:endParaRPr lang="en-US" sz="2400" i="1" dirty="0">
              <a:solidFill>
                <a:prstClr val="black"/>
              </a:solidFill>
              <a:latin typeface="Calibri" panose="020F0502020204030204" pitchFamily="34" charset="0"/>
              <a:cs typeface="Calibri" panose="020F0502020204030204" pitchFamily="34" charset="0"/>
            </a:endParaRPr>
          </a:p>
          <a:p>
            <a:endParaRPr lang="en-US" sz="2400" i="1" dirty="0">
              <a:solidFill>
                <a:prstClr val="black"/>
              </a:solidFill>
              <a:latin typeface="Calibri" panose="020F0502020204030204" pitchFamily="34" charset="0"/>
              <a:cs typeface="Calibri" panose="020F0502020204030204" pitchFamily="34" charset="0"/>
            </a:endParaRPr>
          </a:p>
          <a:p>
            <a:pPr algn="ctr"/>
            <a:endParaRPr lang="en-US" sz="1600" b="1" dirty="0">
              <a:solidFill>
                <a:srgbClr val="FFFF00"/>
              </a:solidFill>
              <a:latin typeface="Bookman Old Style"/>
            </a:endParaRPr>
          </a:p>
        </p:txBody>
      </p:sp>
      <p:pic>
        <p:nvPicPr>
          <p:cNvPr id="2" name="Picture 1">
            <a:extLst>
              <a:ext uri="{FF2B5EF4-FFF2-40B4-BE49-F238E27FC236}">
                <a16:creationId xmlns:a16="http://schemas.microsoft.com/office/drawing/2014/main" id="{116CD82C-91AB-ABA1-4B0E-DD9DD521607C}"/>
              </a:ext>
            </a:extLst>
          </p:cNvPr>
          <p:cNvPicPr>
            <a:picLocks noChangeAspect="1"/>
          </p:cNvPicPr>
          <p:nvPr/>
        </p:nvPicPr>
        <p:blipFill>
          <a:blip r:embed="rId2"/>
          <a:stretch>
            <a:fillRect/>
          </a:stretch>
        </p:blipFill>
        <p:spPr>
          <a:xfrm>
            <a:off x="228600" y="6248402"/>
            <a:ext cx="993734" cy="469433"/>
          </a:xfrm>
          <a:prstGeom prst="rect">
            <a:avLst/>
          </a:prstGeom>
        </p:spPr>
      </p:pic>
    </p:spTree>
    <p:extLst>
      <p:ext uri="{BB962C8B-B14F-4D97-AF65-F5344CB8AC3E}">
        <p14:creationId xmlns:p14="http://schemas.microsoft.com/office/powerpoint/2010/main" val="27034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81001"/>
            <a:ext cx="8805333" cy="1216001"/>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Summarize &amp; Reflect</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778935" y="1667935"/>
            <a:ext cx="7653867" cy="5262979"/>
          </a:xfrm>
          <a:prstGeom prst="rect">
            <a:avLst/>
          </a:prstGeom>
          <a:noFill/>
        </p:spPr>
        <p:txBody>
          <a:bodyPr wrap="square" rtlCol="0">
            <a:spAutoFit/>
          </a:bodyPr>
          <a:lstStyle/>
          <a:p>
            <a:r>
              <a:rPr lang="en-US" sz="2400" u="sng" dirty="0">
                <a:solidFill>
                  <a:prstClr val="black"/>
                </a:solidFill>
                <a:latin typeface="Calibri" panose="020F0502020204030204" pitchFamily="34" charset="0"/>
                <a:cs typeface="Calibri" panose="020F0502020204030204" pitchFamily="34" charset="0"/>
              </a:rPr>
              <a:t>TOOL</a:t>
            </a:r>
            <a:r>
              <a:rPr lang="en-US" sz="2400" dirty="0">
                <a:solidFill>
                  <a:prstClr val="black"/>
                </a:solidFill>
                <a:latin typeface="Calibri" panose="020F0502020204030204" pitchFamily="34" charset="0"/>
                <a:cs typeface="Calibri" panose="020F0502020204030204" pitchFamily="34" charset="0"/>
              </a:rPr>
              <a:t>: Periodically summarize and repeat back without judgement.</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Do not fix or correct anything, even if it might be factually incorrect.</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Add feeling words, even if they were not used originally.</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Emphasize that this is a way to make sure that you understand and have it right.</a:t>
            </a:r>
          </a:p>
          <a:p>
            <a:r>
              <a:rPr lang="en-US" sz="2400" dirty="0">
                <a:solidFill>
                  <a:prstClr val="black"/>
                </a:solidFill>
                <a:latin typeface="Calibri" panose="020F0502020204030204" pitchFamily="34" charset="0"/>
                <a:cs typeface="Calibri" panose="020F0502020204030204" pitchFamily="34" charset="0"/>
              </a:rPr>
              <a:t>	“So you are saying that … Do I have that right?”</a:t>
            </a:r>
          </a:p>
          <a:p>
            <a:r>
              <a:rPr lang="en-US" sz="2400" dirty="0">
                <a:solidFill>
                  <a:prstClr val="black"/>
                </a:solidFill>
                <a:latin typeface="Calibri" panose="020F0502020204030204" pitchFamily="34" charset="0"/>
                <a:cs typeface="Calibri" panose="020F0502020204030204" pitchFamily="34" charset="0"/>
              </a:rPr>
              <a:t>	“Let me see if I understand (this happened, that 	happened, you reacted, etc.; that must have left you 	feeling...”</a:t>
            </a:r>
          </a:p>
          <a:p>
            <a:endParaRPr lang="en-US" sz="2400" dirty="0">
              <a:solidFill>
                <a:srgbClr val="727CA3">
                  <a:lumMod val="20000"/>
                  <a:lumOff val="80000"/>
                </a:srgbClr>
              </a:solidFill>
              <a:latin typeface="Calibri" panose="020F0502020204030204" pitchFamily="34" charset="0"/>
              <a:cs typeface="Calibri" panose="020F0502020204030204" pitchFamily="34" charset="0"/>
            </a:endParaRPr>
          </a:p>
          <a:p>
            <a:endParaRPr lang="en-US" sz="1600" b="1" i="1" dirty="0">
              <a:solidFill>
                <a:prstClr val="black"/>
              </a:solidFill>
              <a:latin typeface="Bookman Old Style"/>
            </a:endParaRPr>
          </a:p>
          <a:p>
            <a:endParaRPr lang="en-US" sz="1600" b="1" i="1" dirty="0">
              <a:solidFill>
                <a:prstClr val="black"/>
              </a:solidFill>
              <a:latin typeface="Bookman Old Style"/>
            </a:endParaRPr>
          </a:p>
          <a:p>
            <a:pPr algn="ctr"/>
            <a:endParaRPr lang="en-US" sz="1600" b="1" dirty="0">
              <a:solidFill>
                <a:srgbClr val="FFFF00"/>
              </a:solidFill>
              <a:latin typeface="Bookman Old Style"/>
            </a:endParaRPr>
          </a:p>
        </p:txBody>
      </p:sp>
      <p:pic>
        <p:nvPicPr>
          <p:cNvPr id="2" name="Picture 1">
            <a:extLst>
              <a:ext uri="{FF2B5EF4-FFF2-40B4-BE49-F238E27FC236}">
                <a16:creationId xmlns:a16="http://schemas.microsoft.com/office/drawing/2014/main" id="{0344565E-9FB1-06D4-B430-2B2E1EC7743E}"/>
              </a:ext>
            </a:extLst>
          </p:cNvPr>
          <p:cNvPicPr>
            <a:picLocks noChangeAspect="1"/>
          </p:cNvPicPr>
          <p:nvPr/>
        </p:nvPicPr>
        <p:blipFill>
          <a:blip r:embed="rId2"/>
          <a:stretch>
            <a:fillRect/>
          </a:stretch>
        </p:blipFill>
        <p:spPr>
          <a:xfrm>
            <a:off x="214333" y="6207570"/>
            <a:ext cx="993734" cy="469433"/>
          </a:xfrm>
          <a:prstGeom prst="rect">
            <a:avLst/>
          </a:prstGeom>
        </p:spPr>
      </p:pic>
    </p:spTree>
    <p:extLst>
      <p:ext uri="{BB962C8B-B14F-4D97-AF65-F5344CB8AC3E}">
        <p14:creationId xmlns:p14="http://schemas.microsoft.com/office/powerpoint/2010/main" val="282424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98772"/>
            <a:ext cx="8805333" cy="1298228"/>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Normalize &amp; Accept</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75733" y="1261535"/>
            <a:ext cx="8382000" cy="5262979"/>
          </a:xfrm>
          <a:prstGeom prst="rect">
            <a:avLst/>
          </a:prstGeom>
          <a:noFill/>
        </p:spPr>
        <p:txBody>
          <a:bodyPr wrap="square" rtlCol="0">
            <a:spAutoFit/>
          </a:bodyPr>
          <a:lstStyle/>
          <a:p>
            <a:endParaRPr lang="en-US" sz="1600" b="1" dirty="0">
              <a:solidFill>
                <a:prstClr val="black"/>
              </a:solidFill>
              <a:latin typeface="Bookman Old Style"/>
            </a:endParaRPr>
          </a:p>
          <a:p>
            <a:r>
              <a:rPr lang="en-US" sz="2400" u="sng" dirty="0">
                <a:solidFill>
                  <a:prstClr val="black"/>
                </a:solidFill>
                <a:latin typeface="Calibri" panose="020F0502020204030204" pitchFamily="34" charset="0"/>
                <a:cs typeface="Calibri" panose="020F0502020204030204" pitchFamily="34" charset="0"/>
              </a:rPr>
              <a:t>TOOL</a:t>
            </a:r>
            <a:r>
              <a:rPr lang="en-US" sz="2400" dirty="0">
                <a:solidFill>
                  <a:prstClr val="black"/>
                </a:solidFill>
                <a:latin typeface="Calibri" panose="020F0502020204030204" pitchFamily="34" charset="0"/>
                <a:cs typeface="Calibri" panose="020F0502020204030204" pitchFamily="34" charset="0"/>
              </a:rPr>
              <a:t>: Comment often that how they feel makes sense, that their feelings and experiences are very common among PWDs, and that it is OK that they feel this way – </a:t>
            </a:r>
            <a:r>
              <a:rPr lang="en-US" sz="2400" i="1" dirty="0">
                <a:solidFill>
                  <a:prstClr val="black"/>
                </a:solidFill>
                <a:latin typeface="Calibri" panose="020F0502020204030204" pitchFamily="34" charset="0"/>
                <a:cs typeface="Calibri" panose="020F0502020204030204" pitchFamily="34" charset="0"/>
              </a:rPr>
              <a:t>it is just being human and having tough feelings about a tough disease</a:t>
            </a:r>
            <a:r>
              <a:rPr lang="en-US" sz="2400" dirty="0">
                <a:solidFill>
                  <a:prstClr val="black"/>
                </a:solidFill>
                <a:latin typeface="Calibri" panose="020F0502020204030204" pitchFamily="34" charset="0"/>
                <a:cs typeface="Calibri" panose="020F0502020204030204" pitchFamily="34" charset="0"/>
              </a:rPr>
              <a:t>.</a:t>
            </a:r>
          </a:p>
          <a:p>
            <a:endParaRPr lang="en-US" sz="2400" u="sng" dirty="0">
              <a:solidFill>
                <a:srgbClr val="727CA3">
                  <a:lumMod val="20000"/>
                  <a:lumOff val="80000"/>
                </a:srgbClr>
              </a:solidFill>
              <a:latin typeface="Calibri" panose="020F0502020204030204" pitchFamily="34" charset="0"/>
              <a:cs typeface="Calibri" panose="020F0502020204030204" pitchFamily="34" charset="0"/>
            </a:endParaRPr>
          </a:p>
          <a:p>
            <a:r>
              <a:rPr lang="en-US" sz="2400" dirty="0">
                <a:solidFill>
                  <a:prstClr val="black"/>
                </a:solidFill>
                <a:latin typeface="Calibri" panose="020F0502020204030204" pitchFamily="34" charset="0"/>
                <a:cs typeface="Calibri" panose="020F0502020204030204" pitchFamily="34" charset="0"/>
              </a:rPr>
              <a:t>“Anyone going through this would feel the same way”</a:t>
            </a:r>
          </a:p>
          <a:p>
            <a:r>
              <a:rPr lang="en-US" sz="2400" dirty="0">
                <a:solidFill>
                  <a:prstClr val="black"/>
                </a:solidFill>
                <a:latin typeface="Calibri" panose="020F0502020204030204" pitchFamily="34" charset="0"/>
                <a:cs typeface="Calibri" panose="020F0502020204030204" pitchFamily="34" charset="0"/>
              </a:rPr>
              <a:t>“Many of the people I see with diabetes feel exactly the way you do.”</a:t>
            </a:r>
          </a:p>
          <a:p>
            <a:r>
              <a:rPr lang="en-US" sz="2400" dirty="0">
                <a:solidFill>
                  <a:prstClr val="black"/>
                </a:solidFill>
                <a:latin typeface="Calibri" panose="020F0502020204030204" pitchFamily="34" charset="0"/>
                <a:cs typeface="Calibri" panose="020F0502020204030204" pitchFamily="34" charset="0"/>
              </a:rPr>
              <a:t>“If I were in your shoes, I’d probably feel the same way.”</a:t>
            </a:r>
          </a:p>
          <a:p>
            <a:r>
              <a:rPr lang="en-US" sz="2400" dirty="0">
                <a:solidFill>
                  <a:prstClr val="black"/>
                </a:solidFill>
                <a:latin typeface="Calibri" panose="020F0502020204030204" pitchFamily="34" charset="0"/>
                <a:cs typeface="Calibri" panose="020F0502020204030204" pitchFamily="34" charset="0"/>
              </a:rPr>
              <a:t>“It makes sense that you would feel that way, given what is happening.”</a:t>
            </a:r>
          </a:p>
          <a:p>
            <a:endParaRPr lang="en-US" sz="2400" i="1" dirty="0">
              <a:solidFill>
                <a:prstClr val="black"/>
              </a:solidFill>
              <a:latin typeface="Calibri" panose="020F0502020204030204" pitchFamily="34" charset="0"/>
              <a:cs typeface="Calibri" panose="020F0502020204030204" pitchFamily="34" charset="0"/>
            </a:endParaRPr>
          </a:p>
          <a:p>
            <a:endParaRPr lang="en-US" sz="1600" b="1" i="1" dirty="0">
              <a:solidFill>
                <a:prstClr val="black"/>
              </a:solidFill>
              <a:latin typeface="Bookman Old Style"/>
            </a:endParaRPr>
          </a:p>
          <a:p>
            <a:pPr algn="ctr"/>
            <a:endParaRPr lang="en-US" sz="1600" b="1" dirty="0">
              <a:solidFill>
                <a:srgbClr val="FFFF00"/>
              </a:solidFill>
              <a:latin typeface="Bookman Old Style"/>
            </a:endParaRPr>
          </a:p>
        </p:txBody>
      </p:sp>
      <p:pic>
        <p:nvPicPr>
          <p:cNvPr id="2" name="Picture 1">
            <a:extLst>
              <a:ext uri="{FF2B5EF4-FFF2-40B4-BE49-F238E27FC236}">
                <a16:creationId xmlns:a16="http://schemas.microsoft.com/office/drawing/2014/main" id="{08F5C3C6-20AD-C463-1156-530791E8CE27}"/>
              </a:ext>
            </a:extLst>
          </p:cNvPr>
          <p:cNvPicPr>
            <a:picLocks noChangeAspect="1"/>
          </p:cNvPicPr>
          <p:nvPr/>
        </p:nvPicPr>
        <p:blipFill>
          <a:blip r:embed="rId2"/>
          <a:stretch>
            <a:fillRect/>
          </a:stretch>
        </p:blipFill>
        <p:spPr>
          <a:xfrm>
            <a:off x="186267" y="6289797"/>
            <a:ext cx="993734" cy="469433"/>
          </a:xfrm>
          <a:prstGeom prst="rect">
            <a:avLst/>
          </a:prstGeom>
        </p:spPr>
      </p:pic>
    </p:spTree>
    <p:extLst>
      <p:ext uri="{BB962C8B-B14F-4D97-AF65-F5344CB8AC3E}">
        <p14:creationId xmlns:p14="http://schemas.microsoft.com/office/powerpoint/2010/main" val="213716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7</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a:xfrm>
            <a:off x="457200" y="1464733"/>
            <a:ext cx="8229600" cy="4389120"/>
          </a:xfrm>
        </p:spPr>
        <p:txBody>
          <a:bodyPr>
            <a:normAutofit fontScale="85000" lnSpcReduction="10000"/>
          </a:bodyPr>
          <a:lstStyle/>
          <a:p>
            <a:pPr marL="0" indent="0">
              <a:buNone/>
            </a:pPr>
            <a:r>
              <a:rPr lang="en-US" dirty="0"/>
              <a:t>Which of the following can be used as a conversational tool?</a:t>
            </a:r>
          </a:p>
          <a:p>
            <a:pPr marL="0" indent="0">
              <a:buNone/>
            </a:pPr>
            <a:endParaRPr lang="en-US" dirty="0"/>
          </a:p>
          <a:p>
            <a:r>
              <a:rPr lang="en-US" dirty="0"/>
              <a:t>A. Use closed-ended questions to speed up the interaction.</a:t>
            </a:r>
          </a:p>
          <a:p>
            <a:r>
              <a:rPr lang="en-US" dirty="0"/>
              <a:t>B. Keep your clinical reports and records in front of you to use for reference.</a:t>
            </a:r>
          </a:p>
          <a:p>
            <a:r>
              <a:rPr lang="en-US" dirty="0"/>
              <a:t>C. Don’t use too many feeling words because you might embarrass the PWD.</a:t>
            </a:r>
          </a:p>
          <a:p>
            <a:r>
              <a:rPr lang="en-US" dirty="0"/>
              <a:t>D. Accept the PWD’s experience without judgement.</a:t>
            </a:r>
          </a:p>
        </p:txBody>
      </p:sp>
      <p:sp>
        <p:nvSpPr>
          <p:cNvPr id="4" name="Oval 3">
            <a:extLst>
              <a:ext uri="{FF2B5EF4-FFF2-40B4-BE49-F238E27FC236}">
                <a16:creationId xmlns:a16="http://schemas.microsoft.com/office/drawing/2014/main" id="{89826245-BA04-4590-9FE3-EC936B354446}"/>
              </a:ext>
            </a:extLst>
          </p:cNvPr>
          <p:cNvSpPr/>
          <p:nvPr/>
        </p:nvSpPr>
        <p:spPr>
          <a:xfrm>
            <a:off x="457200" y="5156202"/>
            <a:ext cx="8154276" cy="69765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pic>
        <p:nvPicPr>
          <p:cNvPr id="5" name="Picture 4">
            <a:extLst>
              <a:ext uri="{FF2B5EF4-FFF2-40B4-BE49-F238E27FC236}">
                <a16:creationId xmlns:a16="http://schemas.microsoft.com/office/drawing/2014/main" id="{5C47E663-ED75-533A-E260-A4EF3C7ACBA1}"/>
              </a:ext>
            </a:extLst>
          </p:cNvPr>
          <p:cNvPicPr>
            <a:picLocks noChangeAspect="1"/>
          </p:cNvPicPr>
          <p:nvPr/>
        </p:nvPicPr>
        <p:blipFill>
          <a:blip r:embed="rId2"/>
          <a:stretch>
            <a:fillRect/>
          </a:stretch>
        </p:blipFill>
        <p:spPr>
          <a:xfrm>
            <a:off x="152400" y="6236169"/>
            <a:ext cx="993734" cy="469433"/>
          </a:xfrm>
          <a:prstGeom prst="rect">
            <a:avLst/>
          </a:prstGeom>
        </p:spPr>
      </p:pic>
    </p:spTree>
    <p:extLst>
      <p:ext uri="{BB962C8B-B14F-4D97-AF65-F5344CB8AC3E}">
        <p14:creationId xmlns:p14="http://schemas.microsoft.com/office/powerpoint/2010/main" val="382601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8</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a:xfrm>
            <a:off x="457200" y="1464733"/>
            <a:ext cx="8229600" cy="4389120"/>
          </a:xfrm>
        </p:spPr>
        <p:txBody>
          <a:bodyPr>
            <a:normAutofit fontScale="92500" lnSpcReduction="10000"/>
          </a:bodyPr>
          <a:lstStyle/>
          <a:p>
            <a:pPr marL="0" indent="0">
              <a:buNone/>
            </a:pPr>
            <a:r>
              <a:rPr lang="en-US" dirty="0"/>
              <a:t>Which is NOT a good example of a conversational tool?</a:t>
            </a:r>
          </a:p>
          <a:p>
            <a:pPr marL="0" indent="0">
              <a:buNone/>
            </a:pPr>
            <a:endParaRPr lang="en-US" dirty="0"/>
          </a:p>
          <a:p>
            <a:r>
              <a:rPr lang="en-US" dirty="0"/>
              <a:t>A. Speak frequently to gather information and save time.</a:t>
            </a:r>
          </a:p>
          <a:p>
            <a:r>
              <a:rPr lang="en-US" dirty="0"/>
              <a:t>B. Correct inaccuracies or misperceptions when they arise.</a:t>
            </a:r>
          </a:p>
          <a:p>
            <a:r>
              <a:rPr lang="en-US" dirty="0"/>
              <a:t>C. Point out when they are overreacting.</a:t>
            </a:r>
          </a:p>
          <a:p>
            <a:r>
              <a:rPr lang="en-US" dirty="0"/>
              <a:t>D. All of the above.</a:t>
            </a:r>
          </a:p>
        </p:txBody>
      </p:sp>
      <p:sp>
        <p:nvSpPr>
          <p:cNvPr id="4" name="Oval 3">
            <a:extLst>
              <a:ext uri="{FF2B5EF4-FFF2-40B4-BE49-F238E27FC236}">
                <a16:creationId xmlns:a16="http://schemas.microsoft.com/office/drawing/2014/main" id="{89826245-BA04-4590-9FE3-EC936B354446}"/>
              </a:ext>
            </a:extLst>
          </p:cNvPr>
          <p:cNvSpPr/>
          <p:nvPr/>
        </p:nvSpPr>
        <p:spPr>
          <a:xfrm>
            <a:off x="381000" y="5088467"/>
            <a:ext cx="4064000" cy="6096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pic>
        <p:nvPicPr>
          <p:cNvPr id="5" name="Picture 4">
            <a:extLst>
              <a:ext uri="{FF2B5EF4-FFF2-40B4-BE49-F238E27FC236}">
                <a16:creationId xmlns:a16="http://schemas.microsoft.com/office/drawing/2014/main" id="{61F257E4-660F-BACF-1D1D-FCEB5B7FC6A4}"/>
              </a:ext>
            </a:extLst>
          </p:cNvPr>
          <p:cNvPicPr>
            <a:picLocks noChangeAspect="1"/>
          </p:cNvPicPr>
          <p:nvPr/>
        </p:nvPicPr>
        <p:blipFill>
          <a:blip r:embed="rId3"/>
          <a:stretch>
            <a:fillRect/>
          </a:stretch>
        </p:blipFill>
        <p:spPr>
          <a:xfrm>
            <a:off x="228600" y="6175588"/>
            <a:ext cx="993734" cy="469433"/>
          </a:xfrm>
          <a:prstGeom prst="rect">
            <a:avLst/>
          </a:prstGeom>
        </p:spPr>
      </p:pic>
    </p:spTree>
    <p:extLst>
      <p:ext uri="{BB962C8B-B14F-4D97-AF65-F5344CB8AC3E}">
        <p14:creationId xmlns:p14="http://schemas.microsoft.com/office/powerpoint/2010/main" val="218180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11F97-CD3E-26A0-C75A-B962BAF0D642}"/>
              </a:ext>
            </a:extLst>
          </p:cNvPr>
          <p:cNvSpPr>
            <a:spLocks noGrp="1"/>
          </p:cNvSpPr>
          <p:nvPr>
            <p:ph type="title"/>
          </p:nvPr>
        </p:nvSpPr>
        <p:spPr/>
        <p:txBody>
          <a:bodyPr/>
          <a:lstStyle/>
          <a:p>
            <a:r>
              <a:rPr lang="en-US" dirty="0"/>
              <a:t>Question Check In</a:t>
            </a:r>
          </a:p>
        </p:txBody>
      </p:sp>
      <p:pic>
        <p:nvPicPr>
          <p:cNvPr id="5" name="Content Placeholder 4" descr="Back of people's heads and raised hands at corporate presentation with speaker and whiteboard out of focus in background">
            <a:extLst>
              <a:ext uri="{FF2B5EF4-FFF2-40B4-BE49-F238E27FC236}">
                <a16:creationId xmlns:a16="http://schemas.microsoft.com/office/drawing/2014/main" id="{63AAE566-80CB-831A-AC7F-C77C97D9A825}"/>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863135" y="1253706"/>
            <a:ext cx="7417729" cy="4937125"/>
          </a:xfrm>
        </p:spPr>
      </p:pic>
    </p:spTree>
    <p:extLst>
      <p:ext uri="{BB962C8B-B14F-4D97-AF65-F5344CB8AC3E}">
        <p14:creationId xmlns:p14="http://schemas.microsoft.com/office/powerpoint/2010/main" val="70239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5" name="TextBox 4">
            <a:extLst>
              <a:ext uri="{FF2B5EF4-FFF2-40B4-BE49-F238E27FC236}">
                <a16:creationId xmlns:a16="http://schemas.microsoft.com/office/drawing/2014/main" id="{8B24966C-07EF-3023-E4F7-9AB02098967F}"/>
              </a:ext>
            </a:extLst>
          </p:cNvPr>
          <p:cNvSpPr txBox="1"/>
          <p:nvPr/>
        </p:nvSpPr>
        <p:spPr>
          <a:xfrm>
            <a:off x="968017" y="1717547"/>
            <a:ext cx="3454400" cy="2390654"/>
          </a:xfrm>
          <a:prstGeom prst="rect">
            <a:avLst/>
          </a:prstGeom>
          <a:noFill/>
        </p:spPr>
        <p:txBody>
          <a:bodyPr wrap="square" rtlCol="0">
            <a:spAutoFit/>
          </a:bodyPr>
          <a:lstStyle/>
          <a:p>
            <a:r>
              <a:rPr lang="en-US" sz="2489" b="1" dirty="0">
                <a:solidFill>
                  <a:prstClr val="black"/>
                </a:solidFill>
                <a:latin typeface="Calibri" panose="020F0502020204030204" pitchFamily="34" charset="0"/>
                <a:cs typeface="Calibri" panose="020F0502020204030204" pitchFamily="34" charset="0"/>
              </a:rPr>
              <a:t>Now let’s take these Clinical Engagement Tools and use them as part of a </a:t>
            </a:r>
            <a:r>
              <a:rPr lang="en-US" sz="2489" b="1" i="1" u="sng" dirty="0">
                <a:solidFill>
                  <a:prstClr val="black"/>
                </a:solidFill>
                <a:latin typeface="Calibri" panose="020F0502020204030204" pitchFamily="34" charset="0"/>
                <a:cs typeface="Calibri" panose="020F0502020204030204" pitchFamily="34" charset="0"/>
              </a:rPr>
              <a:t>practical</a:t>
            </a:r>
            <a:r>
              <a:rPr lang="en-US" sz="2489" b="1" u="sng" dirty="0">
                <a:solidFill>
                  <a:prstClr val="black"/>
                </a:solidFill>
                <a:latin typeface="Calibri" panose="020F0502020204030204" pitchFamily="34" charset="0"/>
                <a:cs typeface="Calibri" panose="020F0502020204030204" pitchFamily="34" charset="0"/>
              </a:rPr>
              <a:t> 5-step plan </a:t>
            </a:r>
            <a:r>
              <a:rPr lang="en-US" sz="2489" b="1" dirty="0">
                <a:solidFill>
                  <a:prstClr val="black"/>
                </a:solidFill>
                <a:latin typeface="Calibri" panose="020F0502020204030204" pitchFamily="34" charset="0"/>
                <a:cs typeface="Calibri" panose="020F0502020204030204" pitchFamily="34" charset="0"/>
              </a:rPr>
              <a:t>to reduce DD and enhance management.</a:t>
            </a:r>
          </a:p>
        </p:txBody>
      </p:sp>
      <p:pic>
        <p:nvPicPr>
          <p:cNvPr id="9" name="Picture 8">
            <a:extLst>
              <a:ext uri="{FF2B5EF4-FFF2-40B4-BE49-F238E27FC236}">
                <a16:creationId xmlns:a16="http://schemas.microsoft.com/office/drawing/2014/main" id="{B16C41E9-B555-9970-199E-D388E3316F23}"/>
              </a:ext>
            </a:extLst>
          </p:cNvPr>
          <p:cNvPicPr>
            <a:picLocks noChangeAspect="1"/>
          </p:cNvPicPr>
          <p:nvPr/>
        </p:nvPicPr>
        <p:blipFill>
          <a:blip r:embed="rId3"/>
          <a:stretch>
            <a:fillRect/>
          </a:stretch>
        </p:blipFill>
        <p:spPr>
          <a:xfrm>
            <a:off x="4400645" y="1667935"/>
            <a:ext cx="4478772" cy="2980267"/>
          </a:xfrm>
          <a:prstGeom prst="rect">
            <a:avLst/>
          </a:prstGeom>
        </p:spPr>
      </p:pic>
      <p:pic>
        <p:nvPicPr>
          <p:cNvPr id="4" name="Picture 3">
            <a:extLst>
              <a:ext uri="{FF2B5EF4-FFF2-40B4-BE49-F238E27FC236}">
                <a16:creationId xmlns:a16="http://schemas.microsoft.com/office/drawing/2014/main" id="{96F0D615-1A8E-DB0A-7682-ED957B863358}"/>
              </a:ext>
            </a:extLst>
          </p:cNvPr>
          <p:cNvPicPr>
            <a:picLocks noChangeAspect="1"/>
          </p:cNvPicPr>
          <p:nvPr/>
        </p:nvPicPr>
        <p:blipFill>
          <a:blip r:embed="rId4"/>
          <a:stretch>
            <a:fillRect/>
          </a:stretch>
        </p:blipFill>
        <p:spPr>
          <a:xfrm>
            <a:off x="304800" y="6172202"/>
            <a:ext cx="993734" cy="469433"/>
          </a:xfrm>
          <a:prstGeom prst="rect">
            <a:avLst/>
          </a:prstGeom>
        </p:spPr>
      </p:pic>
    </p:spTree>
    <p:extLst>
      <p:ext uri="{BB962C8B-B14F-4D97-AF65-F5344CB8AC3E}">
        <p14:creationId xmlns:p14="http://schemas.microsoft.com/office/powerpoint/2010/main" val="129326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28600"/>
            <a:ext cx="8229600" cy="1160253"/>
          </a:xfrm>
        </p:spPr>
        <p:txBody>
          <a:bodyPr anchor="ctr">
            <a:normAutofit/>
          </a:bodyPr>
          <a:lstStyle/>
          <a:p>
            <a:pPr algn="ctr">
              <a:lnSpc>
                <a:spcPct val="90000"/>
              </a:lnSpc>
            </a:pPr>
            <a:r>
              <a:rPr lang="en-US" b="1" dirty="0"/>
              <a:t>ReVive 5 Diabetes Training Program</a:t>
            </a:r>
            <a:br>
              <a:rPr lang="en-US" sz="3100" b="1" dirty="0"/>
            </a:br>
            <a:r>
              <a:rPr lang="en-US" sz="3100" b="1" dirty="0"/>
              <a:t>Resources </a:t>
            </a:r>
            <a:endParaRPr lang="en-US" sz="1400" i="1" dirty="0"/>
          </a:p>
        </p:txBody>
      </p:sp>
      <p:sp>
        <p:nvSpPr>
          <p:cNvPr id="2" name="TextBox 1">
            <a:extLst>
              <a:ext uri="{FF2B5EF4-FFF2-40B4-BE49-F238E27FC236}">
                <a16:creationId xmlns:a16="http://schemas.microsoft.com/office/drawing/2014/main" id="{2E488913-5979-4720-BB01-3C17E725FA92}"/>
              </a:ext>
            </a:extLst>
          </p:cNvPr>
          <p:cNvSpPr txBox="1"/>
          <p:nvPr/>
        </p:nvSpPr>
        <p:spPr>
          <a:xfrm>
            <a:off x="457199" y="1553287"/>
            <a:ext cx="5044647" cy="4924425"/>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64653">
                    <a:lumMod val="50000"/>
                  </a:srgbClr>
                </a:solidFill>
                <a:effectLst/>
                <a:uLnTx/>
                <a:uFillTx/>
                <a:latin typeface="Calibri" panose="020F0502020204030204" pitchFamily="34" charset="0"/>
                <a:ea typeface="ＭＳ Ｐゴシック" panose="020B0600070205080204" pitchFamily="34" charset="-128"/>
                <a:cs typeface="Calibri" panose="020F0502020204030204" pitchFamily="34" charset="0"/>
              </a:rPr>
              <a:t>The ReVive 5 </a:t>
            </a:r>
            <a:r>
              <a:rPr kumimoji="0" lang="en-US" sz="2000" b="1" i="0" u="none" strike="noStrike" kern="1200" cap="none" spc="0" normalizeH="0" baseline="0" noProof="0" dirty="0">
                <a:ln>
                  <a:noFill/>
                </a:ln>
                <a:solidFill>
                  <a:srgbClr val="4C4C4C"/>
                </a:solidFill>
                <a:effectLst/>
                <a:uLnTx/>
                <a:uFillTx/>
                <a:latin typeface="Calibri" panose="020F0502020204030204" pitchFamily="34" charset="0"/>
                <a:ea typeface="ＭＳ Ｐゴシック" panose="020B0600070205080204" pitchFamily="34" charset="-128"/>
                <a:cs typeface="Calibri" panose="020F0502020204030204" pitchFamily="34" charset="0"/>
              </a:rPr>
              <a:t>Training Program Includes: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4C4C4C"/>
                </a:solidFill>
                <a:effectLst/>
                <a:uLnTx/>
                <a:uFillTx/>
                <a:latin typeface="Calibri" panose="020F0502020204030204" pitchFamily="34" charset="0"/>
                <a:ea typeface="ＭＳ Ｐゴシック" panose="020B0600070205080204" pitchFamily="34" charset="-128"/>
                <a:cs typeface="Calibri" panose="020F0502020204030204" pitchFamily="34" charset="0"/>
              </a:rPr>
              <a:t>14.0 CEs - Includes the </a:t>
            </a:r>
            <a:r>
              <a:rPr lang="en-US" sz="2000" dirty="0">
                <a:solidFill>
                  <a:srgbClr val="4C4C4C"/>
                </a:solidFill>
                <a:latin typeface="Calibri" panose="020F0502020204030204" pitchFamily="34" charset="0"/>
                <a:ea typeface="ＭＳ Ｐゴシック" panose="020B0600070205080204" pitchFamily="34" charset="-128"/>
                <a:cs typeface="Calibri" panose="020F0502020204030204" pitchFamily="34" charset="0"/>
              </a:rPr>
              <a:t>2</a:t>
            </a:r>
            <a:r>
              <a:rPr kumimoji="0" lang="en-US" sz="2000" b="0" i="0" u="none" strike="noStrike" kern="1200" cap="none" spc="0" normalizeH="0" baseline="0" noProof="0" dirty="0">
                <a:ln>
                  <a:noFill/>
                </a:ln>
                <a:solidFill>
                  <a:srgbClr val="4C4C4C"/>
                </a:solidFill>
                <a:effectLst/>
                <a:uLnTx/>
                <a:uFillTx/>
                <a:latin typeface="Calibri" panose="020F0502020204030204" pitchFamily="34" charset="0"/>
                <a:ea typeface="ＭＳ Ｐゴシック" panose="020B0600070205080204" pitchFamily="34" charset="-128"/>
                <a:cs typeface="Calibri" panose="020F0502020204030204" pitchFamily="34" charset="0"/>
              </a:rPr>
              <a:t> Session ReVive 5 Training Program, Certificate and 5 FREE bonus courses to supplement content</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4C4C4C"/>
                </a:solidFill>
                <a:effectLst/>
                <a:uLnTx/>
                <a:uFillTx/>
                <a:latin typeface="Calibri" panose="020F0502020204030204" pitchFamily="34" charset="0"/>
                <a:ea typeface="ＭＳ Ｐゴシック" panose="020B0600070205080204" pitchFamily="34" charset="-128"/>
                <a:cs typeface="Calibri" panose="020F0502020204030204" pitchFamily="34" charset="0"/>
              </a:rPr>
              <a:t>Quarterly 1 hour follow-up sessions with </a:t>
            </a:r>
            <a:r>
              <a:rPr lang="en-US" sz="2000" dirty="0">
                <a:solidFill>
                  <a:srgbClr val="4C4C4C"/>
                </a:solidFill>
                <a:latin typeface="Calibri" panose="020F0502020204030204" pitchFamily="34" charset="0"/>
                <a:ea typeface="ＭＳ Ｐゴシック" panose="020B0600070205080204" pitchFamily="34" charset="-128"/>
                <a:cs typeface="Calibri" panose="020F0502020204030204" pitchFamily="34" charset="0"/>
              </a:rPr>
              <a:t>ReVive Team – July 31</a:t>
            </a:r>
            <a:r>
              <a:rPr lang="en-US" sz="2000" baseline="30000" dirty="0">
                <a:solidFill>
                  <a:srgbClr val="4C4C4C"/>
                </a:solidFill>
                <a:latin typeface="Calibri" panose="020F0502020204030204" pitchFamily="34" charset="0"/>
                <a:ea typeface="ＭＳ Ｐゴシック" panose="020B0600070205080204" pitchFamily="34" charset="-128"/>
                <a:cs typeface="Calibri" panose="020F0502020204030204" pitchFamily="34" charset="0"/>
              </a:rPr>
              <a:t>st</a:t>
            </a:r>
            <a:r>
              <a:rPr lang="en-US" sz="2000" dirty="0">
                <a:solidFill>
                  <a:srgbClr val="4C4C4C"/>
                </a:solidFill>
                <a:latin typeface="Calibri" panose="020F0502020204030204" pitchFamily="34" charset="0"/>
                <a:ea typeface="ＭＳ Ｐゴシック" panose="020B0600070205080204" pitchFamily="34" charset="-128"/>
                <a:cs typeface="Calibri" panose="020F0502020204030204" pitchFamily="34" charset="0"/>
              </a:rPr>
              <a:t>, October 30</a:t>
            </a:r>
            <a:r>
              <a:rPr lang="en-US" sz="2000" baseline="30000" dirty="0">
                <a:solidFill>
                  <a:srgbClr val="4C4C4C"/>
                </a:solidFill>
                <a:latin typeface="Calibri" panose="020F0502020204030204" pitchFamily="34" charset="0"/>
                <a:ea typeface="ＭＳ Ｐゴシック" panose="020B0600070205080204" pitchFamily="34" charset="-128"/>
                <a:cs typeface="Calibri" panose="020F0502020204030204" pitchFamily="34" charset="0"/>
              </a:rPr>
              <a:t>th</a:t>
            </a:r>
            <a:r>
              <a:rPr lang="en-US" sz="2000" dirty="0">
                <a:solidFill>
                  <a:srgbClr val="4C4C4C"/>
                </a:solidFill>
                <a:latin typeface="Calibri" panose="020F0502020204030204" pitchFamily="34" charset="0"/>
                <a:ea typeface="ＭＳ Ｐゴシック" panose="020B0600070205080204" pitchFamily="34" charset="-128"/>
                <a:cs typeface="Calibri" panose="020F0502020204030204" pitchFamily="34" charset="0"/>
              </a:rPr>
              <a:t> </a:t>
            </a:r>
            <a:endParaRPr kumimoji="0" lang="en-US" sz="2000" b="0" i="0" u="none" strike="noStrike" kern="1200" cap="none" spc="0" normalizeH="0" baseline="0" noProof="0" dirty="0">
              <a:ln>
                <a:noFill/>
              </a:ln>
              <a:solidFill>
                <a:srgbClr val="4C4C4C"/>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4C4C4C"/>
                </a:solidFill>
                <a:effectLst/>
                <a:uLnTx/>
                <a:uFillTx/>
                <a:latin typeface="Calibri" panose="020F0502020204030204" pitchFamily="34" charset="0"/>
                <a:ea typeface="ＭＳ Ｐゴシック" panose="020B0600070205080204" pitchFamily="34" charset="-128"/>
                <a:cs typeface="Calibri" panose="020F0502020204030204" pitchFamily="34" charset="0"/>
              </a:rPr>
              <a:t>A comprehensive set of assessment tools, educational materials, log sheets and resources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4C4C4C"/>
                </a:solidFill>
                <a:effectLst/>
                <a:uLnTx/>
                <a:uFillTx/>
                <a:latin typeface="Calibri" panose="020F0502020204030204" pitchFamily="34" charset="0"/>
                <a:ea typeface="ＭＳ Ｐゴシック" panose="020B0600070205080204" pitchFamily="34" charset="-128"/>
                <a:cs typeface="Calibri" panose="020F0502020204030204" pitchFamily="34" charset="0"/>
              </a:rPr>
              <a:t>Access to the recorded courses, podcasts and resources for one full year.</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4C4C4C"/>
                </a:solidFill>
                <a:effectLst/>
                <a:uLnTx/>
                <a:uFillTx/>
                <a:latin typeface="Calibri" panose="020F0502020204030204" pitchFamily="34" charset="0"/>
                <a:ea typeface="ＭＳ Ｐゴシック" panose="020B0600070205080204" pitchFamily="34" charset="-128"/>
                <a:cs typeface="Calibri" panose="020F0502020204030204" pitchFamily="34" charset="0"/>
              </a:rPr>
              <a:t>To Earn CE’s, log onto Diabetes Ed Online University and complete survey, critical thinking tool and test for CE certificate.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panose="020B0600070205080204" pitchFamily="34" charset="-128"/>
              <a:cs typeface="+mn-cs"/>
            </a:endParaRPr>
          </a:p>
        </p:txBody>
      </p:sp>
      <p:pic>
        <p:nvPicPr>
          <p:cNvPr id="1026" name="Picture 2" descr="ReVive 5 Step Diabetes Training Deluxe Program | 14 CEs | Starts Nov 1st">
            <a:extLst>
              <a:ext uri="{FF2B5EF4-FFF2-40B4-BE49-F238E27FC236}">
                <a16:creationId xmlns:a16="http://schemas.microsoft.com/office/drawing/2014/main" id="{20B30431-73AB-FFBC-9237-7C42F5281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209800"/>
            <a:ext cx="3138487" cy="26242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EC74A2A5-5886-E60F-6D58-634E7B37E206}"/>
              </a:ext>
            </a:extLst>
          </p:cNvPr>
          <p:cNvSpPr/>
          <p:nvPr/>
        </p:nvSpPr>
        <p:spPr>
          <a:xfrm>
            <a:off x="190500" y="6326024"/>
            <a:ext cx="533399" cy="3033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custDataLst>
      <p:tags r:id="rId1"/>
    </p:custDataLst>
    <p:extLst>
      <p:ext uri="{BB962C8B-B14F-4D97-AF65-F5344CB8AC3E}">
        <p14:creationId xmlns:p14="http://schemas.microsoft.com/office/powerpoint/2010/main" val="25886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41867" y="516466"/>
            <a:ext cx="8026400" cy="6412140"/>
          </a:xfrm>
          <a:prstGeom prst="rect">
            <a:avLst/>
          </a:prstGeom>
          <a:noFill/>
        </p:spPr>
        <p:txBody>
          <a:bodyPr wrap="square">
            <a:spAutoFit/>
          </a:bodyPr>
          <a:lstStyle/>
          <a:p>
            <a:pPr algn="ctr">
              <a:defRPr/>
            </a:pPr>
            <a:r>
              <a:rPr lang="en-US" sz="2400" dirty="0" err="1">
                <a:solidFill>
                  <a:prstClr val="black"/>
                </a:solidFill>
                <a:latin typeface="Calibri" panose="020F0502020204030204" pitchFamily="34" charset="0"/>
                <a:cs typeface="Calibri" panose="020F0502020204030204" pitchFamily="34" charset="0"/>
              </a:rPr>
              <a:t>ReVive</a:t>
            </a:r>
            <a:r>
              <a:rPr lang="en-US" sz="2400" dirty="0">
                <a:solidFill>
                  <a:prstClr val="black"/>
                </a:solidFill>
                <a:latin typeface="Calibri" panose="020F0502020204030204" pitchFamily="34" charset="0"/>
                <a:cs typeface="Calibri" panose="020F0502020204030204" pitchFamily="34" charset="0"/>
              </a:rPr>
              <a:t> 5: A 5-Step Plan  </a:t>
            </a:r>
          </a:p>
          <a:p>
            <a:pPr>
              <a:defRPr/>
            </a:pPr>
            <a:endParaRPr lang="en-US" sz="2400" dirty="0">
              <a:solidFill>
                <a:prstClr val="black"/>
              </a:solidFill>
              <a:latin typeface="Calibri" panose="020F0502020204030204" pitchFamily="34" charset="0"/>
              <a:cs typeface="Calibri" panose="020F0502020204030204" pitchFamily="34" charset="0"/>
            </a:endParaRPr>
          </a:p>
          <a:p>
            <a:pPr marL="406405" indent="-406405">
              <a:buFontTx/>
              <a:buAutoNum type="arabicPeriod"/>
              <a:defRPr/>
            </a:pPr>
            <a:r>
              <a:rPr lang="en-US" sz="2400" dirty="0">
                <a:solidFill>
                  <a:prstClr val="black"/>
                </a:solidFill>
                <a:latin typeface="Calibri" panose="020F0502020204030204" pitchFamily="34" charset="0"/>
                <a:cs typeface="Calibri" panose="020F0502020204030204" pitchFamily="34" charset="0"/>
              </a:rPr>
              <a:t>Assess DD regularly and systematically using the T1-Diabetes Distress Scale (T1-DDS).</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2. Begin a conversation to foster a new or different perspective.</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3. Consider different management choice(s) that are not driven by tough thoughts and feelings.</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4. Optimize management based on personal choice and values – find the expert within</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5. Make changes and plan for next steps</a:t>
            </a:r>
          </a:p>
          <a:p>
            <a:pPr>
              <a:defRPr/>
            </a:pPr>
            <a:endParaRPr lang="en-US" sz="2489" b="1" dirty="0">
              <a:solidFill>
                <a:prstClr val="black"/>
              </a:solidFill>
              <a:latin typeface="Bookman Old Style"/>
            </a:endParaRPr>
          </a:p>
          <a:p>
            <a:pPr marL="406405" indent="-406405">
              <a:buFont typeface="Wingdings" pitchFamily="2" charset="2"/>
              <a:buChar char="§"/>
              <a:defRPr/>
            </a:pPr>
            <a:endParaRPr lang="en-US" sz="2489" b="1" dirty="0">
              <a:solidFill>
                <a:srgbClr val="FFFFFF"/>
              </a:solidFill>
              <a:latin typeface="Bookman Old Style"/>
            </a:endParaRPr>
          </a:p>
          <a:p>
            <a:pPr>
              <a:defRPr/>
            </a:pPr>
            <a:endParaRPr lang="en-US" sz="2489" b="1" dirty="0">
              <a:solidFill>
                <a:srgbClr val="DDE9EC">
                  <a:lumMod val="20000"/>
                  <a:lumOff val="80000"/>
                </a:srgbClr>
              </a:solidFill>
              <a:latin typeface="Bookman Old Style"/>
            </a:endParaRPr>
          </a:p>
        </p:txBody>
      </p:sp>
      <p:sp>
        <p:nvSpPr>
          <p:cNvPr id="2" name="Title 5">
            <a:extLst>
              <a:ext uri="{FF2B5EF4-FFF2-40B4-BE49-F238E27FC236}">
                <a16:creationId xmlns:a16="http://schemas.microsoft.com/office/drawing/2014/main" id="{E2B47AF9-A46A-52CB-9967-699375C7FDEA}"/>
              </a:ext>
            </a:extLst>
          </p:cNvPr>
          <p:cNvSpPr>
            <a:spLocks noGrp="1"/>
          </p:cNvSpPr>
          <p:nvPr>
            <p:ph type="title"/>
          </p:nvPr>
        </p:nvSpPr>
        <p:spPr>
          <a:xfrm>
            <a:off x="457200" y="152400"/>
            <a:ext cx="8229600" cy="990600"/>
          </a:xfrm>
        </p:spPr>
        <p:txBody>
          <a:bodyPr/>
          <a:lstStyle/>
          <a:p>
            <a:pPr algn="ctr"/>
            <a:r>
              <a:rPr lang="en-US" dirty="0"/>
              <a:t>ReVive5: A Five Step Plan</a:t>
            </a:r>
          </a:p>
        </p:txBody>
      </p:sp>
      <p:pic>
        <p:nvPicPr>
          <p:cNvPr id="5" name="Picture 4">
            <a:extLst>
              <a:ext uri="{FF2B5EF4-FFF2-40B4-BE49-F238E27FC236}">
                <a16:creationId xmlns:a16="http://schemas.microsoft.com/office/drawing/2014/main" id="{0C98C7F2-1B36-8E88-7F2A-5FC927CE9EDC}"/>
              </a:ext>
            </a:extLst>
          </p:cNvPr>
          <p:cNvPicPr>
            <a:picLocks noChangeAspect="1"/>
          </p:cNvPicPr>
          <p:nvPr/>
        </p:nvPicPr>
        <p:blipFill>
          <a:blip r:embed="rId3"/>
          <a:stretch>
            <a:fillRect/>
          </a:stretch>
        </p:blipFill>
        <p:spPr>
          <a:xfrm>
            <a:off x="193038" y="6236169"/>
            <a:ext cx="993734" cy="469433"/>
          </a:xfrm>
          <a:prstGeom prst="rect">
            <a:avLst/>
          </a:prstGeom>
        </p:spPr>
      </p:pic>
    </p:spTree>
    <p:extLst>
      <p:ext uri="{BB962C8B-B14F-4D97-AF65-F5344CB8AC3E}">
        <p14:creationId xmlns:p14="http://schemas.microsoft.com/office/powerpoint/2010/main" val="357861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5" name="TextBox 4">
            <a:extLst>
              <a:ext uri="{FF2B5EF4-FFF2-40B4-BE49-F238E27FC236}">
                <a16:creationId xmlns:a16="http://schemas.microsoft.com/office/drawing/2014/main" id="{78F8DEF8-D6DB-8943-8812-C9F68CC098ED}"/>
              </a:ext>
            </a:extLst>
          </p:cNvPr>
          <p:cNvSpPr txBox="1"/>
          <p:nvPr/>
        </p:nvSpPr>
        <p:spPr>
          <a:xfrm>
            <a:off x="778935" y="990600"/>
            <a:ext cx="7586133" cy="5411738"/>
          </a:xfrm>
          <a:prstGeom prst="rect">
            <a:avLst/>
          </a:prstGeom>
          <a:noFill/>
        </p:spPr>
        <p:txBody>
          <a:bodyPr wrap="square" rtlCol="0">
            <a:spAutoFit/>
          </a:bodyPr>
          <a:lstStyle/>
          <a:p>
            <a:pPr>
              <a:spcBef>
                <a:spcPts val="450"/>
              </a:spcBef>
              <a:buClr>
                <a:srgbClr val="DDE9EC">
                  <a:lumMod val="20000"/>
                  <a:lumOff val="80000"/>
                </a:srgbClr>
              </a:buClr>
            </a:pPr>
            <a:endParaRPr lang="en-US" sz="2400" b="1" dirty="0">
              <a:solidFill>
                <a:srgbClr val="FFFFFF"/>
              </a:solidFill>
              <a:latin typeface="Calibri" panose="020F0502020204030204" pitchFamily="34" charset="0"/>
              <a:cs typeface="Calibri" panose="020F0502020204030204" pitchFamily="34" charset="0"/>
            </a:endParaRPr>
          </a:p>
          <a:p>
            <a:pPr marL="304804" indent="-304804">
              <a:spcBef>
                <a:spcPts val="450"/>
              </a:spcBef>
              <a:buClr>
                <a:srgbClr val="DDE9EC">
                  <a:lumMod val="20000"/>
                  <a:lumOff val="80000"/>
                </a:srgbClr>
              </a:buClr>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You may feel that you don’t have the time to do this.</a:t>
            </a:r>
          </a:p>
          <a:p>
            <a:pPr marL="304804" indent="-304804">
              <a:spcBef>
                <a:spcPts val="450"/>
              </a:spcBef>
              <a:buClr>
                <a:srgbClr val="DDE9EC">
                  <a:lumMod val="20000"/>
                  <a:lumOff val="80000"/>
                </a:srgbClr>
              </a:buClr>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Can’t I just refer this person to someone else (</a:t>
            </a:r>
            <a:r>
              <a:rPr lang="en-US" sz="2400" i="1" dirty="0">
                <a:solidFill>
                  <a:prstClr val="black"/>
                </a:solidFill>
                <a:latin typeface="Calibri" panose="020F0502020204030204" pitchFamily="34" charset="0"/>
                <a:cs typeface="Calibri" panose="020F0502020204030204" pitchFamily="34" charset="0"/>
              </a:rPr>
              <a:t>who</a:t>
            </a:r>
            <a:r>
              <a:rPr lang="en-US" sz="2400" dirty="0">
                <a:solidFill>
                  <a:prstClr val="black"/>
                </a:solidFill>
                <a:latin typeface="Calibri" panose="020F0502020204030204" pitchFamily="34" charset="0"/>
                <a:cs typeface="Calibri" panose="020F0502020204030204" pitchFamily="34" charset="0"/>
              </a:rPr>
              <a:t>?)?</a:t>
            </a:r>
          </a:p>
          <a:p>
            <a:pPr marL="304804" indent="-304804">
              <a:spcBef>
                <a:spcPts val="450"/>
              </a:spcBef>
              <a:buClr>
                <a:srgbClr val="DDE9EC">
                  <a:lumMod val="20000"/>
                  <a:lumOff val="80000"/>
                </a:srgbClr>
              </a:buClr>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A focus on feelings may make you uncomfortable. Not in your job description or what you were trained to do.</a:t>
            </a:r>
          </a:p>
          <a:p>
            <a:pPr marL="342900" indent="-342900">
              <a:spcBef>
                <a:spcPts val="450"/>
              </a:spcBef>
              <a:buClr>
                <a:srgbClr val="DDE9EC">
                  <a:lumMod val="20000"/>
                  <a:lumOff val="80000"/>
                </a:srgbClr>
              </a:buClr>
              <a:buFont typeface="Arial" panose="020B0604020202020204" pitchFamily="34" charset="0"/>
              <a:buChar char="•"/>
            </a:pPr>
            <a:endParaRPr lang="en-US" sz="2400" u="sng" dirty="0">
              <a:solidFill>
                <a:prstClr val="black"/>
              </a:solidFill>
              <a:latin typeface="Calibri" panose="020F0502020204030204" pitchFamily="34" charset="0"/>
              <a:cs typeface="Calibri" panose="020F0502020204030204" pitchFamily="34" charset="0"/>
            </a:endParaRPr>
          </a:p>
          <a:p>
            <a:pPr>
              <a:spcBef>
                <a:spcPts val="450"/>
              </a:spcBef>
              <a:buClr>
                <a:srgbClr val="DDE9EC">
                  <a:lumMod val="20000"/>
                  <a:lumOff val="80000"/>
                </a:srgbClr>
              </a:buClr>
            </a:pPr>
            <a:r>
              <a:rPr lang="en-US" sz="2400" u="sng" dirty="0">
                <a:solidFill>
                  <a:prstClr val="black"/>
                </a:solidFill>
                <a:latin typeface="Calibri" panose="020F0502020204030204" pitchFamily="34" charset="0"/>
                <a:cs typeface="Calibri" panose="020F0502020204030204" pitchFamily="34" charset="0"/>
              </a:rPr>
              <a:t>DON’T PANIC</a:t>
            </a:r>
            <a:r>
              <a:rPr lang="en-US" sz="2400" dirty="0">
                <a:solidFill>
                  <a:prstClr val="black"/>
                </a:solidFill>
                <a:latin typeface="Calibri" panose="020F0502020204030204" pitchFamily="34" charset="0"/>
                <a:cs typeface="Calibri" panose="020F0502020204030204" pitchFamily="34" charset="0"/>
              </a:rPr>
              <a:t>:</a:t>
            </a:r>
            <a:r>
              <a:rPr lang="en-US" sz="2400" dirty="0">
                <a:solidFill>
                  <a:srgbClr val="FFFFFF"/>
                </a:solidFill>
                <a:latin typeface="Calibri" panose="020F0502020204030204" pitchFamily="34" charset="0"/>
                <a:cs typeface="Calibri" panose="020F0502020204030204" pitchFamily="34" charset="0"/>
              </a:rPr>
              <a:t>  </a:t>
            </a:r>
          </a:p>
          <a:p>
            <a:pPr>
              <a:spcBef>
                <a:spcPts val="450"/>
              </a:spcBef>
              <a:buClr>
                <a:srgbClr val="DDE9EC">
                  <a:lumMod val="20000"/>
                  <a:lumOff val="80000"/>
                </a:srgbClr>
              </a:buClr>
            </a:pPr>
            <a:r>
              <a:rPr lang="en-US" sz="2400" dirty="0">
                <a:solidFill>
                  <a:prstClr val="black"/>
                </a:solidFill>
                <a:latin typeface="Calibri" panose="020F0502020204030204" pitchFamily="34" charset="0"/>
                <a:cs typeface="Calibri" panose="020F0502020204030204" pitchFamily="34" charset="0"/>
              </a:rPr>
              <a:t>This is a normal reaction.</a:t>
            </a:r>
          </a:p>
          <a:p>
            <a:pPr>
              <a:spcBef>
                <a:spcPts val="450"/>
              </a:spcBef>
              <a:buClr>
                <a:srgbClr val="DDE9EC">
                  <a:lumMod val="20000"/>
                  <a:lumOff val="80000"/>
                </a:srgbClr>
              </a:buClr>
            </a:pPr>
            <a:r>
              <a:rPr lang="en-US" sz="2400" dirty="0">
                <a:solidFill>
                  <a:prstClr val="black"/>
                </a:solidFill>
                <a:latin typeface="Calibri" panose="020F0502020204030204" pitchFamily="34" charset="0"/>
                <a:cs typeface="Calibri" panose="020F0502020204030204" pitchFamily="34" charset="0"/>
              </a:rPr>
              <a:t>Building new skills takes time/practice/patience.</a:t>
            </a:r>
          </a:p>
          <a:p>
            <a:pPr>
              <a:spcBef>
                <a:spcPts val="450"/>
              </a:spcBef>
              <a:buClr>
                <a:srgbClr val="DDE9EC">
                  <a:lumMod val="20000"/>
                  <a:lumOff val="80000"/>
                </a:srgbClr>
              </a:buClr>
            </a:pPr>
            <a:r>
              <a:rPr lang="en-US" sz="2400" dirty="0">
                <a:solidFill>
                  <a:prstClr val="black"/>
                </a:solidFill>
                <a:latin typeface="Calibri" panose="020F0502020204030204" pitchFamily="34" charset="0"/>
                <a:cs typeface="Calibri" panose="020F0502020204030204" pitchFamily="34" charset="0"/>
              </a:rPr>
              <a:t>Give it a try, we are here to help.</a:t>
            </a:r>
          </a:p>
          <a:p>
            <a:pPr>
              <a:spcBef>
                <a:spcPts val="450"/>
              </a:spcBef>
              <a:buClr>
                <a:srgbClr val="DDE9EC">
                  <a:lumMod val="20000"/>
                  <a:lumOff val="80000"/>
                </a:srgbClr>
              </a:buClr>
            </a:pPr>
            <a:r>
              <a:rPr lang="en-US" sz="2400" dirty="0">
                <a:solidFill>
                  <a:prstClr val="black"/>
                </a:solidFill>
                <a:latin typeface="Calibri" panose="020F0502020204030204" pitchFamily="34" charset="0"/>
                <a:cs typeface="Calibri" panose="020F0502020204030204" pitchFamily="34" charset="0"/>
              </a:rPr>
              <a:t>Suspend judgement for now and go with the flow!</a:t>
            </a:r>
          </a:p>
          <a:p>
            <a:pPr>
              <a:spcBef>
                <a:spcPts val="450"/>
              </a:spcBef>
              <a:buClr>
                <a:srgbClr val="DDE9EC">
                  <a:lumMod val="20000"/>
                  <a:lumOff val="80000"/>
                </a:srgbClr>
              </a:buClr>
            </a:pPr>
            <a:endParaRPr lang="en-US" sz="2400" dirty="0">
              <a:solidFill>
                <a:prstClr val="black"/>
              </a:solidFill>
              <a:latin typeface="Gill Sans MT"/>
            </a:endParaRPr>
          </a:p>
          <a:p>
            <a:endParaRPr lang="en-US" sz="1600" b="1" dirty="0">
              <a:solidFill>
                <a:srgbClr val="727CA3">
                  <a:lumMod val="20000"/>
                  <a:lumOff val="80000"/>
                </a:srgbClr>
              </a:solidFill>
              <a:latin typeface="Bookman Old Style"/>
            </a:endParaRPr>
          </a:p>
        </p:txBody>
      </p:sp>
      <p:sp>
        <p:nvSpPr>
          <p:cNvPr id="6" name="Title 5">
            <a:extLst>
              <a:ext uri="{FF2B5EF4-FFF2-40B4-BE49-F238E27FC236}">
                <a16:creationId xmlns:a16="http://schemas.microsoft.com/office/drawing/2014/main" id="{345865D1-52C5-75E6-733A-939EEF216EEF}"/>
              </a:ext>
            </a:extLst>
          </p:cNvPr>
          <p:cNvSpPr>
            <a:spLocks noGrp="1"/>
          </p:cNvSpPr>
          <p:nvPr>
            <p:ph type="title"/>
          </p:nvPr>
        </p:nvSpPr>
        <p:spPr/>
        <p:txBody>
          <a:bodyPr/>
          <a:lstStyle/>
          <a:p>
            <a:r>
              <a:rPr lang="en-US" dirty="0"/>
              <a:t>A Warning Before We Begin</a:t>
            </a:r>
          </a:p>
        </p:txBody>
      </p:sp>
      <p:pic>
        <p:nvPicPr>
          <p:cNvPr id="7" name="Picture 6">
            <a:extLst>
              <a:ext uri="{FF2B5EF4-FFF2-40B4-BE49-F238E27FC236}">
                <a16:creationId xmlns:a16="http://schemas.microsoft.com/office/drawing/2014/main" id="{4D0213F1-4450-B3B8-7F9A-0894A9AF5265}"/>
              </a:ext>
            </a:extLst>
          </p:cNvPr>
          <p:cNvPicPr>
            <a:picLocks noChangeAspect="1"/>
          </p:cNvPicPr>
          <p:nvPr/>
        </p:nvPicPr>
        <p:blipFill>
          <a:blip r:embed="rId3"/>
          <a:stretch>
            <a:fillRect/>
          </a:stretch>
        </p:blipFill>
        <p:spPr>
          <a:xfrm>
            <a:off x="159859" y="6269237"/>
            <a:ext cx="993734" cy="469433"/>
          </a:xfrm>
          <a:prstGeom prst="rect">
            <a:avLst/>
          </a:prstGeom>
        </p:spPr>
      </p:pic>
    </p:spTree>
    <p:extLst>
      <p:ext uri="{BB962C8B-B14F-4D97-AF65-F5344CB8AC3E}">
        <p14:creationId xmlns:p14="http://schemas.microsoft.com/office/powerpoint/2010/main" val="134274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41867" y="516466"/>
            <a:ext cx="8026400" cy="6412140"/>
          </a:xfrm>
          <a:prstGeom prst="rect">
            <a:avLst/>
          </a:prstGeom>
          <a:noFill/>
        </p:spPr>
        <p:txBody>
          <a:bodyPr wrap="square">
            <a:spAutoFit/>
          </a:bodyPr>
          <a:lstStyle/>
          <a:p>
            <a:pPr algn="ctr">
              <a:defRPr/>
            </a:pPr>
            <a:r>
              <a:rPr lang="en-US" sz="2400" dirty="0" err="1">
                <a:solidFill>
                  <a:prstClr val="black"/>
                </a:solidFill>
                <a:latin typeface="Calibri" panose="020F0502020204030204" pitchFamily="34" charset="0"/>
                <a:cs typeface="Calibri" panose="020F0502020204030204" pitchFamily="34" charset="0"/>
              </a:rPr>
              <a:t>ReVive</a:t>
            </a:r>
            <a:r>
              <a:rPr lang="en-US" sz="2400" dirty="0">
                <a:solidFill>
                  <a:prstClr val="black"/>
                </a:solidFill>
                <a:latin typeface="Calibri" panose="020F0502020204030204" pitchFamily="34" charset="0"/>
                <a:cs typeface="Calibri" panose="020F0502020204030204" pitchFamily="34" charset="0"/>
              </a:rPr>
              <a:t> 5: A 5-Step Plan  </a:t>
            </a:r>
          </a:p>
          <a:p>
            <a:pPr>
              <a:defRPr/>
            </a:pPr>
            <a:endParaRPr lang="en-US" sz="2400" dirty="0">
              <a:solidFill>
                <a:prstClr val="black"/>
              </a:solidFill>
              <a:latin typeface="Calibri" panose="020F0502020204030204" pitchFamily="34" charset="0"/>
              <a:cs typeface="Calibri" panose="020F0502020204030204" pitchFamily="34" charset="0"/>
            </a:endParaRPr>
          </a:p>
          <a:p>
            <a:pPr marL="406405" indent="-406405">
              <a:buFontTx/>
              <a:buAutoNum type="arabicPeriod"/>
              <a:defRPr/>
            </a:pPr>
            <a:r>
              <a:rPr lang="en-US" sz="2400" b="1" dirty="0">
                <a:solidFill>
                  <a:prstClr val="black"/>
                </a:solidFill>
                <a:latin typeface="Calibri" panose="020F0502020204030204" pitchFamily="34" charset="0"/>
                <a:cs typeface="Calibri" panose="020F0502020204030204" pitchFamily="34" charset="0"/>
              </a:rPr>
              <a:t>Assess DD regularly and systematically using the T1-Diabetes Distress Scale (T1-DDS).</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2. Begin a conversation to foster a new or different perspective.</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3. Consider different management choice(s) that are not driven by tough thoughts and feelings.</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4. Optimize management based on personal choice and values – find the expert within</a:t>
            </a:r>
          </a:p>
          <a:p>
            <a:pPr>
              <a:defRPr/>
            </a:pPr>
            <a:endParaRPr lang="en-US" sz="2400" dirty="0">
              <a:solidFill>
                <a:prstClr val="black"/>
              </a:solidFill>
              <a:latin typeface="Calibri" panose="020F0502020204030204" pitchFamily="34" charset="0"/>
              <a:cs typeface="Calibri" panose="020F0502020204030204" pitchFamily="34" charset="0"/>
            </a:endParaRPr>
          </a:p>
          <a:p>
            <a:pPr>
              <a:defRPr/>
            </a:pPr>
            <a:r>
              <a:rPr lang="en-US" sz="2400" dirty="0">
                <a:solidFill>
                  <a:prstClr val="black"/>
                </a:solidFill>
                <a:latin typeface="Calibri" panose="020F0502020204030204" pitchFamily="34" charset="0"/>
                <a:cs typeface="Calibri" panose="020F0502020204030204" pitchFamily="34" charset="0"/>
              </a:rPr>
              <a:t>5. Make changes and plan for next steps</a:t>
            </a:r>
          </a:p>
          <a:p>
            <a:pPr>
              <a:defRPr/>
            </a:pPr>
            <a:endParaRPr lang="en-US" sz="2489" b="1" dirty="0">
              <a:solidFill>
                <a:prstClr val="black"/>
              </a:solidFill>
              <a:latin typeface="Bookman Old Style"/>
            </a:endParaRPr>
          </a:p>
          <a:p>
            <a:pPr marL="406405" indent="-406405">
              <a:buFont typeface="Wingdings" pitchFamily="2" charset="2"/>
              <a:buChar char="§"/>
              <a:defRPr/>
            </a:pPr>
            <a:endParaRPr lang="en-US" sz="2489" b="1" dirty="0">
              <a:solidFill>
                <a:srgbClr val="FFFFFF"/>
              </a:solidFill>
              <a:latin typeface="Bookman Old Style"/>
            </a:endParaRPr>
          </a:p>
          <a:p>
            <a:pPr>
              <a:defRPr/>
            </a:pPr>
            <a:endParaRPr lang="en-US" sz="2489" b="1" dirty="0">
              <a:solidFill>
                <a:srgbClr val="DDE9EC">
                  <a:lumMod val="20000"/>
                  <a:lumOff val="80000"/>
                </a:srgbClr>
              </a:solidFill>
              <a:latin typeface="Bookman Old Style"/>
            </a:endParaRPr>
          </a:p>
        </p:txBody>
      </p:sp>
      <p:sp>
        <p:nvSpPr>
          <p:cNvPr id="2" name="Title 5">
            <a:extLst>
              <a:ext uri="{FF2B5EF4-FFF2-40B4-BE49-F238E27FC236}">
                <a16:creationId xmlns:a16="http://schemas.microsoft.com/office/drawing/2014/main" id="{E2B47AF9-A46A-52CB-9967-699375C7FDEA}"/>
              </a:ext>
            </a:extLst>
          </p:cNvPr>
          <p:cNvSpPr>
            <a:spLocks noGrp="1"/>
          </p:cNvSpPr>
          <p:nvPr>
            <p:ph type="title"/>
          </p:nvPr>
        </p:nvSpPr>
        <p:spPr>
          <a:xfrm>
            <a:off x="457200" y="152400"/>
            <a:ext cx="8229600" cy="990600"/>
          </a:xfrm>
        </p:spPr>
        <p:txBody>
          <a:bodyPr/>
          <a:lstStyle/>
          <a:p>
            <a:r>
              <a:rPr lang="en-US" dirty="0"/>
              <a:t>ReVive5: A Five Step Plan</a:t>
            </a:r>
          </a:p>
        </p:txBody>
      </p:sp>
      <p:pic>
        <p:nvPicPr>
          <p:cNvPr id="5" name="Picture 4">
            <a:extLst>
              <a:ext uri="{FF2B5EF4-FFF2-40B4-BE49-F238E27FC236}">
                <a16:creationId xmlns:a16="http://schemas.microsoft.com/office/drawing/2014/main" id="{0C98C7F2-1B36-8E88-7F2A-5FC927CE9EDC}"/>
              </a:ext>
            </a:extLst>
          </p:cNvPr>
          <p:cNvPicPr>
            <a:picLocks noChangeAspect="1"/>
          </p:cNvPicPr>
          <p:nvPr/>
        </p:nvPicPr>
        <p:blipFill>
          <a:blip r:embed="rId3"/>
          <a:stretch>
            <a:fillRect/>
          </a:stretch>
        </p:blipFill>
        <p:spPr>
          <a:xfrm>
            <a:off x="193038" y="6236169"/>
            <a:ext cx="993734" cy="469433"/>
          </a:xfrm>
          <a:prstGeom prst="rect">
            <a:avLst/>
          </a:prstGeom>
        </p:spPr>
      </p:pic>
    </p:spTree>
    <p:extLst>
      <p:ext uri="{BB962C8B-B14F-4D97-AF65-F5344CB8AC3E}">
        <p14:creationId xmlns:p14="http://schemas.microsoft.com/office/powerpoint/2010/main" val="160470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525290" y="141504"/>
            <a:ext cx="8059911" cy="1531125"/>
          </a:xfrm>
        </p:spPr>
        <p:txBody>
          <a:bodyPr>
            <a:normAutofit fontScale="90000"/>
          </a:bodyPr>
          <a:lstStyle/>
          <a:p>
            <a:pPr>
              <a:defRPr/>
            </a:pPr>
            <a:r>
              <a:rPr lang="en-US" altLang="en-US" sz="4000" dirty="0">
                <a:ea typeface="ＭＳ Ｐゴシック" panose="020B0600070205080204" pitchFamily="34" charset="-128"/>
              </a:rPr>
              <a:t>1. Assess DD Regularly, Systematically &amp; Comprehensively With Everyone</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0FCF5B56-3532-B742-9A25-7927B0527B00}"/>
              </a:ext>
            </a:extLst>
          </p:cNvPr>
          <p:cNvSpPr txBox="1"/>
          <p:nvPr/>
        </p:nvSpPr>
        <p:spPr>
          <a:xfrm>
            <a:off x="237069" y="1635258"/>
            <a:ext cx="8669867" cy="858440"/>
          </a:xfrm>
          <a:prstGeom prst="rect">
            <a:avLst/>
          </a:prstGeom>
          <a:noFill/>
        </p:spPr>
        <p:txBody>
          <a:bodyPr>
            <a:spAutoFit/>
          </a:bodyPr>
          <a:lstStyle/>
          <a:p>
            <a:pPr>
              <a:defRPr/>
            </a:pPr>
            <a:r>
              <a:rPr lang="en-US" sz="2489" b="1" dirty="0">
                <a:solidFill>
                  <a:srgbClr val="727CA3">
                    <a:lumMod val="20000"/>
                    <a:lumOff val="80000"/>
                  </a:srgbClr>
                </a:solidFill>
                <a:latin typeface="Bookman Old Style"/>
              </a:rPr>
              <a:t>	</a:t>
            </a:r>
          </a:p>
          <a:p>
            <a:pPr>
              <a:defRPr/>
            </a:pPr>
            <a:r>
              <a:rPr lang="en-US" sz="2489" b="1" dirty="0">
                <a:solidFill>
                  <a:srgbClr val="727CA3">
                    <a:lumMod val="20000"/>
                    <a:lumOff val="80000"/>
                  </a:srgbClr>
                </a:solidFill>
                <a:latin typeface="Bookman Old Style"/>
              </a:rPr>
              <a:t>	</a:t>
            </a:r>
          </a:p>
        </p:txBody>
      </p:sp>
      <p:sp>
        <p:nvSpPr>
          <p:cNvPr id="5" name="TextBox 4">
            <a:extLst>
              <a:ext uri="{FF2B5EF4-FFF2-40B4-BE49-F238E27FC236}">
                <a16:creationId xmlns:a16="http://schemas.microsoft.com/office/drawing/2014/main" id="{78F8DEF8-D6DB-8943-8812-C9F68CC098ED}"/>
              </a:ext>
            </a:extLst>
          </p:cNvPr>
          <p:cNvSpPr txBox="1"/>
          <p:nvPr/>
        </p:nvSpPr>
        <p:spPr>
          <a:xfrm>
            <a:off x="796047" y="2074858"/>
            <a:ext cx="7822667" cy="3736920"/>
          </a:xfrm>
          <a:prstGeom prst="rect">
            <a:avLst/>
          </a:prstGeom>
          <a:noFill/>
        </p:spPr>
        <p:txBody>
          <a:bodyPr wrap="square" rtlCol="0">
            <a:spAutoFit/>
          </a:bodyPr>
          <a:lstStyle/>
          <a:p>
            <a:pPr marL="304804" indent="-304804">
              <a:spcBef>
                <a:spcPts val="450"/>
              </a:spcBef>
              <a:buClr>
                <a:srgbClr val="DDE9EC">
                  <a:lumMod val="20000"/>
                  <a:lumOff val="80000"/>
                </a:srgbClr>
              </a:buClr>
              <a:buFont typeface="Arial" panose="020B0604020202020204" pitchFamily="34" charset="0"/>
              <a:buChar char="•"/>
            </a:pPr>
            <a:r>
              <a:rPr lang="en-US" sz="2400" u="sng" dirty="0">
                <a:solidFill>
                  <a:prstClr val="black"/>
                </a:solidFill>
                <a:uFill>
                  <a:solidFill>
                    <a:prstClr val="black"/>
                  </a:solidFill>
                </a:uFill>
                <a:latin typeface="Calibri" panose="020F0502020204030204" pitchFamily="34" charset="0"/>
                <a:cs typeface="Calibri" panose="020F0502020204030204" pitchFamily="34" charset="0"/>
              </a:rPr>
              <a:t>WHY?</a:t>
            </a:r>
            <a:r>
              <a:rPr lang="en-US" sz="2400" dirty="0">
                <a:solidFill>
                  <a:prstClr val="black"/>
                </a:solidFill>
                <a:uFill>
                  <a:solidFill>
                    <a:prstClr val="black"/>
                  </a:solidFill>
                </a:uFill>
                <a:latin typeface="Calibri" panose="020F0502020204030204" pitchFamily="34" charset="0"/>
                <a:cs typeface="Calibri" panose="020F0502020204030204" pitchFamily="34" charset="0"/>
              </a:rPr>
              <a:t> </a:t>
            </a:r>
          </a:p>
          <a:p>
            <a:pPr marL="342900" indent="-342900">
              <a:spcBef>
                <a:spcPts val="450"/>
              </a:spcBef>
              <a:buClr>
                <a:srgbClr val="DDE9EC">
                  <a:lumMod val="20000"/>
                  <a:lumOff val="80000"/>
                </a:srgbClr>
              </a:buClr>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Makes no sense providing education/intervention when 	DD will limit responsiveness.</a:t>
            </a:r>
          </a:p>
          <a:p>
            <a:pPr marL="342900" indent="-342900">
              <a:spcBef>
                <a:spcPts val="450"/>
              </a:spcBef>
              <a:buClr>
                <a:srgbClr val="DDE9EC">
                  <a:lumMod val="20000"/>
                  <a:lumOff val="80000"/>
                </a:srgbClr>
              </a:buClr>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Regular assessment makes it part of your clinical routine 	– harder to forget or skip.</a:t>
            </a:r>
          </a:p>
          <a:p>
            <a:pPr marL="342900" indent="-342900">
              <a:spcBef>
                <a:spcPts val="450"/>
              </a:spcBef>
              <a:buClr>
                <a:srgbClr val="DDE9EC">
                  <a:lumMod val="20000"/>
                  <a:lumOff val="80000"/>
                </a:srgbClr>
              </a:buClr>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Assessment is comprehensive – leaves no important gaps.</a:t>
            </a:r>
          </a:p>
          <a:p>
            <a:pPr marL="342900" indent="-342900">
              <a:spcBef>
                <a:spcPts val="450"/>
              </a:spcBef>
              <a:buClr>
                <a:srgbClr val="DDE9EC">
                  <a:lumMod val="20000"/>
                  <a:lumOff val="80000"/>
                </a:srgbClr>
              </a:buClr>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The results can be used to start an intervention through a 	clinical conversation.</a:t>
            </a:r>
          </a:p>
          <a:p>
            <a:pPr marL="342900" indent="-342900">
              <a:spcBef>
                <a:spcPts val="450"/>
              </a:spcBef>
              <a:buClr>
                <a:srgbClr val="DDE9EC">
                  <a:lumMod val="20000"/>
                  <a:lumOff val="80000"/>
                </a:srgbClr>
              </a:buClr>
              <a:buFont typeface="Arial" panose="020B0604020202020204" pitchFamily="34" charset="0"/>
              <a:buChar char="•"/>
              <a:defRPr/>
            </a:pPr>
            <a:r>
              <a:rPr lang="en-US" sz="2400" dirty="0">
                <a:solidFill>
                  <a:prstClr val="black"/>
                </a:solidFill>
                <a:latin typeface="Calibri" panose="020F0502020204030204" pitchFamily="34" charset="0"/>
                <a:cs typeface="Calibri" panose="020F0502020204030204" pitchFamily="34" charset="0"/>
              </a:rPr>
              <a:t>Change can be assessed over time.</a:t>
            </a:r>
          </a:p>
        </p:txBody>
      </p:sp>
      <p:pic>
        <p:nvPicPr>
          <p:cNvPr id="4" name="Picture 3">
            <a:extLst>
              <a:ext uri="{FF2B5EF4-FFF2-40B4-BE49-F238E27FC236}">
                <a16:creationId xmlns:a16="http://schemas.microsoft.com/office/drawing/2014/main" id="{045D91B0-9714-B0E9-D746-5BD857F960E9}"/>
              </a:ext>
            </a:extLst>
          </p:cNvPr>
          <p:cNvPicPr>
            <a:picLocks noChangeAspect="1"/>
          </p:cNvPicPr>
          <p:nvPr/>
        </p:nvPicPr>
        <p:blipFill>
          <a:blip r:embed="rId3"/>
          <a:stretch>
            <a:fillRect/>
          </a:stretch>
        </p:blipFill>
        <p:spPr>
          <a:xfrm>
            <a:off x="237067" y="6247067"/>
            <a:ext cx="993734" cy="469433"/>
          </a:xfrm>
          <a:prstGeom prst="rect">
            <a:avLst/>
          </a:prstGeom>
        </p:spPr>
      </p:pic>
    </p:spTree>
    <p:extLst>
      <p:ext uri="{BB962C8B-B14F-4D97-AF65-F5344CB8AC3E}">
        <p14:creationId xmlns:p14="http://schemas.microsoft.com/office/powerpoint/2010/main" val="221416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077200" cy="3844506"/>
          </a:xfrm>
        </p:spPr>
        <p:txBody>
          <a:bodyPr>
            <a:noAutofit/>
          </a:bodyPr>
          <a:lstStyle/>
          <a:p>
            <a:pPr marL="0" indent="0" defTabSz="342772">
              <a:buNone/>
              <a:defRPr/>
            </a:pPr>
            <a:r>
              <a:rPr lang="en-US" sz="2000" b="1" u="sng" dirty="0"/>
              <a:t>Major tools to measure DD</a:t>
            </a:r>
            <a:r>
              <a:rPr lang="en-US" sz="2000" b="1" dirty="0"/>
              <a:t>:</a:t>
            </a:r>
          </a:p>
          <a:p>
            <a:pPr defTabSz="342772">
              <a:defRPr/>
            </a:pPr>
            <a:r>
              <a:rPr lang="en-US" sz="2000" b="1" dirty="0"/>
              <a:t>T2-DDAS (Type 2 Diabetes Distress Assessment System): developed 2022</a:t>
            </a:r>
          </a:p>
          <a:p>
            <a:pPr lvl="1" defTabSz="342772">
              <a:defRPr/>
            </a:pPr>
            <a:r>
              <a:rPr lang="en-US" sz="2000" dirty="0"/>
              <a:t>8 item core scale, 21 items with 7 subscales.</a:t>
            </a:r>
            <a:endParaRPr lang="en-US" sz="2000" b="1" dirty="0"/>
          </a:p>
          <a:p>
            <a:pPr marL="257081" indent="-257081" defTabSz="342772">
              <a:defRPr/>
            </a:pPr>
            <a:r>
              <a:rPr lang="en-US" sz="2000" b="1" dirty="0"/>
              <a:t>PAID (Problem Areas in Diabetes Scale): developed in the 1990’s.</a:t>
            </a:r>
          </a:p>
          <a:p>
            <a:pPr lvl="1" defTabSz="342772">
              <a:defRPr/>
            </a:pPr>
            <a:r>
              <a:rPr lang="en-US" sz="2000" dirty="0"/>
              <a:t>20 items, 5-point Likert scale, one total score with no subscales.</a:t>
            </a:r>
          </a:p>
          <a:p>
            <a:pPr marL="257081" indent="-257081" defTabSz="342772">
              <a:defRPr/>
            </a:pPr>
            <a:r>
              <a:rPr lang="en-US" sz="2000" b="1" dirty="0"/>
              <a:t>T1-DDS (T1-Diabetes Distress Scale): developed in 2012.</a:t>
            </a:r>
          </a:p>
          <a:p>
            <a:pPr lvl="1" defTabSz="342772">
              <a:defRPr/>
            </a:pPr>
            <a:r>
              <a:rPr lang="en-US" sz="2000" dirty="0"/>
              <a:t>28 items, 5-point Likert scale, seven subscales.</a:t>
            </a:r>
          </a:p>
          <a:p>
            <a:pPr lvl="1" defTabSz="342772">
              <a:defRPr/>
            </a:pPr>
            <a:r>
              <a:rPr lang="en-US" sz="2000" dirty="0"/>
              <a:t>T1-DDAS (T1-Diabetes Distress Assessment Scale). 2023 </a:t>
            </a:r>
          </a:p>
          <a:p>
            <a:pPr marL="0" indent="0" defTabSz="342772">
              <a:buNone/>
              <a:defRPr/>
            </a:pPr>
            <a:r>
              <a:rPr lang="en-US" sz="2000" b="1" u="sng" dirty="0"/>
              <a:t>If these tools are not available (as a last resort):</a:t>
            </a:r>
          </a:p>
          <a:p>
            <a:pPr defTabSz="342772">
              <a:defRPr/>
            </a:pPr>
            <a:r>
              <a:rPr lang="en-US" sz="2000" b="1" dirty="0"/>
              <a:t> </a:t>
            </a:r>
            <a:r>
              <a:rPr lang="en-US" sz="2000" dirty="0"/>
              <a:t>“Can you tell me something about what it’s been like for you living with diabetes recently?”  </a:t>
            </a:r>
          </a:p>
          <a:p>
            <a:pPr defTabSz="342772">
              <a:defRPr/>
            </a:pPr>
            <a:r>
              <a:rPr lang="en-US" sz="2000" dirty="0"/>
              <a:t>“Can you tell me what bothers you most about life with diabetes?” </a:t>
            </a:r>
          </a:p>
          <a:p>
            <a:pPr defTabSz="342772">
              <a:defRPr/>
            </a:pPr>
            <a:r>
              <a:rPr lang="en-US" sz="2000" dirty="0"/>
              <a:t> “On a scale from 1 to 5 can you tell me how stressed you feel by the demands of living with diabetes?”</a:t>
            </a:r>
          </a:p>
        </p:txBody>
      </p:sp>
      <p:sp>
        <p:nvSpPr>
          <p:cNvPr id="4" name="Title 5">
            <a:extLst>
              <a:ext uri="{FF2B5EF4-FFF2-40B4-BE49-F238E27FC236}">
                <a16:creationId xmlns:a16="http://schemas.microsoft.com/office/drawing/2014/main" id="{9FCA6C1E-8327-E5AA-ED01-6904C96F439B}"/>
              </a:ext>
            </a:extLst>
          </p:cNvPr>
          <p:cNvSpPr>
            <a:spLocks noGrp="1"/>
          </p:cNvSpPr>
          <p:nvPr>
            <p:ph type="title"/>
          </p:nvPr>
        </p:nvSpPr>
        <p:spPr>
          <a:xfrm>
            <a:off x="457200" y="152400"/>
            <a:ext cx="8229600" cy="990600"/>
          </a:xfrm>
        </p:spPr>
        <p:txBody>
          <a:bodyPr/>
          <a:lstStyle/>
          <a:p>
            <a:pPr algn="ctr"/>
            <a:r>
              <a:rPr lang="en-US" dirty="0"/>
              <a:t>Measuring Diabetes Distress</a:t>
            </a:r>
          </a:p>
        </p:txBody>
      </p:sp>
      <p:pic>
        <p:nvPicPr>
          <p:cNvPr id="5" name="Picture 4">
            <a:extLst>
              <a:ext uri="{FF2B5EF4-FFF2-40B4-BE49-F238E27FC236}">
                <a16:creationId xmlns:a16="http://schemas.microsoft.com/office/drawing/2014/main" id="{536994C5-1AF9-B39F-2D68-1ADE9E476271}"/>
              </a:ext>
            </a:extLst>
          </p:cNvPr>
          <p:cNvPicPr>
            <a:picLocks noChangeAspect="1"/>
          </p:cNvPicPr>
          <p:nvPr/>
        </p:nvPicPr>
        <p:blipFill>
          <a:blip r:embed="rId3"/>
          <a:stretch>
            <a:fillRect/>
          </a:stretch>
        </p:blipFill>
        <p:spPr>
          <a:xfrm>
            <a:off x="112733" y="6236169"/>
            <a:ext cx="993734" cy="469433"/>
          </a:xfrm>
          <a:prstGeom prst="rect">
            <a:avLst/>
          </a:prstGeom>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2" name="TextBox 1">
            <a:extLst>
              <a:ext uri="{FF2B5EF4-FFF2-40B4-BE49-F238E27FC236}">
                <a16:creationId xmlns:a16="http://schemas.microsoft.com/office/drawing/2014/main" id="{24C73340-117C-DA42-9464-00151C3F7AA8}"/>
              </a:ext>
            </a:extLst>
          </p:cNvPr>
          <p:cNvSpPr txBox="1"/>
          <p:nvPr/>
        </p:nvSpPr>
        <p:spPr>
          <a:xfrm>
            <a:off x="593848" y="751136"/>
            <a:ext cx="7924800" cy="530017"/>
          </a:xfrm>
          <a:prstGeom prst="rect">
            <a:avLst/>
          </a:prstGeom>
          <a:noFill/>
        </p:spPr>
        <p:txBody>
          <a:bodyPr wrap="square" rtlCol="0">
            <a:spAutoFit/>
          </a:bodyPr>
          <a:lstStyle/>
          <a:p>
            <a:pPr algn="ctr"/>
            <a:r>
              <a:rPr lang="en-US" sz="2844" b="1" dirty="0">
                <a:solidFill>
                  <a:prstClr val="black"/>
                </a:solidFill>
                <a:latin typeface="Bookman Old Style"/>
              </a:rPr>
              <a:t>We</a:t>
            </a:r>
          </a:p>
        </p:txBody>
      </p:sp>
      <p:sp>
        <p:nvSpPr>
          <p:cNvPr id="5" name="TextBox 4">
            <a:extLst>
              <a:ext uri="{FF2B5EF4-FFF2-40B4-BE49-F238E27FC236}">
                <a16:creationId xmlns:a16="http://schemas.microsoft.com/office/drawing/2014/main" id="{AF176AD5-BBC6-A84F-A76B-DFD48D23CD78}"/>
              </a:ext>
            </a:extLst>
          </p:cNvPr>
          <p:cNvSpPr txBox="1"/>
          <p:nvPr/>
        </p:nvSpPr>
        <p:spPr>
          <a:xfrm>
            <a:off x="695448" y="2754194"/>
            <a:ext cx="3860800" cy="2390654"/>
          </a:xfrm>
          <a:prstGeom prst="rect">
            <a:avLst/>
          </a:prstGeom>
          <a:noFill/>
        </p:spPr>
        <p:txBody>
          <a:bodyPr wrap="square" rtlCol="0">
            <a:spAutoFit/>
          </a:bodyPr>
          <a:lstStyle/>
          <a:p>
            <a:pPr marL="304804" indent="-304804">
              <a:buFont typeface="Wingdings" pitchFamily="2" charset="2"/>
              <a:buChar char="§"/>
            </a:pPr>
            <a:r>
              <a:rPr lang="en-US" sz="2489" b="1" dirty="0">
                <a:solidFill>
                  <a:prstClr val="black"/>
                </a:solidFill>
                <a:latin typeface="Calibri" panose="020F0502020204030204" pitchFamily="34" charset="0"/>
                <a:cs typeface="Calibri" panose="020F0502020204030204" pitchFamily="34" charset="0"/>
              </a:rPr>
              <a:t>Powerlessness</a:t>
            </a:r>
          </a:p>
          <a:p>
            <a:pPr marL="304804" indent="-304804">
              <a:buFont typeface="Wingdings" pitchFamily="2" charset="2"/>
              <a:buChar char="§"/>
            </a:pPr>
            <a:r>
              <a:rPr lang="en-US" sz="2489" b="1" dirty="0">
                <a:solidFill>
                  <a:prstClr val="black"/>
                </a:solidFill>
                <a:latin typeface="Calibri" panose="020F0502020204030204" pitchFamily="34" charset="0"/>
                <a:cs typeface="Calibri" panose="020F0502020204030204" pitchFamily="34" charset="0"/>
              </a:rPr>
              <a:t>Management Distress</a:t>
            </a:r>
          </a:p>
          <a:p>
            <a:pPr marL="304804" indent="-304804">
              <a:buFont typeface="Wingdings" pitchFamily="2" charset="2"/>
              <a:buChar char="§"/>
            </a:pPr>
            <a:r>
              <a:rPr lang="en-US" sz="2489" b="1" dirty="0">
                <a:solidFill>
                  <a:prstClr val="black"/>
                </a:solidFill>
                <a:latin typeface="Calibri" panose="020F0502020204030204" pitchFamily="34" charset="0"/>
                <a:cs typeface="Calibri" panose="020F0502020204030204" pitchFamily="34" charset="0"/>
              </a:rPr>
              <a:t>Hypo Distress</a:t>
            </a:r>
          </a:p>
          <a:p>
            <a:pPr marL="304804" indent="-304804">
              <a:buFont typeface="Wingdings" pitchFamily="2" charset="2"/>
              <a:buChar char="§"/>
            </a:pPr>
            <a:r>
              <a:rPr lang="en-US" sz="2489" b="1" dirty="0">
                <a:solidFill>
                  <a:prstClr val="black"/>
                </a:solidFill>
                <a:latin typeface="Calibri" panose="020F0502020204030204" pitchFamily="34" charset="0"/>
                <a:cs typeface="Calibri" panose="020F0502020204030204" pitchFamily="34" charset="0"/>
              </a:rPr>
              <a:t>Negative Social Perceptions</a:t>
            </a:r>
          </a:p>
          <a:p>
            <a:pPr marL="304804" indent="-304804">
              <a:buFont typeface="Wingdings" pitchFamily="2" charset="2"/>
              <a:buChar char="§"/>
            </a:pPr>
            <a:endParaRPr lang="en-US" sz="2489" b="1" dirty="0">
              <a:solidFill>
                <a:srgbClr val="727CA3">
                  <a:lumMod val="20000"/>
                  <a:lumOff val="80000"/>
                </a:srgbClr>
              </a:solidFill>
              <a:latin typeface="Bookman Old Style"/>
            </a:endParaRPr>
          </a:p>
        </p:txBody>
      </p:sp>
      <p:sp>
        <p:nvSpPr>
          <p:cNvPr id="6" name="TextBox 5">
            <a:extLst>
              <a:ext uri="{FF2B5EF4-FFF2-40B4-BE49-F238E27FC236}">
                <a16:creationId xmlns:a16="http://schemas.microsoft.com/office/drawing/2014/main" id="{D15C6BEE-512C-B74A-A23D-5D65924AB86D}"/>
              </a:ext>
            </a:extLst>
          </p:cNvPr>
          <p:cNvSpPr txBox="1"/>
          <p:nvPr/>
        </p:nvSpPr>
        <p:spPr>
          <a:xfrm>
            <a:off x="5202865" y="2713567"/>
            <a:ext cx="3454400" cy="1241494"/>
          </a:xfrm>
          <a:prstGeom prst="rect">
            <a:avLst/>
          </a:prstGeom>
          <a:noFill/>
        </p:spPr>
        <p:txBody>
          <a:bodyPr wrap="square" rtlCol="0">
            <a:spAutoFit/>
          </a:bodyPr>
          <a:lstStyle/>
          <a:p>
            <a:pPr marL="304804" indent="-304804">
              <a:buFont typeface="Wingdings" pitchFamily="2" charset="2"/>
              <a:buChar char="§"/>
            </a:pPr>
            <a:r>
              <a:rPr lang="en-US" sz="2489" b="1" dirty="0">
                <a:solidFill>
                  <a:prstClr val="black"/>
                </a:solidFill>
                <a:latin typeface="Calibri" panose="020F0502020204030204" pitchFamily="34" charset="0"/>
                <a:cs typeface="Calibri" panose="020F0502020204030204" pitchFamily="34" charset="0"/>
              </a:rPr>
              <a:t>Eating Distress</a:t>
            </a:r>
          </a:p>
          <a:p>
            <a:pPr marL="304804" indent="-304804">
              <a:buFont typeface="Wingdings" pitchFamily="2" charset="2"/>
              <a:buChar char="§"/>
            </a:pPr>
            <a:r>
              <a:rPr lang="en-US" sz="2489" b="1" dirty="0">
                <a:solidFill>
                  <a:prstClr val="black"/>
                </a:solidFill>
                <a:latin typeface="Calibri" panose="020F0502020204030204" pitchFamily="34" charset="0"/>
                <a:cs typeface="Calibri" panose="020F0502020204030204" pitchFamily="34" charset="0"/>
              </a:rPr>
              <a:t>Physician Distress</a:t>
            </a:r>
          </a:p>
          <a:p>
            <a:pPr marL="304804" indent="-304804">
              <a:buFont typeface="Wingdings" pitchFamily="2" charset="2"/>
              <a:buChar char="§"/>
            </a:pPr>
            <a:r>
              <a:rPr lang="en-US" sz="2489" b="1" dirty="0">
                <a:solidFill>
                  <a:prstClr val="black"/>
                </a:solidFill>
                <a:latin typeface="Calibri" panose="020F0502020204030204" pitchFamily="34" charset="0"/>
                <a:cs typeface="Calibri" panose="020F0502020204030204" pitchFamily="34" charset="0"/>
              </a:rPr>
              <a:t>Friend/Family Distress</a:t>
            </a:r>
          </a:p>
        </p:txBody>
      </p:sp>
      <p:sp>
        <p:nvSpPr>
          <p:cNvPr id="7" name="TextBox 6">
            <a:extLst>
              <a:ext uri="{FF2B5EF4-FFF2-40B4-BE49-F238E27FC236}">
                <a16:creationId xmlns:a16="http://schemas.microsoft.com/office/drawing/2014/main" id="{30D82FFD-0B3F-3E41-AE33-795646E2581F}"/>
              </a:ext>
            </a:extLst>
          </p:cNvPr>
          <p:cNvSpPr txBox="1"/>
          <p:nvPr/>
        </p:nvSpPr>
        <p:spPr>
          <a:xfrm>
            <a:off x="700785" y="4647931"/>
            <a:ext cx="7992533" cy="1241494"/>
          </a:xfrm>
          <a:prstGeom prst="rect">
            <a:avLst/>
          </a:prstGeom>
          <a:noFill/>
        </p:spPr>
        <p:txBody>
          <a:bodyPr wrap="square" rtlCol="0">
            <a:spAutoFit/>
          </a:bodyPr>
          <a:lstStyle/>
          <a:p>
            <a:endParaRPr lang="en-US" sz="2489" b="1" dirty="0">
              <a:solidFill>
                <a:srgbClr val="FFFF00"/>
              </a:solidFill>
              <a:latin typeface="Bookman Old Style"/>
            </a:endParaRPr>
          </a:p>
          <a:p>
            <a:r>
              <a:rPr lang="en-US" sz="2489" dirty="0">
                <a:solidFill>
                  <a:prstClr val="black"/>
                </a:solidFill>
                <a:latin typeface="Calibri" panose="020F0502020204030204" pitchFamily="34" charset="0"/>
                <a:cs typeface="Calibri" panose="020F0502020204030204" pitchFamily="34" charset="0"/>
              </a:rPr>
              <a:t>Each has a cut-point (&gt;2.0) that defines elevated DD for that source (a copy in your packet).</a:t>
            </a:r>
          </a:p>
        </p:txBody>
      </p:sp>
      <p:sp>
        <p:nvSpPr>
          <p:cNvPr id="4" name="TextBox 3">
            <a:extLst>
              <a:ext uri="{FF2B5EF4-FFF2-40B4-BE49-F238E27FC236}">
                <a16:creationId xmlns:a16="http://schemas.microsoft.com/office/drawing/2014/main" id="{9A2B9D5B-DD1F-2941-B472-FDFFECB10731}"/>
              </a:ext>
            </a:extLst>
          </p:cNvPr>
          <p:cNvSpPr txBox="1"/>
          <p:nvPr/>
        </p:nvSpPr>
        <p:spPr>
          <a:xfrm>
            <a:off x="541868" y="1580516"/>
            <a:ext cx="8060267" cy="954107"/>
          </a:xfrm>
          <a:prstGeom prst="rect">
            <a:avLst/>
          </a:prstGeom>
          <a:noFill/>
        </p:spPr>
        <p:txBody>
          <a:bodyPr wrap="square" rtlCol="0">
            <a:spAutoFit/>
          </a:bodyPr>
          <a:lstStyle/>
          <a:p>
            <a:pPr algn="ctr"/>
            <a:r>
              <a:rPr lang="en-US" sz="2800" b="1" dirty="0">
                <a:solidFill>
                  <a:prstClr val="black"/>
                </a:solidFill>
                <a:latin typeface="Calibri" panose="020F0502020204030204" pitchFamily="34" charset="0"/>
                <a:cs typeface="Calibri" panose="020F0502020204030204" pitchFamily="34" charset="0"/>
              </a:rPr>
              <a:t>28-item scale: total DD score </a:t>
            </a:r>
            <a:r>
              <a:rPr lang="en-US" sz="2800" b="1" i="1" u="sng" dirty="0">
                <a:solidFill>
                  <a:prstClr val="black"/>
                </a:solidFill>
                <a:latin typeface="Calibri" panose="020F0502020204030204" pitchFamily="34" charset="0"/>
                <a:cs typeface="Calibri" panose="020F0502020204030204" pitchFamily="34" charset="0"/>
              </a:rPr>
              <a:t>plus 7 common Source Scales</a:t>
            </a:r>
            <a:r>
              <a:rPr lang="en-US" sz="2800" b="1" dirty="0">
                <a:solidFill>
                  <a:prstClr val="black"/>
                </a:solidFill>
                <a:latin typeface="Calibri" panose="020F0502020204030204" pitchFamily="34" charset="0"/>
                <a:cs typeface="Calibri" panose="020F0502020204030204" pitchFamily="34" charset="0"/>
              </a:rPr>
              <a:t>:</a:t>
            </a:r>
            <a:r>
              <a:rPr lang="en-US" sz="2489" b="1" dirty="0">
                <a:solidFill>
                  <a:prstClr val="black"/>
                </a:solidFill>
                <a:latin typeface="Bookman Old Style"/>
              </a:rPr>
              <a:t> </a:t>
            </a:r>
          </a:p>
        </p:txBody>
      </p:sp>
      <p:sp>
        <p:nvSpPr>
          <p:cNvPr id="3" name="Title 5">
            <a:extLst>
              <a:ext uri="{FF2B5EF4-FFF2-40B4-BE49-F238E27FC236}">
                <a16:creationId xmlns:a16="http://schemas.microsoft.com/office/drawing/2014/main" id="{4A33A8C8-D729-95CD-014E-7227171BDF20}"/>
              </a:ext>
            </a:extLst>
          </p:cNvPr>
          <p:cNvSpPr>
            <a:spLocks noGrp="1"/>
          </p:cNvSpPr>
          <p:nvPr>
            <p:ph type="title"/>
          </p:nvPr>
        </p:nvSpPr>
        <p:spPr>
          <a:xfrm>
            <a:off x="457200" y="152400"/>
            <a:ext cx="8229600" cy="990600"/>
          </a:xfrm>
        </p:spPr>
        <p:txBody>
          <a:bodyPr/>
          <a:lstStyle/>
          <a:p>
            <a:pPr algn="ctr"/>
            <a:r>
              <a:rPr lang="en-US" dirty="0"/>
              <a:t>The Diabetes Distress Scale</a:t>
            </a:r>
          </a:p>
        </p:txBody>
      </p:sp>
      <p:pic>
        <p:nvPicPr>
          <p:cNvPr id="8" name="Picture 7">
            <a:extLst>
              <a:ext uri="{FF2B5EF4-FFF2-40B4-BE49-F238E27FC236}">
                <a16:creationId xmlns:a16="http://schemas.microsoft.com/office/drawing/2014/main" id="{51C82654-27DC-39D1-965A-C22495761CA1}"/>
              </a:ext>
            </a:extLst>
          </p:cNvPr>
          <p:cNvPicPr>
            <a:picLocks noChangeAspect="1"/>
          </p:cNvPicPr>
          <p:nvPr/>
        </p:nvPicPr>
        <p:blipFill>
          <a:blip r:embed="rId3"/>
          <a:stretch>
            <a:fillRect/>
          </a:stretch>
        </p:blipFill>
        <p:spPr>
          <a:xfrm>
            <a:off x="198581" y="6236169"/>
            <a:ext cx="993734" cy="469433"/>
          </a:xfrm>
          <a:prstGeom prst="rect">
            <a:avLst/>
          </a:prstGeom>
        </p:spPr>
      </p:pic>
    </p:spTree>
    <p:extLst>
      <p:ext uri="{BB962C8B-B14F-4D97-AF65-F5344CB8AC3E}">
        <p14:creationId xmlns:p14="http://schemas.microsoft.com/office/powerpoint/2010/main" val="415442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533401" y="304802"/>
            <a:ext cx="8229601" cy="1336007"/>
          </a:xfrm>
        </p:spPr>
        <p:txBody>
          <a:bodyPr>
            <a:normAutofit/>
          </a:bodyPr>
          <a:lstStyle/>
          <a:p>
            <a:pPr algn="ctr">
              <a:defRPr/>
            </a:pPr>
            <a:r>
              <a:rPr lang="en-US" altLang="en-US" sz="3200" dirty="0">
                <a:latin typeface="+mn-lt"/>
                <a:ea typeface="ＭＳ Ｐゴシック" panose="020B0600070205080204" pitchFamily="34" charset="-128"/>
              </a:rPr>
              <a:t> </a:t>
            </a:r>
            <a:r>
              <a:rPr lang="en-US" altLang="en-US" dirty="0">
                <a:ea typeface="ＭＳ Ｐゴシック" panose="020B0600070205080204" pitchFamily="34" charset="-128"/>
                <a:cs typeface="Calibri" panose="020F0502020204030204" pitchFamily="34" charset="0"/>
              </a:rPr>
              <a:t>The T1-Diabetes Distress Scale</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0FCF5B56-3532-B742-9A25-7927B0527B00}"/>
              </a:ext>
            </a:extLst>
          </p:cNvPr>
          <p:cNvSpPr txBox="1"/>
          <p:nvPr/>
        </p:nvSpPr>
        <p:spPr>
          <a:xfrm>
            <a:off x="778936" y="2078301"/>
            <a:ext cx="7789333" cy="4305922"/>
          </a:xfrm>
          <a:prstGeom prst="rect">
            <a:avLst/>
          </a:prstGeom>
          <a:noFill/>
        </p:spPr>
        <p:txBody>
          <a:bodyPr wrap="square">
            <a:spAutoFit/>
          </a:bodyPr>
          <a:lstStyle/>
          <a:p>
            <a:pPr>
              <a:defRPr/>
            </a:pPr>
            <a:r>
              <a:rPr lang="en-US" sz="2400" b="1" dirty="0">
                <a:solidFill>
                  <a:prstClr val="black"/>
                </a:solidFill>
                <a:latin typeface="Calibri" panose="020F0502020204030204" pitchFamily="34" charset="0"/>
                <a:cs typeface="Calibri" panose="020F0502020204030204" pitchFamily="34" charset="0"/>
              </a:rPr>
              <a:t>How To Administer? </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Smart phone prior to appointment (Print/Save PDF)</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Tablet or computer kiosk in the waiting room (most common)</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Tablet or computer in your office</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Hard copy form in office or waiting room</a:t>
            </a:r>
          </a:p>
          <a:p>
            <a:pPr marL="406405" indent="-406405">
              <a:buFont typeface="Wingdings" pitchFamily="2" charset="2"/>
              <a:buChar char="§"/>
              <a:defRPr/>
            </a:pPr>
            <a:r>
              <a:rPr lang="en-US" sz="2400" dirty="0">
                <a:solidFill>
                  <a:prstClr val="black"/>
                </a:solidFill>
                <a:latin typeface="Calibri" panose="020F0502020204030204" pitchFamily="34" charset="0"/>
                <a:cs typeface="Calibri" panose="020F0502020204030204" pitchFamily="34" charset="0"/>
              </a:rPr>
              <a:t>The T1-DDS results can be integrated into your EHR</a:t>
            </a:r>
            <a:endParaRPr lang="en-US" sz="2400" dirty="0">
              <a:solidFill>
                <a:srgbClr val="FFFFFF"/>
              </a:solidFill>
              <a:latin typeface="Calibri" panose="020F0502020204030204" pitchFamily="34" charset="0"/>
              <a:cs typeface="Calibri" panose="020F0502020204030204" pitchFamily="34" charset="0"/>
            </a:endParaRPr>
          </a:p>
          <a:p>
            <a:pPr algn="ctr">
              <a:defRPr/>
            </a:pPr>
            <a:endParaRPr lang="en-US" sz="2489" dirty="0">
              <a:solidFill>
                <a:srgbClr val="FFFFFF"/>
              </a:solidFill>
              <a:latin typeface="Bookman Old Style"/>
            </a:endParaRPr>
          </a:p>
          <a:p>
            <a:pPr marL="406405" indent="-406405">
              <a:buFont typeface="Wingdings" pitchFamily="2" charset="2"/>
              <a:buChar char="§"/>
              <a:defRPr/>
            </a:pPr>
            <a:endParaRPr lang="en-US" sz="2489" dirty="0">
              <a:solidFill>
                <a:srgbClr val="FFFFFF"/>
              </a:solidFill>
              <a:latin typeface="Bookman Old Style"/>
            </a:endParaRPr>
          </a:p>
          <a:p>
            <a:pPr>
              <a:defRPr/>
            </a:pPr>
            <a:endParaRPr lang="en-US" sz="2489" dirty="0">
              <a:solidFill>
                <a:srgbClr val="FFFFFF"/>
              </a:solidFill>
              <a:latin typeface="Bookman Old Style"/>
            </a:endParaRPr>
          </a:p>
          <a:p>
            <a:pPr marL="406405" indent="-406405">
              <a:buFont typeface="Wingdings" pitchFamily="2" charset="2"/>
              <a:buChar char="§"/>
              <a:defRPr/>
            </a:pPr>
            <a:endParaRPr lang="en-US" sz="2489" b="1" dirty="0">
              <a:solidFill>
                <a:srgbClr val="DDE9EC">
                  <a:lumMod val="20000"/>
                  <a:lumOff val="80000"/>
                </a:srgbClr>
              </a:solidFill>
              <a:latin typeface="Gill Sans MT"/>
            </a:endParaRPr>
          </a:p>
        </p:txBody>
      </p:sp>
      <p:pic>
        <p:nvPicPr>
          <p:cNvPr id="4" name="Picture 3">
            <a:extLst>
              <a:ext uri="{FF2B5EF4-FFF2-40B4-BE49-F238E27FC236}">
                <a16:creationId xmlns:a16="http://schemas.microsoft.com/office/drawing/2014/main" id="{539FEFE1-7F5D-FC74-8568-B125B2F0AC44}"/>
              </a:ext>
            </a:extLst>
          </p:cNvPr>
          <p:cNvPicPr>
            <a:picLocks noChangeAspect="1"/>
          </p:cNvPicPr>
          <p:nvPr/>
        </p:nvPicPr>
        <p:blipFill>
          <a:blip r:embed="rId3"/>
          <a:stretch>
            <a:fillRect/>
          </a:stretch>
        </p:blipFill>
        <p:spPr>
          <a:xfrm>
            <a:off x="152400" y="6172202"/>
            <a:ext cx="993734" cy="469433"/>
          </a:xfrm>
          <a:prstGeom prst="rect">
            <a:avLst/>
          </a:prstGeom>
        </p:spPr>
      </p:pic>
    </p:spTree>
    <p:extLst>
      <p:ext uri="{BB962C8B-B14F-4D97-AF65-F5344CB8AC3E}">
        <p14:creationId xmlns:p14="http://schemas.microsoft.com/office/powerpoint/2010/main" val="180708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685800" y="265077"/>
            <a:ext cx="7848600" cy="870394"/>
          </a:xfrm>
        </p:spPr>
        <p:txBody>
          <a:bodyPr>
            <a:normAutofit fontScale="90000"/>
          </a:bodyPr>
          <a:lstStyle/>
          <a:p>
            <a:pPr algn="ctr">
              <a:defRPr/>
            </a:pPr>
            <a:br>
              <a:rPr lang="en-US" altLang="en-US" sz="3911" dirty="0">
                <a:ea typeface="ＭＳ Ｐゴシック" panose="020B0600070205080204" pitchFamily="34" charset="-128"/>
              </a:rPr>
            </a:br>
            <a:r>
              <a:rPr lang="en-US" altLang="en-US" sz="4900" dirty="0">
                <a:ea typeface="ＭＳ Ｐゴシック" panose="020B0600070205080204" pitchFamily="34" charset="-128"/>
              </a:rPr>
              <a:t>Diabetesdistress.org</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5" name="Picture 4">
            <a:extLst>
              <a:ext uri="{FF2B5EF4-FFF2-40B4-BE49-F238E27FC236}">
                <a16:creationId xmlns:a16="http://schemas.microsoft.com/office/drawing/2014/main" id="{19D2FA3C-623A-DA4B-8637-26698037E74D}"/>
              </a:ext>
            </a:extLst>
          </p:cNvPr>
          <p:cNvPicPr>
            <a:picLocks noChangeAspect="1"/>
          </p:cNvPicPr>
          <p:nvPr/>
        </p:nvPicPr>
        <p:blipFill>
          <a:blip r:embed="rId2"/>
          <a:stretch>
            <a:fillRect/>
          </a:stretch>
        </p:blipFill>
        <p:spPr>
          <a:xfrm>
            <a:off x="1282532" y="1322417"/>
            <a:ext cx="6578939" cy="3545241"/>
          </a:xfrm>
          <a:prstGeom prst="rect">
            <a:avLst/>
          </a:prstGeom>
          <a:effectLst>
            <a:outerShdw blurRad="50800" dist="50800" dir="5400000" algn="ctr" rotWithShape="0">
              <a:schemeClr val="tx1"/>
            </a:outerShdw>
            <a:softEdge rad="0"/>
          </a:effectLst>
        </p:spPr>
      </p:pic>
      <p:sp>
        <p:nvSpPr>
          <p:cNvPr id="6" name="TextBox 5">
            <a:extLst>
              <a:ext uri="{FF2B5EF4-FFF2-40B4-BE49-F238E27FC236}">
                <a16:creationId xmlns:a16="http://schemas.microsoft.com/office/drawing/2014/main" id="{A0807737-8CBA-5146-9828-A1A82E750EDF}"/>
              </a:ext>
            </a:extLst>
          </p:cNvPr>
          <p:cNvSpPr txBox="1"/>
          <p:nvPr/>
        </p:nvSpPr>
        <p:spPr>
          <a:xfrm>
            <a:off x="508000" y="5054602"/>
            <a:ext cx="8128000" cy="461665"/>
          </a:xfrm>
          <a:prstGeom prst="rect">
            <a:avLst/>
          </a:prstGeom>
          <a:noFill/>
        </p:spPr>
        <p:txBody>
          <a:bodyPr wrap="square" rtlCol="0">
            <a:spAutoFit/>
          </a:bodyPr>
          <a:lstStyle/>
          <a:p>
            <a:pPr algn="ctr"/>
            <a:r>
              <a:rPr lang="en-US" sz="2400" b="1" dirty="0">
                <a:solidFill>
                  <a:prstClr val="black"/>
                </a:solidFill>
                <a:latin typeface="Calibri" panose="020F0502020204030204" pitchFamily="34" charset="0"/>
                <a:cs typeface="Calibri" panose="020F0502020204030204" pitchFamily="34" charset="0"/>
              </a:rPr>
              <a:t>T1-DDS in English &amp; Spanish for download</a:t>
            </a:r>
          </a:p>
        </p:txBody>
      </p:sp>
      <p:pic>
        <p:nvPicPr>
          <p:cNvPr id="2" name="Picture 1">
            <a:extLst>
              <a:ext uri="{FF2B5EF4-FFF2-40B4-BE49-F238E27FC236}">
                <a16:creationId xmlns:a16="http://schemas.microsoft.com/office/drawing/2014/main" id="{0FE7D607-F462-9758-95DA-C0A69E1CF123}"/>
              </a:ext>
            </a:extLst>
          </p:cNvPr>
          <p:cNvPicPr>
            <a:picLocks noChangeAspect="1"/>
          </p:cNvPicPr>
          <p:nvPr/>
        </p:nvPicPr>
        <p:blipFill>
          <a:blip r:embed="rId3"/>
          <a:stretch>
            <a:fillRect/>
          </a:stretch>
        </p:blipFill>
        <p:spPr>
          <a:xfrm>
            <a:off x="188933" y="6207158"/>
            <a:ext cx="993734" cy="469433"/>
          </a:xfrm>
          <a:prstGeom prst="rect">
            <a:avLst/>
          </a:prstGeom>
        </p:spPr>
      </p:pic>
    </p:spTree>
    <p:extLst>
      <p:ext uri="{BB962C8B-B14F-4D97-AF65-F5344CB8AC3E}">
        <p14:creationId xmlns:p14="http://schemas.microsoft.com/office/powerpoint/2010/main" val="79231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24C73340-117C-DA42-9464-00151C3F7AA8}"/>
              </a:ext>
            </a:extLst>
          </p:cNvPr>
          <p:cNvSpPr txBox="1"/>
          <p:nvPr/>
        </p:nvSpPr>
        <p:spPr>
          <a:xfrm>
            <a:off x="643467" y="577137"/>
            <a:ext cx="7924800" cy="530017"/>
          </a:xfrm>
          <a:prstGeom prst="rect">
            <a:avLst/>
          </a:prstGeom>
          <a:noFill/>
        </p:spPr>
        <p:txBody>
          <a:bodyPr wrap="square" rtlCol="0">
            <a:spAutoFit/>
          </a:bodyPr>
          <a:lstStyle/>
          <a:p>
            <a:pPr algn="ctr"/>
            <a:r>
              <a:rPr lang="en-US" sz="2844" b="1" dirty="0">
                <a:solidFill>
                  <a:prstClr val="black"/>
                </a:solidFill>
                <a:latin typeface="Bookman Old Style"/>
              </a:rPr>
              <a:t>T1-Diabetes Distress Scale</a:t>
            </a:r>
          </a:p>
        </p:txBody>
      </p:sp>
      <p:sp>
        <p:nvSpPr>
          <p:cNvPr id="8" name="TextBox 7">
            <a:extLst>
              <a:ext uri="{FF2B5EF4-FFF2-40B4-BE49-F238E27FC236}">
                <a16:creationId xmlns:a16="http://schemas.microsoft.com/office/drawing/2014/main" id="{1BCFF46B-C8D5-4F42-B133-355825A96B72}"/>
              </a:ext>
            </a:extLst>
          </p:cNvPr>
          <p:cNvSpPr txBox="1"/>
          <p:nvPr/>
        </p:nvSpPr>
        <p:spPr>
          <a:xfrm>
            <a:off x="628315" y="1421952"/>
            <a:ext cx="4876800" cy="4893647"/>
          </a:xfrm>
          <a:prstGeom prst="rect">
            <a:avLst/>
          </a:prstGeom>
          <a:noFill/>
        </p:spPr>
        <p:txBody>
          <a:bodyPr wrap="square" rtlCol="0">
            <a:spAutoFit/>
          </a:bodyPr>
          <a:lstStyle/>
          <a:p>
            <a:r>
              <a:rPr lang="en-US" sz="2400" b="1" dirty="0">
                <a:solidFill>
                  <a:prstClr val="black"/>
                </a:solidFill>
                <a:latin typeface="Calibri" panose="020F0502020204030204" pitchFamily="34" charset="0"/>
                <a:cs typeface="Calibri" panose="020F0502020204030204" pitchFamily="34" charset="0"/>
              </a:rPr>
              <a:t>Obtain the T1-DDS at:</a:t>
            </a:r>
          </a:p>
          <a:p>
            <a:r>
              <a:rPr lang="en-US" sz="2400" b="1" dirty="0">
                <a:solidFill>
                  <a:prstClr val="black"/>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www.diabetesdistress.org</a:t>
            </a:r>
            <a:endParaRPr lang="en-US" sz="2400" b="1" dirty="0">
              <a:solidFill>
                <a:prstClr val="black"/>
              </a:solidFill>
              <a:latin typeface="Calibri" panose="020F0502020204030204" pitchFamily="34" charset="0"/>
              <a:cs typeface="Calibri" panose="020F0502020204030204" pitchFamily="34" charset="0"/>
            </a:endParaRPr>
          </a:p>
          <a:p>
            <a:pPr marL="304804" indent="-304804">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Download PDF of the questionnaire in English or Spanish, with scoring instructions.</a:t>
            </a:r>
          </a:p>
          <a:p>
            <a:pPr marL="304804" indent="-304804">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Administer the T1-DDS online using a smartphone, tablet or computer: the site will automatically score it for you.</a:t>
            </a:r>
          </a:p>
          <a:p>
            <a:pPr marL="304804" indent="-304804">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The site will automatically prepare a report with scored subscales and items for review online or for download as a pdf.</a:t>
            </a:r>
          </a:p>
        </p:txBody>
      </p:sp>
      <p:pic>
        <p:nvPicPr>
          <p:cNvPr id="4" name="Picture 3"/>
          <p:cNvPicPr>
            <a:picLocks noChangeAspect="1"/>
          </p:cNvPicPr>
          <p:nvPr/>
        </p:nvPicPr>
        <p:blipFill rotWithShape="1">
          <a:blip r:embed="rId4"/>
          <a:srcRect l="17627" r="22712"/>
          <a:stretch/>
        </p:blipFill>
        <p:spPr>
          <a:xfrm>
            <a:off x="5543198" y="2067763"/>
            <a:ext cx="3285546" cy="3668237"/>
          </a:xfrm>
          <a:prstGeom prst="rect">
            <a:avLst/>
          </a:prstGeom>
        </p:spPr>
      </p:pic>
      <p:pic>
        <p:nvPicPr>
          <p:cNvPr id="5" name="Picture 4"/>
          <p:cNvPicPr>
            <a:picLocks noChangeAspect="1"/>
          </p:cNvPicPr>
          <p:nvPr/>
        </p:nvPicPr>
        <p:blipFill>
          <a:blip r:embed="rId5"/>
          <a:stretch>
            <a:fillRect/>
          </a:stretch>
        </p:blipFill>
        <p:spPr>
          <a:xfrm>
            <a:off x="6671735" y="2533098"/>
            <a:ext cx="1028477" cy="1987148"/>
          </a:xfrm>
          <a:prstGeom prst="rect">
            <a:avLst/>
          </a:prstGeom>
        </p:spPr>
      </p:pic>
      <p:pic>
        <p:nvPicPr>
          <p:cNvPr id="6" name="Picture 5">
            <a:extLst>
              <a:ext uri="{FF2B5EF4-FFF2-40B4-BE49-F238E27FC236}">
                <a16:creationId xmlns:a16="http://schemas.microsoft.com/office/drawing/2014/main" id="{C1596EBF-32FD-639F-0B39-59C449685C28}"/>
              </a:ext>
            </a:extLst>
          </p:cNvPr>
          <p:cNvPicPr>
            <a:picLocks noChangeAspect="1"/>
          </p:cNvPicPr>
          <p:nvPr/>
        </p:nvPicPr>
        <p:blipFill>
          <a:blip r:embed="rId6"/>
          <a:stretch>
            <a:fillRect/>
          </a:stretch>
        </p:blipFill>
        <p:spPr>
          <a:xfrm>
            <a:off x="191600" y="6215498"/>
            <a:ext cx="993734" cy="469433"/>
          </a:xfrm>
          <a:prstGeom prst="rect">
            <a:avLst/>
          </a:prstGeom>
        </p:spPr>
      </p:pic>
      <p:pic>
        <p:nvPicPr>
          <p:cNvPr id="9" name="Picture 8">
            <a:extLst>
              <a:ext uri="{FF2B5EF4-FFF2-40B4-BE49-F238E27FC236}">
                <a16:creationId xmlns:a16="http://schemas.microsoft.com/office/drawing/2014/main" id="{6F3DA635-07E7-E514-5379-8A01F8D328C5}"/>
              </a:ext>
            </a:extLst>
          </p:cNvPr>
          <p:cNvPicPr>
            <a:picLocks noChangeAspect="1"/>
          </p:cNvPicPr>
          <p:nvPr/>
        </p:nvPicPr>
        <p:blipFill>
          <a:blip r:embed="rId7"/>
          <a:stretch>
            <a:fillRect/>
          </a:stretch>
        </p:blipFill>
        <p:spPr>
          <a:xfrm>
            <a:off x="688467" y="201577"/>
            <a:ext cx="8236410" cy="1220375"/>
          </a:xfrm>
          <a:prstGeom prst="rect">
            <a:avLst/>
          </a:prstGeom>
        </p:spPr>
      </p:pic>
    </p:spTree>
    <p:extLst>
      <p:ext uri="{BB962C8B-B14F-4D97-AF65-F5344CB8AC3E}">
        <p14:creationId xmlns:p14="http://schemas.microsoft.com/office/powerpoint/2010/main" val="307537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97" y="1524000"/>
            <a:ext cx="7616330" cy="4137266"/>
          </a:xfrm>
          <a:prstGeom prst="rect">
            <a:avLst/>
          </a:prstGeom>
        </p:spPr>
      </p:pic>
      <p:sp>
        <p:nvSpPr>
          <p:cNvPr id="7" name="TextBox 6">
            <a:extLst>
              <a:ext uri="{FF2B5EF4-FFF2-40B4-BE49-F238E27FC236}">
                <a16:creationId xmlns:a16="http://schemas.microsoft.com/office/drawing/2014/main" id="{A4704465-3902-9242-9374-64D348719C3D}"/>
              </a:ext>
            </a:extLst>
          </p:cNvPr>
          <p:cNvSpPr txBox="1"/>
          <p:nvPr/>
        </p:nvSpPr>
        <p:spPr>
          <a:xfrm>
            <a:off x="1600201" y="381002"/>
            <a:ext cx="5884332" cy="530017"/>
          </a:xfrm>
          <a:prstGeom prst="rect">
            <a:avLst/>
          </a:prstGeom>
          <a:noFill/>
        </p:spPr>
        <p:txBody>
          <a:bodyPr wrap="square" rtlCol="0">
            <a:spAutoFit/>
          </a:bodyPr>
          <a:lstStyle/>
          <a:p>
            <a:r>
              <a:rPr lang="en-US" sz="2844" b="1" dirty="0">
                <a:solidFill>
                  <a:prstClr val="black"/>
                </a:solidFill>
                <a:latin typeface="Bookman Old Style"/>
                <a:cs typeface="Calibri" panose="020F0502020204030204" pitchFamily="34" charset="0"/>
              </a:rPr>
              <a:t>T1-DDS Total And 7 Sub </a:t>
            </a:r>
            <a:r>
              <a:rPr lang="en-US" sz="2844" b="1" dirty="0" err="1">
                <a:solidFill>
                  <a:prstClr val="black"/>
                </a:solidFill>
                <a:latin typeface="Bookman Old Style"/>
                <a:cs typeface="Calibri" panose="020F0502020204030204" pitchFamily="34" charset="0"/>
              </a:rPr>
              <a:t>Scals</a:t>
            </a:r>
            <a:endParaRPr lang="en-US" sz="2844" b="1" dirty="0">
              <a:solidFill>
                <a:prstClr val="black"/>
              </a:solidFill>
              <a:latin typeface="Bookman Old Style"/>
              <a:cs typeface="Calibri" panose="020F0502020204030204" pitchFamily="34" charset="0"/>
            </a:endParaRPr>
          </a:p>
        </p:txBody>
      </p:sp>
      <p:sp>
        <p:nvSpPr>
          <p:cNvPr id="9" name="Rectangle 2">
            <a:extLst>
              <a:ext uri="{FF2B5EF4-FFF2-40B4-BE49-F238E27FC236}">
                <a16:creationId xmlns:a16="http://schemas.microsoft.com/office/drawing/2014/main" id="{25BB44D1-C5F3-FBCE-1E21-E21CB35D1137}"/>
              </a:ext>
            </a:extLst>
          </p:cNvPr>
          <p:cNvSpPr>
            <a:spLocks noGrp="1" noChangeArrowheads="1"/>
          </p:cNvSpPr>
          <p:nvPr>
            <p:ph type="title"/>
          </p:nvPr>
        </p:nvSpPr>
        <p:spPr>
          <a:xfrm>
            <a:off x="685800" y="265077"/>
            <a:ext cx="7848600" cy="870394"/>
          </a:xfrm>
        </p:spPr>
        <p:txBody>
          <a:bodyPr>
            <a:normAutofit fontScale="90000"/>
          </a:bodyPr>
          <a:lstStyle/>
          <a:p>
            <a:pPr algn="ctr">
              <a:defRPr/>
            </a:pPr>
            <a:br>
              <a:rPr lang="en-US" altLang="en-US" sz="3911" dirty="0">
                <a:ea typeface="ＭＳ Ｐゴシック" panose="020B0600070205080204" pitchFamily="34" charset="-128"/>
              </a:rPr>
            </a:br>
            <a:r>
              <a:rPr lang="en-US" altLang="en-US" sz="4900" dirty="0">
                <a:ea typeface="ＭＳ Ｐゴシック" panose="020B0600070205080204" pitchFamily="34" charset="-128"/>
              </a:rPr>
              <a:t>T1-DDS Total and Subscales</a:t>
            </a:r>
          </a:p>
        </p:txBody>
      </p:sp>
      <p:pic>
        <p:nvPicPr>
          <p:cNvPr id="10" name="Picture 9">
            <a:extLst>
              <a:ext uri="{FF2B5EF4-FFF2-40B4-BE49-F238E27FC236}">
                <a16:creationId xmlns:a16="http://schemas.microsoft.com/office/drawing/2014/main" id="{B929E636-76CA-5245-21A0-45E6FE9236C5}"/>
              </a:ext>
            </a:extLst>
          </p:cNvPr>
          <p:cNvPicPr>
            <a:picLocks noChangeAspect="1"/>
          </p:cNvPicPr>
          <p:nvPr/>
        </p:nvPicPr>
        <p:blipFill>
          <a:blip r:embed="rId4"/>
          <a:stretch>
            <a:fillRect/>
          </a:stretch>
        </p:blipFill>
        <p:spPr>
          <a:xfrm>
            <a:off x="196830" y="6248402"/>
            <a:ext cx="993734" cy="469433"/>
          </a:xfrm>
          <a:prstGeom prst="rect">
            <a:avLst/>
          </a:prstGeom>
        </p:spPr>
      </p:pic>
    </p:spTree>
    <p:extLst>
      <p:ext uri="{BB962C8B-B14F-4D97-AF65-F5344CB8AC3E}">
        <p14:creationId xmlns:p14="http://schemas.microsoft.com/office/powerpoint/2010/main" val="93513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D9F4F-F155-5379-5891-58126FCDA9E9}"/>
              </a:ext>
            </a:extLst>
          </p:cNvPr>
          <p:cNvSpPr>
            <a:spLocks noGrp="1"/>
          </p:cNvSpPr>
          <p:nvPr>
            <p:ph type="title"/>
          </p:nvPr>
        </p:nvSpPr>
        <p:spPr/>
        <p:txBody>
          <a:bodyPr/>
          <a:lstStyle/>
          <a:p>
            <a:r>
              <a:rPr lang="en-US" dirty="0"/>
              <a:t>Introducing the ReVive Team</a:t>
            </a:r>
          </a:p>
        </p:txBody>
      </p:sp>
      <p:sp>
        <p:nvSpPr>
          <p:cNvPr id="3" name="Content Placeholder 2">
            <a:extLst>
              <a:ext uri="{FF2B5EF4-FFF2-40B4-BE49-F238E27FC236}">
                <a16:creationId xmlns:a16="http://schemas.microsoft.com/office/drawing/2014/main" id="{FC65A63E-370B-5D97-FB37-4EEBC9A9AAE5}"/>
              </a:ext>
            </a:extLst>
          </p:cNvPr>
          <p:cNvSpPr>
            <a:spLocks noGrp="1"/>
          </p:cNvSpPr>
          <p:nvPr>
            <p:ph sz="quarter" idx="1"/>
          </p:nvPr>
        </p:nvSpPr>
        <p:spPr>
          <a:xfrm>
            <a:off x="457200" y="1219200"/>
            <a:ext cx="4114800" cy="4937760"/>
          </a:xfrm>
        </p:spPr>
        <p:txBody>
          <a:bodyPr>
            <a:normAutofit/>
          </a:bodyPr>
          <a:lstStyle/>
          <a:p>
            <a:pPr algn="l">
              <a:lnSpc>
                <a:spcPct val="110000"/>
              </a:lnSpc>
            </a:pPr>
            <a:r>
              <a:rPr lang="en-US" sz="2800" dirty="0">
                <a:solidFill>
                  <a:schemeClr val="bg2">
                    <a:lumMod val="25000"/>
                  </a:schemeClr>
                </a:solidFill>
                <a:cs typeface="Calibri" panose="020F0502020204030204" pitchFamily="34" charset="0"/>
              </a:rPr>
              <a:t>R</a:t>
            </a:r>
            <a:r>
              <a:rPr lang="en-US" sz="2800" i="0" dirty="0">
                <a:solidFill>
                  <a:schemeClr val="bg2">
                    <a:lumMod val="25000"/>
                  </a:schemeClr>
                </a:solidFill>
                <a:effectLst/>
                <a:cs typeface="Calibri" panose="020F0502020204030204" pitchFamily="34" charset="0"/>
              </a:rPr>
              <a:t>eVive 5 is taught by a team of 3 </a:t>
            </a:r>
            <a:r>
              <a:rPr lang="en-US" sz="2800" i="0" u="none" strike="noStrike" dirty="0">
                <a:solidFill>
                  <a:schemeClr val="bg2">
                    <a:lumMod val="25000"/>
                  </a:schemeClr>
                </a:solidFill>
                <a:effectLst/>
                <a:cs typeface="Calibri" panose="020F0502020204030204" pitchFamily="34" charset="0"/>
              </a:rPr>
              <a:t>Interdisciplinary Experts</a:t>
            </a:r>
            <a:r>
              <a:rPr lang="en-US" sz="2800" i="0" dirty="0">
                <a:solidFill>
                  <a:schemeClr val="bg2">
                    <a:lumMod val="25000"/>
                  </a:schemeClr>
                </a:solidFill>
                <a:effectLst/>
                <a:cs typeface="Calibri" panose="020F0502020204030204" pitchFamily="34" charset="0"/>
              </a:rPr>
              <a:t>:</a:t>
            </a:r>
          </a:p>
          <a:p>
            <a:pPr algn="l">
              <a:lnSpc>
                <a:spcPct val="110000"/>
              </a:lnSpc>
              <a:buFont typeface="Arial" panose="020B0604020202020204" pitchFamily="34" charset="0"/>
              <a:buChar char="•"/>
            </a:pPr>
            <a:r>
              <a:rPr lang="en-US" sz="2400" i="0" dirty="0">
                <a:solidFill>
                  <a:schemeClr val="bg2">
                    <a:lumMod val="25000"/>
                  </a:schemeClr>
                </a:solidFill>
                <a:effectLst/>
                <a:cs typeface="Calibri" panose="020F0502020204030204" pitchFamily="34" charset="0"/>
              </a:rPr>
              <a:t>Lawrence Fisher, Ph.D., ABPP, Professor Emeritus, UCSF</a:t>
            </a:r>
          </a:p>
          <a:p>
            <a:pPr algn="l">
              <a:lnSpc>
                <a:spcPct val="110000"/>
              </a:lnSpc>
              <a:buFont typeface="Arial" panose="020B0604020202020204" pitchFamily="34" charset="0"/>
              <a:buChar char="•"/>
            </a:pPr>
            <a:r>
              <a:rPr lang="en-US" sz="2400" i="0" dirty="0">
                <a:solidFill>
                  <a:schemeClr val="bg2">
                    <a:lumMod val="25000"/>
                  </a:schemeClr>
                </a:solidFill>
                <a:effectLst/>
                <a:cs typeface="Calibri" panose="020F0502020204030204" pitchFamily="34" charset="0"/>
              </a:rPr>
              <a:t>Susan Guzman, PhD</a:t>
            </a:r>
          </a:p>
          <a:p>
            <a:pPr algn="l">
              <a:lnSpc>
                <a:spcPct val="110000"/>
              </a:lnSpc>
              <a:buFont typeface="Arial" panose="020B0604020202020204" pitchFamily="34" charset="0"/>
              <a:buChar char="•"/>
            </a:pPr>
            <a:r>
              <a:rPr lang="en-US" sz="2400" i="0" dirty="0">
                <a:solidFill>
                  <a:schemeClr val="bg2">
                    <a:lumMod val="25000"/>
                  </a:schemeClr>
                </a:solidFill>
                <a:effectLst/>
                <a:cs typeface="Calibri" panose="020F0502020204030204" pitchFamily="34" charset="0"/>
              </a:rPr>
              <a:t>Beverly Thomassian, RN, MPH, CDCES, BC-ADM</a:t>
            </a:r>
          </a:p>
          <a:p>
            <a:endParaRPr lang="en-US" dirty="0"/>
          </a:p>
        </p:txBody>
      </p:sp>
      <p:pic>
        <p:nvPicPr>
          <p:cNvPr id="2050" name="Picture 2">
            <a:extLst>
              <a:ext uri="{FF2B5EF4-FFF2-40B4-BE49-F238E27FC236}">
                <a16:creationId xmlns:a16="http://schemas.microsoft.com/office/drawing/2014/main" id="{2969BB75-D572-37AD-B3F9-39F158CEE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682" y="1434270"/>
            <a:ext cx="1994730" cy="19947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CF9738B-8CE2-94D7-36FB-FEDD2AF96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469679"/>
            <a:ext cx="1600200" cy="19186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940F3E4-873B-A4EB-46B0-26A37F341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2589" y="3720270"/>
            <a:ext cx="1918641" cy="19186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8A2FD33-BAC8-45CF-0293-5D46417F0BB0}"/>
              </a:ext>
            </a:extLst>
          </p:cNvPr>
          <p:cNvSpPr/>
          <p:nvPr/>
        </p:nvSpPr>
        <p:spPr>
          <a:xfrm>
            <a:off x="6771230" y="1434271"/>
            <a:ext cx="1432733" cy="755114"/>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TextBox 4">
            <a:extLst>
              <a:ext uri="{FF2B5EF4-FFF2-40B4-BE49-F238E27FC236}">
                <a16:creationId xmlns:a16="http://schemas.microsoft.com/office/drawing/2014/main" id="{78C6F2B3-60BD-B8FD-AF90-7B847A264806}"/>
              </a:ext>
            </a:extLst>
          </p:cNvPr>
          <p:cNvSpPr txBox="1"/>
          <p:nvPr/>
        </p:nvSpPr>
        <p:spPr>
          <a:xfrm>
            <a:off x="4335212" y="5676230"/>
            <a:ext cx="47244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The speakers have no conflict of interest to report. </a:t>
            </a:r>
          </a:p>
        </p:txBody>
      </p:sp>
      <p:sp>
        <p:nvSpPr>
          <p:cNvPr id="6" name="Rectangle: Rounded Corners 5">
            <a:extLst>
              <a:ext uri="{FF2B5EF4-FFF2-40B4-BE49-F238E27FC236}">
                <a16:creationId xmlns:a16="http://schemas.microsoft.com/office/drawing/2014/main" id="{D243816F-AF34-D29E-DE37-0C71F6F612DA}"/>
              </a:ext>
            </a:extLst>
          </p:cNvPr>
          <p:cNvSpPr/>
          <p:nvPr/>
        </p:nvSpPr>
        <p:spPr>
          <a:xfrm>
            <a:off x="190500" y="6326024"/>
            <a:ext cx="533399" cy="3033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77037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Total Distress Score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38" y="1561788"/>
            <a:ext cx="7585570" cy="4120556"/>
          </a:xfrm>
          <a:prstGeom prst="rect">
            <a:avLst/>
          </a:prstGeom>
        </p:spPr>
      </p:pic>
      <p:sp>
        <p:nvSpPr>
          <p:cNvPr id="5" name="Oval Callout 4"/>
          <p:cNvSpPr/>
          <p:nvPr/>
        </p:nvSpPr>
        <p:spPr>
          <a:xfrm>
            <a:off x="4504267" y="2804698"/>
            <a:ext cx="3657600" cy="1233902"/>
          </a:xfrm>
          <a:prstGeom prst="wedgeEllipseCallout">
            <a:avLst>
              <a:gd name="adj1" fmla="val -50093"/>
              <a:gd name="adj2" fmla="val -89814"/>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defTabSz="771580"/>
            <a:r>
              <a:rPr lang="en-US" sz="1422" dirty="0">
                <a:solidFill>
                  <a:prstClr val="white"/>
                </a:solidFill>
                <a:latin typeface="Times" panose="02020603050405020304" pitchFamily="18" charset="0"/>
                <a:ea typeface="MS PGothic" panose="020B0600070205080204" pitchFamily="34" charset="-128"/>
                <a:cs typeface="Times" panose="02020603050405020304" pitchFamily="18" charset="0"/>
                <a:sym typeface="Arial"/>
              </a:rPr>
              <a:t>The</a:t>
            </a:r>
            <a:r>
              <a:rPr lang="en-US" sz="1422" dirty="0">
                <a:solidFill>
                  <a:prstClr val="white"/>
                </a:solidFill>
                <a:latin typeface="Times New Roman" panose="02020603050405020304" pitchFamily="18" charset="0"/>
                <a:ea typeface="MS PGothic" panose="020B0600070205080204" pitchFamily="34" charset="-128"/>
                <a:cs typeface="Arial"/>
                <a:sym typeface="Arial"/>
              </a:rPr>
              <a:t> total score reflects an </a:t>
            </a:r>
            <a:r>
              <a:rPr lang="en-US" sz="1422" dirty="0">
                <a:solidFill>
                  <a:prstClr val="white"/>
                </a:solidFill>
                <a:latin typeface="Calibri" panose="020F0502020204030204" pitchFamily="34" charset="0"/>
                <a:ea typeface="MS PGothic" panose="020B0600070205080204" pitchFamily="34" charset="-128"/>
                <a:cs typeface="Calibri" panose="020F0502020204030204" pitchFamily="34" charset="0"/>
                <a:sym typeface="Arial"/>
              </a:rPr>
              <a:t>overall</a:t>
            </a:r>
            <a:r>
              <a:rPr lang="en-US" sz="1422" dirty="0">
                <a:solidFill>
                  <a:prstClr val="white"/>
                </a:solidFill>
                <a:latin typeface="Times New Roman" panose="02020603050405020304" pitchFamily="18" charset="0"/>
                <a:ea typeface="MS PGothic" panose="020B0600070205080204" pitchFamily="34" charset="-128"/>
                <a:cs typeface="Arial"/>
                <a:sym typeface="Arial"/>
              </a:rPr>
              <a:t> assessment of how distressed the person is about T1D</a:t>
            </a:r>
          </a:p>
        </p:txBody>
      </p:sp>
      <p:pic>
        <p:nvPicPr>
          <p:cNvPr id="3" name="Picture 2">
            <a:extLst>
              <a:ext uri="{FF2B5EF4-FFF2-40B4-BE49-F238E27FC236}">
                <a16:creationId xmlns:a16="http://schemas.microsoft.com/office/drawing/2014/main" id="{659915AE-9E37-C36A-10CE-35DD9FC743D5}"/>
              </a:ext>
            </a:extLst>
          </p:cNvPr>
          <p:cNvPicPr>
            <a:picLocks noChangeAspect="1"/>
          </p:cNvPicPr>
          <p:nvPr/>
        </p:nvPicPr>
        <p:blipFill>
          <a:blip r:embed="rId3"/>
          <a:stretch>
            <a:fillRect/>
          </a:stretch>
        </p:blipFill>
        <p:spPr>
          <a:xfrm>
            <a:off x="228600" y="6218916"/>
            <a:ext cx="993734" cy="469433"/>
          </a:xfrm>
          <a:prstGeom prst="rect">
            <a:avLst/>
          </a:prstGeom>
        </p:spPr>
      </p:pic>
    </p:spTree>
    <p:extLst>
      <p:ext uri="{BB962C8B-B14F-4D97-AF65-F5344CB8AC3E}">
        <p14:creationId xmlns:p14="http://schemas.microsoft.com/office/powerpoint/2010/main" val="283516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Powerlessness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38" y="1561788"/>
            <a:ext cx="7585570" cy="4120556"/>
          </a:xfrm>
          <a:prstGeom prst="rect">
            <a:avLst/>
          </a:prstGeom>
        </p:spPr>
      </p:pic>
      <p:sp>
        <p:nvSpPr>
          <p:cNvPr id="5" name="Oval Callout 4"/>
          <p:cNvSpPr/>
          <p:nvPr/>
        </p:nvSpPr>
        <p:spPr>
          <a:xfrm>
            <a:off x="4460081" y="3200400"/>
            <a:ext cx="3657600" cy="1233902"/>
          </a:xfrm>
          <a:prstGeom prst="wedgeEllipseCallout">
            <a:avLst>
              <a:gd name="adj1" fmla="val -50093"/>
              <a:gd name="adj2" fmla="val -89814"/>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defTabSz="771580"/>
            <a:r>
              <a:rPr lang="en-US" sz="1422" dirty="0">
                <a:solidFill>
                  <a:prstClr val="white"/>
                </a:solidFill>
                <a:latin typeface="Calibri" panose="020F0502020204030204" pitchFamily="34" charset="0"/>
                <a:ea typeface="MS PGothic" panose="020B0600070205080204" pitchFamily="34" charset="-128"/>
                <a:cs typeface="Calibri" panose="020F0502020204030204" pitchFamily="34" charset="0"/>
                <a:sym typeface="Arial"/>
              </a:rPr>
              <a:t>Broadly discouraged about T1D (“no matter how hard I try, it will never be good enough”)</a:t>
            </a:r>
          </a:p>
        </p:txBody>
      </p:sp>
      <p:pic>
        <p:nvPicPr>
          <p:cNvPr id="3" name="Picture 2">
            <a:extLst>
              <a:ext uri="{FF2B5EF4-FFF2-40B4-BE49-F238E27FC236}">
                <a16:creationId xmlns:a16="http://schemas.microsoft.com/office/drawing/2014/main" id="{659915AE-9E37-C36A-10CE-35DD9FC743D5}"/>
              </a:ext>
            </a:extLst>
          </p:cNvPr>
          <p:cNvPicPr>
            <a:picLocks noChangeAspect="1"/>
          </p:cNvPicPr>
          <p:nvPr/>
        </p:nvPicPr>
        <p:blipFill>
          <a:blip r:embed="rId3"/>
          <a:stretch>
            <a:fillRect/>
          </a:stretch>
        </p:blipFill>
        <p:spPr>
          <a:xfrm>
            <a:off x="228600" y="6218916"/>
            <a:ext cx="993734" cy="469433"/>
          </a:xfrm>
          <a:prstGeom prst="rect">
            <a:avLst/>
          </a:prstGeom>
        </p:spPr>
      </p:pic>
    </p:spTree>
    <p:extLst>
      <p:ext uri="{BB962C8B-B14F-4D97-AF65-F5344CB8AC3E}">
        <p14:creationId xmlns:p14="http://schemas.microsoft.com/office/powerpoint/2010/main" val="188924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Distress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38" y="1561788"/>
            <a:ext cx="7585570" cy="4120556"/>
          </a:xfrm>
          <a:prstGeom prst="rect">
            <a:avLst/>
          </a:prstGeom>
        </p:spPr>
      </p:pic>
      <p:sp>
        <p:nvSpPr>
          <p:cNvPr id="5" name="Oval Callout 4"/>
          <p:cNvSpPr/>
          <p:nvPr/>
        </p:nvSpPr>
        <p:spPr>
          <a:xfrm>
            <a:off x="4460081" y="3200400"/>
            <a:ext cx="3657600" cy="1233902"/>
          </a:xfrm>
          <a:prstGeom prst="wedgeEllipseCallout">
            <a:avLst>
              <a:gd name="adj1" fmla="val -88536"/>
              <a:gd name="adj2" fmla="val -47867"/>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defTabSz="771580"/>
            <a:r>
              <a:rPr lang="en-US" sz="1422" dirty="0">
                <a:solidFill>
                  <a:prstClr val="white"/>
                </a:solidFill>
                <a:latin typeface="Gill Sans MT"/>
                <a:ea typeface="MS PGothic" panose="020B0600070205080204" pitchFamily="34" charset="-128"/>
                <a:cs typeface="Arial"/>
                <a:sym typeface="Arial"/>
              </a:rPr>
              <a:t>Disappointed with self-care efforts (“I don’t give T1D as much attention as I probably should”)</a:t>
            </a:r>
          </a:p>
        </p:txBody>
      </p:sp>
      <p:pic>
        <p:nvPicPr>
          <p:cNvPr id="3" name="Picture 2">
            <a:extLst>
              <a:ext uri="{FF2B5EF4-FFF2-40B4-BE49-F238E27FC236}">
                <a16:creationId xmlns:a16="http://schemas.microsoft.com/office/drawing/2014/main" id="{659915AE-9E37-C36A-10CE-35DD9FC743D5}"/>
              </a:ext>
            </a:extLst>
          </p:cNvPr>
          <p:cNvPicPr>
            <a:picLocks noChangeAspect="1"/>
          </p:cNvPicPr>
          <p:nvPr/>
        </p:nvPicPr>
        <p:blipFill>
          <a:blip r:embed="rId3"/>
          <a:stretch>
            <a:fillRect/>
          </a:stretch>
        </p:blipFill>
        <p:spPr>
          <a:xfrm>
            <a:off x="228600" y="6218916"/>
            <a:ext cx="993734" cy="469433"/>
          </a:xfrm>
          <a:prstGeom prst="rect">
            <a:avLst/>
          </a:prstGeom>
        </p:spPr>
      </p:pic>
    </p:spTree>
    <p:extLst>
      <p:ext uri="{BB962C8B-B14F-4D97-AF65-F5344CB8AC3E}">
        <p14:creationId xmlns:p14="http://schemas.microsoft.com/office/powerpoint/2010/main" val="348067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Hypoglycemia Distress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38" y="1561788"/>
            <a:ext cx="7585570" cy="4120556"/>
          </a:xfrm>
          <a:prstGeom prst="rect">
            <a:avLst/>
          </a:prstGeom>
        </p:spPr>
      </p:pic>
      <p:sp>
        <p:nvSpPr>
          <p:cNvPr id="5" name="Oval Callout 4"/>
          <p:cNvSpPr/>
          <p:nvPr/>
        </p:nvSpPr>
        <p:spPr>
          <a:xfrm>
            <a:off x="4460081" y="3200400"/>
            <a:ext cx="3657600" cy="1233902"/>
          </a:xfrm>
          <a:prstGeom prst="wedgeEllipseCallout">
            <a:avLst>
              <a:gd name="adj1" fmla="val -90423"/>
              <a:gd name="adj2" fmla="val -11513"/>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defTabSz="771580"/>
            <a:r>
              <a:rPr lang="en-US" sz="1422" dirty="0">
                <a:solidFill>
                  <a:prstClr val="white"/>
                </a:solidFill>
                <a:latin typeface="Gill Sans MT"/>
                <a:ea typeface="MS PGothic" panose="020B0600070205080204" pitchFamily="34" charset="-128"/>
                <a:cs typeface="Arial"/>
                <a:sym typeface="Arial"/>
              </a:rPr>
              <a:t>Concerns about severe hypos</a:t>
            </a:r>
          </a:p>
          <a:p>
            <a:pPr defTabSz="771580"/>
            <a:r>
              <a:rPr lang="en-US" sz="1422" dirty="0">
                <a:solidFill>
                  <a:prstClr val="white"/>
                </a:solidFill>
                <a:latin typeface="Gill Sans MT"/>
                <a:ea typeface="MS PGothic" panose="020B0600070205080204" pitchFamily="34" charset="-128"/>
                <a:cs typeface="Arial"/>
                <a:sym typeface="Arial"/>
              </a:rPr>
              <a:t> (“I can’t ever be safe from the possibility of a serious hypo event”)</a:t>
            </a:r>
          </a:p>
        </p:txBody>
      </p:sp>
      <p:pic>
        <p:nvPicPr>
          <p:cNvPr id="3" name="Picture 2">
            <a:extLst>
              <a:ext uri="{FF2B5EF4-FFF2-40B4-BE49-F238E27FC236}">
                <a16:creationId xmlns:a16="http://schemas.microsoft.com/office/drawing/2014/main" id="{659915AE-9E37-C36A-10CE-35DD9FC743D5}"/>
              </a:ext>
            </a:extLst>
          </p:cNvPr>
          <p:cNvPicPr>
            <a:picLocks noChangeAspect="1"/>
          </p:cNvPicPr>
          <p:nvPr/>
        </p:nvPicPr>
        <p:blipFill>
          <a:blip r:embed="rId3"/>
          <a:stretch>
            <a:fillRect/>
          </a:stretch>
        </p:blipFill>
        <p:spPr>
          <a:xfrm>
            <a:off x="228600" y="6218916"/>
            <a:ext cx="993734" cy="469433"/>
          </a:xfrm>
          <a:prstGeom prst="rect">
            <a:avLst/>
          </a:prstGeom>
        </p:spPr>
      </p:pic>
    </p:spTree>
    <p:extLst>
      <p:ext uri="{BB962C8B-B14F-4D97-AF65-F5344CB8AC3E}">
        <p14:creationId xmlns:p14="http://schemas.microsoft.com/office/powerpoint/2010/main" val="136034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Perception Distress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38" y="1561788"/>
            <a:ext cx="7585570" cy="4120556"/>
          </a:xfrm>
          <a:prstGeom prst="rect">
            <a:avLst/>
          </a:prstGeom>
        </p:spPr>
      </p:pic>
      <p:sp>
        <p:nvSpPr>
          <p:cNvPr id="5" name="Oval Callout 4"/>
          <p:cNvSpPr/>
          <p:nvPr/>
        </p:nvSpPr>
        <p:spPr>
          <a:xfrm>
            <a:off x="4460081" y="3200400"/>
            <a:ext cx="3657600" cy="1066800"/>
          </a:xfrm>
          <a:prstGeom prst="wedgeEllipseCallout">
            <a:avLst>
              <a:gd name="adj1" fmla="val -101743"/>
              <a:gd name="adj2" fmla="val 34983"/>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defTabSz="771580"/>
            <a:r>
              <a:rPr lang="en-US" sz="1422" dirty="0">
                <a:solidFill>
                  <a:prstClr val="white"/>
                </a:solidFill>
                <a:latin typeface="Gill Sans MT"/>
                <a:ea typeface="MS PGothic" panose="020B0600070205080204" pitchFamily="34" charset="-128"/>
                <a:cs typeface="Arial"/>
                <a:sym typeface="Arial"/>
              </a:rPr>
              <a:t>Concerns about the judgments of others (“I have to hide my diabetes from other people”)</a:t>
            </a:r>
          </a:p>
          <a:p>
            <a:pPr defTabSz="771580"/>
            <a:endParaRPr lang="en-US" sz="1422" dirty="0">
              <a:solidFill>
                <a:prstClr val="black"/>
              </a:solidFill>
              <a:latin typeface="Gill Sans MT"/>
              <a:ea typeface="MS PGothic" panose="020B0600070205080204" pitchFamily="34" charset="-128"/>
              <a:cs typeface="Arial"/>
              <a:sym typeface="Arial"/>
            </a:endParaRPr>
          </a:p>
        </p:txBody>
      </p:sp>
      <p:pic>
        <p:nvPicPr>
          <p:cNvPr id="3" name="Picture 2">
            <a:extLst>
              <a:ext uri="{FF2B5EF4-FFF2-40B4-BE49-F238E27FC236}">
                <a16:creationId xmlns:a16="http://schemas.microsoft.com/office/drawing/2014/main" id="{659915AE-9E37-C36A-10CE-35DD9FC743D5}"/>
              </a:ext>
            </a:extLst>
          </p:cNvPr>
          <p:cNvPicPr>
            <a:picLocks noChangeAspect="1"/>
          </p:cNvPicPr>
          <p:nvPr/>
        </p:nvPicPr>
        <p:blipFill>
          <a:blip r:embed="rId3"/>
          <a:stretch>
            <a:fillRect/>
          </a:stretch>
        </p:blipFill>
        <p:spPr>
          <a:xfrm>
            <a:off x="228600" y="6218916"/>
            <a:ext cx="993734" cy="469433"/>
          </a:xfrm>
          <a:prstGeom prst="rect">
            <a:avLst/>
          </a:prstGeom>
        </p:spPr>
      </p:pic>
    </p:spTree>
    <p:extLst>
      <p:ext uri="{BB962C8B-B14F-4D97-AF65-F5344CB8AC3E}">
        <p14:creationId xmlns:p14="http://schemas.microsoft.com/office/powerpoint/2010/main" val="107150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Eating Distress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38" y="1561788"/>
            <a:ext cx="7585570" cy="4120556"/>
          </a:xfrm>
          <a:prstGeom prst="rect">
            <a:avLst/>
          </a:prstGeom>
        </p:spPr>
      </p:pic>
      <p:sp>
        <p:nvSpPr>
          <p:cNvPr id="5" name="Oval Callout 4"/>
          <p:cNvSpPr/>
          <p:nvPr/>
        </p:nvSpPr>
        <p:spPr>
          <a:xfrm>
            <a:off x="4419600" y="3810000"/>
            <a:ext cx="3657600" cy="1066800"/>
          </a:xfrm>
          <a:prstGeom prst="wedgeEllipseCallout">
            <a:avLst>
              <a:gd name="adj1" fmla="val -118016"/>
              <a:gd name="adj2" fmla="val 18811"/>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defTabSz="771580"/>
            <a:endParaRPr lang="en-US" sz="1422" dirty="0">
              <a:solidFill>
                <a:prstClr val="white"/>
              </a:solidFill>
              <a:latin typeface="Times New Roman" panose="02020603050405020304" pitchFamily="18" charset="0"/>
              <a:ea typeface="MS PGothic" panose="020B0600070205080204" pitchFamily="34" charset="-128"/>
              <a:cs typeface="Arial"/>
              <a:sym typeface="Arial"/>
            </a:endParaRPr>
          </a:p>
          <a:p>
            <a:pPr defTabSz="771580"/>
            <a:r>
              <a:rPr lang="en-US" sz="1422" dirty="0">
                <a:solidFill>
                  <a:prstClr val="white"/>
                </a:solidFill>
                <a:latin typeface="Calibri" panose="020F0502020204030204" pitchFamily="34" charset="0"/>
                <a:ea typeface="MS PGothic" panose="020B0600070205080204" pitchFamily="34" charset="-128"/>
                <a:cs typeface="Calibri" panose="020F0502020204030204" pitchFamily="34" charset="0"/>
                <a:sym typeface="Arial"/>
              </a:rPr>
              <a:t>Concerns that your eating is out of control (“thoughts about food control my life”). </a:t>
            </a:r>
          </a:p>
          <a:p>
            <a:pPr defTabSz="771580"/>
            <a:endParaRPr lang="en-US" sz="1422" dirty="0">
              <a:solidFill>
                <a:prstClr val="black"/>
              </a:solidFill>
              <a:latin typeface="Gill Sans MT"/>
              <a:ea typeface="MS PGothic" panose="020B0600070205080204" pitchFamily="34" charset="-128"/>
              <a:cs typeface="Arial"/>
              <a:sym typeface="Arial"/>
            </a:endParaRPr>
          </a:p>
        </p:txBody>
      </p:sp>
      <p:pic>
        <p:nvPicPr>
          <p:cNvPr id="3" name="Picture 2">
            <a:extLst>
              <a:ext uri="{FF2B5EF4-FFF2-40B4-BE49-F238E27FC236}">
                <a16:creationId xmlns:a16="http://schemas.microsoft.com/office/drawing/2014/main" id="{659915AE-9E37-C36A-10CE-35DD9FC743D5}"/>
              </a:ext>
            </a:extLst>
          </p:cNvPr>
          <p:cNvPicPr>
            <a:picLocks noChangeAspect="1"/>
          </p:cNvPicPr>
          <p:nvPr/>
        </p:nvPicPr>
        <p:blipFill>
          <a:blip r:embed="rId3"/>
          <a:stretch>
            <a:fillRect/>
          </a:stretch>
        </p:blipFill>
        <p:spPr>
          <a:xfrm>
            <a:off x="228600" y="6218916"/>
            <a:ext cx="993734" cy="469433"/>
          </a:xfrm>
          <a:prstGeom prst="rect">
            <a:avLst/>
          </a:prstGeom>
        </p:spPr>
      </p:pic>
    </p:spTree>
    <p:extLst>
      <p:ext uri="{BB962C8B-B14F-4D97-AF65-F5344CB8AC3E}">
        <p14:creationId xmlns:p14="http://schemas.microsoft.com/office/powerpoint/2010/main" val="319851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Physician Distress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38" y="1561788"/>
            <a:ext cx="7585570" cy="4120556"/>
          </a:xfrm>
          <a:prstGeom prst="rect">
            <a:avLst/>
          </a:prstGeom>
        </p:spPr>
      </p:pic>
      <p:sp>
        <p:nvSpPr>
          <p:cNvPr id="5" name="Oval Callout 4"/>
          <p:cNvSpPr/>
          <p:nvPr/>
        </p:nvSpPr>
        <p:spPr>
          <a:xfrm>
            <a:off x="4484523" y="3459192"/>
            <a:ext cx="3657600" cy="1066800"/>
          </a:xfrm>
          <a:prstGeom prst="wedgeEllipseCallout">
            <a:avLst>
              <a:gd name="adj1" fmla="val -126743"/>
              <a:gd name="adj2" fmla="val 99673"/>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defTabSz="771580"/>
            <a:endParaRPr lang="en-US" sz="1422" dirty="0">
              <a:solidFill>
                <a:prstClr val="white"/>
              </a:solidFill>
              <a:latin typeface="Times New Roman" panose="02020603050405020304" pitchFamily="18" charset="0"/>
              <a:ea typeface="MS PGothic" panose="020B0600070205080204" pitchFamily="34" charset="-128"/>
              <a:cs typeface="Arial"/>
              <a:sym typeface="Arial"/>
            </a:endParaRPr>
          </a:p>
          <a:p>
            <a:pPr defTabSz="771580"/>
            <a:r>
              <a:rPr lang="en-US" sz="1422" dirty="0">
                <a:solidFill>
                  <a:prstClr val="white"/>
                </a:solidFill>
                <a:latin typeface="Times New Roman" panose="02020603050405020304" pitchFamily="18" charset="0"/>
                <a:ea typeface="MS PGothic" panose="020B0600070205080204" pitchFamily="34" charset="-128"/>
                <a:cs typeface="Arial"/>
                <a:sym typeface="Arial"/>
              </a:rPr>
              <a:t>Disappointed with current HCPs (“I don’t get the help I really need from my diabetes doctor “)</a:t>
            </a:r>
          </a:p>
          <a:p>
            <a:pPr defTabSz="771580"/>
            <a:endParaRPr lang="en-US" sz="1422" dirty="0">
              <a:solidFill>
                <a:prstClr val="black"/>
              </a:solidFill>
              <a:latin typeface="Gill Sans MT"/>
              <a:ea typeface="MS PGothic" panose="020B0600070205080204" pitchFamily="34" charset="-128"/>
              <a:cs typeface="Arial"/>
              <a:sym typeface="Arial"/>
            </a:endParaRPr>
          </a:p>
        </p:txBody>
      </p:sp>
      <p:pic>
        <p:nvPicPr>
          <p:cNvPr id="3" name="Picture 2">
            <a:extLst>
              <a:ext uri="{FF2B5EF4-FFF2-40B4-BE49-F238E27FC236}">
                <a16:creationId xmlns:a16="http://schemas.microsoft.com/office/drawing/2014/main" id="{659915AE-9E37-C36A-10CE-35DD9FC743D5}"/>
              </a:ext>
            </a:extLst>
          </p:cNvPr>
          <p:cNvPicPr>
            <a:picLocks noChangeAspect="1"/>
          </p:cNvPicPr>
          <p:nvPr/>
        </p:nvPicPr>
        <p:blipFill>
          <a:blip r:embed="rId3"/>
          <a:stretch>
            <a:fillRect/>
          </a:stretch>
        </p:blipFill>
        <p:spPr>
          <a:xfrm>
            <a:off x="228600" y="6218916"/>
            <a:ext cx="993734" cy="469433"/>
          </a:xfrm>
          <a:prstGeom prst="rect">
            <a:avLst/>
          </a:prstGeom>
        </p:spPr>
      </p:pic>
    </p:spTree>
    <p:extLst>
      <p:ext uri="{BB962C8B-B14F-4D97-AF65-F5344CB8AC3E}">
        <p14:creationId xmlns:p14="http://schemas.microsoft.com/office/powerpoint/2010/main" val="310517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Family Distress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38" y="1561788"/>
            <a:ext cx="7585570" cy="4120556"/>
          </a:xfrm>
          <a:prstGeom prst="rect">
            <a:avLst/>
          </a:prstGeom>
        </p:spPr>
      </p:pic>
      <p:sp>
        <p:nvSpPr>
          <p:cNvPr id="5" name="Oval Callout 4"/>
          <p:cNvSpPr/>
          <p:nvPr/>
        </p:nvSpPr>
        <p:spPr>
          <a:xfrm>
            <a:off x="4631210" y="4229412"/>
            <a:ext cx="3657600" cy="1066800"/>
          </a:xfrm>
          <a:prstGeom prst="wedgeEllipseCallout">
            <a:avLst>
              <a:gd name="adj1" fmla="val -105988"/>
              <a:gd name="adj2" fmla="val 68137"/>
            </a:avLst>
          </a:prstGeom>
          <a:solidFill>
            <a:srgbClr val="0099FF"/>
          </a:solidFill>
        </p:spPr>
        <p:style>
          <a:lnRef idx="1">
            <a:schemeClr val="accent1"/>
          </a:lnRef>
          <a:fillRef idx="3">
            <a:schemeClr val="accent1"/>
          </a:fillRef>
          <a:effectRef idx="2">
            <a:schemeClr val="accent1"/>
          </a:effectRef>
          <a:fontRef idx="minor">
            <a:schemeClr val="lt1"/>
          </a:fontRef>
        </p:style>
        <p:txBody>
          <a:bodyPr rtlCol="0" anchor="ctr"/>
          <a:lstStyle/>
          <a:p>
            <a:pPr defTabSz="771580"/>
            <a:endParaRPr lang="en-US" sz="1422" dirty="0">
              <a:solidFill>
                <a:prstClr val="white"/>
              </a:solidFill>
              <a:latin typeface="Times New Roman" panose="02020603050405020304" pitchFamily="18" charset="0"/>
              <a:ea typeface="MS PGothic" panose="020B0600070205080204" pitchFamily="34" charset="-128"/>
              <a:cs typeface="Arial"/>
              <a:sym typeface="Arial"/>
            </a:endParaRPr>
          </a:p>
          <a:p>
            <a:pPr defTabSz="771580"/>
            <a:r>
              <a:rPr lang="en-US" sz="1422" dirty="0">
                <a:solidFill>
                  <a:prstClr val="white"/>
                </a:solidFill>
                <a:latin typeface="Calibri" panose="020F0502020204030204" pitchFamily="34" charset="0"/>
                <a:ea typeface="MS PGothic" panose="020B0600070205080204" pitchFamily="34" charset="-128"/>
                <a:cs typeface="Calibri" panose="020F0502020204030204" pitchFamily="34" charset="0"/>
                <a:sym typeface="Arial"/>
              </a:rPr>
              <a:t>Too much focus on T1D among loved ones (“my family and friends make a bigger deal out of T1D than they should”)</a:t>
            </a:r>
          </a:p>
          <a:p>
            <a:pPr defTabSz="771580"/>
            <a:endParaRPr lang="en-US" sz="1422" dirty="0">
              <a:solidFill>
                <a:prstClr val="black"/>
              </a:solidFill>
              <a:latin typeface="Gill Sans MT"/>
              <a:ea typeface="MS PGothic" panose="020B0600070205080204" pitchFamily="34" charset="-128"/>
              <a:cs typeface="Arial"/>
              <a:sym typeface="Arial"/>
            </a:endParaRPr>
          </a:p>
        </p:txBody>
      </p:sp>
      <p:pic>
        <p:nvPicPr>
          <p:cNvPr id="3" name="Picture 2">
            <a:extLst>
              <a:ext uri="{FF2B5EF4-FFF2-40B4-BE49-F238E27FC236}">
                <a16:creationId xmlns:a16="http://schemas.microsoft.com/office/drawing/2014/main" id="{659915AE-9E37-C36A-10CE-35DD9FC743D5}"/>
              </a:ext>
            </a:extLst>
          </p:cNvPr>
          <p:cNvPicPr>
            <a:picLocks noChangeAspect="1"/>
          </p:cNvPicPr>
          <p:nvPr/>
        </p:nvPicPr>
        <p:blipFill>
          <a:blip r:embed="rId3"/>
          <a:stretch>
            <a:fillRect/>
          </a:stretch>
        </p:blipFill>
        <p:spPr>
          <a:xfrm>
            <a:off x="228600" y="6218916"/>
            <a:ext cx="993734" cy="469433"/>
          </a:xfrm>
          <a:prstGeom prst="rect">
            <a:avLst/>
          </a:prstGeom>
        </p:spPr>
      </p:pic>
    </p:spTree>
    <p:extLst>
      <p:ext uri="{BB962C8B-B14F-4D97-AF65-F5344CB8AC3E}">
        <p14:creationId xmlns:p14="http://schemas.microsoft.com/office/powerpoint/2010/main" val="312885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CB9E481-B336-BB4B-809F-B1E61FC290AB}"/>
              </a:ext>
            </a:extLst>
          </p:cNvPr>
          <p:cNvSpPr txBox="1"/>
          <p:nvPr/>
        </p:nvSpPr>
        <p:spPr>
          <a:xfrm>
            <a:off x="513000" y="719669"/>
            <a:ext cx="7992533" cy="530017"/>
          </a:xfrm>
          <a:prstGeom prst="rect">
            <a:avLst/>
          </a:prstGeom>
          <a:noFill/>
        </p:spPr>
        <p:txBody>
          <a:bodyPr wrap="square" rtlCol="0">
            <a:spAutoFit/>
          </a:bodyPr>
          <a:lstStyle/>
          <a:p>
            <a:pPr algn="ctr"/>
            <a:r>
              <a:rPr lang="en-US" sz="2844" b="1" dirty="0">
                <a:solidFill>
                  <a:prstClr val="black"/>
                </a:solidFill>
                <a:latin typeface="Bookman Old Style"/>
                <a:cs typeface="Calibri" panose="020F0502020204030204" pitchFamily="34" charset="0"/>
              </a:rPr>
              <a:t>T1-DDS Item Report</a:t>
            </a:r>
          </a:p>
        </p:txBody>
      </p:sp>
      <p:pic>
        <p:nvPicPr>
          <p:cNvPr id="5" name="Picture 4">
            <a:extLst>
              <a:ext uri="{FF2B5EF4-FFF2-40B4-BE49-F238E27FC236}">
                <a16:creationId xmlns:a16="http://schemas.microsoft.com/office/drawing/2014/main" id="{127FB568-B0B5-614B-8A2B-64A9778E9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14" y="1667934"/>
            <a:ext cx="7860172" cy="2588186"/>
          </a:xfrm>
          <a:prstGeom prst="rect">
            <a:avLst/>
          </a:prstGeom>
        </p:spPr>
      </p:pic>
      <p:pic>
        <p:nvPicPr>
          <p:cNvPr id="6" name="Picture 5">
            <a:extLst>
              <a:ext uri="{FF2B5EF4-FFF2-40B4-BE49-F238E27FC236}">
                <a16:creationId xmlns:a16="http://schemas.microsoft.com/office/drawing/2014/main" id="{0CC4B7AA-96CA-EA40-8F2C-AF0BE5015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147" y="4377269"/>
            <a:ext cx="7860172" cy="1431743"/>
          </a:xfrm>
          <a:prstGeom prst="rect">
            <a:avLst/>
          </a:prstGeom>
        </p:spPr>
      </p:pic>
      <p:sp>
        <p:nvSpPr>
          <p:cNvPr id="2" name="Title 5">
            <a:extLst>
              <a:ext uri="{FF2B5EF4-FFF2-40B4-BE49-F238E27FC236}">
                <a16:creationId xmlns:a16="http://schemas.microsoft.com/office/drawing/2014/main" id="{5505D8D1-A12E-6DE4-0EC2-D7B80D8247A1}"/>
              </a:ext>
            </a:extLst>
          </p:cNvPr>
          <p:cNvSpPr>
            <a:spLocks noGrp="1"/>
          </p:cNvSpPr>
          <p:nvPr>
            <p:ph type="title"/>
          </p:nvPr>
        </p:nvSpPr>
        <p:spPr>
          <a:xfrm>
            <a:off x="457200" y="152400"/>
            <a:ext cx="8229600" cy="990600"/>
          </a:xfrm>
        </p:spPr>
        <p:txBody>
          <a:bodyPr/>
          <a:lstStyle/>
          <a:p>
            <a:pPr algn="ctr"/>
            <a:r>
              <a:rPr lang="en-US" dirty="0"/>
              <a:t>T1-DDS Item Report</a:t>
            </a:r>
          </a:p>
        </p:txBody>
      </p:sp>
      <p:pic>
        <p:nvPicPr>
          <p:cNvPr id="3" name="Picture 2">
            <a:extLst>
              <a:ext uri="{FF2B5EF4-FFF2-40B4-BE49-F238E27FC236}">
                <a16:creationId xmlns:a16="http://schemas.microsoft.com/office/drawing/2014/main" id="{84622C87-22A7-95F7-0A02-C1E64595B6B7}"/>
              </a:ext>
            </a:extLst>
          </p:cNvPr>
          <p:cNvPicPr>
            <a:picLocks noChangeAspect="1"/>
          </p:cNvPicPr>
          <p:nvPr/>
        </p:nvPicPr>
        <p:blipFill>
          <a:blip r:embed="rId5"/>
          <a:stretch>
            <a:fillRect/>
          </a:stretch>
        </p:blipFill>
        <p:spPr>
          <a:xfrm>
            <a:off x="228600" y="6236169"/>
            <a:ext cx="993734" cy="469433"/>
          </a:xfrm>
          <a:prstGeom prst="rect">
            <a:avLst/>
          </a:prstGeom>
        </p:spPr>
      </p:pic>
    </p:spTree>
    <p:extLst>
      <p:ext uri="{BB962C8B-B14F-4D97-AF65-F5344CB8AC3E}">
        <p14:creationId xmlns:p14="http://schemas.microsoft.com/office/powerpoint/2010/main" val="176558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CB9E481-B336-BB4B-809F-B1E61FC290AB}"/>
              </a:ext>
            </a:extLst>
          </p:cNvPr>
          <p:cNvSpPr txBox="1"/>
          <p:nvPr/>
        </p:nvSpPr>
        <p:spPr>
          <a:xfrm>
            <a:off x="513000" y="719669"/>
            <a:ext cx="7992533" cy="530017"/>
          </a:xfrm>
          <a:prstGeom prst="rect">
            <a:avLst/>
          </a:prstGeom>
          <a:noFill/>
        </p:spPr>
        <p:txBody>
          <a:bodyPr wrap="square" rtlCol="0">
            <a:spAutoFit/>
          </a:bodyPr>
          <a:lstStyle/>
          <a:p>
            <a:pPr algn="ctr"/>
            <a:r>
              <a:rPr lang="en-US" sz="2844" b="1" dirty="0">
                <a:solidFill>
                  <a:prstClr val="black"/>
                </a:solidFill>
                <a:latin typeface="Bookman Old Style"/>
                <a:cs typeface="Calibri" panose="020F0502020204030204" pitchFamily="34" charset="0"/>
              </a:rPr>
              <a:t>T1-DDS Item Scores</a:t>
            </a:r>
          </a:p>
        </p:txBody>
      </p:sp>
      <p:sp>
        <p:nvSpPr>
          <p:cNvPr id="2" name="TextBox 1">
            <a:extLst>
              <a:ext uri="{FF2B5EF4-FFF2-40B4-BE49-F238E27FC236}">
                <a16:creationId xmlns:a16="http://schemas.microsoft.com/office/drawing/2014/main" id="{0FCEE8F9-6D93-2E4E-BD15-6E0E7F8B25BA}"/>
              </a:ext>
            </a:extLst>
          </p:cNvPr>
          <p:cNvSpPr txBox="1"/>
          <p:nvPr/>
        </p:nvSpPr>
        <p:spPr>
          <a:xfrm>
            <a:off x="982136" y="1600202"/>
            <a:ext cx="7382933" cy="4524315"/>
          </a:xfrm>
          <a:prstGeom prst="rect">
            <a:avLst/>
          </a:prstGeom>
          <a:noFill/>
        </p:spPr>
        <p:txBody>
          <a:bodyPr wrap="square" rtlCol="0">
            <a:spAutoFit/>
          </a:bodyPr>
          <a:lstStyle/>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The Source Scales describe different aspects (sources) of DD for that person – where the DD may be coming from (hypos, eating/food, family/friend, etc.). </a:t>
            </a:r>
          </a:p>
          <a:p>
            <a:pPr marL="304804" indent="-304804">
              <a:buFont typeface="Wingdings" pitchFamily="2" charset="2"/>
              <a:buChar char="§"/>
            </a:pPr>
            <a:endParaRPr lang="en-US" sz="24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But not all people with a high score on a specific Source Scale are distressed about the same thing. So it is important to examine highly scored items within that scale as well.</a:t>
            </a:r>
          </a:p>
          <a:p>
            <a:endParaRPr lang="en-US" sz="24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is helpful for </a:t>
            </a:r>
            <a:r>
              <a:rPr lang="en-US" sz="2400" i="1" u="sng" dirty="0">
                <a:solidFill>
                  <a:prstClr val="black"/>
                </a:solidFill>
                <a:latin typeface="Calibri" panose="020F0502020204030204" pitchFamily="34" charset="0"/>
                <a:cs typeface="Calibri" panose="020F0502020204030204" pitchFamily="34" charset="0"/>
              </a:rPr>
              <a:t>you</a:t>
            </a:r>
            <a:r>
              <a:rPr lang="en-US" sz="2400" dirty="0">
                <a:solidFill>
                  <a:prstClr val="black"/>
                </a:solidFill>
                <a:latin typeface="Calibri" panose="020F0502020204030204" pitchFamily="34" charset="0"/>
                <a:cs typeface="Calibri" panose="020F0502020204030204" pitchFamily="34" charset="0"/>
              </a:rPr>
              <a:t> to become </a:t>
            </a:r>
            <a:r>
              <a:rPr lang="en-US" sz="2400" i="1" u="sng" dirty="0">
                <a:solidFill>
                  <a:prstClr val="black"/>
                </a:solidFill>
                <a:latin typeface="Calibri" panose="020F0502020204030204" pitchFamily="34" charset="0"/>
                <a:cs typeface="Calibri" panose="020F0502020204030204" pitchFamily="34" charset="0"/>
              </a:rPr>
              <a:t>very familiar</a:t>
            </a:r>
            <a:r>
              <a:rPr lang="en-US" sz="2400" dirty="0">
                <a:solidFill>
                  <a:prstClr val="black"/>
                </a:solidFill>
                <a:latin typeface="Calibri" panose="020F0502020204030204" pitchFamily="34" charset="0"/>
                <a:cs typeface="Calibri" panose="020F0502020204030204" pitchFamily="34" charset="0"/>
              </a:rPr>
              <a:t> with the items, to fully grasp their meaning for individuals.</a:t>
            </a:r>
          </a:p>
          <a:p>
            <a:r>
              <a:rPr lang="en-US" sz="2400" dirty="0">
                <a:solidFill>
                  <a:prstClr val="black"/>
                </a:solidFill>
                <a:latin typeface="Calibri" panose="020F0502020204030204" pitchFamily="34" charset="0"/>
                <a:cs typeface="Calibri" panose="020F0502020204030204" pitchFamily="34" charset="0"/>
              </a:rPr>
              <a:t>	</a:t>
            </a:r>
          </a:p>
        </p:txBody>
      </p:sp>
      <p:sp>
        <p:nvSpPr>
          <p:cNvPr id="3" name="Title 5">
            <a:extLst>
              <a:ext uri="{FF2B5EF4-FFF2-40B4-BE49-F238E27FC236}">
                <a16:creationId xmlns:a16="http://schemas.microsoft.com/office/drawing/2014/main" id="{F5D8C820-E33F-A56E-776D-85E49EB4E9C2}"/>
              </a:ext>
            </a:extLst>
          </p:cNvPr>
          <p:cNvSpPr>
            <a:spLocks noGrp="1"/>
          </p:cNvSpPr>
          <p:nvPr>
            <p:ph type="title"/>
          </p:nvPr>
        </p:nvSpPr>
        <p:spPr>
          <a:xfrm>
            <a:off x="457200" y="152400"/>
            <a:ext cx="8229600" cy="990600"/>
          </a:xfrm>
        </p:spPr>
        <p:txBody>
          <a:bodyPr/>
          <a:lstStyle/>
          <a:p>
            <a:pPr algn="ctr"/>
            <a:r>
              <a:rPr lang="en-US" dirty="0"/>
              <a:t>T1-DDS Source Scales &amp; Items</a:t>
            </a:r>
          </a:p>
        </p:txBody>
      </p:sp>
      <p:pic>
        <p:nvPicPr>
          <p:cNvPr id="4" name="Picture 3">
            <a:extLst>
              <a:ext uri="{FF2B5EF4-FFF2-40B4-BE49-F238E27FC236}">
                <a16:creationId xmlns:a16="http://schemas.microsoft.com/office/drawing/2014/main" id="{7A604E19-2CD8-2ACA-A6F3-51F5EA78AE73}"/>
              </a:ext>
            </a:extLst>
          </p:cNvPr>
          <p:cNvPicPr>
            <a:picLocks noChangeAspect="1"/>
          </p:cNvPicPr>
          <p:nvPr/>
        </p:nvPicPr>
        <p:blipFill>
          <a:blip r:embed="rId3"/>
          <a:stretch>
            <a:fillRect/>
          </a:stretch>
        </p:blipFill>
        <p:spPr>
          <a:xfrm>
            <a:off x="304800" y="6138335"/>
            <a:ext cx="993734" cy="469433"/>
          </a:xfrm>
          <a:prstGeom prst="rect">
            <a:avLst/>
          </a:prstGeom>
        </p:spPr>
      </p:pic>
    </p:spTree>
    <p:extLst>
      <p:ext uri="{BB962C8B-B14F-4D97-AF65-F5344CB8AC3E}">
        <p14:creationId xmlns:p14="http://schemas.microsoft.com/office/powerpoint/2010/main" val="348931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0C2A-3650-9D3D-46C3-BCB66EECFD50}"/>
              </a:ext>
            </a:extLst>
          </p:cNvPr>
          <p:cNvSpPr>
            <a:spLocks noGrp="1"/>
          </p:cNvSpPr>
          <p:nvPr>
            <p:ph type="title"/>
          </p:nvPr>
        </p:nvSpPr>
        <p:spPr>
          <a:xfrm>
            <a:off x="457200" y="228600"/>
            <a:ext cx="8229600" cy="914400"/>
          </a:xfrm>
        </p:spPr>
        <p:txBody>
          <a:bodyPr anchor="b">
            <a:noAutofit/>
          </a:bodyPr>
          <a:lstStyle/>
          <a:p>
            <a:r>
              <a:rPr lang="en-US" sz="4200" dirty="0" err="1"/>
              <a:t>ReVive</a:t>
            </a:r>
            <a:r>
              <a:rPr lang="en-US" sz="4200" dirty="0"/>
              <a:t> 5 – Finding the Expert Within</a:t>
            </a:r>
          </a:p>
        </p:txBody>
      </p:sp>
      <p:sp>
        <p:nvSpPr>
          <p:cNvPr id="14" name="Content Placeholder 13"/>
          <p:cNvSpPr>
            <a:spLocks noGrp="1"/>
          </p:cNvSpPr>
          <p:nvPr>
            <p:ph sz="quarter" idx="1"/>
          </p:nvPr>
        </p:nvSpPr>
        <p:spPr>
          <a:xfrm>
            <a:off x="457200" y="1219200"/>
            <a:ext cx="4041648" cy="4937760"/>
          </a:xfrm>
        </p:spPr>
        <p:txBody>
          <a:bodyPr>
            <a:normAutofit/>
          </a:bodyPr>
          <a:lstStyle/>
          <a:p>
            <a:pPr marL="0" indent="0">
              <a:lnSpc>
                <a:spcPct val="90000"/>
              </a:lnSpc>
              <a:buNone/>
            </a:pPr>
            <a:r>
              <a:rPr lang="en-US" sz="2400" dirty="0"/>
              <a:t>Is a program that helps people diabetes:</a:t>
            </a:r>
          </a:p>
          <a:p>
            <a:pPr>
              <a:lnSpc>
                <a:spcPct val="90000"/>
              </a:lnSpc>
              <a:buClr>
                <a:srgbClr val="005959"/>
              </a:buClr>
              <a:buFont typeface="Wingdings" panose="05000000000000000000" pitchFamily="2" charset="2"/>
              <a:buChar char="§"/>
            </a:pPr>
            <a:r>
              <a:rPr lang="en-US" sz="2400" dirty="0"/>
              <a:t>Make choices about living with and managing their diabetes that are more effective </a:t>
            </a:r>
          </a:p>
          <a:p>
            <a:pPr>
              <a:lnSpc>
                <a:spcPct val="90000"/>
              </a:lnSpc>
              <a:buClr>
                <a:srgbClr val="005959"/>
              </a:buClr>
              <a:buFont typeface="Wingdings" panose="05000000000000000000" pitchFamily="2" charset="2"/>
              <a:buChar char="§"/>
            </a:pPr>
            <a:r>
              <a:rPr lang="en-US" sz="2400" dirty="0"/>
              <a:t>Provides a better fit with their life goals and values.</a:t>
            </a:r>
          </a:p>
          <a:p>
            <a:pPr>
              <a:lnSpc>
                <a:spcPct val="90000"/>
              </a:lnSpc>
              <a:buClr>
                <a:srgbClr val="005959"/>
              </a:buClr>
              <a:buFont typeface="Wingdings" panose="05000000000000000000" pitchFamily="2" charset="2"/>
              <a:buChar char="§"/>
            </a:pPr>
            <a:r>
              <a:rPr lang="en-US" sz="2400" dirty="0"/>
              <a:t>Enhance glucose problem solving skills</a:t>
            </a:r>
          </a:p>
          <a:p>
            <a:pPr marL="0" indent="0">
              <a:lnSpc>
                <a:spcPct val="90000"/>
              </a:lnSpc>
              <a:buNone/>
            </a:pPr>
            <a:r>
              <a:rPr lang="en-US" sz="2400" dirty="0"/>
              <a:t>The goal is provide coaching to help the person with diabetes to “find their expert within”. </a:t>
            </a:r>
          </a:p>
          <a:p>
            <a:pPr>
              <a:lnSpc>
                <a:spcPct val="90000"/>
              </a:lnSpc>
              <a:buFontTx/>
              <a:buChar char="-"/>
            </a:pPr>
            <a:endParaRPr lang="en-US" sz="2200" dirty="0"/>
          </a:p>
        </p:txBody>
      </p:sp>
      <p:pic>
        <p:nvPicPr>
          <p:cNvPr id="5" name="Picture 4" descr="Smiling work colleagues">
            <a:extLst>
              <a:ext uri="{FF2B5EF4-FFF2-40B4-BE49-F238E27FC236}">
                <a16:creationId xmlns:a16="http://schemas.microsoft.com/office/drawing/2014/main" id="{61730BA5-DD85-7871-A21F-75894E2F33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5362" b="-3"/>
          <a:stretch/>
        </p:blipFill>
        <p:spPr>
          <a:xfrm>
            <a:off x="4632198" y="1216152"/>
            <a:ext cx="4041648" cy="4937760"/>
          </a:xfrm>
          <a:prstGeom prst="rect">
            <a:avLst/>
          </a:prstGeom>
          <a:noFill/>
        </p:spPr>
      </p:pic>
      <p:sp>
        <p:nvSpPr>
          <p:cNvPr id="4" name="Rectangle: Rounded Corners 3">
            <a:extLst>
              <a:ext uri="{FF2B5EF4-FFF2-40B4-BE49-F238E27FC236}">
                <a16:creationId xmlns:a16="http://schemas.microsoft.com/office/drawing/2014/main" id="{E0F4E87D-6956-6199-8EFA-BF9B9EEB69DA}"/>
              </a:ext>
            </a:extLst>
          </p:cNvPr>
          <p:cNvSpPr/>
          <p:nvPr/>
        </p:nvSpPr>
        <p:spPr>
          <a:xfrm>
            <a:off x="609603" y="6233160"/>
            <a:ext cx="990599" cy="472440"/>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a:endParaRPr>
          </a:p>
        </p:txBody>
      </p:sp>
    </p:spTree>
    <p:extLst>
      <p:ext uri="{BB962C8B-B14F-4D97-AF65-F5344CB8AC3E}">
        <p14:creationId xmlns:p14="http://schemas.microsoft.com/office/powerpoint/2010/main" val="3345367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CB9E481-B336-BB4B-809F-B1E61FC290AB}"/>
              </a:ext>
            </a:extLst>
          </p:cNvPr>
          <p:cNvSpPr txBox="1"/>
          <p:nvPr/>
        </p:nvSpPr>
        <p:spPr>
          <a:xfrm>
            <a:off x="677335" y="167999"/>
            <a:ext cx="7992533" cy="935773"/>
          </a:xfrm>
          <a:prstGeom prst="rect">
            <a:avLst/>
          </a:prstGeom>
          <a:solidFill>
            <a:srgbClr val="0070C0"/>
          </a:solidFill>
        </p:spPr>
        <p:txBody>
          <a:bodyPr vert="horz" anchor="b" anchorCtr="0">
            <a:normAutofit/>
          </a:bodyPr>
          <a:lstStyle>
            <a:lvl1pPr algn="ctr">
              <a:spcBef>
                <a:spcPct val="0"/>
              </a:spcBef>
              <a:buNone/>
              <a:defRPr kumimoji="0" sz="4400">
                <a:solidFill>
                  <a:schemeClr val="bg1"/>
                </a:solidFill>
                <a:latin typeface="Calibri" panose="020F0502020204030204" pitchFamily="34" charset="0"/>
                <a:ea typeface="+mj-ea"/>
                <a:cs typeface="+mj-cs"/>
              </a:defRPr>
            </a:lvl1pPr>
          </a:lstStyle>
          <a:p>
            <a:r>
              <a:rPr lang="en-US" dirty="0">
                <a:solidFill>
                  <a:prstClr val="white"/>
                </a:solidFill>
              </a:rPr>
              <a:t>Subscale – 2 Different Results</a:t>
            </a:r>
          </a:p>
        </p:txBody>
      </p:sp>
      <p:sp>
        <p:nvSpPr>
          <p:cNvPr id="2" name="TextBox 1">
            <a:extLst>
              <a:ext uri="{FF2B5EF4-FFF2-40B4-BE49-F238E27FC236}">
                <a16:creationId xmlns:a16="http://schemas.microsoft.com/office/drawing/2014/main" id="{0FCEE8F9-6D93-2E4E-BD15-6E0E7F8B25BA}"/>
              </a:ext>
            </a:extLst>
          </p:cNvPr>
          <p:cNvSpPr txBox="1"/>
          <p:nvPr/>
        </p:nvSpPr>
        <p:spPr>
          <a:xfrm>
            <a:off x="982136" y="1938867"/>
            <a:ext cx="7382933" cy="338554"/>
          </a:xfrm>
          <a:prstGeom prst="rect">
            <a:avLst/>
          </a:prstGeom>
          <a:noFill/>
        </p:spPr>
        <p:txBody>
          <a:bodyPr wrap="square" rtlCol="0">
            <a:spAutoFit/>
          </a:bodyPr>
          <a:lstStyle/>
          <a:p>
            <a:r>
              <a:rPr lang="en-US" sz="1600" b="1" dirty="0">
                <a:solidFill>
                  <a:srgbClr val="FFFFFF"/>
                </a:solidFill>
                <a:latin typeface="Bookman Old Style"/>
              </a:rPr>
              <a:t>	</a:t>
            </a:r>
          </a:p>
        </p:txBody>
      </p:sp>
      <p:pic>
        <p:nvPicPr>
          <p:cNvPr id="4" name="Picture 3" descr="Graphical user interface, application, table&#10;&#10;Description automatically generated">
            <a:extLst>
              <a:ext uri="{FF2B5EF4-FFF2-40B4-BE49-F238E27FC236}">
                <a16:creationId xmlns:a16="http://schemas.microsoft.com/office/drawing/2014/main" id="{127FB568-B0B5-614B-8A2B-64A9778E9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214" y="1193376"/>
            <a:ext cx="7286450" cy="2399235"/>
          </a:xfrm>
          <a:prstGeom prst="rect">
            <a:avLst/>
          </a:prstGeom>
        </p:spPr>
      </p:pic>
      <p:sp>
        <p:nvSpPr>
          <p:cNvPr id="5" name="TextBox 4">
            <a:extLst>
              <a:ext uri="{FF2B5EF4-FFF2-40B4-BE49-F238E27FC236}">
                <a16:creationId xmlns:a16="http://schemas.microsoft.com/office/drawing/2014/main" id="{5275B753-BC88-E949-BB4D-7B725320ABC2}"/>
              </a:ext>
            </a:extLst>
          </p:cNvPr>
          <p:cNvSpPr txBox="1"/>
          <p:nvPr/>
        </p:nvSpPr>
        <p:spPr>
          <a:xfrm>
            <a:off x="325585" y="5613353"/>
            <a:ext cx="8492830" cy="707886"/>
          </a:xfrm>
          <a:prstGeom prst="rect">
            <a:avLst/>
          </a:prstGeom>
          <a:noFill/>
        </p:spPr>
        <p:txBody>
          <a:bodyPr wrap="square" rtlCol="0">
            <a:spAutoFit/>
          </a:bodyPr>
          <a:lstStyle/>
          <a:p>
            <a:pPr algn="ctr"/>
            <a:r>
              <a:rPr lang="en-US" sz="2000" dirty="0">
                <a:solidFill>
                  <a:prstClr val="black"/>
                </a:solidFill>
                <a:latin typeface="Calibri" panose="020F0502020204030204" pitchFamily="34" charset="0"/>
                <a:cs typeface="Calibri" panose="020F0502020204030204" pitchFamily="34" charset="0"/>
              </a:rPr>
              <a:t>Other Source Scales may be highly scored.</a:t>
            </a:r>
          </a:p>
          <a:p>
            <a:pPr algn="ctr"/>
            <a:r>
              <a:rPr lang="en-US" sz="2000" dirty="0">
                <a:solidFill>
                  <a:prstClr val="black"/>
                </a:solidFill>
                <a:latin typeface="Calibri" panose="020F0502020204030204" pitchFamily="34" charset="0"/>
                <a:cs typeface="Calibri" panose="020F0502020204030204" pitchFamily="34" charset="0"/>
              </a:rPr>
              <a:t>So it is crucial to review </a:t>
            </a:r>
            <a:r>
              <a:rPr lang="en-US" sz="2000" u="sng" dirty="0">
                <a:solidFill>
                  <a:prstClr val="black"/>
                </a:solidFill>
                <a:latin typeface="Calibri" panose="020F0502020204030204" pitchFamily="34" charset="0"/>
                <a:cs typeface="Calibri" panose="020F0502020204030204" pitchFamily="34" charset="0"/>
              </a:rPr>
              <a:t>all</a:t>
            </a:r>
            <a:r>
              <a:rPr lang="en-US" sz="2000" dirty="0">
                <a:solidFill>
                  <a:prstClr val="black"/>
                </a:solidFill>
                <a:latin typeface="Calibri" panose="020F0502020204030204" pitchFamily="34" charset="0"/>
                <a:cs typeface="Calibri" panose="020F0502020204030204" pitchFamily="34" charset="0"/>
              </a:rPr>
              <a:t> elevated items in the T1-DDS.</a:t>
            </a:r>
          </a:p>
        </p:txBody>
      </p:sp>
      <p:pic>
        <p:nvPicPr>
          <p:cNvPr id="3" name="Picture 2"/>
          <p:cNvPicPr>
            <a:picLocks noChangeAspect="1"/>
          </p:cNvPicPr>
          <p:nvPr/>
        </p:nvPicPr>
        <p:blipFill rotWithShape="1">
          <a:blip r:embed="rId4"/>
          <a:srcRect l="2916" t="47407" r="22083" b="25186"/>
          <a:stretch/>
        </p:blipFill>
        <p:spPr>
          <a:xfrm>
            <a:off x="889523" y="3637411"/>
            <a:ext cx="7364954" cy="1886338"/>
          </a:xfrm>
          <a:prstGeom prst="rect">
            <a:avLst/>
          </a:prstGeom>
        </p:spPr>
      </p:pic>
      <p:pic>
        <p:nvPicPr>
          <p:cNvPr id="6" name="Picture 5">
            <a:extLst>
              <a:ext uri="{FF2B5EF4-FFF2-40B4-BE49-F238E27FC236}">
                <a16:creationId xmlns:a16="http://schemas.microsoft.com/office/drawing/2014/main" id="{01BFE207-29FA-DF54-F024-47A03F8B07D0}"/>
              </a:ext>
            </a:extLst>
          </p:cNvPr>
          <p:cNvPicPr>
            <a:picLocks noChangeAspect="1"/>
          </p:cNvPicPr>
          <p:nvPr/>
        </p:nvPicPr>
        <p:blipFill>
          <a:blip r:embed="rId5"/>
          <a:stretch>
            <a:fillRect/>
          </a:stretch>
        </p:blipFill>
        <p:spPr>
          <a:xfrm>
            <a:off x="228600" y="6176128"/>
            <a:ext cx="993734" cy="469433"/>
          </a:xfrm>
          <a:prstGeom prst="rect">
            <a:avLst/>
          </a:prstGeom>
        </p:spPr>
      </p:pic>
    </p:spTree>
    <p:extLst>
      <p:ext uri="{BB962C8B-B14F-4D97-AF65-F5344CB8AC3E}">
        <p14:creationId xmlns:p14="http://schemas.microsoft.com/office/powerpoint/2010/main" val="313177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609601" y="365625"/>
            <a:ext cx="8001001" cy="929776"/>
          </a:xfrm>
        </p:spPr>
        <p:txBody>
          <a:bodyPr>
            <a:normAutofit/>
          </a:bodyPr>
          <a:lstStyle/>
          <a:p>
            <a:pPr>
              <a:defRPr/>
            </a:pPr>
            <a:r>
              <a:rPr lang="en-US" altLang="en-US" dirty="0">
                <a:ea typeface="ＭＳ Ｐゴシック" panose="020B0600070205080204" pitchFamily="34" charset="-128"/>
              </a:rPr>
              <a:t>How to Use the T1-DDS</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0FCF5B56-3532-B742-9A25-7927B0527B00}"/>
              </a:ext>
            </a:extLst>
          </p:cNvPr>
          <p:cNvSpPr txBox="1"/>
          <p:nvPr/>
        </p:nvSpPr>
        <p:spPr>
          <a:xfrm>
            <a:off x="687238" y="1524000"/>
            <a:ext cx="7924800" cy="5119478"/>
          </a:xfrm>
          <a:prstGeom prst="rect">
            <a:avLst/>
          </a:prstGeom>
          <a:noFill/>
        </p:spPr>
        <p:txBody>
          <a:bodyPr wrap="square">
            <a:spAutoFit/>
          </a:bodyPr>
          <a:lstStyle/>
          <a:p>
            <a:pPr>
              <a:defRPr/>
            </a:pPr>
            <a:endParaRPr lang="en-US" sz="2489" b="1" dirty="0">
              <a:solidFill>
                <a:srgbClr val="FFFFFF"/>
              </a:solidFill>
              <a:latin typeface="Bookman Old Style"/>
            </a:endParaRPr>
          </a:p>
          <a:p>
            <a:pPr>
              <a:defRPr/>
            </a:pPr>
            <a:r>
              <a:rPr lang="en-US" sz="2800" dirty="0">
                <a:solidFill>
                  <a:prstClr val="black"/>
                </a:solidFill>
                <a:latin typeface="Calibri" panose="020F0502020204030204" pitchFamily="34" charset="0"/>
                <a:cs typeface="Calibri" panose="020F0502020204030204" pitchFamily="34" charset="0"/>
              </a:rPr>
              <a:t>Getting started:</a:t>
            </a:r>
          </a:p>
          <a:p>
            <a:pPr>
              <a:defRPr/>
            </a:pPr>
            <a:endParaRPr lang="en-US" sz="2800" dirty="0">
              <a:solidFill>
                <a:prstClr val="black"/>
              </a:solidFill>
              <a:latin typeface="Calibri" panose="020F0502020204030204" pitchFamily="34" charset="0"/>
              <a:cs typeface="Calibri" panose="020F0502020204030204" pitchFamily="34" charset="0"/>
            </a:endParaRPr>
          </a:p>
          <a:p>
            <a:pPr>
              <a:defRPr/>
            </a:pPr>
            <a:r>
              <a:rPr lang="en-US" sz="2800" i="1" dirty="0">
                <a:solidFill>
                  <a:prstClr val="black"/>
                </a:solidFill>
                <a:latin typeface="Calibri" panose="020F0502020204030204" pitchFamily="34" charset="0"/>
                <a:cs typeface="Calibri" panose="020F0502020204030204" pitchFamily="34" charset="0"/>
              </a:rPr>
              <a:t>“Living with diabetes can be tough and we are interested in learning about how you are feeling about your diabetes and how it affects your management (or referring problem). We would like you to complete this brief scale and we will review the results together.”</a:t>
            </a:r>
          </a:p>
          <a:p>
            <a:pPr>
              <a:defRPr/>
            </a:pPr>
            <a:endParaRPr lang="en-US" sz="2800" dirty="0">
              <a:solidFill>
                <a:prstClr val="black"/>
              </a:solidFill>
              <a:latin typeface="Calibri" panose="020F0502020204030204" pitchFamily="34" charset="0"/>
              <a:cs typeface="Calibri" panose="020F0502020204030204" pitchFamily="34" charset="0"/>
            </a:endParaRPr>
          </a:p>
          <a:p>
            <a:pPr>
              <a:defRPr/>
            </a:pPr>
            <a:endParaRPr lang="en-US" sz="2489" dirty="0">
              <a:solidFill>
                <a:prstClr val="black"/>
              </a:solidFill>
              <a:latin typeface="Calibri" panose="020F0502020204030204" pitchFamily="34" charset="0"/>
              <a:cs typeface="Calibri" panose="020F0502020204030204" pitchFamily="34" charset="0"/>
            </a:endParaRPr>
          </a:p>
          <a:p>
            <a:pPr marL="406405" indent="-406405">
              <a:buFont typeface="Wingdings" pitchFamily="2" charset="2"/>
              <a:buChar char="§"/>
              <a:defRPr/>
            </a:pPr>
            <a:endParaRPr lang="en-US" sz="2489" b="1" dirty="0">
              <a:solidFill>
                <a:srgbClr val="DDE9EC">
                  <a:lumMod val="20000"/>
                  <a:lumOff val="80000"/>
                </a:srgbClr>
              </a:solidFill>
              <a:latin typeface="Gill Sans MT"/>
            </a:endParaRPr>
          </a:p>
        </p:txBody>
      </p:sp>
      <p:pic>
        <p:nvPicPr>
          <p:cNvPr id="4" name="Picture 3">
            <a:extLst>
              <a:ext uri="{FF2B5EF4-FFF2-40B4-BE49-F238E27FC236}">
                <a16:creationId xmlns:a16="http://schemas.microsoft.com/office/drawing/2014/main" id="{A45136FA-713C-DC87-3D51-04CE8AD4820E}"/>
              </a:ext>
            </a:extLst>
          </p:cNvPr>
          <p:cNvPicPr>
            <a:picLocks noChangeAspect="1"/>
          </p:cNvPicPr>
          <p:nvPr/>
        </p:nvPicPr>
        <p:blipFill>
          <a:blip r:embed="rId3"/>
          <a:stretch>
            <a:fillRect/>
          </a:stretch>
        </p:blipFill>
        <p:spPr>
          <a:xfrm>
            <a:off x="152400" y="6228060"/>
            <a:ext cx="993734" cy="469433"/>
          </a:xfrm>
          <a:prstGeom prst="rect">
            <a:avLst/>
          </a:prstGeom>
        </p:spPr>
      </p:pic>
    </p:spTree>
    <p:extLst>
      <p:ext uri="{BB962C8B-B14F-4D97-AF65-F5344CB8AC3E}">
        <p14:creationId xmlns:p14="http://schemas.microsoft.com/office/powerpoint/2010/main" val="131237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609601" y="365625"/>
            <a:ext cx="8001001" cy="929776"/>
          </a:xfrm>
        </p:spPr>
        <p:txBody>
          <a:bodyPr>
            <a:normAutofit/>
          </a:bodyPr>
          <a:lstStyle/>
          <a:p>
            <a:pPr>
              <a:defRPr/>
            </a:pPr>
            <a:r>
              <a:rPr lang="en-US" altLang="en-US" dirty="0">
                <a:ea typeface="ＭＳ Ｐゴシック" panose="020B0600070205080204" pitchFamily="34" charset="-128"/>
              </a:rPr>
              <a:t>How to Use the T1-DDS</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0FCF5B56-3532-B742-9A25-7927B0527B00}"/>
              </a:ext>
            </a:extLst>
          </p:cNvPr>
          <p:cNvSpPr txBox="1"/>
          <p:nvPr/>
        </p:nvSpPr>
        <p:spPr>
          <a:xfrm>
            <a:off x="687238" y="1524000"/>
            <a:ext cx="7924800" cy="5892254"/>
          </a:xfrm>
          <a:prstGeom prst="rect">
            <a:avLst/>
          </a:prstGeom>
          <a:noFill/>
        </p:spPr>
        <p:txBody>
          <a:bodyPr wrap="square">
            <a:spAutoFit/>
          </a:bodyPr>
          <a:lstStyle/>
          <a:p>
            <a:pPr>
              <a:buClr>
                <a:srgbClr val="727CA3">
                  <a:lumMod val="20000"/>
                  <a:lumOff val="80000"/>
                </a:srgbClr>
              </a:buClr>
              <a:defRPr/>
            </a:pPr>
            <a:r>
              <a:rPr lang="en-US" sz="2400" dirty="0">
                <a:solidFill>
                  <a:prstClr val="black"/>
                </a:solidFill>
                <a:latin typeface="Gill Sans MT"/>
              </a:rPr>
              <a:t>- </a:t>
            </a:r>
            <a:r>
              <a:rPr lang="en-US" sz="2800" dirty="0">
                <a:solidFill>
                  <a:prstClr val="black"/>
                </a:solidFill>
                <a:latin typeface="Gill Sans MT"/>
              </a:rPr>
              <a:t>Once the T1-DDS has been completed and printed, it is time to have a very different kind of conversation.</a:t>
            </a:r>
          </a:p>
          <a:p>
            <a:pPr>
              <a:buClr>
                <a:srgbClr val="727CA3">
                  <a:lumMod val="20000"/>
                  <a:lumOff val="80000"/>
                </a:srgbClr>
              </a:buClr>
              <a:defRPr/>
            </a:pPr>
            <a:r>
              <a:rPr lang="en-US" sz="2800" dirty="0">
                <a:solidFill>
                  <a:prstClr val="black"/>
                </a:solidFill>
                <a:latin typeface="Gill Sans MT"/>
              </a:rPr>
              <a:t>- This requires </a:t>
            </a:r>
            <a:r>
              <a:rPr lang="en-US" sz="2800" i="1" u="sng" dirty="0">
                <a:solidFill>
                  <a:prstClr val="black"/>
                </a:solidFill>
                <a:latin typeface="Gill Sans MT"/>
              </a:rPr>
              <a:t>you</a:t>
            </a:r>
            <a:r>
              <a:rPr lang="en-US" sz="2800" dirty="0">
                <a:solidFill>
                  <a:prstClr val="black"/>
                </a:solidFill>
                <a:latin typeface="Gill Sans MT"/>
              </a:rPr>
              <a:t> to make a big shift in style, </a:t>
            </a:r>
            <a:r>
              <a:rPr lang="en-US" sz="2800" dirty="0">
                <a:solidFill>
                  <a:prstClr val="black"/>
                </a:solidFill>
                <a:latin typeface="Calibri" panose="020F0502020204030204" pitchFamily="34" charset="0"/>
                <a:cs typeface="Calibri" panose="020F0502020204030204" pitchFamily="34" charset="0"/>
              </a:rPr>
              <a:t>timing</a:t>
            </a:r>
            <a:r>
              <a:rPr lang="en-US" sz="2800" dirty="0">
                <a:solidFill>
                  <a:prstClr val="black"/>
                </a:solidFill>
                <a:latin typeface="Gill Sans MT"/>
              </a:rPr>
              <a:t> and tone.</a:t>
            </a:r>
          </a:p>
          <a:p>
            <a:pPr>
              <a:buClr>
                <a:srgbClr val="727CA3">
                  <a:lumMod val="20000"/>
                  <a:lumOff val="80000"/>
                </a:srgbClr>
              </a:buClr>
              <a:defRPr/>
            </a:pPr>
            <a:r>
              <a:rPr lang="en-US" sz="2800" dirty="0">
                <a:solidFill>
                  <a:prstClr val="black"/>
                </a:solidFill>
                <a:latin typeface="Gill Sans MT"/>
              </a:rPr>
              <a:t>- In this conversation, you are not talking and problem solving, you are listening and helping the PWD </a:t>
            </a:r>
            <a:r>
              <a:rPr lang="en-US" sz="2800" i="1" u="sng" dirty="0">
                <a:solidFill>
                  <a:prstClr val="black"/>
                </a:solidFill>
                <a:latin typeface="Gill Sans MT"/>
              </a:rPr>
              <a:t>tell their DD Story</a:t>
            </a:r>
            <a:r>
              <a:rPr lang="en-US" sz="2800" dirty="0">
                <a:solidFill>
                  <a:prstClr val="black"/>
                </a:solidFill>
                <a:latin typeface="Gill Sans MT"/>
              </a:rPr>
              <a:t>.</a:t>
            </a:r>
          </a:p>
          <a:p>
            <a:pPr>
              <a:buClr>
                <a:srgbClr val="727CA3">
                  <a:lumMod val="20000"/>
                  <a:lumOff val="80000"/>
                </a:srgbClr>
              </a:buClr>
              <a:defRPr/>
            </a:pPr>
            <a:r>
              <a:rPr lang="en-US" sz="2800" dirty="0">
                <a:solidFill>
                  <a:prstClr val="black"/>
                </a:solidFill>
                <a:latin typeface="Gill Sans MT"/>
              </a:rPr>
              <a:t>- Use the relationship building tools we reviewed to make this happen.</a:t>
            </a:r>
          </a:p>
          <a:p>
            <a:pPr>
              <a:defRPr/>
            </a:pPr>
            <a:endParaRPr lang="en-US" sz="3600" i="1" dirty="0">
              <a:solidFill>
                <a:prstClr val="black"/>
              </a:solidFill>
              <a:latin typeface="Gill Sans MT"/>
            </a:endParaRPr>
          </a:p>
          <a:p>
            <a:pPr>
              <a:defRPr/>
            </a:pPr>
            <a:endParaRPr lang="en-US" sz="3600" i="1" u="sng" dirty="0">
              <a:solidFill>
                <a:prstClr val="black"/>
              </a:solidFill>
              <a:latin typeface="Gill Sans MT"/>
            </a:endParaRPr>
          </a:p>
          <a:p>
            <a:pPr marL="406405" indent="-406405">
              <a:buFont typeface="Wingdings" pitchFamily="2" charset="2"/>
              <a:buChar char="§"/>
              <a:defRPr/>
            </a:pPr>
            <a:endParaRPr lang="en-US" sz="2489" b="1" dirty="0">
              <a:solidFill>
                <a:srgbClr val="DDE9EC">
                  <a:lumMod val="20000"/>
                  <a:lumOff val="80000"/>
                </a:srgbClr>
              </a:solidFill>
              <a:latin typeface="Gill Sans MT"/>
            </a:endParaRPr>
          </a:p>
        </p:txBody>
      </p:sp>
      <p:pic>
        <p:nvPicPr>
          <p:cNvPr id="4" name="Picture 3">
            <a:extLst>
              <a:ext uri="{FF2B5EF4-FFF2-40B4-BE49-F238E27FC236}">
                <a16:creationId xmlns:a16="http://schemas.microsoft.com/office/drawing/2014/main" id="{A45136FA-713C-DC87-3D51-04CE8AD4820E}"/>
              </a:ext>
            </a:extLst>
          </p:cNvPr>
          <p:cNvPicPr>
            <a:picLocks noChangeAspect="1"/>
          </p:cNvPicPr>
          <p:nvPr/>
        </p:nvPicPr>
        <p:blipFill>
          <a:blip r:embed="rId3"/>
          <a:stretch>
            <a:fillRect/>
          </a:stretch>
        </p:blipFill>
        <p:spPr>
          <a:xfrm>
            <a:off x="152400" y="6228060"/>
            <a:ext cx="993734" cy="469433"/>
          </a:xfrm>
          <a:prstGeom prst="rect">
            <a:avLst/>
          </a:prstGeom>
        </p:spPr>
      </p:pic>
    </p:spTree>
    <p:extLst>
      <p:ext uri="{BB962C8B-B14F-4D97-AF65-F5344CB8AC3E}">
        <p14:creationId xmlns:p14="http://schemas.microsoft.com/office/powerpoint/2010/main" val="116891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9</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It is always best to assess DD when:</a:t>
            </a:r>
          </a:p>
          <a:p>
            <a:r>
              <a:rPr lang="en-US" dirty="0"/>
              <a:t>A. You suspect high DD.</a:t>
            </a:r>
          </a:p>
          <a:p>
            <a:r>
              <a:rPr lang="en-US" dirty="0"/>
              <a:t>B. You have a new PWD in your practice.</a:t>
            </a:r>
          </a:p>
          <a:p>
            <a:r>
              <a:rPr lang="en-US" dirty="0"/>
              <a:t>C. With each PWD regularly and systematically.</a:t>
            </a:r>
          </a:p>
          <a:p>
            <a:r>
              <a:rPr lang="en-US" dirty="0"/>
              <a:t>D. Only if you have time.</a:t>
            </a:r>
          </a:p>
        </p:txBody>
      </p:sp>
      <p:sp>
        <p:nvSpPr>
          <p:cNvPr id="4" name="Oval 3">
            <a:extLst>
              <a:ext uri="{FF2B5EF4-FFF2-40B4-BE49-F238E27FC236}">
                <a16:creationId xmlns:a16="http://schemas.microsoft.com/office/drawing/2014/main" id="{89826245-BA04-4590-9FE3-EC936B354446}"/>
              </a:ext>
            </a:extLst>
          </p:cNvPr>
          <p:cNvSpPr/>
          <p:nvPr/>
        </p:nvSpPr>
        <p:spPr>
          <a:xfrm>
            <a:off x="1117602" y="2921002"/>
            <a:ext cx="6841067" cy="5418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pic>
        <p:nvPicPr>
          <p:cNvPr id="5" name="Picture 4">
            <a:extLst>
              <a:ext uri="{FF2B5EF4-FFF2-40B4-BE49-F238E27FC236}">
                <a16:creationId xmlns:a16="http://schemas.microsoft.com/office/drawing/2014/main" id="{EC3F2008-5424-7DE7-F16B-D183827790B5}"/>
              </a:ext>
            </a:extLst>
          </p:cNvPr>
          <p:cNvPicPr>
            <a:picLocks noChangeAspect="1"/>
          </p:cNvPicPr>
          <p:nvPr/>
        </p:nvPicPr>
        <p:blipFill>
          <a:blip r:embed="rId2"/>
          <a:stretch>
            <a:fillRect/>
          </a:stretch>
        </p:blipFill>
        <p:spPr>
          <a:xfrm>
            <a:off x="123866" y="6290671"/>
            <a:ext cx="993734" cy="469433"/>
          </a:xfrm>
          <a:prstGeom prst="rect">
            <a:avLst/>
          </a:prstGeom>
        </p:spPr>
      </p:pic>
    </p:spTree>
    <p:extLst>
      <p:ext uri="{BB962C8B-B14F-4D97-AF65-F5344CB8AC3E}">
        <p14:creationId xmlns:p14="http://schemas.microsoft.com/office/powerpoint/2010/main" val="397758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10</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t>It is always best to:</a:t>
            </a:r>
          </a:p>
          <a:p>
            <a:r>
              <a:rPr lang="en-US" dirty="0"/>
              <a:t>A. Focus on the T1-DDS total score.</a:t>
            </a:r>
          </a:p>
          <a:p>
            <a:r>
              <a:rPr lang="en-US" dirty="0"/>
              <a:t>B. Focus only on the high T1-DDS sub scale scores.</a:t>
            </a:r>
          </a:p>
          <a:p>
            <a:r>
              <a:rPr lang="en-US" dirty="0"/>
              <a:t>C. Focus on the highest 2 items.</a:t>
            </a:r>
          </a:p>
          <a:p>
            <a:r>
              <a:rPr lang="en-US" dirty="0"/>
              <a:t>D. None of the above.</a:t>
            </a:r>
          </a:p>
        </p:txBody>
      </p:sp>
      <p:sp>
        <p:nvSpPr>
          <p:cNvPr id="4" name="Oval 3">
            <a:extLst>
              <a:ext uri="{FF2B5EF4-FFF2-40B4-BE49-F238E27FC236}">
                <a16:creationId xmlns:a16="http://schemas.microsoft.com/office/drawing/2014/main" id="{89826245-BA04-4590-9FE3-EC936B354446}"/>
              </a:ext>
            </a:extLst>
          </p:cNvPr>
          <p:cNvSpPr/>
          <p:nvPr/>
        </p:nvSpPr>
        <p:spPr>
          <a:xfrm>
            <a:off x="372534" y="3496735"/>
            <a:ext cx="6256866" cy="5418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latin typeface="Gill Sans MT"/>
            </a:endParaRPr>
          </a:p>
        </p:txBody>
      </p:sp>
      <p:pic>
        <p:nvPicPr>
          <p:cNvPr id="5" name="Picture 4">
            <a:extLst>
              <a:ext uri="{FF2B5EF4-FFF2-40B4-BE49-F238E27FC236}">
                <a16:creationId xmlns:a16="http://schemas.microsoft.com/office/drawing/2014/main" id="{8A8259CC-AEEB-FE38-5ABD-25D226947550}"/>
              </a:ext>
            </a:extLst>
          </p:cNvPr>
          <p:cNvPicPr>
            <a:picLocks noChangeAspect="1"/>
          </p:cNvPicPr>
          <p:nvPr/>
        </p:nvPicPr>
        <p:blipFill>
          <a:blip r:embed="rId2"/>
          <a:stretch>
            <a:fillRect/>
          </a:stretch>
        </p:blipFill>
        <p:spPr>
          <a:xfrm>
            <a:off x="152400" y="6188433"/>
            <a:ext cx="993734" cy="469433"/>
          </a:xfrm>
          <a:prstGeom prst="rect">
            <a:avLst/>
          </a:prstGeom>
        </p:spPr>
      </p:pic>
    </p:spTree>
    <p:extLst>
      <p:ext uri="{BB962C8B-B14F-4D97-AF65-F5344CB8AC3E}">
        <p14:creationId xmlns:p14="http://schemas.microsoft.com/office/powerpoint/2010/main" val="215564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3479-CA7B-A481-D0B2-49D906FC3E2B}"/>
              </a:ext>
            </a:extLst>
          </p:cNvPr>
          <p:cNvSpPr>
            <a:spLocks noGrp="1"/>
          </p:cNvSpPr>
          <p:nvPr>
            <p:ph type="title"/>
          </p:nvPr>
        </p:nvSpPr>
        <p:spPr/>
        <p:txBody>
          <a:bodyPr/>
          <a:lstStyle/>
          <a:p>
            <a:r>
              <a:rPr lang="en-US" dirty="0"/>
              <a:t>SUMMARY SO FAR</a:t>
            </a:r>
          </a:p>
        </p:txBody>
      </p:sp>
      <p:sp>
        <p:nvSpPr>
          <p:cNvPr id="3" name="Content Placeholder 2">
            <a:extLst>
              <a:ext uri="{FF2B5EF4-FFF2-40B4-BE49-F238E27FC236}">
                <a16:creationId xmlns:a16="http://schemas.microsoft.com/office/drawing/2014/main" id="{70987B9B-AAB7-912B-4F09-55DCCF137E20}"/>
              </a:ext>
            </a:extLst>
          </p:cNvPr>
          <p:cNvSpPr>
            <a:spLocks noGrp="1"/>
          </p:cNvSpPr>
          <p:nvPr>
            <p:ph idx="1"/>
          </p:nvPr>
        </p:nvSpPr>
        <p:spPr/>
        <p:txBody>
          <a:bodyPr/>
          <a:lstStyle/>
          <a:p>
            <a:r>
              <a:rPr lang="en-US" dirty="0"/>
              <a:t>We have reviewed the Clinical Conversational Tools.</a:t>
            </a:r>
          </a:p>
          <a:p>
            <a:r>
              <a:rPr lang="en-US" dirty="0"/>
              <a:t>We have outlined the ReVive5 plan to reduce DD and enhance management</a:t>
            </a:r>
          </a:p>
          <a:p>
            <a:r>
              <a:rPr lang="en-US" dirty="0"/>
              <a:t>We have reviewed Step-1 of the plan – assessing DD systematically using the T1-DDS.</a:t>
            </a:r>
          </a:p>
          <a:p>
            <a:r>
              <a:rPr lang="en-US" dirty="0"/>
              <a:t>In the next section we will review the remaining 4 steps </a:t>
            </a:r>
          </a:p>
          <a:p>
            <a:endParaRPr lang="en-US" dirty="0"/>
          </a:p>
        </p:txBody>
      </p:sp>
      <p:pic>
        <p:nvPicPr>
          <p:cNvPr id="4" name="Picture 3">
            <a:extLst>
              <a:ext uri="{FF2B5EF4-FFF2-40B4-BE49-F238E27FC236}">
                <a16:creationId xmlns:a16="http://schemas.microsoft.com/office/drawing/2014/main" id="{D1E5E2DE-2DDD-BBAA-701E-7C309331DE08}"/>
              </a:ext>
            </a:extLst>
          </p:cNvPr>
          <p:cNvPicPr>
            <a:picLocks noChangeAspect="1"/>
          </p:cNvPicPr>
          <p:nvPr/>
        </p:nvPicPr>
        <p:blipFill>
          <a:blip r:embed="rId2"/>
          <a:stretch>
            <a:fillRect/>
          </a:stretch>
        </p:blipFill>
        <p:spPr>
          <a:xfrm>
            <a:off x="228600" y="6178528"/>
            <a:ext cx="993734" cy="469433"/>
          </a:xfrm>
          <a:prstGeom prst="rect">
            <a:avLst/>
          </a:prstGeom>
        </p:spPr>
      </p:pic>
    </p:spTree>
    <p:extLst>
      <p:ext uri="{BB962C8B-B14F-4D97-AF65-F5344CB8AC3E}">
        <p14:creationId xmlns:p14="http://schemas.microsoft.com/office/powerpoint/2010/main" val="243350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A428-C65B-5656-6AB8-831266B35548}"/>
              </a:ext>
            </a:extLst>
          </p:cNvPr>
          <p:cNvSpPr>
            <a:spLocks noGrp="1"/>
          </p:cNvSpPr>
          <p:nvPr>
            <p:ph type="title"/>
          </p:nvPr>
        </p:nvSpPr>
        <p:spPr/>
        <p:txBody>
          <a:bodyPr/>
          <a:lstStyle/>
          <a:p>
            <a:r>
              <a:rPr lang="en-US" dirty="0"/>
              <a:t>Let’s Take a Break</a:t>
            </a:r>
          </a:p>
        </p:txBody>
      </p:sp>
      <p:pic>
        <p:nvPicPr>
          <p:cNvPr id="5" name="Content Placeholder 4" descr="Iced coffees">
            <a:extLst>
              <a:ext uri="{FF2B5EF4-FFF2-40B4-BE49-F238E27FC236}">
                <a16:creationId xmlns:a16="http://schemas.microsoft.com/office/drawing/2014/main" id="{650A3F6E-1257-C6F9-EC7E-350A559FE230}"/>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868169" y="1219200"/>
            <a:ext cx="7407662" cy="4937125"/>
          </a:xfrm>
        </p:spPr>
      </p:pic>
    </p:spTree>
    <p:extLst>
      <p:ext uri="{BB962C8B-B14F-4D97-AF65-F5344CB8AC3E}">
        <p14:creationId xmlns:p14="http://schemas.microsoft.com/office/powerpoint/2010/main" val="192454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442D4F8-0616-A046-A094-76B6B67D9A93}"/>
              </a:ext>
            </a:extLst>
          </p:cNvPr>
          <p:cNvSpPr>
            <a:spLocks noChangeArrowheads="1"/>
          </p:cNvSpPr>
          <p:nvPr/>
        </p:nvSpPr>
        <p:spPr bwMode="auto">
          <a:xfrm>
            <a:off x="6434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6" y="2480736"/>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533402" y="613194"/>
            <a:ext cx="8229599" cy="64121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ReVive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 A 5-Step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06405" marR="0" lvl="0" indent="-406405"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Assess DD regularly and systematically using the T1-Diabetes Distress Scale (T1-DDS).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Begin a conversation to foster a new or different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Consider different management choice(s) that are not driven by tough thoughts and feelings.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Optimize management based on personal choice and values – find the expert within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Make changes and plan for 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prstClr val="black"/>
              </a:solidFill>
              <a:effectLst/>
              <a:uLnTx/>
              <a:uFillTx/>
              <a:latin typeface="Bookman Old Style"/>
              <a:ea typeface="+mn-ea"/>
              <a:cs typeface="+mn-cs"/>
            </a:endParaRPr>
          </a:p>
          <a:p>
            <a:pPr marL="406405" marR="0" lvl="0" indent="-406405"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89" b="1" i="0" u="none" strike="noStrike" kern="1200" cap="none" spc="0" normalizeH="0" baseline="0" noProof="0" dirty="0">
              <a:ln>
                <a:noFill/>
              </a:ln>
              <a:solidFill>
                <a:srgbClr val="FFFFFF"/>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none" strike="noStrike" kern="1200" cap="none" spc="0" normalizeH="0" baseline="0" noProof="0" dirty="0">
              <a:ln>
                <a:noFill/>
              </a:ln>
              <a:solidFill>
                <a:srgbClr val="DDE9EC">
                  <a:lumMod val="20000"/>
                  <a:lumOff val="80000"/>
                </a:srgbClr>
              </a:solidFill>
              <a:effectLst/>
              <a:uLnTx/>
              <a:uFillTx/>
              <a:latin typeface="Bookman Old Style"/>
              <a:ea typeface="+mn-ea"/>
              <a:cs typeface="+mn-cs"/>
            </a:endParaRPr>
          </a:p>
        </p:txBody>
      </p:sp>
      <p:sp>
        <p:nvSpPr>
          <p:cNvPr id="2" name="Title 5">
            <a:extLst>
              <a:ext uri="{FF2B5EF4-FFF2-40B4-BE49-F238E27FC236}">
                <a16:creationId xmlns:a16="http://schemas.microsoft.com/office/drawing/2014/main" id="{E2B47AF9-A46A-52CB-9967-699375C7FDEA}"/>
              </a:ext>
            </a:extLst>
          </p:cNvPr>
          <p:cNvSpPr>
            <a:spLocks noGrp="1"/>
          </p:cNvSpPr>
          <p:nvPr>
            <p:ph type="title"/>
          </p:nvPr>
        </p:nvSpPr>
        <p:spPr>
          <a:xfrm>
            <a:off x="457200" y="152400"/>
            <a:ext cx="8229600" cy="990600"/>
          </a:xfrm>
        </p:spPr>
        <p:txBody>
          <a:bodyPr/>
          <a:lstStyle/>
          <a:p>
            <a:r>
              <a:rPr lang="en-US" dirty="0"/>
              <a:t>ReVive5: A Five Step Plan</a:t>
            </a:r>
          </a:p>
        </p:txBody>
      </p:sp>
      <p:pic>
        <p:nvPicPr>
          <p:cNvPr id="5" name="Picture 4">
            <a:extLst>
              <a:ext uri="{FF2B5EF4-FFF2-40B4-BE49-F238E27FC236}">
                <a16:creationId xmlns:a16="http://schemas.microsoft.com/office/drawing/2014/main" id="{0C98C7F2-1B36-8E88-7F2A-5FC927CE9EDC}"/>
              </a:ext>
            </a:extLst>
          </p:cNvPr>
          <p:cNvPicPr>
            <a:picLocks noChangeAspect="1"/>
          </p:cNvPicPr>
          <p:nvPr/>
        </p:nvPicPr>
        <p:blipFill>
          <a:blip r:embed="rId3"/>
          <a:stretch>
            <a:fillRect/>
          </a:stretch>
        </p:blipFill>
        <p:spPr>
          <a:xfrm>
            <a:off x="193038" y="6236169"/>
            <a:ext cx="993734" cy="469433"/>
          </a:xfrm>
          <a:prstGeom prst="rect">
            <a:avLst/>
          </a:prstGeom>
        </p:spPr>
      </p:pic>
    </p:spTree>
    <p:extLst>
      <p:ext uri="{BB962C8B-B14F-4D97-AF65-F5344CB8AC3E}">
        <p14:creationId xmlns:p14="http://schemas.microsoft.com/office/powerpoint/2010/main" val="67229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713037"/>
          </a:xfrm>
        </p:spPr>
        <p:txBody>
          <a:bodyPr>
            <a:normAutofit/>
          </a:bodyPr>
          <a:lstStyle/>
          <a:p>
            <a:pPr>
              <a:defRPr/>
            </a:pPr>
            <a:r>
              <a:rPr lang="en-US" altLang="en-US" dirty="0">
                <a:ea typeface="ＭＳ Ｐゴシック" panose="020B0600070205080204" pitchFamily="34" charset="-128"/>
              </a:rPr>
              <a:t>Step #2: A Different Kind Of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pic>
        <p:nvPicPr>
          <p:cNvPr id="3" name="Picture 2" descr="A picture containing drawing&#10;&#10;Description automatically generated">
            <a:extLst>
              <a:ext uri="{FF2B5EF4-FFF2-40B4-BE49-F238E27FC236}">
                <a16:creationId xmlns:a16="http://schemas.microsoft.com/office/drawing/2014/main" id="{C0267DC4-6D29-FE4B-803E-97B3A55F0F25}"/>
              </a:ext>
            </a:extLst>
          </p:cNvPr>
          <p:cNvPicPr>
            <a:picLocks noChangeAspect="1"/>
          </p:cNvPicPr>
          <p:nvPr/>
        </p:nvPicPr>
        <p:blipFill>
          <a:blip r:embed="rId3"/>
          <a:stretch>
            <a:fillRect/>
          </a:stretch>
        </p:blipFill>
        <p:spPr>
          <a:xfrm>
            <a:off x="5181600" y="2667002"/>
            <a:ext cx="3309604" cy="2302933"/>
          </a:xfrm>
          <a:prstGeom prst="rect">
            <a:avLst/>
          </a:prstGeom>
        </p:spPr>
      </p:pic>
      <p:sp>
        <p:nvSpPr>
          <p:cNvPr id="5" name="TextBox 4">
            <a:extLst>
              <a:ext uri="{FF2B5EF4-FFF2-40B4-BE49-F238E27FC236}">
                <a16:creationId xmlns:a16="http://schemas.microsoft.com/office/drawing/2014/main" id="{3EEC888A-1E31-E342-9EC1-EAF218ED2E05}"/>
              </a:ext>
            </a:extLst>
          </p:cNvPr>
          <p:cNvSpPr txBox="1"/>
          <p:nvPr/>
        </p:nvSpPr>
        <p:spPr>
          <a:xfrm>
            <a:off x="762002" y="2508697"/>
            <a:ext cx="4131733" cy="20076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Your Task: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Help them tell their Diabetes Story about these highly scored items using the </a:t>
            </a:r>
            <a:r>
              <a:rPr kumimoji="0" lang="en-US" sz="2489"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Conversational Tools</a:t>
            </a:r>
          </a:p>
        </p:txBody>
      </p:sp>
      <p:pic>
        <p:nvPicPr>
          <p:cNvPr id="2" name="Picture 1">
            <a:extLst>
              <a:ext uri="{FF2B5EF4-FFF2-40B4-BE49-F238E27FC236}">
                <a16:creationId xmlns:a16="http://schemas.microsoft.com/office/drawing/2014/main" id="{A41A7E34-C861-0450-DD26-5423BDACF7E4}"/>
              </a:ext>
            </a:extLst>
          </p:cNvPr>
          <p:cNvPicPr>
            <a:picLocks noChangeAspect="1"/>
          </p:cNvPicPr>
          <p:nvPr/>
        </p:nvPicPr>
        <p:blipFill>
          <a:blip r:embed="rId4"/>
          <a:stretch>
            <a:fillRect/>
          </a:stretch>
        </p:blipFill>
        <p:spPr>
          <a:xfrm>
            <a:off x="228600" y="6248402"/>
            <a:ext cx="993734" cy="469433"/>
          </a:xfrm>
          <a:prstGeom prst="rect">
            <a:avLst/>
          </a:prstGeom>
        </p:spPr>
      </p:pic>
    </p:spTree>
    <p:extLst>
      <p:ext uri="{BB962C8B-B14F-4D97-AF65-F5344CB8AC3E}">
        <p14:creationId xmlns:p14="http://schemas.microsoft.com/office/powerpoint/2010/main" val="422179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560637"/>
          </a:xfrm>
        </p:spPr>
        <p:txBody>
          <a:bodyPr>
            <a:normAutofit/>
          </a:bodyPr>
          <a:lstStyle/>
          <a:p>
            <a:pPr>
              <a:defRPr/>
            </a:pPr>
            <a:r>
              <a:rPr lang="en-US" altLang="en-US" dirty="0">
                <a:ea typeface="ＭＳ Ｐゴシック" panose="020B0600070205080204" pitchFamily="34" charset="-128"/>
              </a:rPr>
              <a:t>Step #2: A Different Kind Of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85800" y="2057400"/>
            <a:ext cx="7848600" cy="40549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889"/>
              </a:spcBef>
              <a:spcAft>
                <a:spcPts val="0"/>
              </a:spcAft>
              <a:buClr>
                <a:prstClr val="white">
                  <a:lumMod val="85000"/>
                </a:prstClr>
              </a:buClr>
              <a:buSzPct val="110000"/>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What is a DD story</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Using the high T1-DDS scores, a recent example of:</a:t>
            </a:r>
          </a:p>
          <a:p>
            <a:pPr marL="304804" marR="0" lvl="0" indent="-304804" algn="l" defTabSz="914400" rtl="0" eaLnBrk="1" fontAlgn="auto" latinLnBrk="0" hangingPunct="1">
              <a:lnSpc>
                <a:spcPct val="100000"/>
              </a:lnSpc>
              <a:spcBef>
                <a:spcPts val="889"/>
              </a:spcBef>
              <a:spcAft>
                <a:spcPts val="0"/>
              </a:spcAft>
              <a:buClr>
                <a:prstClr val="white">
                  <a:lumMod val="85000"/>
                </a:prstClr>
              </a:buClr>
              <a:buSzPct val="110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What they are distressed about (e.g., lows, cannot ‘control’ their BG or eating)?</a:t>
            </a:r>
          </a:p>
          <a:p>
            <a:pPr marL="304804" marR="0" lvl="0" indent="-304804" algn="l" defTabSz="914400" rtl="0" eaLnBrk="1" fontAlgn="auto" latinLnBrk="0" hangingPunct="1">
              <a:lnSpc>
                <a:spcPct val="100000"/>
              </a:lnSpc>
              <a:spcBef>
                <a:spcPts val="889"/>
              </a:spcBef>
              <a:spcAft>
                <a:spcPts val="0"/>
              </a:spcAft>
              <a:buClr>
                <a:prstClr val="white">
                  <a:lumMod val="85000"/>
                </a:prstClr>
              </a:buClr>
              <a:buSzPct val="110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Their feelings and thoughts about it – what it means to them</a:t>
            </a:r>
          </a:p>
          <a:p>
            <a:pPr marL="304804" marR="0" lvl="0" indent="-304804" algn="l" defTabSz="914400" rtl="0" eaLnBrk="1" fontAlgn="auto" latinLnBrk="0" hangingPunct="1">
              <a:lnSpc>
                <a:spcPct val="100000"/>
              </a:lnSpc>
              <a:spcBef>
                <a:spcPts val="889"/>
              </a:spcBef>
              <a:spcAft>
                <a:spcPts val="0"/>
              </a:spcAft>
              <a:buClr>
                <a:prstClr val="white">
                  <a:lumMod val="85000"/>
                </a:prstClr>
              </a:buClr>
              <a:buSzPct val="110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How they choose to manage their diabetes in reaction to their DD?</a:t>
            </a:r>
          </a:p>
          <a:p>
            <a:pPr marL="304804" marR="0" lvl="0" indent="-304804" algn="l" defTabSz="914400" rtl="0" eaLnBrk="1" fontAlgn="auto" latinLnBrk="0" hangingPunct="1">
              <a:lnSpc>
                <a:spcPct val="100000"/>
              </a:lnSpc>
              <a:spcBef>
                <a:spcPts val="889"/>
              </a:spcBef>
              <a:spcAft>
                <a:spcPts val="0"/>
              </a:spcAft>
              <a:buClr>
                <a:prstClr val="white">
                  <a:lumMod val="85000"/>
                </a:prstClr>
              </a:buClr>
              <a:buSzPct val="110000"/>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What they would have liked to have done but didn’t?</a:t>
            </a:r>
          </a:p>
          <a:p>
            <a:pPr marL="0" marR="0" lvl="0" indent="0" algn="l" defTabSz="914400" rtl="0" eaLnBrk="1" fontAlgn="auto" latinLnBrk="0" hangingPunct="1">
              <a:lnSpc>
                <a:spcPct val="100000"/>
              </a:lnSpc>
              <a:spcBef>
                <a:spcPts val="889"/>
              </a:spcBef>
              <a:spcAft>
                <a:spcPts val="0"/>
              </a:spcAft>
              <a:buClr>
                <a:prstClr val="white">
                  <a:lumMod val="85000"/>
                </a:prstClr>
              </a:buClr>
              <a:buSzPct val="110000"/>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story tells you the “good reason” why a person is making their current choices. (If terrified you cannot be safe, you stay high.)</a:t>
            </a:r>
          </a:p>
        </p:txBody>
      </p:sp>
      <p:pic>
        <p:nvPicPr>
          <p:cNvPr id="2" name="Picture 1">
            <a:extLst>
              <a:ext uri="{FF2B5EF4-FFF2-40B4-BE49-F238E27FC236}">
                <a16:creationId xmlns:a16="http://schemas.microsoft.com/office/drawing/2014/main" id="{94513137-7812-320F-DFC8-86483F2632CF}"/>
              </a:ext>
            </a:extLst>
          </p:cNvPr>
          <p:cNvPicPr>
            <a:picLocks noChangeAspect="1"/>
          </p:cNvPicPr>
          <p:nvPr/>
        </p:nvPicPr>
        <p:blipFill>
          <a:blip r:embed="rId3"/>
          <a:stretch>
            <a:fillRect/>
          </a:stretch>
        </p:blipFill>
        <p:spPr>
          <a:xfrm>
            <a:off x="150833" y="6248402"/>
            <a:ext cx="993734" cy="469433"/>
          </a:xfrm>
          <a:prstGeom prst="rect">
            <a:avLst/>
          </a:prstGeom>
        </p:spPr>
      </p:pic>
    </p:spTree>
    <p:extLst>
      <p:ext uri="{BB962C8B-B14F-4D97-AF65-F5344CB8AC3E}">
        <p14:creationId xmlns:p14="http://schemas.microsoft.com/office/powerpoint/2010/main" val="183211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12305-6F4F-458E-B930-7BD84CA092BF}"/>
              </a:ext>
            </a:extLst>
          </p:cNvPr>
          <p:cNvSpPr>
            <a:spLocks noGrp="1"/>
          </p:cNvSpPr>
          <p:nvPr>
            <p:ph type="title"/>
          </p:nvPr>
        </p:nvSpPr>
        <p:spPr>
          <a:xfrm>
            <a:off x="595223" y="381000"/>
            <a:ext cx="4662577" cy="1316736"/>
          </a:xfrm>
        </p:spPr>
        <p:txBody>
          <a:bodyPr anchor="b">
            <a:normAutofit/>
          </a:bodyPr>
          <a:lstStyle/>
          <a:p>
            <a:r>
              <a:rPr lang="en-US" sz="3822" dirty="0"/>
              <a:t>Managing Type 1 Diabetes Is Tough</a:t>
            </a:r>
          </a:p>
        </p:txBody>
      </p:sp>
      <p:sp>
        <p:nvSpPr>
          <p:cNvPr id="3" name="Content Placeholder 2">
            <a:extLst>
              <a:ext uri="{FF2B5EF4-FFF2-40B4-BE49-F238E27FC236}">
                <a16:creationId xmlns:a16="http://schemas.microsoft.com/office/drawing/2014/main" id="{0DCA7353-DBF6-4010-AE27-C9881880E955}"/>
              </a:ext>
            </a:extLst>
          </p:cNvPr>
          <p:cNvSpPr>
            <a:spLocks noGrp="1"/>
          </p:cNvSpPr>
          <p:nvPr>
            <p:ph idx="1"/>
          </p:nvPr>
        </p:nvSpPr>
        <p:spPr>
          <a:xfrm>
            <a:off x="723941" y="1981200"/>
            <a:ext cx="4403598" cy="4267200"/>
          </a:xfrm>
        </p:spPr>
        <p:txBody>
          <a:bodyPr anchor="t">
            <a:normAutofit fontScale="92500"/>
          </a:bodyPr>
          <a:lstStyle/>
          <a:p>
            <a:pPr marL="304804" indent="-304804" defTabSz="812810" fontAlgn="base">
              <a:spcAft>
                <a:spcPts val="533"/>
              </a:spcAft>
              <a:buClrTx/>
              <a:buFont typeface="Wingdings" pitchFamily="2" charset="2"/>
              <a:buChar char="§"/>
              <a:defRPr/>
            </a:pPr>
            <a:r>
              <a:rPr lang="en-US" sz="2400" dirty="0"/>
              <a:t>A huge amount to manage and balance</a:t>
            </a:r>
          </a:p>
          <a:p>
            <a:pPr marL="304804" indent="-304804" defTabSz="812810" fontAlgn="base">
              <a:spcAft>
                <a:spcPts val="533"/>
              </a:spcAft>
              <a:buClrTx/>
              <a:buFont typeface="Wingdings" pitchFamily="2" charset="2"/>
              <a:buChar char="§"/>
              <a:defRPr/>
            </a:pPr>
            <a:r>
              <a:rPr lang="en-US" sz="2400" dirty="0"/>
              <a:t>No vacation – constant &amp; unrelenting</a:t>
            </a:r>
          </a:p>
          <a:p>
            <a:pPr marL="304804" indent="-304804" defTabSz="812810" fontAlgn="base">
              <a:spcAft>
                <a:spcPts val="533"/>
              </a:spcAft>
              <a:buClrTx/>
              <a:buFont typeface="Wingdings" pitchFamily="2" charset="2"/>
              <a:buChar char="§"/>
              <a:defRPr/>
            </a:pPr>
            <a:r>
              <a:rPr lang="en-US" sz="2400" dirty="0"/>
              <a:t>Efforts never good enough</a:t>
            </a:r>
          </a:p>
          <a:p>
            <a:pPr marL="304804" indent="-304804" defTabSz="812810" fontAlgn="base">
              <a:spcAft>
                <a:spcPts val="533"/>
              </a:spcAft>
              <a:buClrTx/>
              <a:buFont typeface="Wingdings" pitchFamily="2" charset="2"/>
              <a:buChar char="§"/>
              <a:defRPr/>
            </a:pPr>
            <a:r>
              <a:rPr lang="en-US" sz="2400" dirty="0"/>
              <a:t>Frightening: hypers, hypos, complications, costs</a:t>
            </a:r>
          </a:p>
          <a:p>
            <a:pPr marL="304804" indent="-304804" defTabSz="812810" fontAlgn="base">
              <a:spcAft>
                <a:spcPts val="533"/>
              </a:spcAft>
              <a:buClrTx/>
              <a:buFont typeface="Wingdings" pitchFamily="2" charset="2"/>
              <a:buChar char="§"/>
              <a:defRPr/>
            </a:pPr>
            <a:r>
              <a:rPr lang="en-US" sz="2400" dirty="0"/>
              <a:t>Most others don’t see the amount of work involved</a:t>
            </a:r>
          </a:p>
          <a:p>
            <a:pPr marL="0" indent="0" defTabSz="812810" fontAlgn="base">
              <a:spcAft>
                <a:spcPts val="533"/>
              </a:spcAft>
              <a:buClrTx/>
              <a:buNone/>
              <a:defRPr/>
            </a:pPr>
            <a:r>
              <a:rPr lang="en-US" sz="2400" dirty="0"/>
              <a:t>For many this takes an </a:t>
            </a:r>
            <a:r>
              <a:rPr lang="en-US" sz="2400" dirty="0" err="1"/>
              <a:t>emotiona</a:t>
            </a:r>
            <a:r>
              <a:rPr lang="en-US" sz="2400" dirty="0"/>
              <a:t>l toll</a:t>
            </a:r>
          </a:p>
        </p:txBody>
      </p:sp>
      <p:pic>
        <p:nvPicPr>
          <p:cNvPr id="4" name="Picture 3">
            <a:extLst>
              <a:ext uri="{FF2B5EF4-FFF2-40B4-BE49-F238E27FC236}">
                <a16:creationId xmlns:a16="http://schemas.microsoft.com/office/drawing/2014/main" id="{17E44DF9-3CD5-436D-B2A4-A918FB5FF8BB}"/>
              </a:ext>
            </a:extLst>
          </p:cNvPr>
          <p:cNvPicPr>
            <a:picLocks noChangeAspect="1"/>
          </p:cNvPicPr>
          <p:nvPr/>
        </p:nvPicPr>
        <p:blipFill rotWithShape="1">
          <a:blip r:embed="rId2"/>
          <a:srcRect l="18051" r="30967" b="2"/>
          <a:stretch/>
        </p:blipFill>
        <p:spPr>
          <a:xfrm>
            <a:off x="5662805" y="949960"/>
            <a:ext cx="3045518" cy="4958080"/>
          </a:xfrm>
          <a:prstGeom prst="rect">
            <a:avLst/>
          </a:prstGeom>
        </p:spPr>
      </p:pic>
      <p:pic>
        <p:nvPicPr>
          <p:cNvPr id="5" name="Picture 4">
            <a:extLst>
              <a:ext uri="{FF2B5EF4-FFF2-40B4-BE49-F238E27FC236}">
                <a16:creationId xmlns:a16="http://schemas.microsoft.com/office/drawing/2014/main" id="{00CF0D7B-8B65-D3BB-FC37-DA99181AF0B7}"/>
              </a:ext>
            </a:extLst>
          </p:cNvPr>
          <p:cNvPicPr>
            <a:picLocks noChangeAspect="1"/>
          </p:cNvPicPr>
          <p:nvPr/>
        </p:nvPicPr>
        <p:blipFill>
          <a:blip r:embed="rId3"/>
          <a:stretch>
            <a:fillRect/>
          </a:stretch>
        </p:blipFill>
        <p:spPr>
          <a:xfrm>
            <a:off x="227074" y="6297149"/>
            <a:ext cx="993734" cy="469433"/>
          </a:xfrm>
          <a:prstGeom prst="rect">
            <a:avLst/>
          </a:prstGeom>
        </p:spPr>
      </p:pic>
    </p:spTree>
    <p:extLst>
      <p:ext uri="{BB962C8B-B14F-4D97-AF65-F5344CB8AC3E}">
        <p14:creationId xmlns:p14="http://schemas.microsoft.com/office/powerpoint/2010/main" val="420966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8305800" cy="1066800"/>
          </a:xfrm>
        </p:spPr>
        <p:txBody>
          <a:bodyPr>
            <a:normAutofit/>
          </a:bodyPr>
          <a:lstStyle/>
          <a:p>
            <a:r>
              <a:rPr lang="en-US" dirty="0"/>
              <a:t>Getting The Conversation Started</a:t>
            </a:r>
          </a:p>
        </p:txBody>
      </p:sp>
      <p:sp>
        <p:nvSpPr>
          <p:cNvPr id="3" name="Content Placeholder 2"/>
          <p:cNvSpPr>
            <a:spLocks noGrp="1"/>
          </p:cNvSpPr>
          <p:nvPr>
            <p:ph idx="1"/>
          </p:nvPr>
        </p:nvSpPr>
        <p:spPr>
          <a:xfrm>
            <a:off x="1117602" y="2142067"/>
            <a:ext cx="7044267" cy="3657600"/>
          </a:xfrm>
        </p:spPr>
        <p:txBody>
          <a:bodyPr>
            <a:normAutofit fontScale="92500"/>
          </a:bodyPr>
          <a:lstStyle/>
          <a:p>
            <a:pPr marL="0" indent="0">
              <a:buNone/>
            </a:pPr>
            <a:r>
              <a:rPr lang="en-US" dirty="0"/>
              <a:t>“To prepare for this visit, you completed a questionnaire that looks at Diabetes Distress.  This questionnaire reflects how stressed you are about diabetes right now and what you might be stressed about.</a:t>
            </a:r>
          </a:p>
          <a:p>
            <a:pPr marL="0" indent="0">
              <a:buNone/>
            </a:pPr>
            <a:r>
              <a:rPr lang="en-US" dirty="0"/>
              <a:t>Can we take a look at your results together?”</a:t>
            </a:r>
          </a:p>
        </p:txBody>
      </p:sp>
      <p:pic>
        <p:nvPicPr>
          <p:cNvPr id="5" name="Picture 4">
            <a:extLst>
              <a:ext uri="{FF2B5EF4-FFF2-40B4-BE49-F238E27FC236}">
                <a16:creationId xmlns:a16="http://schemas.microsoft.com/office/drawing/2014/main" id="{87B9F3E9-432A-03F8-0637-707891DC5C7D}"/>
              </a:ext>
            </a:extLst>
          </p:cNvPr>
          <p:cNvPicPr>
            <a:picLocks noChangeAspect="1"/>
          </p:cNvPicPr>
          <p:nvPr/>
        </p:nvPicPr>
        <p:blipFill>
          <a:blip r:embed="rId2"/>
          <a:stretch>
            <a:fillRect/>
          </a:stretch>
        </p:blipFill>
        <p:spPr>
          <a:xfrm>
            <a:off x="228600" y="6166084"/>
            <a:ext cx="993734" cy="469433"/>
          </a:xfrm>
          <a:prstGeom prst="rect">
            <a:avLst/>
          </a:prstGeom>
        </p:spPr>
      </p:pic>
    </p:spTree>
    <p:extLst>
      <p:ext uri="{BB962C8B-B14F-4D97-AF65-F5344CB8AC3E}">
        <p14:creationId xmlns:p14="http://schemas.microsoft.com/office/powerpoint/2010/main" val="397094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1" y="529509"/>
            <a:ext cx="8382001" cy="918293"/>
          </a:xfrm>
        </p:spPr>
        <p:txBody>
          <a:bodyPr/>
          <a:lstStyle/>
          <a:p>
            <a:pPr>
              <a:defRPr/>
            </a:pPr>
            <a:r>
              <a:rPr lang="en-US" altLang="en-US" dirty="0">
                <a:ea typeface="ＭＳ Ｐゴシック" panose="020B0600070205080204" pitchFamily="34" charset="-128"/>
              </a:rPr>
              <a:t>Getting</a:t>
            </a:r>
            <a:r>
              <a:rPr lang="en-US" altLang="en-US" sz="3911" dirty="0">
                <a:ea typeface="ＭＳ Ｐゴシック" panose="020B0600070205080204" pitchFamily="34" charset="-128"/>
              </a:rPr>
              <a:t> the Conversation Started</a:t>
            </a: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2" name="TextBox 1">
            <a:extLst>
              <a:ext uri="{FF2B5EF4-FFF2-40B4-BE49-F238E27FC236}">
                <a16:creationId xmlns:a16="http://schemas.microsoft.com/office/drawing/2014/main" id="{0FCF5B56-3532-B742-9A25-7927B0527B00}"/>
              </a:ext>
            </a:extLst>
          </p:cNvPr>
          <p:cNvSpPr txBox="1"/>
          <p:nvPr/>
        </p:nvSpPr>
        <p:spPr>
          <a:xfrm>
            <a:off x="508000" y="1532467"/>
            <a:ext cx="8128000" cy="43059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sng"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Start by identifying high Source scores: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strikes you about these scores? You scored ‘feeling powerless’ quite high. Can tell me more about why you are feeling this 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Then identify all highly scored items: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8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89"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notice that you scored high on the item: ‘Feeling that my eating is out of control.’ Can you tell me what might be going 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pic>
        <p:nvPicPr>
          <p:cNvPr id="4" name="Picture 3">
            <a:extLst>
              <a:ext uri="{FF2B5EF4-FFF2-40B4-BE49-F238E27FC236}">
                <a16:creationId xmlns:a16="http://schemas.microsoft.com/office/drawing/2014/main" id="{9EC056AD-531A-B3B1-1BD0-6CF580B24BB5}"/>
              </a:ext>
            </a:extLst>
          </p:cNvPr>
          <p:cNvPicPr>
            <a:picLocks noChangeAspect="1"/>
          </p:cNvPicPr>
          <p:nvPr/>
        </p:nvPicPr>
        <p:blipFill>
          <a:blip r:embed="rId2"/>
          <a:stretch>
            <a:fillRect/>
          </a:stretch>
        </p:blipFill>
        <p:spPr>
          <a:xfrm>
            <a:off x="228600" y="6248402"/>
            <a:ext cx="993734" cy="475529"/>
          </a:xfrm>
          <a:prstGeom prst="rect">
            <a:avLst/>
          </a:prstGeom>
        </p:spPr>
      </p:pic>
    </p:spTree>
    <p:extLst>
      <p:ext uri="{BB962C8B-B14F-4D97-AF65-F5344CB8AC3E}">
        <p14:creationId xmlns:p14="http://schemas.microsoft.com/office/powerpoint/2010/main" val="189295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495237"/>
          </a:xfrm>
        </p:spPr>
        <p:txBody>
          <a:bodyPr>
            <a:normAutofit/>
          </a:bodyPr>
          <a:lstStyle/>
          <a:p>
            <a:pPr>
              <a:defRPr/>
            </a:pPr>
            <a:r>
              <a:rPr lang="en-US" altLang="en-US" dirty="0">
                <a:ea typeface="ＭＳ Ｐゴシック" panose="020B0600070205080204" pitchFamily="34" charset="-128"/>
              </a:rPr>
              <a:t>Having A Different Kind Of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758535" y="1903569"/>
            <a:ext cx="7620000" cy="4954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Use the T1-DDS printout </a:t>
            </a:r>
            <a:r>
              <a:rPr kumimoji="0" lang="en-US" sz="2133" b="0" i="0" u="none" strike="noStrike" kern="1200" cap="none" spc="0" normalizeH="0" baseline="0" noProof="0">
                <a:ln>
                  <a:noFill/>
                </a:ln>
                <a:solidFill>
                  <a:prstClr val="black"/>
                </a:solidFill>
                <a:effectLst/>
                <a:uLnTx/>
                <a:uFillTx/>
                <a:latin typeface="Calibri" panose="020F0502020204030204" pitchFamily="34" charset="0"/>
                <a:ea typeface="+mn-ea"/>
                <a:cs typeface="+mn-cs"/>
              </a:rPr>
              <a:t>and worksheet to </a:t>
            </a: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gently structure the conversation:</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First:  Ask for a specific recent experience (example) that captures the issue reflected in the highly scored item(s). </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Generate discussion about these 5 points to make the Story clear. (</a:t>
            </a:r>
            <a:r>
              <a:rPr kumimoji="0" lang="en-US" sz="2133"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Use the Worksheet to help keep the conversation focused.)</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What happened during the experience?</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What were your thoughts/feelings?</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What did you actually do (specifically)?</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How did it turn out?</a:t>
            </a:r>
          </a:p>
          <a:p>
            <a:pPr marL="0" marR="0" lvl="0" indent="0" algn="l"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Ideally, what would you have liked to have happened?</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r>
              <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This Is Their Diabetes Story</a:t>
            </a:r>
          </a:p>
        </p:txBody>
      </p:sp>
      <p:pic>
        <p:nvPicPr>
          <p:cNvPr id="2" name="Picture 1">
            <a:extLst>
              <a:ext uri="{FF2B5EF4-FFF2-40B4-BE49-F238E27FC236}">
                <a16:creationId xmlns:a16="http://schemas.microsoft.com/office/drawing/2014/main" id="{A41A7E34-C861-0450-DD26-5423BDACF7E4}"/>
              </a:ext>
            </a:extLst>
          </p:cNvPr>
          <p:cNvPicPr>
            <a:picLocks noChangeAspect="1"/>
          </p:cNvPicPr>
          <p:nvPr/>
        </p:nvPicPr>
        <p:blipFill>
          <a:blip r:embed="rId3"/>
          <a:stretch>
            <a:fillRect/>
          </a:stretch>
        </p:blipFill>
        <p:spPr>
          <a:xfrm>
            <a:off x="228600" y="6248402"/>
            <a:ext cx="993734" cy="469433"/>
          </a:xfrm>
          <a:prstGeom prst="rect">
            <a:avLst/>
          </a:prstGeom>
        </p:spPr>
      </p:pic>
    </p:spTree>
    <p:extLst>
      <p:ext uri="{BB962C8B-B14F-4D97-AF65-F5344CB8AC3E}">
        <p14:creationId xmlns:p14="http://schemas.microsoft.com/office/powerpoint/2010/main" val="111183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495237"/>
          </a:xfrm>
        </p:spPr>
        <p:txBody>
          <a:bodyPr>
            <a:normAutofit/>
          </a:bodyPr>
          <a:lstStyle/>
          <a:p>
            <a:pPr>
              <a:defRPr/>
            </a:pPr>
            <a:r>
              <a:rPr lang="en-US" altLang="en-US" dirty="0">
                <a:ea typeface="ＭＳ Ｐゴシック" panose="020B0600070205080204" pitchFamily="34" charset="-128"/>
              </a:rPr>
              <a:t>Having A Different Kind Of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758535" y="1903569"/>
            <a:ext cx="7620000" cy="45986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Establish a “judgement-free”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Most have never been asked how they feel or think about their diabetes and can elicit painful feelings and thoughts.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may not be used to hearing &amp; tolerating this (painful and uncomfortable for us too)</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May want to jump in and make them feel better</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May feel that you don’t have the time for this or that it is not part of your professional role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Remember: you do not have to “fix” them (no need to rescue them, solve it, or make them feel better – just elicit the story)</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41A7E34-C861-0450-DD26-5423BDACF7E4}"/>
              </a:ext>
            </a:extLst>
          </p:cNvPr>
          <p:cNvPicPr>
            <a:picLocks noChangeAspect="1"/>
          </p:cNvPicPr>
          <p:nvPr/>
        </p:nvPicPr>
        <p:blipFill>
          <a:blip r:embed="rId3"/>
          <a:stretch>
            <a:fillRect/>
          </a:stretch>
        </p:blipFill>
        <p:spPr>
          <a:xfrm>
            <a:off x="228600" y="6248402"/>
            <a:ext cx="993734" cy="469433"/>
          </a:xfrm>
          <a:prstGeom prst="rect">
            <a:avLst/>
          </a:prstGeom>
        </p:spPr>
      </p:pic>
    </p:spTree>
    <p:extLst>
      <p:ext uri="{BB962C8B-B14F-4D97-AF65-F5344CB8AC3E}">
        <p14:creationId xmlns:p14="http://schemas.microsoft.com/office/powerpoint/2010/main" val="220738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027237"/>
          </a:xfrm>
        </p:spPr>
        <p:txBody>
          <a:bodyPr>
            <a:normAutofit/>
          </a:bodyPr>
          <a:lstStyle/>
          <a:p>
            <a:pPr>
              <a:defRPr/>
            </a:pPr>
            <a:r>
              <a:rPr lang="en-US" altLang="en-US" dirty="0">
                <a:ea typeface="ＭＳ Ｐゴシック" panose="020B0600070205080204" pitchFamily="34" charset="-128"/>
              </a:rPr>
              <a:t>Diabetes Distress Stories</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758535" y="1903569"/>
            <a:ext cx="7620000" cy="38599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Common events you will hear about: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Scary or embarrassing lows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Surprising highs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Difficulty managing BG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Eating challenges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Managing all of the tech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Situations with friends, family, colleagues</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Managing health care (feeling judged and misunderstood), insurance, etc.</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41A7E34-C861-0450-DD26-5423BDACF7E4}"/>
              </a:ext>
            </a:extLst>
          </p:cNvPr>
          <p:cNvPicPr>
            <a:picLocks noChangeAspect="1"/>
          </p:cNvPicPr>
          <p:nvPr/>
        </p:nvPicPr>
        <p:blipFill>
          <a:blip r:embed="rId3"/>
          <a:stretch>
            <a:fillRect/>
          </a:stretch>
        </p:blipFill>
        <p:spPr>
          <a:xfrm>
            <a:off x="228600" y="6248402"/>
            <a:ext cx="993734" cy="469433"/>
          </a:xfrm>
          <a:prstGeom prst="rect">
            <a:avLst/>
          </a:prstGeom>
        </p:spPr>
      </p:pic>
    </p:spTree>
    <p:extLst>
      <p:ext uri="{BB962C8B-B14F-4D97-AF65-F5344CB8AC3E}">
        <p14:creationId xmlns:p14="http://schemas.microsoft.com/office/powerpoint/2010/main" val="8360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027237"/>
          </a:xfrm>
        </p:spPr>
        <p:txBody>
          <a:bodyPr>
            <a:normAutofit/>
          </a:bodyPr>
          <a:lstStyle/>
          <a:p>
            <a:pPr>
              <a:defRPr/>
            </a:pPr>
            <a:r>
              <a:rPr lang="en-US" altLang="en-US" dirty="0">
                <a:ea typeface="ＭＳ Ｐゴシック" panose="020B0600070205080204" pitchFamily="34" charset="-128"/>
              </a:rPr>
              <a:t>Diabetes Distress Stories</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759973" y="1752602"/>
            <a:ext cx="7620000" cy="53372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“Can you tell me about a recent example of this DD item?”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had a low right before I was to drive to a big family wedding.”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could not get my sugars down – nothing I did seemed to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 family dinner everyone kept looking at me when I reached for dessert.”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41A7E34-C861-0450-DD26-5423BDACF7E4}"/>
              </a:ext>
            </a:extLst>
          </p:cNvPr>
          <p:cNvPicPr>
            <a:picLocks noChangeAspect="1"/>
          </p:cNvPicPr>
          <p:nvPr/>
        </p:nvPicPr>
        <p:blipFill>
          <a:blip r:embed="rId3"/>
          <a:stretch>
            <a:fillRect/>
          </a:stretch>
        </p:blipFill>
        <p:spPr>
          <a:xfrm>
            <a:off x="228600" y="6248402"/>
            <a:ext cx="993734" cy="469433"/>
          </a:xfrm>
          <a:prstGeom prst="rect">
            <a:avLst/>
          </a:prstGeom>
        </p:spPr>
      </p:pic>
    </p:spTree>
    <p:extLst>
      <p:ext uri="{BB962C8B-B14F-4D97-AF65-F5344CB8AC3E}">
        <p14:creationId xmlns:p14="http://schemas.microsoft.com/office/powerpoint/2010/main" val="64347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09600" y="1371602"/>
            <a:ext cx="8116314" cy="64452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Listen for major common themes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Referenced in handout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Hopelessness/powerlessness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 matter what I do, I can’t control my diabetes”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Negative self- judgement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“It is all my fault – I am a bad diabetic. I should be able to do it by now.”</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Shame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don’t tell people I have diabetes.” “I keep my challenges to myself.”</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Burden: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am a burden on my family, friends and the healthcare system.”</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am broken” (damaged goods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am not as attractive to others because of diabetes”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Doom/Fatalism</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am destined for terrible complications”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41A7E34-C861-0450-DD26-5423BDACF7E4}"/>
              </a:ext>
            </a:extLst>
          </p:cNvPr>
          <p:cNvPicPr>
            <a:picLocks noChangeAspect="1"/>
          </p:cNvPicPr>
          <p:nvPr/>
        </p:nvPicPr>
        <p:blipFill>
          <a:blip r:embed="rId3"/>
          <a:stretch>
            <a:fillRect/>
          </a:stretch>
        </p:blipFill>
        <p:spPr>
          <a:xfrm>
            <a:off x="228600" y="6248402"/>
            <a:ext cx="993734" cy="469433"/>
          </a:xfrm>
          <a:prstGeom prst="rect">
            <a:avLst/>
          </a:prstGeom>
        </p:spPr>
      </p:pic>
    </p:spTree>
    <p:extLst>
      <p:ext uri="{BB962C8B-B14F-4D97-AF65-F5344CB8AC3E}">
        <p14:creationId xmlns:p14="http://schemas.microsoft.com/office/powerpoint/2010/main" val="167164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3811" y="1295400"/>
            <a:ext cx="8116314" cy="61375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Use The Conversational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Reflect often with empathy and use “feeling” words: “That must have really frustrated you.” “You must have been so angry.”</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Common “feeling” words: anger, fear, frustration, exhaustion, sad, embarrassed, guilty, overwhelmed, etc.  They will correct you if you are wrong.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Listen for how they are self-critical and beat themselves up (I’m a bad diabetic.” “I should know this by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41A7E34-C861-0450-DD26-5423BDACF7E4}"/>
              </a:ext>
            </a:extLst>
          </p:cNvPr>
          <p:cNvPicPr>
            <a:picLocks noChangeAspect="1"/>
          </p:cNvPicPr>
          <p:nvPr/>
        </p:nvPicPr>
        <p:blipFill>
          <a:blip r:embed="rId3"/>
          <a:stretch>
            <a:fillRect/>
          </a:stretch>
        </p:blipFill>
        <p:spPr>
          <a:xfrm>
            <a:off x="228600" y="6248402"/>
            <a:ext cx="993734" cy="469433"/>
          </a:xfrm>
          <a:prstGeom prst="rect">
            <a:avLst/>
          </a:prstGeom>
        </p:spPr>
      </p:pic>
    </p:spTree>
    <p:extLst>
      <p:ext uri="{BB962C8B-B14F-4D97-AF65-F5344CB8AC3E}">
        <p14:creationId xmlns:p14="http://schemas.microsoft.com/office/powerpoint/2010/main" val="348708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3811" y="1295402"/>
            <a:ext cx="8116314" cy="46601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Review and summarize the story you hear</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 I have this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“Is there anything missing?”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Then ask</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“How does all of this strike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“Does any of this surprise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41A7E34-C861-0450-DD26-5423BDACF7E4}"/>
              </a:ext>
            </a:extLst>
          </p:cNvPr>
          <p:cNvPicPr>
            <a:picLocks noChangeAspect="1"/>
          </p:cNvPicPr>
          <p:nvPr/>
        </p:nvPicPr>
        <p:blipFill>
          <a:blip r:embed="rId3"/>
          <a:stretch>
            <a:fillRect/>
          </a:stretch>
        </p:blipFill>
        <p:spPr>
          <a:xfrm>
            <a:off x="228600" y="6248402"/>
            <a:ext cx="993734" cy="469433"/>
          </a:xfrm>
          <a:prstGeom prst="rect">
            <a:avLst/>
          </a:prstGeom>
        </p:spPr>
      </p:pic>
    </p:spTree>
    <p:extLst>
      <p:ext uri="{BB962C8B-B14F-4D97-AF65-F5344CB8AC3E}">
        <p14:creationId xmlns:p14="http://schemas.microsoft.com/office/powerpoint/2010/main" val="176738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13DB-329D-4668-9FD2-9D85110E9C87}"/>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2AAA4F5F-1AD6-44A0-ACD6-02322356EAED}"/>
              </a:ext>
            </a:extLst>
          </p:cNvPr>
          <p:cNvSpPr>
            <a:spLocks noGrp="1"/>
          </p:cNvSpPr>
          <p:nvPr>
            <p:ph sz="quarter" idx="1"/>
          </p:nvPr>
        </p:nvSpPr>
        <p:spPr/>
        <p:txBody>
          <a:bodyPr>
            <a:normAutofit/>
          </a:bodyPr>
          <a:lstStyle/>
          <a:p>
            <a:pPr marL="0" indent="0">
              <a:buNone/>
            </a:pPr>
            <a:r>
              <a:rPr lang="en-US" dirty="0">
                <a:solidFill>
                  <a:schemeClr val="tx1"/>
                </a:solidFill>
              </a:rPr>
              <a:t>Which of the following is NOT part of Having A Different Kind Of Conversation?</a:t>
            </a:r>
          </a:p>
          <a:p>
            <a:pPr marL="0" indent="0">
              <a:buNone/>
            </a:pPr>
            <a:r>
              <a:rPr lang="en-US" dirty="0"/>
              <a:t>A. </a:t>
            </a:r>
            <a:r>
              <a:rPr lang="en-US" dirty="0">
                <a:solidFill>
                  <a:schemeClr val="tx1"/>
                </a:solidFill>
              </a:rPr>
              <a:t>Ask for a specific experience or example</a:t>
            </a:r>
          </a:p>
          <a:p>
            <a:pPr marL="0" indent="0">
              <a:buNone/>
            </a:pPr>
            <a:r>
              <a:rPr lang="en-US" dirty="0">
                <a:solidFill>
                  <a:schemeClr val="tx1"/>
                </a:solidFill>
              </a:rPr>
              <a:t>B. Tell them about new devices that could help</a:t>
            </a:r>
          </a:p>
          <a:p>
            <a:pPr marL="0" indent="0">
              <a:buNone/>
            </a:pPr>
            <a:r>
              <a:rPr lang="en-US" dirty="0">
                <a:solidFill>
                  <a:schemeClr val="tx1"/>
                </a:solidFill>
              </a:rPr>
              <a:t>C. Establish a judgement free zone</a:t>
            </a:r>
          </a:p>
          <a:p>
            <a:pPr marL="0" indent="0">
              <a:buNone/>
            </a:pPr>
            <a:r>
              <a:rPr lang="en-US" dirty="0">
                <a:solidFill>
                  <a:schemeClr val="tx1"/>
                </a:solidFill>
              </a:rPr>
              <a:t>D. Use the conversational tools</a:t>
            </a:r>
            <a:endParaRPr lang="en-US" dirty="0"/>
          </a:p>
        </p:txBody>
      </p:sp>
      <p:sp>
        <p:nvSpPr>
          <p:cNvPr id="4" name="Oval 3">
            <a:extLst>
              <a:ext uri="{FF2B5EF4-FFF2-40B4-BE49-F238E27FC236}">
                <a16:creationId xmlns:a16="http://schemas.microsoft.com/office/drawing/2014/main" id="{89826245-BA04-4590-9FE3-EC936B354446}"/>
              </a:ext>
            </a:extLst>
          </p:cNvPr>
          <p:cNvSpPr/>
          <p:nvPr/>
        </p:nvSpPr>
        <p:spPr>
          <a:xfrm>
            <a:off x="304800" y="2875040"/>
            <a:ext cx="8229600" cy="54186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ysClr val="windowText" lastClr="000000"/>
              </a:solidFill>
              <a:effectLst/>
              <a:uLnTx/>
              <a:uFillTx/>
              <a:latin typeface="Gill Sans MT"/>
              <a:ea typeface="+mn-ea"/>
              <a:cs typeface="+mn-cs"/>
            </a:endParaRPr>
          </a:p>
        </p:txBody>
      </p:sp>
    </p:spTree>
    <p:extLst>
      <p:ext uri="{BB962C8B-B14F-4D97-AF65-F5344CB8AC3E}">
        <p14:creationId xmlns:p14="http://schemas.microsoft.com/office/powerpoint/2010/main" val="305812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1026">
            <a:extLst>
              <a:ext uri="{FF2B5EF4-FFF2-40B4-BE49-F238E27FC236}">
                <a16:creationId xmlns:a16="http://schemas.microsoft.com/office/drawing/2014/main" id="{8FF950B9-5A0D-3F47-8D25-26A8AA295C2A}"/>
              </a:ext>
            </a:extLst>
          </p:cNvPr>
          <p:cNvSpPr>
            <a:spLocks noGrp="1" noChangeArrowheads="1"/>
          </p:cNvSpPr>
          <p:nvPr>
            <p:ph type="title"/>
          </p:nvPr>
        </p:nvSpPr>
        <p:spPr>
          <a:xfrm>
            <a:off x="494518" y="152402"/>
            <a:ext cx="8229600" cy="1244599"/>
          </a:xfrm>
        </p:spPr>
        <p:txBody>
          <a:bodyPr anchor="b">
            <a:noAutofit/>
          </a:bodyPr>
          <a:lstStyle/>
          <a:p>
            <a:pPr>
              <a:lnSpc>
                <a:spcPct val="90000"/>
              </a:lnSpc>
              <a:defRPr/>
            </a:pPr>
            <a:r>
              <a:rPr lang="en-US" altLang="en-US" dirty="0"/>
              <a:t>Diabetes Distress (DD)</a:t>
            </a:r>
            <a:br>
              <a:rPr lang="en-US" altLang="en-US" dirty="0"/>
            </a:br>
            <a:endParaRPr lang="en-US" altLang="en-US" sz="2800" dirty="0"/>
          </a:p>
        </p:txBody>
      </p:sp>
      <p:sp>
        <p:nvSpPr>
          <p:cNvPr id="691203" name="Rectangle 1027">
            <a:extLst>
              <a:ext uri="{FF2B5EF4-FFF2-40B4-BE49-F238E27FC236}">
                <a16:creationId xmlns:a16="http://schemas.microsoft.com/office/drawing/2014/main" id="{8867C552-5846-C446-A322-E73D75D51D3D}"/>
              </a:ext>
            </a:extLst>
          </p:cNvPr>
          <p:cNvSpPr>
            <a:spLocks noGrp="1" noChangeArrowheads="1"/>
          </p:cNvSpPr>
          <p:nvPr>
            <p:ph sz="quarter" idx="1"/>
          </p:nvPr>
        </p:nvSpPr>
        <p:spPr>
          <a:xfrm>
            <a:off x="539318" y="1776805"/>
            <a:ext cx="4041648" cy="4937760"/>
          </a:xfrm>
        </p:spPr>
        <p:txBody>
          <a:bodyPr>
            <a:normAutofit/>
          </a:bodyPr>
          <a:lstStyle/>
          <a:p>
            <a:pPr marL="406405" lvl="1" indent="0">
              <a:lnSpc>
                <a:spcPct val="90000"/>
              </a:lnSpc>
              <a:buNone/>
              <a:defRPr/>
            </a:pPr>
            <a:r>
              <a:rPr lang="en-US" sz="2700" dirty="0"/>
              <a:t>DD refers to the </a:t>
            </a:r>
            <a:r>
              <a:rPr lang="en-US" sz="2700" i="1" u="sng" dirty="0"/>
              <a:t>expected</a:t>
            </a:r>
            <a:r>
              <a:rPr lang="en-US" sz="2700" dirty="0"/>
              <a:t> worries, concerns, fears, and threats that are associated with a demanding chronic disease (e.g., management struggles, threats of complications, loss of functioning, access to care).</a:t>
            </a:r>
          </a:p>
        </p:txBody>
      </p:sp>
      <p:pic>
        <p:nvPicPr>
          <p:cNvPr id="7" name="Picture 6">
            <a:extLst>
              <a:ext uri="{FF2B5EF4-FFF2-40B4-BE49-F238E27FC236}">
                <a16:creationId xmlns:a16="http://schemas.microsoft.com/office/drawing/2014/main" id="{ED06E5F3-A11A-55EB-6BD3-CB633A23F553}"/>
              </a:ext>
            </a:extLst>
          </p:cNvPr>
          <p:cNvPicPr>
            <a:picLocks noChangeAspect="1"/>
          </p:cNvPicPr>
          <p:nvPr/>
        </p:nvPicPr>
        <p:blipFill rotWithShape="1">
          <a:blip r:embed="rId2"/>
          <a:srcRect l="27099" r="26861" b="2"/>
          <a:stretch/>
        </p:blipFill>
        <p:spPr>
          <a:xfrm>
            <a:off x="4800600" y="1524000"/>
            <a:ext cx="4041648" cy="4937760"/>
          </a:xfrm>
          <a:prstGeom prst="rect">
            <a:avLst/>
          </a:prstGeom>
          <a:noFill/>
        </p:spPr>
      </p:pic>
      <p:sp>
        <p:nvSpPr>
          <p:cNvPr id="20483" name="Text Box 1028">
            <a:extLst>
              <a:ext uri="{FF2B5EF4-FFF2-40B4-BE49-F238E27FC236}">
                <a16:creationId xmlns:a16="http://schemas.microsoft.com/office/drawing/2014/main" id="{108732A8-42D7-3742-B88E-124E43E9693F}"/>
              </a:ext>
            </a:extLst>
          </p:cNvPr>
          <p:cNvSpPr txBox="1">
            <a:spLocks noChangeArrowheads="1"/>
          </p:cNvSpPr>
          <p:nvPr/>
        </p:nvSpPr>
        <p:spPr bwMode="auto">
          <a:xfrm>
            <a:off x="3962403" y="5322714"/>
            <a:ext cx="4570589" cy="13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r">
              <a:spcBef>
                <a:spcPct val="50000"/>
              </a:spcBef>
              <a:buSzTx/>
              <a:buNone/>
            </a:pPr>
            <a:endParaRPr lang="en-US" altLang="en-US" sz="800" b="0">
              <a:solidFill>
                <a:prstClr val="white"/>
              </a:solidFill>
            </a:endParaRPr>
          </a:p>
        </p:txBody>
      </p:sp>
      <p:pic>
        <p:nvPicPr>
          <p:cNvPr id="2" name="Picture 1">
            <a:extLst>
              <a:ext uri="{FF2B5EF4-FFF2-40B4-BE49-F238E27FC236}">
                <a16:creationId xmlns:a16="http://schemas.microsoft.com/office/drawing/2014/main" id="{A4CDDB6C-B53E-F87C-AD62-2ABAC6633979}"/>
              </a:ext>
            </a:extLst>
          </p:cNvPr>
          <p:cNvPicPr>
            <a:picLocks noChangeAspect="1"/>
          </p:cNvPicPr>
          <p:nvPr/>
        </p:nvPicPr>
        <p:blipFill>
          <a:blip r:embed="rId3"/>
          <a:stretch>
            <a:fillRect/>
          </a:stretch>
        </p:blipFill>
        <p:spPr>
          <a:xfrm>
            <a:off x="228600" y="6245134"/>
            <a:ext cx="993734" cy="469433"/>
          </a:xfrm>
          <a:prstGeom prst="rect">
            <a:avLst/>
          </a:prstGeom>
        </p:spPr>
      </p:pic>
    </p:spTree>
    <p:extLst>
      <p:ext uri="{BB962C8B-B14F-4D97-AF65-F5344CB8AC3E}">
        <p14:creationId xmlns:p14="http://schemas.microsoft.com/office/powerpoint/2010/main" val="395200372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3"/>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7"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3811" y="1295400"/>
            <a:ext cx="8116314" cy="53988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 Illustration of </a:t>
            </a:r>
            <a:r>
              <a:rPr kumimoji="0" lang="en-US" sz="2400" b="0" i="0" u="sng"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ReVive</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Steps 1 and 2</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 will now hear conversation that illustrates the use of the tools and how to get the conversation started. See if you can notice each of the conversational tools. Refer to your packet where each of the tools is highlighted in the conversation: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Open-ended questions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(O)</a:t>
            </a: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Reflecting feelings words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(R)</a:t>
            </a: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Summarizing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a:t>
            </a: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Normalizing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Active listening with empathy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a:t>
            </a:r>
          </a:p>
          <a:p>
            <a:pPr marL="304804" marR="0" lvl="0" indent="-30480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 typeface="Arial" panose="020B0604020202020204" pitchFamily="34" charset="0"/>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41A7E34-C861-0450-DD26-5423BDACF7E4}"/>
              </a:ext>
            </a:extLst>
          </p:cNvPr>
          <p:cNvPicPr>
            <a:picLocks noChangeAspect="1"/>
          </p:cNvPicPr>
          <p:nvPr/>
        </p:nvPicPr>
        <p:blipFill>
          <a:blip r:embed="rId3"/>
          <a:stretch>
            <a:fillRect/>
          </a:stretch>
        </p:blipFill>
        <p:spPr>
          <a:xfrm>
            <a:off x="228600" y="6248400"/>
            <a:ext cx="993734" cy="469433"/>
          </a:xfrm>
          <a:prstGeom prst="rect">
            <a:avLst/>
          </a:prstGeom>
        </p:spPr>
      </p:pic>
    </p:spTree>
    <p:extLst>
      <p:ext uri="{BB962C8B-B14F-4D97-AF65-F5344CB8AC3E}">
        <p14:creationId xmlns:p14="http://schemas.microsoft.com/office/powerpoint/2010/main" val="57165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00552"/>
            <a:ext cx="7543800" cy="825681"/>
          </a:xfrm>
        </p:spPr>
        <p:txBody>
          <a:bodyPr/>
          <a:lstStyle/>
          <a:p>
            <a:pPr algn="ctr"/>
            <a:r>
              <a:rPr lang="en-US" dirty="0">
                <a:solidFill>
                  <a:srgbClr val="FFC000"/>
                </a:solidFill>
              </a:rPr>
              <a:t>Meet Sally</a:t>
            </a:r>
          </a:p>
        </p:txBody>
      </p:sp>
      <p:sp>
        <p:nvSpPr>
          <p:cNvPr id="3" name="Content Placeholder 2"/>
          <p:cNvSpPr>
            <a:spLocks noGrp="1"/>
          </p:cNvSpPr>
          <p:nvPr>
            <p:ph idx="1"/>
          </p:nvPr>
        </p:nvSpPr>
        <p:spPr>
          <a:xfrm>
            <a:off x="612475" y="1460511"/>
            <a:ext cx="4735623" cy="4572000"/>
          </a:xfrm>
        </p:spPr>
        <p:txBody>
          <a:bodyPr>
            <a:normAutofit fontScale="77500" lnSpcReduction="20000"/>
          </a:bodyPr>
          <a:lstStyle/>
          <a:p>
            <a:r>
              <a:rPr lang="en-US" sz="4000" dirty="0">
                <a:cs typeface="Calibri" panose="020F0502020204030204" pitchFamily="34" charset="0"/>
              </a:rPr>
              <a:t>45 years old, T1D for 30 years, lives with husband, two teens</a:t>
            </a:r>
          </a:p>
          <a:p>
            <a:r>
              <a:rPr lang="en-US" sz="4000" dirty="0">
                <a:cs typeface="Calibri" panose="020F0502020204030204" pitchFamily="34" charset="0"/>
              </a:rPr>
              <a:t>On CSII, but no CGM (disappointed after trying one many years earlier)</a:t>
            </a:r>
          </a:p>
          <a:p>
            <a:pPr lvl="0">
              <a:buClr>
                <a:srgbClr val="10CF9B"/>
              </a:buClr>
            </a:pPr>
            <a:r>
              <a:rPr lang="en-US" sz="4000" dirty="0">
                <a:cs typeface="Calibri" panose="020F0502020204030204" pitchFamily="34" charset="0"/>
              </a:rPr>
              <a:t>Recent A1C results: 7.4%, (9 months later) 8.8% (and 8 </a:t>
            </a:r>
            <a:r>
              <a:rPr lang="en-US" sz="4000" dirty="0" err="1">
                <a:cs typeface="Calibri" panose="020F0502020204030204" pitchFamily="34" charset="0"/>
              </a:rPr>
              <a:t>lb</a:t>
            </a:r>
            <a:r>
              <a:rPr lang="en-US" sz="4000" dirty="0">
                <a:cs typeface="Calibri" panose="020F0502020204030204" pitchFamily="34" charset="0"/>
              </a:rPr>
              <a:t> weight gain)</a:t>
            </a:r>
          </a:p>
          <a:p>
            <a:pPr lvl="0">
              <a:buClr>
                <a:srgbClr val="10CF9B"/>
              </a:buClr>
            </a:pPr>
            <a:r>
              <a:rPr lang="en-US" sz="4000" dirty="0">
                <a:cs typeface="Calibri" panose="020F0502020204030204" pitchFamily="34" charset="0"/>
              </a:rPr>
              <a:t>Referred to Diabetes Education for “medical nutrition counselling”</a:t>
            </a:r>
          </a:p>
        </p:txBody>
      </p:sp>
      <p:pic>
        <p:nvPicPr>
          <p:cNvPr id="5" name="Picture 4">
            <a:extLst>
              <a:ext uri="{FF2B5EF4-FFF2-40B4-BE49-F238E27FC236}">
                <a16:creationId xmlns:a16="http://schemas.microsoft.com/office/drawing/2014/main" id="{4AA093E9-093F-1D44-883D-42E57A5FC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695" y="1963472"/>
            <a:ext cx="2910809" cy="2200211"/>
          </a:xfrm>
          <a:prstGeom prst="rect">
            <a:avLst/>
          </a:prstGeom>
        </p:spPr>
      </p:pic>
      <p:pic>
        <p:nvPicPr>
          <p:cNvPr id="4" name="Picture 3">
            <a:extLst>
              <a:ext uri="{FF2B5EF4-FFF2-40B4-BE49-F238E27FC236}">
                <a16:creationId xmlns:a16="http://schemas.microsoft.com/office/drawing/2014/main" id="{71F7B620-717F-FE4D-2BD1-2ECAFFBC739F}"/>
              </a:ext>
            </a:extLst>
          </p:cNvPr>
          <p:cNvPicPr>
            <a:picLocks noChangeAspect="1"/>
          </p:cNvPicPr>
          <p:nvPr/>
        </p:nvPicPr>
        <p:blipFill>
          <a:blip r:embed="rId3"/>
          <a:stretch>
            <a:fillRect/>
          </a:stretch>
        </p:blipFill>
        <p:spPr>
          <a:xfrm>
            <a:off x="265133" y="6242283"/>
            <a:ext cx="993734" cy="469433"/>
          </a:xfrm>
          <a:prstGeom prst="rect">
            <a:avLst/>
          </a:prstGeom>
        </p:spPr>
      </p:pic>
    </p:spTree>
    <p:extLst>
      <p:ext uri="{BB962C8B-B14F-4D97-AF65-F5344CB8AC3E}">
        <p14:creationId xmlns:p14="http://schemas.microsoft.com/office/powerpoint/2010/main" val="168061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105400" y="2514779"/>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75886" y="1752600"/>
            <a:ext cx="4229514" cy="3696738"/>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“Before we get started, I wanted to ask you to complete a brief questionnaire that looks at how you are feeling about your diabetes right now. We know that tough thoughts and feelings are really common for people with T1D and can make diabetes even harder to live with and manage.”</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(N)</a:t>
            </a:r>
          </a:p>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456267" y="990600"/>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3" name="Title 1">
            <a:extLst>
              <a:ext uri="{FF2B5EF4-FFF2-40B4-BE49-F238E27FC236}">
                <a16:creationId xmlns:a16="http://schemas.microsoft.com/office/drawing/2014/main" id="{53613273-566A-ED3F-A59E-D658B5635340}"/>
              </a:ext>
            </a:extLst>
          </p:cNvPr>
          <p:cNvSpPr txBox="1">
            <a:spLocks/>
          </p:cNvSpPr>
          <p:nvPr/>
        </p:nvSpPr>
        <p:spPr>
          <a:xfrm>
            <a:off x="762000" y="500552"/>
            <a:ext cx="7543800" cy="825681"/>
          </a:xfrm>
          <a:prstGeom prst="rect">
            <a:avLst/>
          </a:prstGeom>
        </p:spPr>
        <p:txBody>
          <a:bodyPr/>
          <a:lst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solidFill>
                <a:effectLst/>
                <a:uLnTx/>
                <a:uFillTx/>
                <a:latin typeface="Calibri" panose="020F0502020204030204" pitchFamily="34" charset="0"/>
                <a:ea typeface="+mj-ea"/>
                <a:cs typeface="+mj-cs"/>
              </a:rPr>
              <a:t>Let’s Ask Sally</a:t>
            </a:r>
          </a:p>
        </p:txBody>
      </p:sp>
      <p:pic>
        <p:nvPicPr>
          <p:cNvPr id="4" name="Picture 3">
            <a:extLst>
              <a:ext uri="{FF2B5EF4-FFF2-40B4-BE49-F238E27FC236}">
                <a16:creationId xmlns:a16="http://schemas.microsoft.com/office/drawing/2014/main" id="{08E5C994-1D05-E27E-66AA-2BAC2D48E93B}"/>
              </a:ext>
            </a:extLst>
          </p:cNvPr>
          <p:cNvPicPr>
            <a:picLocks noChangeAspect="1"/>
          </p:cNvPicPr>
          <p:nvPr/>
        </p:nvPicPr>
        <p:blipFill>
          <a:blip r:embed="rId4"/>
          <a:stretch>
            <a:fillRect/>
          </a:stretch>
        </p:blipFill>
        <p:spPr>
          <a:xfrm>
            <a:off x="265133" y="6130895"/>
            <a:ext cx="993734" cy="469433"/>
          </a:xfrm>
          <a:prstGeom prst="rect">
            <a:avLst/>
          </a:prstGeom>
        </p:spPr>
      </p:pic>
    </p:spTree>
    <p:extLst>
      <p:ext uri="{BB962C8B-B14F-4D97-AF65-F5344CB8AC3E}">
        <p14:creationId xmlns:p14="http://schemas.microsoft.com/office/powerpoint/2010/main" val="115361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52592" y="1372846"/>
            <a:ext cx="1543050" cy="622846"/>
          </a:xfrm>
          <a:prstGeom prst="rect">
            <a:avLst/>
          </a:prstGeom>
        </p:spPr>
        <p:txBody>
          <a:bodyPr vert="horz" lIns="77139" tIns="38570" rIns="77139" bIns="38570" rtlCol="0" anchor="b">
            <a:no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771491" rtl="0" eaLnBrk="1" fontAlgn="auto" latinLnBrk="0" hangingPunct="1">
              <a:lnSpc>
                <a:spcPct val="90000"/>
              </a:lnSpc>
              <a:spcBef>
                <a:spcPct val="0"/>
              </a:spcBef>
              <a:spcAft>
                <a:spcPts val="0"/>
              </a:spcAft>
              <a:buClrTx/>
              <a:buSzTx/>
              <a:buFontTx/>
              <a:buNone/>
              <a:tabLst/>
              <a:defRPr/>
            </a:pPr>
            <a:endParaRPr kumimoji="0" lang="en-US" sz="3418" b="0" i="0" u="none" strike="noStrike" kern="1200" cap="none" spc="0" normalizeH="0" baseline="0" noProof="0" dirty="0">
              <a:ln>
                <a:noFill/>
              </a:ln>
              <a:solidFill>
                <a:prstClr val="white"/>
              </a:solidFill>
              <a:effectLst/>
              <a:uLnTx/>
              <a:uFillTx/>
              <a:latin typeface="Baskerville Old Face" panose="02020602080505020303" pitchFamily="18" charset="0"/>
              <a:ea typeface="+mj-ea"/>
              <a:cs typeface="+mj-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141" y="1995693"/>
            <a:ext cx="7213716" cy="3918561"/>
          </a:xfrm>
          <a:prstGeom prst="rect">
            <a:avLst/>
          </a:prstGeom>
        </p:spPr>
      </p:pic>
      <p:sp>
        <p:nvSpPr>
          <p:cNvPr id="3" name="Title 2"/>
          <p:cNvSpPr>
            <a:spLocks noGrp="1"/>
          </p:cNvSpPr>
          <p:nvPr>
            <p:ph type="title"/>
          </p:nvPr>
        </p:nvSpPr>
        <p:spPr>
          <a:xfrm>
            <a:off x="628649" y="510186"/>
            <a:ext cx="7886700" cy="994172"/>
          </a:xfrm>
        </p:spPr>
        <p:txBody>
          <a:bodyPr/>
          <a:lstStyle/>
          <a:p>
            <a:pPr algn="ctr"/>
            <a:r>
              <a:rPr lang="en-US" dirty="0"/>
              <a:t>Sally’s T1-DDS Results</a:t>
            </a:r>
          </a:p>
        </p:txBody>
      </p:sp>
      <p:pic>
        <p:nvPicPr>
          <p:cNvPr id="5" name="Picture 4">
            <a:extLst>
              <a:ext uri="{FF2B5EF4-FFF2-40B4-BE49-F238E27FC236}">
                <a16:creationId xmlns:a16="http://schemas.microsoft.com/office/drawing/2014/main" id="{3BFFCDB1-B117-1E18-6DD2-A9D688D545F2}"/>
              </a:ext>
            </a:extLst>
          </p:cNvPr>
          <p:cNvPicPr>
            <a:picLocks noChangeAspect="1"/>
          </p:cNvPicPr>
          <p:nvPr/>
        </p:nvPicPr>
        <p:blipFill>
          <a:blip r:embed="rId4"/>
          <a:stretch>
            <a:fillRect/>
          </a:stretch>
        </p:blipFill>
        <p:spPr>
          <a:xfrm>
            <a:off x="228600" y="6248400"/>
            <a:ext cx="999831" cy="469433"/>
          </a:xfrm>
          <a:prstGeom prst="rect">
            <a:avLst/>
          </a:prstGeom>
        </p:spPr>
      </p:pic>
    </p:spTree>
    <p:extLst>
      <p:ext uri="{BB962C8B-B14F-4D97-AF65-F5344CB8AC3E}">
        <p14:creationId xmlns:p14="http://schemas.microsoft.com/office/powerpoint/2010/main" val="175109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52592" y="1372846"/>
            <a:ext cx="1543050" cy="622846"/>
          </a:xfrm>
          <a:prstGeom prst="rect">
            <a:avLst/>
          </a:prstGeom>
        </p:spPr>
        <p:txBody>
          <a:bodyPr vert="horz" lIns="77139" tIns="38570" rIns="77139" bIns="38570" rtlCol="0" anchor="b">
            <a:noAutofit/>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771491" rtl="0" eaLnBrk="1" fontAlgn="auto" latinLnBrk="0" hangingPunct="1">
              <a:lnSpc>
                <a:spcPct val="90000"/>
              </a:lnSpc>
              <a:spcBef>
                <a:spcPct val="0"/>
              </a:spcBef>
              <a:spcAft>
                <a:spcPts val="0"/>
              </a:spcAft>
              <a:buClrTx/>
              <a:buSzTx/>
              <a:buFontTx/>
              <a:buNone/>
              <a:tabLst/>
              <a:defRPr/>
            </a:pPr>
            <a:endParaRPr kumimoji="0" lang="en-US" sz="3418" b="0" i="0" u="none" strike="noStrike" kern="1200" cap="none" spc="0" normalizeH="0" baseline="0" noProof="0" dirty="0">
              <a:ln>
                <a:noFill/>
              </a:ln>
              <a:solidFill>
                <a:prstClr val="white"/>
              </a:solidFill>
              <a:effectLst/>
              <a:uLnTx/>
              <a:uFillTx/>
              <a:latin typeface="Baskerville Old Face" panose="02020602080505020303" pitchFamily="18" charset="0"/>
              <a:ea typeface="+mj-ea"/>
              <a:cs typeface="+mj-cs"/>
            </a:endParaRPr>
          </a:p>
        </p:txBody>
      </p:sp>
      <p:sp>
        <p:nvSpPr>
          <p:cNvPr id="3" name="Title 2"/>
          <p:cNvSpPr>
            <a:spLocks noGrp="1"/>
          </p:cNvSpPr>
          <p:nvPr>
            <p:ph type="title"/>
          </p:nvPr>
        </p:nvSpPr>
        <p:spPr>
          <a:xfrm>
            <a:off x="628649" y="510186"/>
            <a:ext cx="7886700" cy="994172"/>
          </a:xfrm>
        </p:spPr>
        <p:txBody>
          <a:bodyPr/>
          <a:lstStyle/>
          <a:p>
            <a:pPr algn="ctr"/>
            <a:r>
              <a:rPr lang="en-US" dirty="0"/>
              <a:t>Sally’s Elevated Subscale Items</a:t>
            </a:r>
          </a:p>
        </p:txBody>
      </p:sp>
      <p:pic>
        <p:nvPicPr>
          <p:cNvPr id="5" name="Picture 4">
            <a:extLst>
              <a:ext uri="{FF2B5EF4-FFF2-40B4-BE49-F238E27FC236}">
                <a16:creationId xmlns:a16="http://schemas.microsoft.com/office/drawing/2014/main" id="{3BFFCDB1-B117-1E18-6DD2-A9D688D545F2}"/>
              </a:ext>
            </a:extLst>
          </p:cNvPr>
          <p:cNvPicPr>
            <a:picLocks noChangeAspect="1"/>
          </p:cNvPicPr>
          <p:nvPr/>
        </p:nvPicPr>
        <p:blipFill>
          <a:blip r:embed="rId3"/>
          <a:stretch>
            <a:fillRect/>
          </a:stretch>
        </p:blipFill>
        <p:spPr>
          <a:xfrm>
            <a:off x="228600" y="6248400"/>
            <a:ext cx="999831" cy="469433"/>
          </a:xfrm>
          <a:prstGeom prst="rect">
            <a:avLst/>
          </a:prstGeom>
        </p:spPr>
      </p:pic>
      <p:pic>
        <p:nvPicPr>
          <p:cNvPr id="6" name="Picture 5">
            <a:extLst>
              <a:ext uri="{FF2B5EF4-FFF2-40B4-BE49-F238E27FC236}">
                <a16:creationId xmlns:a16="http://schemas.microsoft.com/office/drawing/2014/main" id="{7C69F390-03EE-DB69-CB97-17A0C63A5F75}"/>
              </a:ext>
            </a:extLst>
          </p:cNvPr>
          <p:cNvPicPr>
            <a:picLocks noChangeAspect="1"/>
          </p:cNvPicPr>
          <p:nvPr/>
        </p:nvPicPr>
        <p:blipFill>
          <a:blip r:embed="rId4"/>
          <a:stretch>
            <a:fillRect/>
          </a:stretch>
        </p:blipFill>
        <p:spPr>
          <a:xfrm>
            <a:off x="819586" y="1623805"/>
            <a:ext cx="7504826" cy="2469094"/>
          </a:xfrm>
          <a:prstGeom prst="rect">
            <a:avLst/>
          </a:prstGeom>
        </p:spPr>
      </p:pic>
      <p:pic>
        <p:nvPicPr>
          <p:cNvPr id="7" name="Picture 6">
            <a:extLst>
              <a:ext uri="{FF2B5EF4-FFF2-40B4-BE49-F238E27FC236}">
                <a16:creationId xmlns:a16="http://schemas.microsoft.com/office/drawing/2014/main" id="{CB195670-F944-1363-126B-9EBA80DADC1C}"/>
              </a:ext>
            </a:extLst>
          </p:cNvPr>
          <p:cNvPicPr>
            <a:picLocks noChangeAspect="1"/>
          </p:cNvPicPr>
          <p:nvPr/>
        </p:nvPicPr>
        <p:blipFill>
          <a:blip r:embed="rId5"/>
          <a:stretch>
            <a:fillRect/>
          </a:stretch>
        </p:blipFill>
        <p:spPr>
          <a:xfrm>
            <a:off x="819586" y="4343400"/>
            <a:ext cx="7498730" cy="1365622"/>
          </a:xfrm>
          <a:prstGeom prst="rect">
            <a:avLst/>
          </a:prstGeom>
        </p:spPr>
      </p:pic>
    </p:spTree>
    <p:extLst>
      <p:ext uri="{BB962C8B-B14F-4D97-AF65-F5344CB8AC3E}">
        <p14:creationId xmlns:p14="http://schemas.microsoft.com/office/powerpoint/2010/main" val="310306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105400" y="2514779"/>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75886" y="1752600"/>
            <a:ext cx="4229514" cy="3696738"/>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20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“Looking at your T1-DDS results, it seems like T1D is really getting you down, especially when it comes to hypoglycemia and feeling powerless with your diabetes.</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(R) </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Can you tell me more?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Can you give me an example so that I can understand more about how you are feeling?”</a:t>
            </a:r>
            <a:r>
              <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p>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3" name="Title 1">
            <a:extLst>
              <a:ext uri="{FF2B5EF4-FFF2-40B4-BE49-F238E27FC236}">
                <a16:creationId xmlns:a16="http://schemas.microsoft.com/office/drawing/2014/main" id="{53613273-566A-ED3F-A59E-D658B5635340}"/>
              </a:ext>
            </a:extLst>
          </p:cNvPr>
          <p:cNvSpPr txBox="1">
            <a:spLocks/>
          </p:cNvSpPr>
          <p:nvPr/>
        </p:nvSpPr>
        <p:spPr>
          <a:xfrm>
            <a:off x="762000" y="500552"/>
            <a:ext cx="7543800" cy="825681"/>
          </a:xfrm>
          <a:prstGeom prst="rect">
            <a:avLst/>
          </a:prstGeom>
        </p:spPr>
        <p:txBody>
          <a:bodyPr/>
          <a:lst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solidFill>
                <a:effectLst/>
                <a:uLnTx/>
                <a:uFillTx/>
                <a:latin typeface="Calibri" panose="020F0502020204030204" pitchFamily="34" charset="0"/>
                <a:ea typeface="+mj-ea"/>
                <a:cs typeface="+mj-cs"/>
              </a:rPr>
              <a:t>Let’s Ask Sally</a:t>
            </a:r>
          </a:p>
        </p:txBody>
      </p:sp>
      <p:pic>
        <p:nvPicPr>
          <p:cNvPr id="4" name="Picture 3">
            <a:extLst>
              <a:ext uri="{FF2B5EF4-FFF2-40B4-BE49-F238E27FC236}">
                <a16:creationId xmlns:a16="http://schemas.microsoft.com/office/drawing/2014/main" id="{08E5C994-1D05-E27E-66AA-2BAC2D48E93B}"/>
              </a:ext>
            </a:extLst>
          </p:cNvPr>
          <p:cNvPicPr>
            <a:picLocks noChangeAspect="1"/>
          </p:cNvPicPr>
          <p:nvPr/>
        </p:nvPicPr>
        <p:blipFill>
          <a:blip r:embed="rId4"/>
          <a:stretch>
            <a:fillRect/>
          </a:stretch>
        </p:blipFill>
        <p:spPr>
          <a:xfrm>
            <a:off x="265133" y="6122731"/>
            <a:ext cx="993734" cy="469433"/>
          </a:xfrm>
          <a:prstGeom prst="rect">
            <a:avLst/>
          </a:prstGeom>
        </p:spPr>
      </p:pic>
    </p:spTree>
    <p:extLst>
      <p:ext uri="{BB962C8B-B14F-4D97-AF65-F5344CB8AC3E}">
        <p14:creationId xmlns:p14="http://schemas.microsoft.com/office/powerpoint/2010/main" val="388256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4724" y="2608385"/>
            <a:ext cx="3057413" cy="2314077"/>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154512" y="838200"/>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And Sally Responds…</a:t>
            </a: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3710190" y="2445101"/>
            <a:ext cx="3905845" cy="2507456"/>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rPr>
              <a:t>“</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 had a bad low two months ago – got down to 40 mg/dL at night and woke up only because my dog was barking. </a:t>
            </a:r>
            <a:r>
              <a:rPr kumimoji="0" lang="en-CA"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I’m worried I can’t feel my lows anymore.”</a:t>
            </a: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5" name="Picture 4">
            <a:extLst>
              <a:ext uri="{FF2B5EF4-FFF2-40B4-BE49-F238E27FC236}">
                <a16:creationId xmlns:a16="http://schemas.microsoft.com/office/drawing/2014/main" id="{1C2FF36E-5202-CE11-3F75-AA6706E5E92D}"/>
              </a:ext>
            </a:extLst>
          </p:cNvPr>
          <p:cNvPicPr>
            <a:picLocks noChangeAspect="1"/>
          </p:cNvPicPr>
          <p:nvPr/>
        </p:nvPicPr>
        <p:blipFill>
          <a:blip r:embed="rId4"/>
          <a:stretch>
            <a:fillRect/>
          </a:stretch>
        </p:blipFill>
        <p:spPr>
          <a:xfrm>
            <a:off x="163307" y="6172200"/>
            <a:ext cx="999831" cy="469433"/>
          </a:xfrm>
          <a:prstGeom prst="rect">
            <a:avLst/>
          </a:prstGeom>
        </p:spPr>
      </p:pic>
    </p:spTree>
    <p:extLst>
      <p:ext uri="{BB962C8B-B14F-4D97-AF65-F5344CB8AC3E}">
        <p14:creationId xmlns:p14="http://schemas.microsoft.com/office/powerpoint/2010/main" val="373824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167772" y="2545146"/>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75887" y="2597878"/>
            <a:ext cx="3291884" cy="1897922"/>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772" b="0" i="1" u="none" strike="noStrike" kern="1200" cap="none" spc="0" normalizeH="0" baseline="0" noProof="0" dirty="0">
              <a:ln>
                <a:noFill/>
              </a:ln>
              <a:solidFill>
                <a:srgbClr val="001965"/>
              </a:solidFill>
              <a:effectLst/>
              <a:uLnTx/>
              <a:uFillTx/>
              <a:latin typeface="Times New Roman" panose="02020603050405020304" pitchFamily="18" charset="0"/>
              <a:ea typeface="ＭＳ Ｐゴシック" panose="020B0600070205080204" pitchFamily="34" charset="-128"/>
              <a:cs typeface="+mn-cs"/>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“That sounds really frightening.</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(E,R) </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How has that affected how you feel and impacted your diabetes management?”</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p>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5"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38722E52-339B-3541-53B1-B3AD8BEA2F66}"/>
              </a:ext>
            </a:extLst>
          </p:cNvPr>
          <p:cNvPicPr>
            <a:picLocks noChangeAspect="1"/>
          </p:cNvPicPr>
          <p:nvPr/>
        </p:nvPicPr>
        <p:blipFill>
          <a:blip r:embed="rId4"/>
          <a:stretch>
            <a:fillRect/>
          </a:stretch>
        </p:blipFill>
        <p:spPr>
          <a:xfrm>
            <a:off x="228600" y="6172200"/>
            <a:ext cx="999831" cy="469433"/>
          </a:xfrm>
          <a:prstGeom prst="rect">
            <a:avLst/>
          </a:prstGeom>
        </p:spPr>
      </p:pic>
    </p:spTree>
    <p:extLst>
      <p:ext uri="{BB962C8B-B14F-4D97-AF65-F5344CB8AC3E}">
        <p14:creationId xmlns:p14="http://schemas.microsoft.com/office/powerpoint/2010/main" val="198523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2216787"/>
            <a:ext cx="3203209" cy="242442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0"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17609" y="1741953"/>
            <a:ext cx="3905845" cy="3374093"/>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US"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It was terrifying. And to be honest, I have been scared ever since this happened.</a:t>
            </a:r>
            <a:r>
              <a:rPr kumimoji="0" 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Since that bad low, I have had trouble sleeping for fear of another low that I don’t wake up from.</a:t>
            </a:r>
            <a:r>
              <a:rPr kumimoji="0" lang="en-CA"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I now drink a milkshake before bed just to try and stay safe.</a:t>
            </a: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3" name="Picture 2">
            <a:extLst>
              <a:ext uri="{FF2B5EF4-FFF2-40B4-BE49-F238E27FC236}">
                <a16:creationId xmlns:a16="http://schemas.microsoft.com/office/drawing/2014/main" id="{0E258CD5-48BE-3CEB-FC22-6DECDD6E2DC6}"/>
              </a:ext>
            </a:extLst>
          </p:cNvPr>
          <p:cNvPicPr>
            <a:picLocks noChangeAspect="1"/>
          </p:cNvPicPr>
          <p:nvPr/>
        </p:nvPicPr>
        <p:blipFill>
          <a:blip r:embed="rId4"/>
          <a:stretch>
            <a:fillRect/>
          </a:stretch>
        </p:blipFill>
        <p:spPr>
          <a:xfrm>
            <a:off x="228600" y="6172200"/>
            <a:ext cx="999831" cy="469433"/>
          </a:xfrm>
          <a:prstGeom prst="rect">
            <a:avLst/>
          </a:prstGeom>
        </p:spPr>
      </p:pic>
    </p:spTree>
    <p:extLst>
      <p:ext uri="{BB962C8B-B14F-4D97-AF65-F5344CB8AC3E}">
        <p14:creationId xmlns:p14="http://schemas.microsoft.com/office/powerpoint/2010/main" val="388750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4572000" y="2438400"/>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875886" y="1676399"/>
            <a:ext cx="3785921" cy="3962401"/>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“Many people with T1D intentionally stay high after having a scary low.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(N)</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 It is a logical response to not feeling safe.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(R) </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Unfortunately, then the person often feels bad about themselves and has lots of highs and weight gain.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(N) </a:t>
            </a:r>
            <a:r>
              <a:rPr kumimoji="0" lang="en-CA" altLang="en-US" sz="2200" b="0" i="1" u="none" strike="noStrike" kern="1200" cap="none" spc="0" normalizeH="0" baseline="0" noProof="0" dirty="0">
                <a:ln>
                  <a:noFill/>
                </a:ln>
                <a:solidFill>
                  <a:srgbClr val="001965"/>
                </a:solidFill>
                <a:effectLst/>
                <a:uLnTx/>
                <a:uFillTx/>
                <a:latin typeface="Calibri" panose="020F0502020204030204" pitchFamily="34" charset="0"/>
                <a:ea typeface="ＭＳ Ｐゴシック" panose="020B0600070205080204" pitchFamily="34" charset="-128"/>
                <a:cs typeface="Calibri" panose="020F0502020204030204" pitchFamily="34" charset="0"/>
              </a:rPr>
              <a:t>Does that fit your experience?” </a:t>
            </a:r>
            <a:r>
              <a:rPr kumimoji="0" lang="en-CA"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a:t>
            </a:r>
            <a:endParaRPr kumimoji="0" lang="en-US" altLang="en-US" sz="22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07505" marR="0" lvl="1" indent="1005" algn="l" defTabSz="578720" rtl="0" eaLnBrk="1" fontAlgn="auto" latinLnBrk="0" hangingPunct="1">
              <a:lnSpc>
                <a:spcPct val="100000"/>
              </a:lnSpc>
              <a:spcBef>
                <a:spcPts val="0"/>
              </a:spcBef>
              <a:spcAft>
                <a:spcPts val="0"/>
              </a:spcAft>
              <a:buClrTx/>
              <a:buSzTx/>
              <a:buFontTx/>
              <a:buNone/>
              <a:tabLst/>
              <a:defRPr/>
            </a:pPr>
            <a:endParaRPr kumimoji="0" lang="en-CA" altLang="en-US" sz="1962" b="0" i="1" u="none" strike="noStrike" kern="1200" cap="none" spc="0" normalizeH="0" baseline="0" noProof="0" dirty="0">
              <a:ln>
                <a:noFill/>
              </a:ln>
              <a:solidFill>
                <a:srgbClr val="001965"/>
              </a:solidFill>
              <a:effectLst/>
              <a:uLnTx/>
              <a:uFillTx/>
              <a:latin typeface="Palatino Linotype" panose="02040502050505030304" pitchFamily="18" charset="0"/>
              <a:ea typeface="ＭＳ Ｐゴシック" panose="020B0600070205080204" pitchFamily="34" charset="-128"/>
              <a:cs typeface="+mn-cs"/>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5"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marL="0" marR="0" lvl="0" indent="0" algn="ctr" defTabSz="57872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CFAE46"/>
              </a:solidFill>
              <a:effectLst/>
              <a:uLnTx/>
              <a:uFillTx/>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67F75541-E1BB-4601-AEAC-C4CBA15FBAA3}"/>
              </a:ext>
            </a:extLst>
          </p:cNvPr>
          <p:cNvPicPr>
            <a:picLocks noChangeAspect="1"/>
          </p:cNvPicPr>
          <p:nvPr/>
        </p:nvPicPr>
        <p:blipFill>
          <a:blip r:embed="rId4"/>
          <a:stretch>
            <a:fillRect/>
          </a:stretch>
        </p:blipFill>
        <p:spPr>
          <a:xfrm>
            <a:off x="228600" y="6172200"/>
            <a:ext cx="999831" cy="469433"/>
          </a:xfrm>
          <a:prstGeom prst="rect">
            <a:avLst/>
          </a:prstGeom>
        </p:spPr>
      </p:pic>
    </p:spTree>
    <p:extLst>
      <p:ext uri="{BB962C8B-B14F-4D97-AF65-F5344CB8AC3E}">
        <p14:creationId xmlns:p14="http://schemas.microsoft.com/office/powerpoint/2010/main" val="153345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DA Theme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1449</TotalTime>
  <Words>9828</Words>
  <Application>Microsoft Office PowerPoint</Application>
  <PresentationFormat>On-screen Show (4:3)</PresentationFormat>
  <Paragraphs>1013</Paragraphs>
  <Slides>165</Slides>
  <Notes>112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165</vt:i4>
      </vt:variant>
    </vt:vector>
  </HeadingPairs>
  <TitlesOfParts>
    <vt:vector size="184" baseType="lpstr">
      <vt:lpstr>-apple-system</vt:lpstr>
      <vt:lpstr>Arial</vt:lpstr>
      <vt:lpstr>Arial Narrow</vt:lpstr>
      <vt:lpstr>Baskerville Old Face</vt:lpstr>
      <vt:lpstr>Bookman Old Style</vt:lpstr>
      <vt:lpstr>Calibri</vt:lpstr>
      <vt:lpstr>Calibri Light</vt:lpstr>
      <vt:lpstr>Century Gothic</vt:lpstr>
      <vt:lpstr>Gill Sans MT</vt:lpstr>
      <vt:lpstr>Lato</vt:lpstr>
      <vt:lpstr>Palatino Linotype</vt:lpstr>
      <vt:lpstr>Segoe UI</vt:lpstr>
      <vt:lpstr>Times</vt:lpstr>
      <vt:lpstr>Times New Roman</vt:lpstr>
      <vt:lpstr>Wingdings</vt:lpstr>
      <vt:lpstr>Wingdings 3</vt:lpstr>
      <vt:lpstr>2_Origin</vt:lpstr>
      <vt:lpstr>Office Theme</vt:lpstr>
      <vt:lpstr>3_Origin</vt:lpstr>
      <vt:lpstr>ReVive 5 Diabetes Training Program Session 1</vt:lpstr>
      <vt:lpstr>PowerPoint Presentation</vt:lpstr>
      <vt:lpstr> Bryanna is here to Help!</vt:lpstr>
      <vt:lpstr>ReVive 5 Training Program</vt:lpstr>
      <vt:lpstr>ReVive 5 Diabetes Training Program Resources </vt:lpstr>
      <vt:lpstr>Introducing the ReVive Team</vt:lpstr>
      <vt:lpstr>ReVive 5 – Finding the Expert Within</vt:lpstr>
      <vt:lpstr>Managing Type 1 Diabetes Is Tough</vt:lpstr>
      <vt:lpstr>Diabetes Distress (DD) </vt:lpstr>
      <vt:lpstr>DD Is To Be Expected</vt:lpstr>
      <vt:lpstr>DD can show itself in many forms</vt:lpstr>
      <vt:lpstr>DD can show itself in many forms</vt:lpstr>
      <vt:lpstr>Poll Question 1</vt:lpstr>
      <vt:lpstr>Poll Question 2</vt:lpstr>
      <vt:lpstr> Why is DD Important? </vt:lpstr>
      <vt:lpstr> DD Prevalence</vt:lpstr>
      <vt:lpstr>Poll Question 3</vt:lpstr>
      <vt:lpstr> What About Depression and Distress? </vt:lpstr>
      <vt:lpstr>Depression vs. Diabetes Distress?</vt:lpstr>
      <vt:lpstr> Depression, DD, and Diabetes</vt:lpstr>
      <vt:lpstr>Prevalence Of Depressive Disorders </vt:lpstr>
      <vt:lpstr>Poll Question 4</vt:lpstr>
      <vt:lpstr> Conclusions About Depression &amp; DD</vt:lpstr>
      <vt:lpstr>Summary Of What We Know About DD</vt:lpstr>
      <vt:lpstr>Poll Question 5</vt:lpstr>
      <vt:lpstr> How does DD impact diabetes management?</vt:lpstr>
      <vt:lpstr>Why Does DD Lead To Problematic Management Choices?</vt:lpstr>
      <vt:lpstr>Why Does DD Lead To Problematic Management Choices? </vt:lpstr>
      <vt:lpstr> DD Is A Barrier To Change</vt:lpstr>
      <vt:lpstr>Poll Question 6</vt:lpstr>
      <vt:lpstr> Reducing DD: The Good News!!</vt:lpstr>
      <vt:lpstr>PowerPoint Presentation</vt:lpstr>
      <vt:lpstr>Conversational Tools You Can Use To Address DD In Your Practice</vt:lpstr>
      <vt:lpstr>Conversational Tools You Can Use To Address DD In Your Practice</vt:lpstr>
      <vt:lpstr>PowerPoint Presentation</vt:lpstr>
      <vt:lpstr>Tools │ #1. Open-Ended Questions</vt:lpstr>
      <vt:lpstr>Tools │ #1. Open-Ended Questions</vt:lpstr>
      <vt:lpstr>Tools │#2. Active Listening</vt:lpstr>
      <vt:lpstr>Tools │#3. Clinical Engagement Skills</vt:lpstr>
      <vt:lpstr> Clinical Engagement Tools: Label &amp; Address Feelings </vt:lpstr>
      <vt:lpstr> Clinical Engagement Tools: Label &amp; Address Feelings </vt:lpstr>
      <vt:lpstr> Clinical Engagement Tools: Label &amp; Address Feelings </vt:lpstr>
      <vt:lpstr> Clinical Engagement Tools: Summarize &amp; Reflect </vt:lpstr>
      <vt:lpstr> Clinical Engagement Tools: Summarize &amp; Reflect </vt:lpstr>
      <vt:lpstr> Clinical Engagement Tools: Normalize &amp; Accept </vt:lpstr>
      <vt:lpstr>Poll Question 7</vt:lpstr>
      <vt:lpstr>Poll Question 8</vt:lpstr>
      <vt:lpstr>Question Check In</vt:lpstr>
      <vt:lpstr>PowerPoint Presentation</vt:lpstr>
      <vt:lpstr>ReVive5: A Five Step Plan</vt:lpstr>
      <vt:lpstr>A Warning Before We Begin</vt:lpstr>
      <vt:lpstr>ReVive5: A Five Step Plan</vt:lpstr>
      <vt:lpstr>1. Assess DD Regularly, Systematically &amp; Comprehensively With Everyone </vt:lpstr>
      <vt:lpstr>Measuring Diabetes Distress</vt:lpstr>
      <vt:lpstr>The Diabetes Distress Scale</vt:lpstr>
      <vt:lpstr> The T1-Diabetes Distress Scale </vt:lpstr>
      <vt:lpstr> Diabetesdistress.org</vt:lpstr>
      <vt:lpstr>PowerPoint Presentation</vt:lpstr>
      <vt:lpstr> T1-DDS Total and Subscales</vt:lpstr>
      <vt:lpstr>Total Distress Score</vt:lpstr>
      <vt:lpstr>Powerlessness </vt:lpstr>
      <vt:lpstr>Management Distress </vt:lpstr>
      <vt:lpstr>Hypoglycemia Distress </vt:lpstr>
      <vt:lpstr>Social Perception Distress </vt:lpstr>
      <vt:lpstr>Eating Distress </vt:lpstr>
      <vt:lpstr>Physician Distress </vt:lpstr>
      <vt:lpstr>Family Distress </vt:lpstr>
      <vt:lpstr>T1-DDS Item Report</vt:lpstr>
      <vt:lpstr>T1-DDS Source Scales &amp; Items</vt:lpstr>
      <vt:lpstr>PowerPoint Presentation</vt:lpstr>
      <vt:lpstr>How to Use the T1-DDS</vt:lpstr>
      <vt:lpstr>How to Use the T1-DDS</vt:lpstr>
      <vt:lpstr>Poll Question 9</vt:lpstr>
      <vt:lpstr>Poll Question 10</vt:lpstr>
      <vt:lpstr>SUMMARY SO FAR</vt:lpstr>
      <vt:lpstr>Let’s Take a Break</vt:lpstr>
      <vt:lpstr>ReVive5: A Five Step Plan</vt:lpstr>
      <vt:lpstr>Step #2: A Different Kind Of Conversation</vt:lpstr>
      <vt:lpstr>Step #2: A Different Kind Of Conversation</vt:lpstr>
      <vt:lpstr>Getting The Conversation Started</vt:lpstr>
      <vt:lpstr>Getting the Conversation Started</vt:lpstr>
      <vt:lpstr>Having A Different Kind Of Conversation</vt:lpstr>
      <vt:lpstr>Having A Different Kind Of Conversation</vt:lpstr>
      <vt:lpstr>Diabetes Distress Stories</vt:lpstr>
      <vt:lpstr>Diabetes Distress Stories</vt:lpstr>
      <vt:lpstr>Having the Conversation</vt:lpstr>
      <vt:lpstr>Having the Conversation</vt:lpstr>
      <vt:lpstr>Having the Conversation</vt:lpstr>
      <vt:lpstr>Poll Question 1</vt:lpstr>
      <vt:lpstr>Having the Conversation</vt:lpstr>
      <vt:lpstr>Meet Sally</vt:lpstr>
      <vt:lpstr>PowerPoint Presentation</vt:lpstr>
      <vt:lpstr>Sally’s T1-DDS Results</vt:lpstr>
      <vt:lpstr>Sally’s Elevated Subscale Items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So Far</vt:lpstr>
      <vt:lpstr>Summary So Far</vt:lpstr>
      <vt:lpstr> Having the Conversation – Part 2</vt:lpstr>
      <vt:lpstr> Foster A New Perspective</vt:lpstr>
      <vt:lpstr>PowerPoint Presentation</vt:lpstr>
      <vt:lpstr>PowerPoint Presentation</vt:lpstr>
      <vt:lpstr> Three Approaches to Help Foster A New Perspective</vt:lpstr>
      <vt:lpstr> Three Approaches to Help Foster A New Perspective </vt:lpstr>
      <vt:lpstr> </vt:lpstr>
      <vt:lpstr> Approach 1: Separating Thoughts/Feelings from Actions </vt:lpstr>
      <vt:lpstr> Approach 1: Separating Thoughts/Feelings from Actions </vt:lpstr>
      <vt:lpstr>PowerPoint Presentation</vt:lpstr>
      <vt:lpstr>PowerPoint Presentation</vt:lpstr>
      <vt:lpstr>PowerPoint Presentation</vt:lpstr>
      <vt:lpstr>Question Check In</vt:lpstr>
      <vt:lpstr> Approach 1: Separating Thoughts/Feelings from Actions </vt:lpstr>
      <vt:lpstr>PowerPoint Presentation</vt:lpstr>
      <vt:lpstr> Three Approaches to Help Foster A New Perspective </vt:lpstr>
      <vt:lpstr> Approach 2: Address Inaccurate Diabetes Beliefs </vt:lpstr>
      <vt:lpstr> Approach 2: Address Inaccurate Diabetes Beliefs </vt:lpstr>
      <vt:lpstr> Approach 2: Address Inaccurate Beliefs </vt:lpstr>
      <vt:lpstr> Approach 2: Address Inaccurate Beliefs </vt:lpstr>
      <vt:lpstr>PowerPoint Presentation</vt:lpstr>
      <vt:lpstr>PowerPoint Presentation</vt:lpstr>
      <vt:lpstr>PowerPoint Presentation</vt:lpstr>
      <vt:lpstr>PowerPoint Presentation</vt:lpstr>
      <vt:lpstr> Three Approaches to Help Foster A New Perspective </vt:lpstr>
      <vt:lpstr>Examples of More Realistic Expectations</vt:lpstr>
      <vt:lpstr> Approach 3: Help Establish Realistic Expectations </vt:lpstr>
      <vt:lpstr>Unrealistic Expectations are part of DD Stories (See Handout) and Lead to Unhelpful Conclusions</vt:lpstr>
      <vt:lpstr>Example of A More Realistic Expectation: From Perfectionism to “Healthy Good Enough”</vt:lpstr>
      <vt:lpstr>PowerPoint Presentation</vt:lpstr>
      <vt:lpstr>PowerPoint Presentation</vt:lpstr>
      <vt:lpstr>PowerPoint Presentation</vt:lpstr>
      <vt:lpstr>PowerPoint Presentation</vt:lpstr>
      <vt:lpstr>PowerPoint Presentation</vt:lpstr>
      <vt:lpstr>PowerPoint Presentation</vt:lpstr>
      <vt:lpstr>Poll Question 2</vt:lpstr>
      <vt:lpstr>Poll Question 3</vt:lpstr>
      <vt:lpstr>ReVive5: A Five Step Plan</vt:lpstr>
      <vt:lpstr> Step 3: Consider A Different Choice Not Driven By DD </vt:lpstr>
      <vt:lpstr>Step 3: Consider A Different Choice</vt:lpstr>
      <vt:lpstr> Step #3: Consider A Different Choice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Step #3: Consider A Different Choice </vt:lpstr>
      <vt:lpstr> Step #3: Consider A Different Choice </vt:lpstr>
      <vt:lpstr>ReVive5: A Five Step Plan</vt:lpstr>
      <vt:lpstr>You Can Do This! </vt:lpstr>
      <vt:lpstr>Thank you &amp; Resource Page  </vt:lpstr>
      <vt:lpstr>Question Check In</vt:lpstr>
      <vt:lpstr>   Next Session will focus on ReVive Steps 4 and 5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ReVive 5 Diabetes Training Program Session 1</dc:title>
  <dc:creator>Susan Guzman</dc:creator>
  <cp:lastModifiedBy>Beverly Thomassian</cp:lastModifiedBy>
  <cp:revision>8</cp:revision>
  <dcterms:created xsi:type="dcterms:W3CDTF">2022-10-24T20:22:21Z</dcterms:created>
  <dcterms:modified xsi:type="dcterms:W3CDTF">2023-07-18T04:48:31Z</dcterms:modified>
</cp:coreProperties>
</file>