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697" r:id="rId5"/>
    <p:sldMasterId id="2147483723" r:id="rId6"/>
    <p:sldMasterId id="2147483741" r:id="rId7"/>
  </p:sldMasterIdLst>
  <p:notesMasterIdLst>
    <p:notesMasterId r:id="rId154"/>
  </p:notesMasterIdLst>
  <p:handoutMasterIdLst>
    <p:handoutMasterId r:id="rId155"/>
  </p:handoutMasterIdLst>
  <p:sldIdLst>
    <p:sldId id="2141411089" r:id="rId8"/>
    <p:sldId id="3730" r:id="rId9"/>
    <p:sldId id="3720" r:id="rId10"/>
    <p:sldId id="278" r:id="rId11"/>
    <p:sldId id="2141411092" r:id="rId12"/>
    <p:sldId id="3600" r:id="rId13"/>
    <p:sldId id="2141411096" r:id="rId14"/>
    <p:sldId id="2141411101" r:id="rId15"/>
    <p:sldId id="340" r:id="rId16"/>
    <p:sldId id="586" r:id="rId17"/>
    <p:sldId id="597" r:id="rId18"/>
    <p:sldId id="2141411105" r:id="rId19"/>
    <p:sldId id="341" r:id="rId20"/>
    <p:sldId id="342" r:id="rId21"/>
    <p:sldId id="2141411103" r:id="rId22"/>
    <p:sldId id="2710" r:id="rId23"/>
    <p:sldId id="2802" r:id="rId24"/>
    <p:sldId id="2728" r:id="rId25"/>
    <p:sldId id="576" r:id="rId26"/>
    <p:sldId id="2141410961" r:id="rId27"/>
    <p:sldId id="297" r:id="rId28"/>
    <p:sldId id="2145707127" r:id="rId29"/>
    <p:sldId id="375" r:id="rId30"/>
    <p:sldId id="2145707124" r:id="rId31"/>
    <p:sldId id="2141411043" r:id="rId32"/>
    <p:sldId id="2801" r:id="rId33"/>
    <p:sldId id="2799" r:id="rId34"/>
    <p:sldId id="2145707142" r:id="rId35"/>
    <p:sldId id="2806" r:id="rId36"/>
    <p:sldId id="1241" r:id="rId37"/>
    <p:sldId id="3105" r:id="rId38"/>
    <p:sldId id="2141411048" r:id="rId39"/>
    <p:sldId id="2145707178" r:id="rId40"/>
    <p:sldId id="2145707177" r:id="rId41"/>
    <p:sldId id="3444" r:id="rId42"/>
    <p:sldId id="3443" r:id="rId43"/>
    <p:sldId id="3299" r:id="rId44"/>
    <p:sldId id="3334" r:id="rId45"/>
    <p:sldId id="3452" r:id="rId46"/>
    <p:sldId id="433" r:id="rId47"/>
    <p:sldId id="370" r:id="rId48"/>
    <p:sldId id="2145707130" r:id="rId49"/>
    <p:sldId id="2145707123" r:id="rId50"/>
    <p:sldId id="2145707128" r:id="rId51"/>
    <p:sldId id="443" r:id="rId52"/>
    <p:sldId id="345" r:id="rId53"/>
    <p:sldId id="346" r:id="rId54"/>
    <p:sldId id="348" r:id="rId55"/>
    <p:sldId id="347" r:id="rId56"/>
    <p:sldId id="350" r:id="rId57"/>
    <p:sldId id="351" r:id="rId58"/>
    <p:sldId id="2803" r:id="rId59"/>
    <p:sldId id="2141411104" r:id="rId60"/>
    <p:sldId id="354" r:id="rId61"/>
    <p:sldId id="356" r:id="rId62"/>
    <p:sldId id="357" r:id="rId63"/>
    <p:sldId id="359" r:id="rId64"/>
    <p:sldId id="360" r:id="rId65"/>
    <p:sldId id="2145707143" r:id="rId66"/>
    <p:sldId id="361" r:id="rId67"/>
    <p:sldId id="581" r:id="rId68"/>
    <p:sldId id="408" r:id="rId69"/>
    <p:sldId id="2141411045" r:id="rId70"/>
    <p:sldId id="363" r:id="rId71"/>
    <p:sldId id="437" r:id="rId72"/>
    <p:sldId id="358" r:id="rId73"/>
    <p:sldId id="402" r:id="rId74"/>
    <p:sldId id="364" r:id="rId75"/>
    <p:sldId id="365" r:id="rId76"/>
    <p:sldId id="362" r:id="rId77"/>
    <p:sldId id="582" r:id="rId78"/>
    <p:sldId id="2145707175" r:id="rId79"/>
    <p:sldId id="2145707138" r:id="rId80"/>
    <p:sldId id="367" r:id="rId81"/>
    <p:sldId id="368" r:id="rId82"/>
    <p:sldId id="2145707131" r:id="rId83"/>
    <p:sldId id="369" r:id="rId84"/>
    <p:sldId id="403" r:id="rId85"/>
    <p:sldId id="2145707179" r:id="rId86"/>
    <p:sldId id="280" r:id="rId87"/>
    <p:sldId id="2145707165" r:id="rId88"/>
    <p:sldId id="2141411046" r:id="rId89"/>
    <p:sldId id="372" r:id="rId90"/>
    <p:sldId id="2145707163" r:id="rId91"/>
    <p:sldId id="373" r:id="rId92"/>
    <p:sldId id="2141411047" r:id="rId93"/>
    <p:sldId id="381" r:id="rId94"/>
    <p:sldId id="380" r:id="rId95"/>
    <p:sldId id="382" r:id="rId96"/>
    <p:sldId id="383" r:id="rId97"/>
    <p:sldId id="1252" r:id="rId98"/>
    <p:sldId id="384" r:id="rId99"/>
    <p:sldId id="2145707132" r:id="rId100"/>
    <p:sldId id="2145707166" r:id="rId101"/>
    <p:sldId id="2145707149" r:id="rId102"/>
    <p:sldId id="388" r:id="rId103"/>
    <p:sldId id="452" r:id="rId104"/>
    <p:sldId id="2145707167" r:id="rId105"/>
    <p:sldId id="390" r:id="rId106"/>
    <p:sldId id="417" r:id="rId107"/>
    <p:sldId id="416" r:id="rId108"/>
    <p:sldId id="2145707147" r:id="rId109"/>
    <p:sldId id="2145707168" r:id="rId110"/>
    <p:sldId id="392" r:id="rId111"/>
    <p:sldId id="391" r:id="rId112"/>
    <p:sldId id="2141411051" r:id="rId113"/>
    <p:sldId id="2141411044" r:id="rId114"/>
    <p:sldId id="2145707169" r:id="rId115"/>
    <p:sldId id="423" r:id="rId116"/>
    <p:sldId id="2145707146" r:id="rId117"/>
    <p:sldId id="2145707136" r:id="rId118"/>
    <p:sldId id="2145707133" r:id="rId119"/>
    <p:sldId id="2145707135" r:id="rId120"/>
    <p:sldId id="395" r:id="rId121"/>
    <p:sldId id="2145707148" r:id="rId122"/>
    <p:sldId id="394" r:id="rId123"/>
    <p:sldId id="425" r:id="rId124"/>
    <p:sldId id="427" r:id="rId125"/>
    <p:sldId id="2145707134" r:id="rId126"/>
    <p:sldId id="2145707150" r:id="rId127"/>
    <p:sldId id="2145707159" r:id="rId128"/>
    <p:sldId id="2145707160" r:id="rId129"/>
    <p:sldId id="2145707126" r:id="rId130"/>
    <p:sldId id="2145707122" r:id="rId131"/>
    <p:sldId id="2145707145" r:id="rId132"/>
    <p:sldId id="2145707151" r:id="rId133"/>
    <p:sldId id="406" r:id="rId134"/>
    <p:sldId id="1277" r:id="rId135"/>
    <p:sldId id="1278" r:id="rId136"/>
    <p:sldId id="1279" r:id="rId137"/>
    <p:sldId id="2145707152" r:id="rId138"/>
    <p:sldId id="2145707153" r:id="rId139"/>
    <p:sldId id="2145707154" r:id="rId140"/>
    <p:sldId id="2145707155" r:id="rId141"/>
    <p:sldId id="2145707156" r:id="rId142"/>
    <p:sldId id="2145707157" r:id="rId143"/>
    <p:sldId id="2145707158" r:id="rId144"/>
    <p:sldId id="2145707162" r:id="rId145"/>
    <p:sldId id="2145707170" r:id="rId146"/>
    <p:sldId id="2145707171" r:id="rId147"/>
    <p:sldId id="2145707164" r:id="rId148"/>
    <p:sldId id="2145707172" r:id="rId149"/>
    <p:sldId id="281" r:id="rId150"/>
    <p:sldId id="444" r:id="rId151"/>
    <p:sldId id="2145707173" r:id="rId152"/>
    <p:sldId id="2145707174" r:id="rId15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5"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9CC"/>
    <a:srgbClr val="0949C9"/>
    <a:srgbClr val="0099FF"/>
    <a:srgbClr val="095C81"/>
    <a:srgbClr val="79A7CF"/>
    <a:srgbClr val="82ACD6"/>
    <a:srgbClr val="005959"/>
    <a:srgbClr val="93B3E2"/>
    <a:srgbClr val="69A0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854" autoAdjust="0"/>
    <p:restoredTop sz="91011" autoAdjust="0"/>
  </p:normalViewPr>
  <p:slideViewPr>
    <p:cSldViewPr>
      <p:cViewPr varScale="1">
        <p:scale>
          <a:sx n="101" d="100"/>
          <a:sy n="101" d="100"/>
        </p:scale>
        <p:origin x="1662" y="96"/>
      </p:cViewPr>
      <p:guideLst>
        <p:guide orient="horz" pos="2160"/>
        <p:guide pos="2880"/>
      </p:guideLst>
    </p:cSldViewPr>
  </p:slideViewPr>
  <p:notesTextViewPr>
    <p:cViewPr>
      <p:scale>
        <a:sx n="1" d="1"/>
        <a:sy n="1" d="1"/>
      </p:scale>
      <p:origin x="0" y="0"/>
    </p:cViewPr>
  </p:notesTextViewPr>
  <p:sorterViewPr>
    <p:cViewPr varScale="1">
      <p:scale>
        <a:sx n="1" d="1"/>
        <a:sy n="1" d="1"/>
      </p:scale>
      <p:origin x="0" y="-14742"/>
    </p:cViewPr>
  </p:sorterViewPr>
  <p:notesViewPr>
    <p:cSldViewPr showGuides="1">
      <p:cViewPr varScale="1">
        <p:scale>
          <a:sx n="83" d="100"/>
          <a:sy n="83" d="100"/>
        </p:scale>
        <p:origin x="389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tableStyles" Target="tableStyles.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handoutMaster" Target="handoutMasters/handoutMaster1.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presProps" Target="pres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viewProps" Target="viewProps.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notesMaster" Target="notesMasters/notesMaster1.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s>
</file>

<file path=ppt/diagrams/_rels/data3.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ata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10E6CC-5F44-4D96-BC9B-F64ABFD24382}"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81661DF2-8C29-452A-9C9A-CDFE7AB5C9D3}">
      <dgm:prSet/>
      <dgm:spPr>
        <a:solidFill>
          <a:srgbClr val="A725A7"/>
        </a:solidFill>
      </dgm:spPr>
      <dgm:t>
        <a:bodyPr/>
        <a:lstStyle/>
        <a:p>
          <a:r>
            <a:rPr lang="en-US" dirty="0"/>
            <a:t>CGM / Meter Supplies</a:t>
          </a:r>
        </a:p>
      </dgm:t>
    </dgm:pt>
    <dgm:pt modelId="{C778B4A7-E1D4-455D-9008-B3C1C1F876E7}" type="parTrans" cxnId="{3BE766D3-C717-407F-B215-4D906820CAF6}">
      <dgm:prSet/>
      <dgm:spPr/>
      <dgm:t>
        <a:bodyPr/>
        <a:lstStyle/>
        <a:p>
          <a:endParaRPr lang="en-US"/>
        </a:p>
      </dgm:t>
    </dgm:pt>
    <dgm:pt modelId="{94265767-6BEF-45D2-B1D8-F3666A1F1C62}" type="sibTrans" cxnId="{3BE766D3-C717-407F-B215-4D906820CAF6}">
      <dgm:prSet/>
      <dgm:spPr/>
      <dgm:t>
        <a:bodyPr/>
        <a:lstStyle/>
        <a:p>
          <a:endParaRPr lang="en-US"/>
        </a:p>
      </dgm:t>
    </dgm:pt>
    <dgm:pt modelId="{AE3CBEB2-1904-4E50-A03F-DA3D529597CF}">
      <dgm:prSet/>
      <dgm:spPr/>
      <dgm:t>
        <a:bodyPr/>
        <a:lstStyle/>
        <a:p>
          <a:r>
            <a:rPr lang="en-US"/>
            <a:t>Strips that aren’t expired?</a:t>
          </a:r>
        </a:p>
      </dgm:t>
    </dgm:pt>
    <dgm:pt modelId="{6E43CED3-D63D-4169-A4EF-C418224BF22D}" type="parTrans" cxnId="{7D2CCEE5-1110-47FB-94E8-E16EEC3D93C4}">
      <dgm:prSet/>
      <dgm:spPr/>
      <dgm:t>
        <a:bodyPr/>
        <a:lstStyle/>
        <a:p>
          <a:endParaRPr lang="en-US"/>
        </a:p>
      </dgm:t>
    </dgm:pt>
    <dgm:pt modelId="{6D3666BF-C352-4A74-B3DE-5D3389E853FF}" type="sibTrans" cxnId="{7D2CCEE5-1110-47FB-94E8-E16EEC3D93C4}">
      <dgm:prSet/>
      <dgm:spPr/>
      <dgm:t>
        <a:bodyPr/>
        <a:lstStyle/>
        <a:p>
          <a:endParaRPr lang="en-US"/>
        </a:p>
      </dgm:t>
    </dgm:pt>
    <dgm:pt modelId="{B74A851D-AB9C-49C3-85A1-366877D80AAF}">
      <dgm:prSet/>
      <dgm:spPr>
        <a:solidFill>
          <a:schemeClr val="accent3">
            <a:lumMod val="75000"/>
          </a:schemeClr>
        </a:solidFill>
      </dgm:spPr>
      <dgm:t>
        <a:bodyPr/>
        <a:lstStyle/>
        <a:p>
          <a:r>
            <a:rPr lang="en-US" dirty="0"/>
            <a:t>Pump &amp; Supplies</a:t>
          </a:r>
        </a:p>
      </dgm:t>
    </dgm:pt>
    <dgm:pt modelId="{14991F2A-5172-41CC-92AE-269BD613D7BF}" type="parTrans" cxnId="{AFFC6C19-C144-4FD9-A61A-C11159F6F3F4}">
      <dgm:prSet/>
      <dgm:spPr/>
      <dgm:t>
        <a:bodyPr/>
        <a:lstStyle/>
        <a:p>
          <a:endParaRPr lang="en-US"/>
        </a:p>
      </dgm:t>
    </dgm:pt>
    <dgm:pt modelId="{D9F83639-CB4A-45FD-891A-438B41292F23}" type="sibTrans" cxnId="{AFFC6C19-C144-4FD9-A61A-C11159F6F3F4}">
      <dgm:prSet/>
      <dgm:spPr/>
      <dgm:t>
        <a:bodyPr/>
        <a:lstStyle/>
        <a:p>
          <a:endParaRPr lang="en-US"/>
        </a:p>
      </dgm:t>
    </dgm:pt>
    <dgm:pt modelId="{85F5EFBF-8342-4860-98F3-B0EBE67E2D2B}">
      <dgm:prSet/>
      <dgm:spPr>
        <a:solidFill>
          <a:schemeClr val="bg2">
            <a:lumMod val="50000"/>
          </a:schemeClr>
        </a:solidFill>
      </dgm:spPr>
      <dgm:t>
        <a:bodyPr/>
        <a:lstStyle/>
        <a:p>
          <a:r>
            <a:rPr lang="en-US" dirty="0"/>
            <a:t>Site Evaluation</a:t>
          </a:r>
        </a:p>
      </dgm:t>
    </dgm:pt>
    <dgm:pt modelId="{2AA5884E-D449-4FB1-9D1B-D46A7DBAB1E5}" type="parTrans" cxnId="{4AC92343-2BCF-42BD-B082-3295FBC69146}">
      <dgm:prSet/>
      <dgm:spPr/>
      <dgm:t>
        <a:bodyPr/>
        <a:lstStyle/>
        <a:p>
          <a:endParaRPr lang="en-US"/>
        </a:p>
      </dgm:t>
    </dgm:pt>
    <dgm:pt modelId="{439BE2C6-3B71-486E-83C3-86DF1179C79C}" type="sibTrans" cxnId="{4AC92343-2BCF-42BD-B082-3295FBC69146}">
      <dgm:prSet/>
      <dgm:spPr/>
      <dgm:t>
        <a:bodyPr/>
        <a:lstStyle/>
        <a:p>
          <a:endParaRPr lang="en-US"/>
        </a:p>
      </dgm:t>
    </dgm:pt>
    <dgm:pt modelId="{92C096D1-322A-474A-B30B-02E699C281C1}">
      <dgm:prSet/>
      <dgm:spPr>
        <a:solidFill>
          <a:schemeClr val="accent1"/>
        </a:solidFill>
      </dgm:spPr>
      <dgm:t>
        <a:bodyPr/>
        <a:lstStyle/>
        <a:p>
          <a:r>
            <a:rPr lang="en-US" dirty="0"/>
            <a:t>Low Glucose Plan</a:t>
          </a:r>
        </a:p>
      </dgm:t>
    </dgm:pt>
    <dgm:pt modelId="{AB9BBCCE-6487-4E02-9EEB-643148A928F8}" type="parTrans" cxnId="{EF31D752-CABC-48DB-8445-9BA979B885F3}">
      <dgm:prSet/>
      <dgm:spPr/>
      <dgm:t>
        <a:bodyPr/>
        <a:lstStyle/>
        <a:p>
          <a:endParaRPr lang="en-US"/>
        </a:p>
      </dgm:t>
    </dgm:pt>
    <dgm:pt modelId="{E97DEBB5-BDA8-4863-A647-86BB8E9F3520}" type="sibTrans" cxnId="{EF31D752-CABC-48DB-8445-9BA979B885F3}">
      <dgm:prSet/>
      <dgm:spPr/>
      <dgm:t>
        <a:bodyPr/>
        <a:lstStyle/>
        <a:p>
          <a:endParaRPr lang="en-US"/>
        </a:p>
      </dgm:t>
    </dgm:pt>
    <dgm:pt modelId="{56D1FFD5-AF39-44EE-B153-5A52C8FD2EC4}">
      <dgm:prSet/>
      <dgm:spPr>
        <a:solidFill>
          <a:srgbClr val="C00000"/>
        </a:solidFill>
      </dgm:spPr>
      <dgm:t>
        <a:bodyPr/>
        <a:lstStyle/>
        <a:p>
          <a:r>
            <a:rPr lang="en-US" dirty="0"/>
            <a:t>Meds &amp; Disaster Plan</a:t>
          </a:r>
        </a:p>
      </dgm:t>
    </dgm:pt>
    <dgm:pt modelId="{AEF56CE5-173E-4A71-95DE-B29AA09C077F}" type="parTrans" cxnId="{A317676A-E7A4-4DF0-B4DA-26ACDED60CF4}">
      <dgm:prSet/>
      <dgm:spPr/>
      <dgm:t>
        <a:bodyPr/>
        <a:lstStyle/>
        <a:p>
          <a:endParaRPr lang="en-US"/>
        </a:p>
      </dgm:t>
    </dgm:pt>
    <dgm:pt modelId="{3DD1DA0A-5316-4269-BB48-82935DF639B1}" type="sibTrans" cxnId="{A317676A-E7A4-4DF0-B4DA-26ACDED60CF4}">
      <dgm:prSet/>
      <dgm:spPr/>
      <dgm:t>
        <a:bodyPr/>
        <a:lstStyle/>
        <a:p>
          <a:endParaRPr lang="en-US"/>
        </a:p>
      </dgm:t>
    </dgm:pt>
    <dgm:pt modelId="{09014113-2F1C-40F6-8182-6CA625A1911E}" type="pres">
      <dgm:prSet presAssocID="{7610E6CC-5F44-4D96-BC9B-F64ABFD24382}" presName="linear" presStyleCnt="0">
        <dgm:presLayoutVars>
          <dgm:animLvl val="lvl"/>
          <dgm:resizeHandles val="exact"/>
        </dgm:presLayoutVars>
      </dgm:prSet>
      <dgm:spPr/>
    </dgm:pt>
    <dgm:pt modelId="{F14E4A98-754C-42D7-8AC1-9201DA9E6EDB}" type="pres">
      <dgm:prSet presAssocID="{81661DF2-8C29-452A-9C9A-CDFE7AB5C9D3}" presName="parentText" presStyleLbl="node1" presStyleIdx="0" presStyleCnt="5">
        <dgm:presLayoutVars>
          <dgm:chMax val="0"/>
          <dgm:bulletEnabled val="1"/>
        </dgm:presLayoutVars>
      </dgm:prSet>
      <dgm:spPr/>
    </dgm:pt>
    <dgm:pt modelId="{FC7514E2-8989-4B46-AA52-E0A60CC36169}" type="pres">
      <dgm:prSet presAssocID="{81661DF2-8C29-452A-9C9A-CDFE7AB5C9D3}" presName="childText" presStyleLbl="revTx" presStyleIdx="0" presStyleCnt="1">
        <dgm:presLayoutVars>
          <dgm:bulletEnabled val="1"/>
        </dgm:presLayoutVars>
      </dgm:prSet>
      <dgm:spPr/>
    </dgm:pt>
    <dgm:pt modelId="{445FAFFC-22D0-4EE0-9CE6-CEE1E6F0A530}" type="pres">
      <dgm:prSet presAssocID="{B74A851D-AB9C-49C3-85A1-366877D80AAF}" presName="parentText" presStyleLbl="node1" presStyleIdx="1" presStyleCnt="5">
        <dgm:presLayoutVars>
          <dgm:chMax val="0"/>
          <dgm:bulletEnabled val="1"/>
        </dgm:presLayoutVars>
      </dgm:prSet>
      <dgm:spPr/>
    </dgm:pt>
    <dgm:pt modelId="{B8CF0AE5-0666-417C-828B-5E2588574F77}" type="pres">
      <dgm:prSet presAssocID="{D9F83639-CB4A-45FD-891A-438B41292F23}" presName="spacer" presStyleCnt="0"/>
      <dgm:spPr/>
    </dgm:pt>
    <dgm:pt modelId="{A83D165A-EB93-44BA-B864-5DFFB5530403}" type="pres">
      <dgm:prSet presAssocID="{85F5EFBF-8342-4860-98F3-B0EBE67E2D2B}" presName="parentText" presStyleLbl="node1" presStyleIdx="2" presStyleCnt="5">
        <dgm:presLayoutVars>
          <dgm:chMax val="0"/>
          <dgm:bulletEnabled val="1"/>
        </dgm:presLayoutVars>
      </dgm:prSet>
      <dgm:spPr/>
    </dgm:pt>
    <dgm:pt modelId="{82FDC944-C2BD-417F-8D0A-A45F699D84AD}" type="pres">
      <dgm:prSet presAssocID="{439BE2C6-3B71-486E-83C3-86DF1179C79C}" presName="spacer" presStyleCnt="0"/>
      <dgm:spPr/>
    </dgm:pt>
    <dgm:pt modelId="{369323F5-A809-44DE-8643-DDA7CD4E6C0C}" type="pres">
      <dgm:prSet presAssocID="{92C096D1-322A-474A-B30B-02E699C281C1}" presName="parentText" presStyleLbl="node1" presStyleIdx="3" presStyleCnt="5">
        <dgm:presLayoutVars>
          <dgm:chMax val="0"/>
          <dgm:bulletEnabled val="1"/>
        </dgm:presLayoutVars>
      </dgm:prSet>
      <dgm:spPr/>
    </dgm:pt>
    <dgm:pt modelId="{86D6EBC9-DD42-4588-A945-37CC21046DE3}" type="pres">
      <dgm:prSet presAssocID="{E97DEBB5-BDA8-4863-A647-86BB8E9F3520}" presName="spacer" presStyleCnt="0"/>
      <dgm:spPr/>
    </dgm:pt>
    <dgm:pt modelId="{CFEC2DCD-92A3-4A46-9C0D-4BA287297EB2}" type="pres">
      <dgm:prSet presAssocID="{56D1FFD5-AF39-44EE-B153-5A52C8FD2EC4}" presName="parentText" presStyleLbl="node1" presStyleIdx="4" presStyleCnt="5">
        <dgm:presLayoutVars>
          <dgm:chMax val="0"/>
          <dgm:bulletEnabled val="1"/>
        </dgm:presLayoutVars>
      </dgm:prSet>
      <dgm:spPr/>
    </dgm:pt>
  </dgm:ptLst>
  <dgm:cxnLst>
    <dgm:cxn modelId="{7DDF4315-FD30-48B5-ABA9-514E9C2A1801}" type="presOf" srcId="{56D1FFD5-AF39-44EE-B153-5A52C8FD2EC4}" destId="{CFEC2DCD-92A3-4A46-9C0D-4BA287297EB2}" srcOrd="0" destOrd="0" presId="urn:microsoft.com/office/officeart/2005/8/layout/vList2"/>
    <dgm:cxn modelId="{AFFC6C19-C144-4FD9-A61A-C11159F6F3F4}" srcId="{7610E6CC-5F44-4D96-BC9B-F64ABFD24382}" destId="{B74A851D-AB9C-49C3-85A1-366877D80AAF}" srcOrd="1" destOrd="0" parTransId="{14991F2A-5172-41CC-92AE-269BD613D7BF}" sibTransId="{D9F83639-CB4A-45FD-891A-438B41292F23}"/>
    <dgm:cxn modelId="{DE733D1B-F444-4D2B-8CC5-9510F150C987}" type="presOf" srcId="{92C096D1-322A-474A-B30B-02E699C281C1}" destId="{369323F5-A809-44DE-8643-DDA7CD4E6C0C}" srcOrd="0" destOrd="0" presId="urn:microsoft.com/office/officeart/2005/8/layout/vList2"/>
    <dgm:cxn modelId="{B5F19520-0AF8-438D-8149-2CAFCC566276}" type="presOf" srcId="{85F5EFBF-8342-4860-98F3-B0EBE67E2D2B}" destId="{A83D165A-EB93-44BA-B864-5DFFB5530403}" srcOrd="0" destOrd="0" presId="urn:microsoft.com/office/officeart/2005/8/layout/vList2"/>
    <dgm:cxn modelId="{43E08023-B90F-49DD-8446-5E431E75C680}" type="presOf" srcId="{7610E6CC-5F44-4D96-BC9B-F64ABFD24382}" destId="{09014113-2F1C-40F6-8182-6CA625A1911E}" srcOrd="0" destOrd="0" presId="urn:microsoft.com/office/officeart/2005/8/layout/vList2"/>
    <dgm:cxn modelId="{4AC92343-2BCF-42BD-B082-3295FBC69146}" srcId="{7610E6CC-5F44-4D96-BC9B-F64ABFD24382}" destId="{85F5EFBF-8342-4860-98F3-B0EBE67E2D2B}" srcOrd="2" destOrd="0" parTransId="{2AA5884E-D449-4FB1-9D1B-D46A7DBAB1E5}" sibTransId="{439BE2C6-3B71-486E-83C3-86DF1179C79C}"/>
    <dgm:cxn modelId="{A317676A-E7A4-4DF0-B4DA-26ACDED60CF4}" srcId="{7610E6CC-5F44-4D96-BC9B-F64ABFD24382}" destId="{56D1FFD5-AF39-44EE-B153-5A52C8FD2EC4}" srcOrd="4" destOrd="0" parTransId="{AEF56CE5-173E-4A71-95DE-B29AA09C077F}" sibTransId="{3DD1DA0A-5316-4269-BB48-82935DF639B1}"/>
    <dgm:cxn modelId="{EF31D752-CABC-48DB-8445-9BA979B885F3}" srcId="{7610E6CC-5F44-4D96-BC9B-F64ABFD24382}" destId="{92C096D1-322A-474A-B30B-02E699C281C1}" srcOrd="3" destOrd="0" parTransId="{AB9BBCCE-6487-4E02-9EEB-643148A928F8}" sibTransId="{E97DEBB5-BDA8-4863-A647-86BB8E9F3520}"/>
    <dgm:cxn modelId="{4D4BB573-F481-4A12-9EB1-9EAD36878A46}" type="presOf" srcId="{B74A851D-AB9C-49C3-85A1-366877D80AAF}" destId="{445FAFFC-22D0-4EE0-9CE6-CEE1E6F0A530}" srcOrd="0" destOrd="0" presId="urn:microsoft.com/office/officeart/2005/8/layout/vList2"/>
    <dgm:cxn modelId="{3BE766D3-C717-407F-B215-4D906820CAF6}" srcId="{7610E6CC-5F44-4D96-BC9B-F64ABFD24382}" destId="{81661DF2-8C29-452A-9C9A-CDFE7AB5C9D3}" srcOrd="0" destOrd="0" parTransId="{C778B4A7-E1D4-455D-9008-B3C1C1F876E7}" sibTransId="{94265767-6BEF-45D2-B1D8-F3666A1F1C62}"/>
    <dgm:cxn modelId="{7D2CCEE5-1110-47FB-94E8-E16EEC3D93C4}" srcId="{81661DF2-8C29-452A-9C9A-CDFE7AB5C9D3}" destId="{AE3CBEB2-1904-4E50-A03F-DA3D529597CF}" srcOrd="0" destOrd="0" parTransId="{6E43CED3-D63D-4169-A4EF-C418224BF22D}" sibTransId="{6D3666BF-C352-4A74-B3DE-5D3389E853FF}"/>
    <dgm:cxn modelId="{D58AB0EE-5028-4EFC-ADAE-084D2D3F2741}" type="presOf" srcId="{81661DF2-8C29-452A-9C9A-CDFE7AB5C9D3}" destId="{F14E4A98-754C-42D7-8AC1-9201DA9E6EDB}" srcOrd="0" destOrd="0" presId="urn:microsoft.com/office/officeart/2005/8/layout/vList2"/>
    <dgm:cxn modelId="{D9267AF7-B663-4401-AD39-90FDD037B47B}" type="presOf" srcId="{AE3CBEB2-1904-4E50-A03F-DA3D529597CF}" destId="{FC7514E2-8989-4B46-AA52-E0A60CC36169}" srcOrd="0" destOrd="0" presId="urn:microsoft.com/office/officeart/2005/8/layout/vList2"/>
    <dgm:cxn modelId="{6CD0E672-4CF3-43AD-9DA9-0A1CA078E7E6}" type="presParOf" srcId="{09014113-2F1C-40F6-8182-6CA625A1911E}" destId="{F14E4A98-754C-42D7-8AC1-9201DA9E6EDB}" srcOrd="0" destOrd="0" presId="urn:microsoft.com/office/officeart/2005/8/layout/vList2"/>
    <dgm:cxn modelId="{D6B6DA7F-CDA9-4E55-9B93-5812BB3ECAA4}" type="presParOf" srcId="{09014113-2F1C-40F6-8182-6CA625A1911E}" destId="{FC7514E2-8989-4B46-AA52-E0A60CC36169}" srcOrd="1" destOrd="0" presId="urn:microsoft.com/office/officeart/2005/8/layout/vList2"/>
    <dgm:cxn modelId="{AE740A30-1F74-4108-93C9-B8CAACFDD02A}" type="presParOf" srcId="{09014113-2F1C-40F6-8182-6CA625A1911E}" destId="{445FAFFC-22D0-4EE0-9CE6-CEE1E6F0A530}" srcOrd="2" destOrd="0" presId="urn:microsoft.com/office/officeart/2005/8/layout/vList2"/>
    <dgm:cxn modelId="{4C77C692-61A1-4C1F-92C5-418C7CED2BA3}" type="presParOf" srcId="{09014113-2F1C-40F6-8182-6CA625A1911E}" destId="{B8CF0AE5-0666-417C-828B-5E2588574F77}" srcOrd="3" destOrd="0" presId="urn:microsoft.com/office/officeart/2005/8/layout/vList2"/>
    <dgm:cxn modelId="{FF3D039E-459B-482E-B6DC-E2D5C9BCAFC5}" type="presParOf" srcId="{09014113-2F1C-40F6-8182-6CA625A1911E}" destId="{A83D165A-EB93-44BA-B864-5DFFB5530403}" srcOrd="4" destOrd="0" presId="urn:microsoft.com/office/officeart/2005/8/layout/vList2"/>
    <dgm:cxn modelId="{EBDE546B-5B91-498B-BA7B-2AE2713A77B6}" type="presParOf" srcId="{09014113-2F1C-40F6-8182-6CA625A1911E}" destId="{82FDC944-C2BD-417F-8D0A-A45F699D84AD}" srcOrd="5" destOrd="0" presId="urn:microsoft.com/office/officeart/2005/8/layout/vList2"/>
    <dgm:cxn modelId="{1A86F093-DAB7-49C8-A129-8E4B83AF027B}" type="presParOf" srcId="{09014113-2F1C-40F6-8182-6CA625A1911E}" destId="{369323F5-A809-44DE-8643-DDA7CD4E6C0C}" srcOrd="6" destOrd="0" presId="urn:microsoft.com/office/officeart/2005/8/layout/vList2"/>
    <dgm:cxn modelId="{A3E3E76E-5205-4406-BB74-D7A85451658A}" type="presParOf" srcId="{09014113-2F1C-40F6-8182-6CA625A1911E}" destId="{86D6EBC9-DD42-4588-A945-37CC21046DE3}" srcOrd="7" destOrd="0" presId="urn:microsoft.com/office/officeart/2005/8/layout/vList2"/>
    <dgm:cxn modelId="{0E854E72-713A-4D41-ACD4-4144C60151D5}" type="presParOf" srcId="{09014113-2F1C-40F6-8182-6CA625A1911E}" destId="{CFEC2DCD-92A3-4A46-9C0D-4BA287297EB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2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2000" b="1" dirty="0">
              <a:latin typeface="Calibri" panose="020F0502020204030204" pitchFamily="34" charset="0"/>
              <a:cs typeface="Calibri" panose="020F0502020204030204" pitchFamily="34" charset="0"/>
            </a:rPr>
            <a:t>Meds</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24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6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r>
            <a:rPr lang="en-US" sz="1400" b="1" dirty="0">
              <a:latin typeface="Calibri" panose="020F0502020204030204" pitchFamily="34" charset="0"/>
              <a:cs typeface="Calibri" panose="020F0502020204030204" pitchFamily="34" charset="0"/>
            </a:rPr>
            <a:t>Behavioral and decision making</a:t>
          </a:r>
          <a:endParaRPr lang="en-US" sz="1800" b="1" dirty="0">
            <a:latin typeface="Calibri" panose="020F0502020204030204" pitchFamily="34" charset="0"/>
            <a:cs typeface="Calibri" panose="020F0502020204030204" pitchFamily="34" charset="0"/>
          </a:endParaRP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dgm:presLayoutVars>
          <dgm:bulletEnabled val="1"/>
        </dgm:presLayoutVars>
      </dgm:prSet>
      <dgm:spPr/>
    </dgm:pt>
  </dgm:ptLst>
  <dgm:cxnLst>
    <dgm:cxn modelId="{BC310E00-F622-4A27-9987-B30896BBBAEE}" type="presOf" srcId="{20CB36B7-C6BB-4401-B45D-65D8F3EAA30E}" destId="{A4CB3E0C-BE8F-40A4-B10D-DE9B98B7BB2F}" srcOrd="0" destOrd="0" presId="urn:microsoft.com/office/officeart/2005/8/layout/hChevron3"/>
    <dgm:cxn modelId="{A3AF8604-EFFA-4157-81FE-BA381523BE2A}" srcId="{A0309674-4A35-437C-BEAA-2E9B6632305A}" destId="{5F998711-4374-4A96-8767-15C3D7077CBC}" srcOrd="2" destOrd="0" parTransId="{572421B7-C603-456C-84B7-FC068807E277}" sibTransId="{32824943-FE69-48E7-B427-28524FC57559}"/>
    <dgm:cxn modelId="{B826671F-7C27-4DB8-8DBA-EF7FA1403890}" type="presOf" srcId="{843F0A8E-F7CA-4B51-8977-AE1172D9DD8B}" destId="{0BF5CB36-0B21-476F-8B0A-48E33DC98C8B}"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FAFDB553-4B65-4F32-BBD7-9E958DA4E8C0}" type="presOf" srcId="{78C10338-E269-4C7E-ACE4-86CDC3745D70}" destId="{FE9FBCD8-0DFB-423B-8D0B-3A4B468982B1}" srcOrd="0" destOrd="0" presId="urn:microsoft.com/office/officeart/2005/8/layout/hChevron3"/>
    <dgm:cxn modelId="{385DF191-E929-40DC-831C-51DBFAA6040D}" type="presOf" srcId="{A0309674-4A35-437C-BEAA-2E9B6632305A}" destId="{7758B190-C5A6-4457-BC6E-B05FE2B3D8BA}" srcOrd="0" destOrd="0" presId="urn:microsoft.com/office/officeart/2005/8/layout/hChevron3"/>
    <dgm:cxn modelId="{C7FC85AC-6C45-465A-B976-14C4FE94DC86}" type="presOf" srcId="{FD1C2759-4AD0-4038-A7C8-110AAEAF9096}" destId="{1EC0783F-515C-4D9E-A61E-12A7EFEFF120}"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B85618C0-03CF-46D4-8B12-4D00A26EB1B7}" type="presOf" srcId="{5F998711-4374-4A96-8767-15C3D7077CBC}" destId="{30C3E686-6CE8-4B17-B5C5-0D6189DEF84B}"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2D214AD4-269E-4D79-A460-D4E839859BEE}" type="presOf" srcId="{DBCBB8C0-23F2-4FD6-9EF6-C188E3CCA669}" destId="{2D077320-8B91-4D8D-BAFE-2A20472EE195}" srcOrd="0" destOrd="0" presId="urn:microsoft.com/office/officeart/2005/8/layout/hChevron3"/>
    <dgm:cxn modelId="{3C7C4BE9-0A5E-44C2-8B2A-F9D811F3C8BB}" srcId="{A0309674-4A35-437C-BEAA-2E9B6632305A}" destId="{FD1C2759-4AD0-4038-A7C8-110AAEAF9096}" srcOrd="3" destOrd="0" parTransId="{D1C3069D-4B8B-4ABE-9C02-020090C574C3}" sibTransId="{C6AEDAB1-0EFD-424F-A7A7-21D00836B729}"/>
    <dgm:cxn modelId="{0D9A8FCC-C8C8-4843-82A5-E5F1A9F215C9}" type="presParOf" srcId="{7758B190-C5A6-4457-BC6E-B05FE2B3D8BA}" destId="{0BF5CB36-0B21-476F-8B0A-48E33DC98C8B}" srcOrd="0" destOrd="0" presId="urn:microsoft.com/office/officeart/2005/8/layout/hChevron3"/>
    <dgm:cxn modelId="{E63DBD7C-D7F3-4FA0-9441-1957DDBEE4A1}" type="presParOf" srcId="{7758B190-C5A6-4457-BC6E-B05FE2B3D8BA}" destId="{2306D26D-E098-4963-846D-0E8AB3E437DF}" srcOrd="1" destOrd="0" presId="urn:microsoft.com/office/officeart/2005/8/layout/hChevron3"/>
    <dgm:cxn modelId="{91A2EAFF-0B06-4F1D-9459-92127E67A77C}" type="presParOf" srcId="{7758B190-C5A6-4457-BC6E-B05FE2B3D8BA}" destId="{A4CB3E0C-BE8F-40A4-B10D-DE9B98B7BB2F}" srcOrd="2" destOrd="0" presId="urn:microsoft.com/office/officeart/2005/8/layout/hChevron3"/>
    <dgm:cxn modelId="{AAF20FB1-C5EA-4D9A-A65D-FF7EBB948AB5}" type="presParOf" srcId="{7758B190-C5A6-4457-BC6E-B05FE2B3D8BA}" destId="{3561C442-9E63-46A3-B907-2CEA8983DD41}" srcOrd="3" destOrd="0" presId="urn:microsoft.com/office/officeart/2005/8/layout/hChevron3"/>
    <dgm:cxn modelId="{13ACEAF1-B57D-4B48-8BED-B0688435508E}" type="presParOf" srcId="{7758B190-C5A6-4457-BC6E-B05FE2B3D8BA}" destId="{30C3E686-6CE8-4B17-B5C5-0D6189DEF84B}" srcOrd="4" destOrd="0" presId="urn:microsoft.com/office/officeart/2005/8/layout/hChevron3"/>
    <dgm:cxn modelId="{9866708A-C793-40DD-B172-46D2229368E0}" type="presParOf" srcId="{7758B190-C5A6-4457-BC6E-B05FE2B3D8BA}" destId="{D60B99A6-9E6F-4A06-8E44-B37E2A0D0DE4}" srcOrd="5" destOrd="0" presId="urn:microsoft.com/office/officeart/2005/8/layout/hChevron3"/>
    <dgm:cxn modelId="{F14CCFD0-68B6-4893-8941-79EBB2CE286F}" type="presParOf" srcId="{7758B190-C5A6-4457-BC6E-B05FE2B3D8BA}" destId="{1EC0783F-515C-4D9E-A61E-12A7EFEFF120}" srcOrd="6" destOrd="0" presId="urn:microsoft.com/office/officeart/2005/8/layout/hChevron3"/>
    <dgm:cxn modelId="{7C0F3CF1-9D54-49CC-9DAB-D4E7C5BCBEF7}" type="presParOf" srcId="{7758B190-C5A6-4457-BC6E-B05FE2B3D8BA}" destId="{72276D57-118B-4331-AAC6-EA20BA76BE19}" srcOrd="7" destOrd="0" presId="urn:microsoft.com/office/officeart/2005/8/layout/hChevron3"/>
    <dgm:cxn modelId="{3376563C-D675-4256-8B9B-4154EAD3B6D9}" type="presParOf" srcId="{7758B190-C5A6-4457-BC6E-B05FE2B3D8BA}" destId="{2D077320-8B91-4D8D-BAFE-2A20472EE195}" srcOrd="8" destOrd="0" presId="urn:microsoft.com/office/officeart/2005/8/layout/hChevron3"/>
    <dgm:cxn modelId="{EB45323F-F16A-4BAB-A1A1-FFC339DFEC04}" type="presParOf" srcId="{7758B190-C5A6-4457-BC6E-B05FE2B3D8BA}" destId="{9546F042-51E4-40EC-9ACC-3675C7D15F36}" srcOrd="9" destOrd="0" presId="urn:microsoft.com/office/officeart/2005/8/layout/hChevron3"/>
    <dgm:cxn modelId="{041DAA73-3AB7-4D5D-B077-7C8070EF4C76}"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36939F-1A1A-4DA0-B147-2F9DB10F597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E151067-9D31-4A48-8BA3-3E8B26F29EAD}">
      <dgm:prSet/>
      <dgm:spPr/>
      <dgm:t>
        <a:bodyPr/>
        <a:lstStyle/>
        <a:p>
          <a:r>
            <a:rPr lang="en-US"/>
            <a:t>JR rides their bike for 1.5 hours twice weekly. </a:t>
          </a:r>
        </a:p>
      </dgm:t>
    </dgm:pt>
    <dgm:pt modelId="{34ABB291-B8DA-4F69-A892-BED8EE5FA10A}" type="parTrans" cxnId="{8327607F-0803-4EA7-B161-7ADC352849B7}">
      <dgm:prSet/>
      <dgm:spPr/>
      <dgm:t>
        <a:bodyPr/>
        <a:lstStyle/>
        <a:p>
          <a:endParaRPr lang="en-US"/>
        </a:p>
      </dgm:t>
    </dgm:pt>
    <dgm:pt modelId="{F40F019A-762C-40EF-B621-501A9FD7DF99}" type="sibTrans" cxnId="{8327607F-0803-4EA7-B161-7ADC352849B7}">
      <dgm:prSet/>
      <dgm:spPr/>
      <dgm:t>
        <a:bodyPr/>
        <a:lstStyle/>
        <a:p>
          <a:endParaRPr lang="en-US"/>
        </a:p>
      </dgm:t>
    </dgm:pt>
    <dgm:pt modelId="{2C8C1628-5FC4-4F81-88F7-919F66C0E5F0}">
      <dgm:prSet/>
      <dgm:spPr/>
      <dgm:t>
        <a:bodyPr/>
        <a:lstStyle/>
        <a:p>
          <a:r>
            <a:rPr lang="en-US" dirty="0"/>
            <a:t>Limits carb intake to 30 </a:t>
          </a:r>
          <a:r>
            <a:rPr lang="en-US" dirty="0" err="1"/>
            <a:t>gms</a:t>
          </a:r>
          <a:r>
            <a:rPr lang="en-US" dirty="0"/>
            <a:t> daily to avoid weight gain.</a:t>
          </a:r>
        </a:p>
      </dgm:t>
    </dgm:pt>
    <dgm:pt modelId="{E8114BC3-6882-4330-9D27-C5B978E8E3DE}" type="parTrans" cxnId="{0FEB3D6D-F1FC-4542-B5EB-7DC97ECAB383}">
      <dgm:prSet/>
      <dgm:spPr/>
      <dgm:t>
        <a:bodyPr/>
        <a:lstStyle/>
        <a:p>
          <a:endParaRPr lang="en-US"/>
        </a:p>
      </dgm:t>
    </dgm:pt>
    <dgm:pt modelId="{D962870B-0EBC-40DA-BC6A-BA69850B8374}" type="sibTrans" cxnId="{0FEB3D6D-F1FC-4542-B5EB-7DC97ECAB383}">
      <dgm:prSet/>
      <dgm:spPr/>
      <dgm:t>
        <a:bodyPr/>
        <a:lstStyle/>
        <a:p>
          <a:endParaRPr lang="en-US"/>
        </a:p>
      </dgm:t>
    </dgm:pt>
    <dgm:pt modelId="{743F0588-EA98-41B3-8979-C64A6C6533FE}">
      <dgm:prSet/>
      <dgm:spPr/>
      <dgm:t>
        <a:bodyPr/>
        <a:lstStyle/>
        <a:p>
          <a:r>
            <a:rPr lang="en-US"/>
            <a:t>Uses a pump and tries to manage glucose with basal insulin only.</a:t>
          </a:r>
        </a:p>
      </dgm:t>
    </dgm:pt>
    <dgm:pt modelId="{06CE8F0A-A7AB-44FF-9832-78A7549E98B5}" type="parTrans" cxnId="{6093E2D3-4C6A-47C8-8CB7-67894B08517C}">
      <dgm:prSet/>
      <dgm:spPr/>
      <dgm:t>
        <a:bodyPr/>
        <a:lstStyle/>
        <a:p>
          <a:endParaRPr lang="en-US"/>
        </a:p>
      </dgm:t>
    </dgm:pt>
    <dgm:pt modelId="{439E7F22-B329-42C9-B78E-55E29952C86F}" type="sibTrans" cxnId="{6093E2D3-4C6A-47C8-8CB7-67894B08517C}">
      <dgm:prSet/>
      <dgm:spPr/>
      <dgm:t>
        <a:bodyPr/>
        <a:lstStyle/>
        <a:p>
          <a:endParaRPr lang="en-US"/>
        </a:p>
      </dgm:t>
    </dgm:pt>
    <dgm:pt modelId="{FE67B944-3F7F-413A-98E7-8FA7AA8C09D1}">
      <dgm:prSet/>
      <dgm:spPr/>
      <dgm:t>
        <a:bodyPr/>
        <a:lstStyle/>
        <a:p>
          <a:r>
            <a:rPr lang="en-US" dirty="0"/>
            <a:t>Is reluctant to treat lows with carbs.</a:t>
          </a:r>
        </a:p>
      </dgm:t>
    </dgm:pt>
    <dgm:pt modelId="{76D6CB43-018D-47EA-9119-2FF148F4FAC2}" type="parTrans" cxnId="{7A34C239-2139-4259-8CD6-92C0E4D8DFAE}">
      <dgm:prSet/>
      <dgm:spPr/>
      <dgm:t>
        <a:bodyPr/>
        <a:lstStyle/>
        <a:p>
          <a:endParaRPr lang="en-US"/>
        </a:p>
      </dgm:t>
    </dgm:pt>
    <dgm:pt modelId="{AD7407ED-E370-4764-B670-CA0219CD5731}" type="sibTrans" cxnId="{7A34C239-2139-4259-8CD6-92C0E4D8DFAE}">
      <dgm:prSet/>
      <dgm:spPr/>
      <dgm:t>
        <a:bodyPr/>
        <a:lstStyle/>
        <a:p>
          <a:endParaRPr lang="en-US"/>
        </a:p>
      </dgm:t>
    </dgm:pt>
    <dgm:pt modelId="{D5FA9DC6-6E1F-44A4-949D-B47BF25A3795}" type="pres">
      <dgm:prSet presAssocID="{D136939F-1A1A-4DA0-B147-2F9DB10F5975}" presName="root" presStyleCnt="0">
        <dgm:presLayoutVars>
          <dgm:dir/>
          <dgm:resizeHandles val="exact"/>
        </dgm:presLayoutVars>
      </dgm:prSet>
      <dgm:spPr/>
    </dgm:pt>
    <dgm:pt modelId="{47154E39-9955-4AA2-BAF5-248DFD2BCDE7}" type="pres">
      <dgm:prSet presAssocID="{CE151067-9D31-4A48-8BA3-3E8B26F29EAD}" presName="compNode" presStyleCnt="0"/>
      <dgm:spPr/>
    </dgm:pt>
    <dgm:pt modelId="{B741526B-1753-4E1B-B8F0-A5F4BEA9A7B7}" type="pres">
      <dgm:prSet presAssocID="{CE151067-9D31-4A48-8BA3-3E8B26F29EAD}" presName="bgRect" presStyleLbl="bgShp" presStyleIdx="0" presStyleCnt="4"/>
      <dgm:spPr/>
    </dgm:pt>
    <dgm:pt modelId="{97313AA8-7F31-4E94-B637-42E280CCFD46}" type="pres">
      <dgm:prSet presAssocID="{CE151067-9D31-4A48-8BA3-3E8B26F29EA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ke"/>
        </a:ext>
      </dgm:extLst>
    </dgm:pt>
    <dgm:pt modelId="{1A70F306-A6C4-4833-9573-17210D7E902A}" type="pres">
      <dgm:prSet presAssocID="{CE151067-9D31-4A48-8BA3-3E8B26F29EAD}" presName="spaceRect" presStyleCnt="0"/>
      <dgm:spPr/>
    </dgm:pt>
    <dgm:pt modelId="{81EB5EBB-59EC-40A4-912D-506C62FC5D83}" type="pres">
      <dgm:prSet presAssocID="{CE151067-9D31-4A48-8BA3-3E8B26F29EAD}" presName="parTx" presStyleLbl="revTx" presStyleIdx="0" presStyleCnt="4">
        <dgm:presLayoutVars>
          <dgm:chMax val="0"/>
          <dgm:chPref val="0"/>
        </dgm:presLayoutVars>
      </dgm:prSet>
      <dgm:spPr/>
    </dgm:pt>
    <dgm:pt modelId="{D073C9E4-8E21-472F-BC67-F28347C8620B}" type="pres">
      <dgm:prSet presAssocID="{F40F019A-762C-40EF-B621-501A9FD7DF99}" presName="sibTrans" presStyleCnt="0"/>
      <dgm:spPr/>
    </dgm:pt>
    <dgm:pt modelId="{01B8D126-9672-4424-9807-2FA6CFDB5F04}" type="pres">
      <dgm:prSet presAssocID="{2C8C1628-5FC4-4F81-88F7-919F66C0E5F0}" presName="compNode" presStyleCnt="0"/>
      <dgm:spPr/>
    </dgm:pt>
    <dgm:pt modelId="{798C8830-67B1-49E3-A19F-E9BCC4D1E371}" type="pres">
      <dgm:prSet presAssocID="{2C8C1628-5FC4-4F81-88F7-919F66C0E5F0}" presName="bgRect" presStyleLbl="bgShp" presStyleIdx="1" presStyleCnt="4"/>
      <dgm:spPr/>
    </dgm:pt>
    <dgm:pt modelId="{3C3CCBB6-9FD8-45FC-9C96-EC1933479A2F}" type="pres">
      <dgm:prSet presAssocID="{2C8C1628-5FC4-4F81-88F7-919F66C0E5F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51D9D35A-424F-4C49-83E3-DCCE33370509}" type="pres">
      <dgm:prSet presAssocID="{2C8C1628-5FC4-4F81-88F7-919F66C0E5F0}" presName="spaceRect" presStyleCnt="0"/>
      <dgm:spPr/>
    </dgm:pt>
    <dgm:pt modelId="{F3A4A01F-821F-4542-9FE8-BB8E86206F26}" type="pres">
      <dgm:prSet presAssocID="{2C8C1628-5FC4-4F81-88F7-919F66C0E5F0}" presName="parTx" presStyleLbl="revTx" presStyleIdx="1" presStyleCnt="4">
        <dgm:presLayoutVars>
          <dgm:chMax val="0"/>
          <dgm:chPref val="0"/>
        </dgm:presLayoutVars>
      </dgm:prSet>
      <dgm:spPr/>
    </dgm:pt>
    <dgm:pt modelId="{C2158B73-1763-41F2-A386-B076EAE4C5D9}" type="pres">
      <dgm:prSet presAssocID="{D962870B-0EBC-40DA-BC6A-BA69850B8374}" presName="sibTrans" presStyleCnt="0"/>
      <dgm:spPr/>
    </dgm:pt>
    <dgm:pt modelId="{DBBEEEAD-1765-48FE-84A5-295049D433BA}" type="pres">
      <dgm:prSet presAssocID="{743F0588-EA98-41B3-8979-C64A6C6533FE}" presName="compNode" presStyleCnt="0"/>
      <dgm:spPr/>
    </dgm:pt>
    <dgm:pt modelId="{9AE2A4BD-787C-48DC-AB84-B8BF78C2CA97}" type="pres">
      <dgm:prSet presAssocID="{743F0588-EA98-41B3-8979-C64A6C6533FE}" presName="bgRect" presStyleLbl="bgShp" presStyleIdx="2" presStyleCnt="4"/>
      <dgm:spPr/>
    </dgm:pt>
    <dgm:pt modelId="{3EFED158-12BD-45DB-96C6-ADB4177A1B33}" type="pres">
      <dgm:prSet presAssocID="{743F0588-EA98-41B3-8979-C64A6C6533F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7F473E22-B603-4C4D-B8FF-9D1D1C7E2FA0}" type="pres">
      <dgm:prSet presAssocID="{743F0588-EA98-41B3-8979-C64A6C6533FE}" presName="spaceRect" presStyleCnt="0"/>
      <dgm:spPr/>
    </dgm:pt>
    <dgm:pt modelId="{82136784-551D-4D3B-8346-381985AD25DF}" type="pres">
      <dgm:prSet presAssocID="{743F0588-EA98-41B3-8979-C64A6C6533FE}" presName="parTx" presStyleLbl="revTx" presStyleIdx="2" presStyleCnt="4">
        <dgm:presLayoutVars>
          <dgm:chMax val="0"/>
          <dgm:chPref val="0"/>
        </dgm:presLayoutVars>
      </dgm:prSet>
      <dgm:spPr/>
    </dgm:pt>
    <dgm:pt modelId="{BF48789A-9D29-4785-B880-053EDB7A26AA}" type="pres">
      <dgm:prSet presAssocID="{439E7F22-B329-42C9-B78E-55E29952C86F}" presName="sibTrans" presStyleCnt="0"/>
      <dgm:spPr/>
    </dgm:pt>
    <dgm:pt modelId="{FC611658-08C1-4BCE-BDD3-9F8B78DD173B}" type="pres">
      <dgm:prSet presAssocID="{FE67B944-3F7F-413A-98E7-8FA7AA8C09D1}" presName="compNode" presStyleCnt="0"/>
      <dgm:spPr/>
    </dgm:pt>
    <dgm:pt modelId="{3F07C874-5FC0-4769-9A2B-12206C00D636}" type="pres">
      <dgm:prSet presAssocID="{FE67B944-3F7F-413A-98E7-8FA7AA8C09D1}" presName="bgRect" presStyleLbl="bgShp" presStyleIdx="3" presStyleCnt="4"/>
      <dgm:spPr/>
    </dgm:pt>
    <dgm:pt modelId="{3E9E6F83-0944-4623-9CBB-D191C4E147B2}" type="pres">
      <dgm:prSet presAssocID="{FE67B944-3F7F-413A-98E7-8FA7AA8C09D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
        </a:ext>
      </dgm:extLst>
    </dgm:pt>
    <dgm:pt modelId="{D7CFB238-2D0B-49C8-8DC3-B1414A8316FB}" type="pres">
      <dgm:prSet presAssocID="{FE67B944-3F7F-413A-98E7-8FA7AA8C09D1}" presName="spaceRect" presStyleCnt="0"/>
      <dgm:spPr/>
    </dgm:pt>
    <dgm:pt modelId="{62D4D279-064B-4C07-AD0C-84AE4B3086E8}" type="pres">
      <dgm:prSet presAssocID="{FE67B944-3F7F-413A-98E7-8FA7AA8C09D1}" presName="parTx" presStyleLbl="revTx" presStyleIdx="3" presStyleCnt="4">
        <dgm:presLayoutVars>
          <dgm:chMax val="0"/>
          <dgm:chPref val="0"/>
        </dgm:presLayoutVars>
      </dgm:prSet>
      <dgm:spPr/>
    </dgm:pt>
  </dgm:ptLst>
  <dgm:cxnLst>
    <dgm:cxn modelId="{89FD9A14-E786-4D9D-8AD6-333AE696597B}" type="presOf" srcId="{2C8C1628-5FC4-4F81-88F7-919F66C0E5F0}" destId="{F3A4A01F-821F-4542-9FE8-BB8E86206F26}" srcOrd="0" destOrd="0" presId="urn:microsoft.com/office/officeart/2018/2/layout/IconVerticalSolidList"/>
    <dgm:cxn modelId="{9413842F-904F-44EA-BFA2-A405577EF7D0}" type="presOf" srcId="{CE151067-9D31-4A48-8BA3-3E8B26F29EAD}" destId="{81EB5EBB-59EC-40A4-912D-506C62FC5D83}" srcOrd="0" destOrd="0" presId="urn:microsoft.com/office/officeart/2018/2/layout/IconVerticalSolidList"/>
    <dgm:cxn modelId="{7A34C239-2139-4259-8CD6-92C0E4D8DFAE}" srcId="{D136939F-1A1A-4DA0-B147-2F9DB10F5975}" destId="{FE67B944-3F7F-413A-98E7-8FA7AA8C09D1}" srcOrd="3" destOrd="0" parTransId="{76D6CB43-018D-47EA-9119-2FF148F4FAC2}" sibTransId="{AD7407ED-E370-4764-B670-CA0219CD5731}"/>
    <dgm:cxn modelId="{F3B60847-362C-43B2-A9A4-B84EB587171B}" type="presOf" srcId="{FE67B944-3F7F-413A-98E7-8FA7AA8C09D1}" destId="{62D4D279-064B-4C07-AD0C-84AE4B3086E8}" srcOrd="0" destOrd="0" presId="urn:microsoft.com/office/officeart/2018/2/layout/IconVerticalSolidList"/>
    <dgm:cxn modelId="{0FEB3D6D-F1FC-4542-B5EB-7DC97ECAB383}" srcId="{D136939F-1A1A-4DA0-B147-2F9DB10F5975}" destId="{2C8C1628-5FC4-4F81-88F7-919F66C0E5F0}" srcOrd="1" destOrd="0" parTransId="{E8114BC3-6882-4330-9D27-C5B978E8E3DE}" sibTransId="{D962870B-0EBC-40DA-BC6A-BA69850B8374}"/>
    <dgm:cxn modelId="{8327607F-0803-4EA7-B161-7ADC352849B7}" srcId="{D136939F-1A1A-4DA0-B147-2F9DB10F5975}" destId="{CE151067-9D31-4A48-8BA3-3E8B26F29EAD}" srcOrd="0" destOrd="0" parTransId="{34ABB291-B8DA-4F69-A892-BED8EE5FA10A}" sibTransId="{F40F019A-762C-40EF-B621-501A9FD7DF99}"/>
    <dgm:cxn modelId="{DC490983-3576-42A3-B9C3-244CB1D4069E}" type="presOf" srcId="{743F0588-EA98-41B3-8979-C64A6C6533FE}" destId="{82136784-551D-4D3B-8346-381985AD25DF}" srcOrd="0" destOrd="0" presId="urn:microsoft.com/office/officeart/2018/2/layout/IconVerticalSolidList"/>
    <dgm:cxn modelId="{6093E2D3-4C6A-47C8-8CB7-67894B08517C}" srcId="{D136939F-1A1A-4DA0-B147-2F9DB10F5975}" destId="{743F0588-EA98-41B3-8979-C64A6C6533FE}" srcOrd="2" destOrd="0" parTransId="{06CE8F0A-A7AB-44FF-9832-78A7549E98B5}" sibTransId="{439E7F22-B329-42C9-B78E-55E29952C86F}"/>
    <dgm:cxn modelId="{281285EF-35D9-45AC-AC39-E07D56BACE26}" type="presOf" srcId="{D136939F-1A1A-4DA0-B147-2F9DB10F5975}" destId="{D5FA9DC6-6E1F-44A4-949D-B47BF25A3795}" srcOrd="0" destOrd="0" presId="urn:microsoft.com/office/officeart/2018/2/layout/IconVerticalSolidList"/>
    <dgm:cxn modelId="{F97AA448-9E40-4413-BED6-E4CD0D3191B9}" type="presParOf" srcId="{D5FA9DC6-6E1F-44A4-949D-B47BF25A3795}" destId="{47154E39-9955-4AA2-BAF5-248DFD2BCDE7}" srcOrd="0" destOrd="0" presId="urn:microsoft.com/office/officeart/2018/2/layout/IconVerticalSolidList"/>
    <dgm:cxn modelId="{D2E0AD40-6CB2-4CB1-9E60-E01E5262071C}" type="presParOf" srcId="{47154E39-9955-4AA2-BAF5-248DFD2BCDE7}" destId="{B741526B-1753-4E1B-B8F0-A5F4BEA9A7B7}" srcOrd="0" destOrd="0" presId="urn:microsoft.com/office/officeart/2018/2/layout/IconVerticalSolidList"/>
    <dgm:cxn modelId="{26033779-1424-4A46-A2A9-68929B309CB8}" type="presParOf" srcId="{47154E39-9955-4AA2-BAF5-248DFD2BCDE7}" destId="{97313AA8-7F31-4E94-B637-42E280CCFD46}" srcOrd="1" destOrd="0" presId="urn:microsoft.com/office/officeart/2018/2/layout/IconVerticalSolidList"/>
    <dgm:cxn modelId="{AE475F6B-5302-48BF-9141-F4278026D36A}" type="presParOf" srcId="{47154E39-9955-4AA2-BAF5-248DFD2BCDE7}" destId="{1A70F306-A6C4-4833-9573-17210D7E902A}" srcOrd="2" destOrd="0" presId="urn:microsoft.com/office/officeart/2018/2/layout/IconVerticalSolidList"/>
    <dgm:cxn modelId="{10AF8CE3-F36E-4BB3-948F-A1F2433115A6}" type="presParOf" srcId="{47154E39-9955-4AA2-BAF5-248DFD2BCDE7}" destId="{81EB5EBB-59EC-40A4-912D-506C62FC5D83}" srcOrd="3" destOrd="0" presId="urn:microsoft.com/office/officeart/2018/2/layout/IconVerticalSolidList"/>
    <dgm:cxn modelId="{A924B443-C0FC-4BF7-98E7-BFDCC5BD1904}" type="presParOf" srcId="{D5FA9DC6-6E1F-44A4-949D-B47BF25A3795}" destId="{D073C9E4-8E21-472F-BC67-F28347C8620B}" srcOrd="1" destOrd="0" presId="urn:microsoft.com/office/officeart/2018/2/layout/IconVerticalSolidList"/>
    <dgm:cxn modelId="{F11D1AD5-F04E-40D1-8B7E-BB7AD1A07962}" type="presParOf" srcId="{D5FA9DC6-6E1F-44A4-949D-B47BF25A3795}" destId="{01B8D126-9672-4424-9807-2FA6CFDB5F04}" srcOrd="2" destOrd="0" presId="urn:microsoft.com/office/officeart/2018/2/layout/IconVerticalSolidList"/>
    <dgm:cxn modelId="{97BBA942-4BD1-402D-8926-FE27A8DAED9E}" type="presParOf" srcId="{01B8D126-9672-4424-9807-2FA6CFDB5F04}" destId="{798C8830-67B1-49E3-A19F-E9BCC4D1E371}" srcOrd="0" destOrd="0" presId="urn:microsoft.com/office/officeart/2018/2/layout/IconVerticalSolidList"/>
    <dgm:cxn modelId="{8306E5DD-CF9C-4BD5-A9C4-F08D969172AD}" type="presParOf" srcId="{01B8D126-9672-4424-9807-2FA6CFDB5F04}" destId="{3C3CCBB6-9FD8-45FC-9C96-EC1933479A2F}" srcOrd="1" destOrd="0" presId="urn:microsoft.com/office/officeart/2018/2/layout/IconVerticalSolidList"/>
    <dgm:cxn modelId="{A4151D1E-0724-48FA-8B53-3818A6F7D3E7}" type="presParOf" srcId="{01B8D126-9672-4424-9807-2FA6CFDB5F04}" destId="{51D9D35A-424F-4C49-83E3-DCCE33370509}" srcOrd="2" destOrd="0" presId="urn:microsoft.com/office/officeart/2018/2/layout/IconVerticalSolidList"/>
    <dgm:cxn modelId="{4B8FB40B-0550-441B-8146-3C481A257639}" type="presParOf" srcId="{01B8D126-9672-4424-9807-2FA6CFDB5F04}" destId="{F3A4A01F-821F-4542-9FE8-BB8E86206F26}" srcOrd="3" destOrd="0" presId="urn:microsoft.com/office/officeart/2018/2/layout/IconVerticalSolidList"/>
    <dgm:cxn modelId="{DF460FBC-6659-4132-AB11-733F281B6515}" type="presParOf" srcId="{D5FA9DC6-6E1F-44A4-949D-B47BF25A3795}" destId="{C2158B73-1763-41F2-A386-B076EAE4C5D9}" srcOrd="3" destOrd="0" presId="urn:microsoft.com/office/officeart/2018/2/layout/IconVerticalSolidList"/>
    <dgm:cxn modelId="{0EE2ECAA-4480-460D-B851-10D7BFC73CC3}" type="presParOf" srcId="{D5FA9DC6-6E1F-44A4-949D-B47BF25A3795}" destId="{DBBEEEAD-1765-48FE-84A5-295049D433BA}" srcOrd="4" destOrd="0" presId="urn:microsoft.com/office/officeart/2018/2/layout/IconVerticalSolidList"/>
    <dgm:cxn modelId="{7B8AF52F-005C-4878-8DC6-8D340C610E6E}" type="presParOf" srcId="{DBBEEEAD-1765-48FE-84A5-295049D433BA}" destId="{9AE2A4BD-787C-48DC-AB84-B8BF78C2CA97}" srcOrd="0" destOrd="0" presId="urn:microsoft.com/office/officeart/2018/2/layout/IconVerticalSolidList"/>
    <dgm:cxn modelId="{89641CF7-236A-4509-9548-BB0527D8A011}" type="presParOf" srcId="{DBBEEEAD-1765-48FE-84A5-295049D433BA}" destId="{3EFED158-12BD-45DB-96C6-ADB4177A1B33}" srcOrd="1" destOrd="0" presId="urn:microsoft.com/office/officeart/2018/2/layout/IconVerticalSolidList"/>
    <dgm:cxn modelId="{F03F4857-AC95-4CBD-9DB1-9B4AF268BA8D}" type="presParOf" srcId="{DBBEEEAD-1765-48FE-84A5-295049D433BA}" destId="{7F473E22-B603-4C4D-B8FF-9D1D1C7E2FA0}" srcOrd="2" destOrd="0" presId="urn:microsoft.com/office/officeart/2018/2/layout/IconVerticalSolidList"/>
    <dgm:cxn modelId="{64CBB883-69D4-4994-8F96-DA5C1EE22754}" type="presParOf" srcId="{DBBEEEAD-1765-48FE-84A5-295049D433BA}" destId="{82136784-551D-4D3B-8346-381985AD25DF}" srcOrd="3" destOrd="0" presId="urn:microsoft.com/office/officeart/2018/2/layout/IconVerticalSolidList"/>
    <dgm:cxn modelId="{4AD35889-59E7-4C20-91D6-987833177D8C}" type="presParOf" srcId="{D5FA9DC6-6E1F-44A4-949D-B47BF25A3795}" destId="{BF48789A-9D29-4785-B880-053EDB7A26AA}" srcOrd="5" destOrd="0" presId="urn:microsoft.com/office/officeart/2018/2/layout/IconVerticalSolidList"/>
    <dgm:cxn modelId="{7C37E95D-8CC8-4273-899D-8A772D5E3830}" type="presParOf" srcId="{D5FA9DC6-6E1F-44A4-949D-B47BF25A3795}" destId="{FC611658-08C1-4BCE-BDD3-9F8B78DD173B}" srcOrd="6" destOrd="0" presId="urn:microsoft.com/office/officeart/2018/2/layout/IconVerticalSolidList"/>
    <dgm:cxn modelId="{753B65C6-5C39-461B-BFA4-3B8EF4DAB569}" type="presParOf" srcId="{FC611658-08C1-4BCE-BDD3-9F8B78DD173B}" destId="{3F07C874-5FC0-4769-9A2B-12206C00D636}" srcOrd="0" destOrd="0" presId="urn:microsoft.com/office/officeart/2018/2/layout/IconVerticalSolidList"/>
    <dgm:cxn modelId="{8E3FBDEB-605F-4336-ACCF-07EEF9A5E48E}" type="presParOf" srcId="{FC611658-08C1-4BCE-BDD3-9F8B78DD173B}" destId="{3E9E6F83-0944-4623-9CBB-D191C4E147B2}" srcOrd="1" destOrd="0" presId="urn:microsoft.com/office/officeart/2018/2/layout/IconVerticalSolidList"/>
    <dgm:cxn modelId="{803CBB54-628A-4D26-9701-280165DA9C69}" type="presParOf" srcId="{FC611658-08C1-4BCE-BDD3-9F8B78DD173B}" destId="{D7CFB238-2D0B-49C8-8DC3-B1414A8316FB}" srcOrd="2" destOrd="0" presId="urn:microsoft.com/office/officeart/2018/2/layout/IconVerticalSolidList"/>
    <dgm:cxn modelId="{56D0968E-468E-4268-BCC1-387274200375}" type="presParOf" srcId="{FC611658-08C1-4BCE-BDD3-9F8B78DD173B}" destId="{62D4D279-064B-4C07-AD0C-84AE4B3086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62C63D-D80E-4AF8-9B4D-784BD53CA04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2689CE-2FF3-498F-AB13-54192DAA6869}">
      <dgm:prSet custT="1"/>
      <dgm:spPr>
        <a:solidFill>
          <a:schemeClr val="accent2"/>
        </a:solidFill>
      </dgm:spPr>
      <dgm:t>
        <a:bodyPr/>
        <a:lstStyle/>
        <a:p>
          <a:pPr>
            <a:lnSpc>
              <a:spcPct val="100000"/>
            </a:lnSpc>
          </a:pPr>
          <a:r>
            <a:rPr lang="en-US" sz="3200" dirty="0">
              <a:latin typeface="Calibri" panose="020F0502020204030204" pitchFamily="34" charset="0"/>
              <a:cs typeface="Calibri" panose="020F0502020204030204" pitchFamily="34" charset="0"/>
            </a:rPr>
            <a:t>Make sure that the change they make is VERY specific.</a:t>
          </a:r>
        </a:p>
      </dgm:t>
    </dgm:pt>
    <dgm:pt modelId="{B697504B-0D41-47F4-AB24-709686B6BABB}" type="parTrans" cxnId="{1B591AC0-55DC-413E-B90C-1A91FC76FD27}">
      <dgm:prSet/>
      <dgm:spPr/>
      <dgm:t>
        <a:bodyPr/>
        <a:lstStyle/>
        <a:p>
          <a:endParaRPr lang="en-US"/>
        </a:p>
      </dgm:t>
    </dgm:pt>
    <dgm:pt modelId="{8C46C1BA-278E-4AB6-8052-07A1B8E707D6}" type="sibTrans" cxnId="{1B591AC0-55DC-413E-B90C-1A91FC76FD27}">
      <dgm:prSet/>
      <dgm:spPr/>
      <dgm:t>
        <a:bodyPr/>
        <a:lstStyle/>
        <a:p>
          <a:endParaRPr lang="en-US"/>
        </a:p>
      </dgm:t>
    </dgm:pt>
    <dgm:pt modelId="{47F2B441-AAF4-48DE-BD5D-3751D4F2CE98}">
      <dgm:prSet/>
      <dgm:spPr>
        <a:solidFill>
          <a:schemeClr val="bg2">
            <a:lumMod val="50000"/>
          </a:schemeClr>
        </a:solidFill>
      </dgm:spPr>
      <dgm:t>
        <a:bodyPr/>
        <a:lstStyle/>
        <a:p>
          <a:pPr>
            <a:lnSpc>
              <a:spcPct val="100000"/>
            </a:lnSpc>
          </a:pPr>
          <a:r>
            <a:rPr lang="en-US" dirty="0">
              <a:latin typeface="Calibri" panose="020F0502020204030204" pitchFamily="34" charset="0"/>
              <a:cs typeface="Calibri" panose="020F0502020204030204" pitchFamily="34" charset="0"/>
            </a:rPr>
            <a:t>The clearer and more specific the change, the more easily evaluated.</a:t>
          </a:r>
        </a:p>
      </dgm:t>
    </dgm:pt>
    <dgm:pt modelId="{28F10F10-A2A0-4BB2-976A-8357FDA083A1}" type="parTrans" cxnId="{CEE32A90-3F2D-444B-82E6-611F78044AC5}">
      <dgm:prSet/>
      <dgm:spPr/>
      <dgm:t>
        <a:bodyPr/>
        <a:lstStyle/>
        <a:p>
          <a:endParaRPr lang="en-US"/>
        </a:p>
      </dgm:t>
    </dgm:pt>
    <dgm:pt modelId="{FFBCDEED-69A6-476A-8F46-9EA86B71311A}" type="sibTrans" cxnId="{CEE32A90-3F2D-444B-82E6-611F78044AC5}">
      <dgm:prSet/>
      <dgm:spPr/>
      <dgm:t>
        <a:bodyPr/>
        <a:lstStyle/>
        <a:p>
          <a:endParaRPr lang="en-US"/>
        </a:p>
      </dgm:t>
    </dgm:pt>
    <dgm:pt modelId="{532C3E3E-8BBE-47DD-9FDF-FABB7E8CDFA7}" type="pres">
      <dgm:prSet presAssocID="{8F62C63D-D80E-4AF8-9B4D-784BD53CA04E}" presName="linear" presStyleCnt="0">
        <dgm:presLayoutVars>
          <dgm:animLvl val="lvl"/>
          <dgm:resizeHandles val="exact"/>
        </dgm:presLayoutVars>
      </dgm:prSet>
      <dgm:spPr/>
    </dgm:pt>
    <dgm:pt modelId="{5FAE7B7A-E592-4B13-BCF1-DAD2EE1DCB54}" type="pres">
      <dgm:prSet presAssocID="{832689CE-2FF3-498F-AB13-54192DAA6869}" presName="parentText" presStyleLbl="node1" presStyleIdx="0" presStyleCnt="2" custLinFactX="-12413" custLinFactNeighborX="-100000" custLinFactNeighborY="97214">
        <dgm:presLayoutVars>
          <dgm:chMax val="0"/>
          <dgm:bulletEnabled val="1"/>
        </dgm:presLayoutVars>
      </dgm:prSet>
      <dgm:spPr/>
    </dgm:pt>
    <dgm:pt modelId="{45BECB6E-0D2B-4E60-8C13-8502170BD5A7}" type="pres">
      <dgm:prSet presAssocID="{8C46C1BA-278E-4AB6-8052-07A1B8E707D6}" presName="spacer" presStyleCnt="0"/>
      <dgm:spPr/>
    </dgm:pt>
    <dgm:pt modelId="{F8FDBBB8-3446-4EF5-A959-C091A8B808AB}" type="pres">
      <dgm:prSet presAssocID="{47F2B441-AAF4-48DE-BD5D-3751D4F2CE98}" presName="parentText" presStyleLbl="node1" presStyleIdx="1" presStyleCnt="2">
        <dgm:presLayoutVars>
          <dgm:chMax val="0"/>
          <dgm:bulletEnabled val="1"/>
        </dgm:presLayoutVars>
      </dgm:prSet>
      <dgm:spPr/>
    </dgm:pt>
  </dgm:ptLst>
  <dgm:cxnLst>
    <dgm:cxn modelId="{9622F738-294E-4AC8-97D0-E952C0F108EB}" type="presOf" srcId="{47F2B441-AAF4-48DE-BD5D-3751D4F2CE98}" destId="{F8FDBBB8-3446-4EF5-A959-C091A8B808AB}" srcOrd="0" destOrd="0" presId="urn:microsoft.com/office/officeart/2005/8/layout/vList2"/>
    <dgm:cxn modelId="{E1FE7158-2059-4F82-8905-7FC0B357B032}" type="presOf" srcId="{832689CE-2FF3-498F-AB13-54192DAA6869}" destId="{5FAE7B7A-E592-4B13-BCF1-DAD2EE1DCB54}" srcOrd="0" destOrd="0" presId="urn:microsoft.com/office/officeart/2005/8/layout/vList2"/>
    <dgm:cxn modelId="{CEE32A90-3F2D-444B-82E6-611F78044AC5}" srcId="{8F62C63D-D80E-4AF8-9B4D-784BD53CA04E}" destId="{47F2B441-AAF4-48DE-BD5D-3751D4F2CE98}" srcOrd="1" destOrd="0" parTransId="{28F10F10-A2A0-4BB2-976A-8357FDA083A1}" sibTransId="{FFBCDEED-69A6-476A-8F46-9EA86B71311A}"/>
    <dgm:cxn modelId="{1B591AC0-55DC-413E-B90C-1A91FC76FD27}" srcId="{8F62C63D-D80E-4AF8-9B4D-784BD53CA04E}" destId="{832689CE-2FF3-498F-AB13-54192DAA6869}" srcOrd="0" destOrd="0" parTransId="{B697504B-0D41-47F4-AB24-709686B6BABB}" sibTransId="{8C46C1BA-278E-4AB6-8052-07A1B8E707D6}"/>
    <dgm:cxn modelId="{C0211AD2-80E9-4BEF-9DB7-0B1C74153565}" type="presOf" srcId="{8F62C63D-D80E-4AF8-9B4D-784BD53CA04E}" destId="{532C3E3E-8BBE-47DD-9FDF-FABB7E8CDFA7}" srcOrd="0" destOrd="0" presId="urn:microsoft.com/office/officeart/2005/8/layout/vList2"/>
    <dgm:cxn modelId="{486BE4E8-876E-4F2D-A451-6DE7196F0D08}" type="presParOf" srcId="{532C3E3E-8BBE-47DD-9FDF-FABB7E8CDFA7}" destId="{5FAE7B7A-E592-4B13-BCF1-DAD2EE1DCB54}" srcOrd="0" destOrd="0" presId="urn:microsoft.com/office/officeart/2005/8/layout/vList2"/>
    <dgm:cxn modelId="{40A82CE3-3B0F-46BD-9C25-75344BDA2DBE}" type="presParOf" srcId="{532C3E3E-8BBE-47DD-9FDF-FABB7E8CDFA7}" destId="{45BECB6E-0D2B-4E60-8C13-8502170BD5A7}" srcOrd="1" destOrd="0" presId="urn:microsoft.com/office/officeart/2005/8/layout/vList2"/>
    <dgm:cxn modelId="{E5ED224A-671C-4896-9644-047B2C38D559}" type="presParOf" srcId="{532C3E3E-8BBE-47DD-9FDF-FABB7E8CDFA7}" destId="{F8FDBBB8-3446-4EF5-A959-C091A8B808A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FAA812-2101-403A-8D1B-4A631C76B84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0235376-8B71-442E-912A-CAF699339583}">
      <dgm:prSet/>
      <dgm:spPr/>
      <dgm:t>
        <a:bodyPr/>
        <a:lstStyle/>
        <a:p>
          <a:r>
            <a:rPr lang="en-US" dirty="0"/>
            <a:t>You are invited to join us 4 times a year for a one hour meeting. </a:t>
          </a:r>
        </a:p>
      </dgm:t>
    </dgm:pt>
    <dgm:pt modelId="{0FC879C4-3880-48FC-83BE-3B05EC5BB346}" type="parTrans" cxnId="{BCB374B0-BB58-4F6D-B3A8-71C9E290801F}">
      <dgm:prSet/>
      <dgm:spPr/>
      <dgm:t>
        <a:bodyPr/>
        <a:lstStyle/>
        <a:p>
          <a:endParaRPr lang="en-US"/>
        </a:p>
      </dgm:t>
    </dgm:pt>
    <dgm:pt modelId="{95E2548B-C585-41E4-985F-49B10E98AECF}" type="sibTrans" cxnId="{BCB374B0-BB58-4F6D-B3A8-71C9E290801F}">
      <dgm:prSet/>
      <dgm:spPr/>
      <dgm:t>
        <a:bodyPr/>
        <a:lstStyle/>
        <a:p>
          <a:endParaRPr lang="en-US"/>
        </a:p>
      </dgm:t>
    </dgm:pt>
    <dgm:pt modelId="{878F5E89-7468-4899-B2E1-478BCFA05DB9}">
      <dgm:prSet/>
      <dgm:spPr/>
      <dgm:t>
        <a:bodyPr/>
        <a:lstStyle/>
        <a:p>
          <a:r>
            <a:rPr lang="en-US" dirty="0"/>
            <a:t>Our team will provide a case study for discussion.</a:t>
          </a:r>
        </a:p>
      </dgm:t>
    </dgm:pt>
    <dgm:pt modelId="{2FAC9FB3-52AC-4BD4-A1D9-34407A1AE847}" type="parTrans" cxnId="{0F1BF782-908E-476F-A5AB-ADEFB5004698}">
      <dgm:prSet/>
      <dgm:spPr/>
      <dgm:t>
        <a:bodyPr/>
        <a:lstStyle/>
        <a:p>
          <a:endParaRPr lang="en-US"/>
        </a:p>
      </dgm:t>
    </dgm:pt>
    <dgm:pt modelId="{0BCB1378-3B70-4B55-BBF0-E14DF72F0D6D}" type="sibTrans" cxnId="{0F1BF782-908E-476F-A5AB-ADEFB5004698}">
      <dgm:prSet/>
      <dgm:spPr/>
      <dgm:t>
        <a:bodyPr/>
        <a:lstStyle/>
        <a:p>
          <a:endParaRPr lang="en-US"/>
        </a:p>
      </dgm:t>
    </dgm:pt>
    <dgm:pt modelId="{14A4EDB6-E1BE-44D5-85C9-6AF5C69F8F9C}">
      <dgm:prSet/>
      <dgm:spPr/>
      <dgm:t>
        <a:bodyPr/>
        <a:lstStyle/>
        <a:p>
          <a:r>
            <a:rPr lang="en-US" dirty="0"/>
            <a:t>Plus participants are invited to share difficult situations or successes with all of us for feedback and support.</a:t>
          </a:r>
        </a:p>
      </dgm:t>
    </dgm:pt>
    <dgm:pt modelId="{1F84A963-F82A-4E7A-BD28-813785EA5892}" type="parTrans" cxnId="{588E97FE-7650-43DA-BF01-C49888A374AE}">
      <dgm:prSet/>
      <dgm:spPr/>
      <dgm:t>
        <a:bodyPr/>
        <a:lstStyle/>
        <a:p>
          <a:endParaRPr lang="en-US"/>
        </a:p>
      </dgm:t>
    </dgm:pt>
    <dgm:pt modelId="{756F3549-41FC-4BBA-81C1-66B2ACB7D874}" type="sibTrans" cxnId="{588E97FE-7650-43DA-BF01-C49888A374AE}">
      <dgm:prSet/>
      <dgm:spPr/>
      <dgm:t>
        <a:bodyPr/>
        <a:lstStyle/>
        <a:p>
          <a:endParaRPr lang="en-US"/>
        </a:p>
      </dgm:t>
    </dgm:pt>
    <dgm:pt modelId="{BEA90F27-43A9-43D4-B974-A027066E62C3}" type="pres">
      <dgm:prSet presAssocID="{91FAA812-2101-403A-8D1B-4A631C76B84E}" presName="root" presStyleCnt="0">
        <dgm:presLayoutVars>
          <dgm:dir/>
          <dgm:resizeHandles val="exact"/>
        </dgm:presLayoutVars>
      </dgm:prSet>
      <dgm:spPr/>
    </dgm:pt>
    <dgm:pt modelId="{85D4F250-CEDB-4B13-9DBC-8ED7EDC5E374}" type="pres">
      <dgm:prSet presAssocID="{50235376-8B71-442E-912A-CAF699339583}" presName="compNode" presStyleCnt="0"/>
      <dgm:spPr/>
    </dgm:pt>
    <dgm:pt modelId="{4AA0517B-0F6C-4122-BE15-15790D9080DF}" type="pres">
      <dgm:prSet presAssocID="{50235376-8B71-442E-912A-CAF699339583}" presName="bgRect" presStyleLbl="bgShp" presStyleIdx="0" presStyleCnt="3"/>
      <dgm:spPr/>
    </dgm:pt>
    <dgm:pt modelId="{4C70D737-DC0E-4921-8F2A-7702D1DFC11C}" type="pres">
      <dgm:prSet presAssocID="{50235376-8B71-442E-912A-CAF69933958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ildren outline"/>
        </a:ext>
      </dgm:extLst>
    </dgm:pt>
    <dgm:pt modelId="{E24588E1-22E3-4928-92B2-DB14B48C511F}" type="pres">
      <dgm:prSet presAssocID="{50235376-8B71-442E-912A-CAF699339583}" presName="spaceRect" presStyleCnt="0"/>
      <dgm:spPr/>
    </dgm:pt>
    <dgm:pt modelId="{CE92B159-D784-4013-8D34-5DCFFCD68ED1}" type="pres">
      <dgm:prSet presAssocID="{50235376-8B71-442E-912A-CAF699339583}" presName="parTx" presStyleLbl="revTx" presStyleIdx="0" presStyleCnt="3">
        <dgm:presLayoutVars>
          <dgm:chMax val="0"/>
          <dgm:chPref val="0"/>
        </dgm:presLayoutVars>
      </dgm:prSet>
      <dgm:spPr/>
    </dgm:pt>
    <dgm:pt modelId="{9B113E47-CF03-4EDC-929D-5BD70DA28DAB}" type="pres">
      <dgm:prSet presAssocID="{95E2548B-C585-41E4-985F-49B10E98AECF}" presName="sibTrans" presStyleCnt="0"/>
      <dgm:spPr/>
    </dgm:pt>
    <dgm:pt modelId="{E1A0F758-4FC0-4BA3-AAD5-3331120A0009}" type="pres">
      <dgm:prSet presAssocID="{878F5E89-7468-4899-B2E1-478BCFA05DB9}" presName="compNode" presStyleCnt="0"/>
      <dgm:spPr/>
    </dgm:pt>
    <dgm:pt modelId="{8CFF5AE1-8EE1-415F-8237-359C1BA0972D}" type="pres">
      <dgm:prSet presAssocID="{878F5E89-7468-4899-B2E1-478BCFA05DB9}" presName="bgRect" presStyleLbl="bgShp" presStyleIdx="1" presStyleCnt="3"/>
      <dgm:spPr/>
    </dgm:pt>
    <dgm:pt modelId="{1DE6869B-897C-4338-AD18-0F832B7DDE28}" type="pres">
      <dgm:prSet presAssocID="{878F5E89-7468-4899-B2E1-478BCFA05DB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C2F82423-9BA3-44D9-BA99-779CEC72FFC2}" type="pres">
      <dgm:prSet presAssocID="{878F5E89-7468-4899-B2E1-478BCFA05DB9}" presName="spaceRect" presStyleCnt="0"/>
      <dgm:spPr/>
    </dgm:pt>
    <dgm:pt modelId="{F51CC8E2-4884-4D1D-807B-6C978B20CEBB}" type="pres">
      <dgm:prSet presAssocID="{878F5E89-7468-4899-B2E1-478BCFA05DB9}" presName="parTx" presStyleLbl="revTx" presStyleIdx="1" presStyleCnt="3">
        <dgm:presLayoutVars>
          <dgm:chMax val="0"/>
          <dgm:chPref val="0"/>
        </dgm:presLayoutVars>
      </dgm:prSet>
      <dgm:spPr/>
    </dgm:pt>
    <dgm:pt modelId="{A4565BAA-C7F4-4C6D-8C77-B83FF45941E3}" type="pres">
      <dgm:prSet presAssocID="{0BCB1378-3B70-4B55-BBF0-E14DF72F0D6D}" presName="sibTrans" presStyleCnt="0"/>
      <dgm:spPr/>
    </dgm:pt>
    <dgm:pt modelId="{7B30107C-A759-49F1-A881-9D590A0A2DE1}" type="pres">
      <dgm:prSet presAssocID="{14A4EDB6-E1BE-44D5-85C9-6AF5C69F8F9C}" presName="compNode" presStyleCnt="0"/>
      <dgm:spPr/>
    </dgm:pt>
    <dgm:pt modelId="{6550B300-FFDE-4661-B204-42F259EDC9F8}" type="pres">
      <dgm:prSet presAssocID="{14A4EDB6-E1BE-44D5-85C9-6AF5C69F8F9C}" presName="bgRect" presStyleLbl="bgShp" presStyleIdx="2" presStyleCnt="3"/>
      <dgm:spPr/>
    </dgm:pt>
    <dgm:pt modelId="{EBF6197C-70B7-4187-9DA9-6EF10D35BEFA}" type="pres">
      <dgm:prSet presAssocID="{14A4EDB6-E1BE-44D5-85C9-6AF5C69F8F9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ard Room"/>
        </a:ext>
      </dgm:extLst>
    </dgm:pt>
    <dgm:pt modelId="{6321DBA2-6C06-473B-A896-ECA1E5CDE181}" type="pres">
      <dgm:prSet presAssocID="{14A4EDB6-E1BE-44D5-85C9-6AF5C69F8F9C}" presName="spaceRect" presStyleCnt="0"/>
      <dgm:spPr/>
    </dgm:pt>
    <dgm:pt modelId="{8A6C5D5A-5450-4779-84BF-4A388FF16DE5}" type="pres">
      <dgm:prSet presAssocID="{14A4EDB6-E1BE-44D5-85C9-6AF5C69F8F9C}" presName="parTx" presStyleLbl="revTx" presStyleIdx="2" presStyleCnt="3">
        <dgm:presLayoutVars>
          <dgm:chMax val="0"/>
          <dgm:chPref val="0"/>
        </dgm:presLayoutVars>
      </dgm:prSet>
      <dgm:spPr/>
    </dgm:pt>
  </dgm:ptLst>
  <dgm:cxnLst>
    <dgm:cxn modelId="{06662733-B858-46E2-B17D-AEFE9200AF9A}" type="presOf" srcId="{14A4EDB6-E1BE-44D5-85C9-6AF5C69F8F9C}" destId="{8A6C5D5A-5450-4779-84BF-4A388FF16DE5}" srcOrd="0" destOrd="0" presId="urn:microsoft.com/office/officeart/2018/2/layout/IconVerticalSolidList"/>
    <dgm:cxn modelId="{44774264-23AA-4719-AD92-C7C0979D5AD4}" type="presOf" srcId="{50235376-8B71-442E-912A-CAF699339583}" destId="{CE92B159-D784-4013-8D34-5DCFFCD68ED1}" srcOrd="0" destOrd="0" presId="urn:microsoft.com/office/officeart/2018/2/layout/IconVerticalSolidList"/>
    <dgm:cxn modelId="{0F1BF782-908E-476F-A5AB-ADEFB5004698}" srcId="{91FAA812-2101-403A-8D1B-4A631C76B84E}" destId="{878F5E89-7468-4899-B2E1-478BCFA05DB9}" srcOrd="1" destOrd="0" parTransId="{2FAC9FB3-52AC-4BD4-A1D9-34407A1AE847}" sibTransId="{0BCB1378-3B70-4B55-BBF0-E14DF72F0D6D}"/>
    <dgm:cxn modelId="{D149F393-0BF6-4A8F-B95A-57634B4798A3}" type="presOf" srcId="{878F5E89-7468-4899-B2E1-478BCFA05DB9}" destId="{F51CC8E2-4884-4D1D-807B-6C978B20CEBB}" srcOrd="0" destOrd="0" presId="urn:microsoft.com/office/officeart/2018/2/layout/IconVerticalSolidList"/>
    <dgm:cxn modelId="{BCB374B0-BB58-4F6D-B3A8-71C9E290801F}" srcId="{91FAA812-2101-403A-8D1B-4A631C76B84E}" destId="{50235376-8B71-442E-912A-CAF699339583}" srcOrd="0" destOrd="0" parTransId="{0FC879C4-3880-48FC-83BE-3B05EC5BB346}" sibTransId="{95E2548B-C585-41E4-985F-49B10E98AECF}"/>
    <dgm:cxn modelId="{8030CBE7-8FF1-4EB0-A011-80E2AA6E70BE}" type="presOf" srcId="{91FAA812-2101-403A-8D1B-4A631C76B84E}" destId="{BEA90F27-43A9-43D4-B974-A027066E62C3}" srcOrd="0" destOrd="0" presId="urn:microsoft.com/office/officeart/2018/2/layout/IconVerticalSolidList"/>
    <dgm:cxn modelId="{588E97FE-7650-43DA-BF01-C49888A374AE}" srcId="{91FAA812-2101-403A-8D1B-4A631C76B84E}" destId="{14A4EDB6-E1BE-44D5-85C9-6AF5C69F8F9C}" srcOrd="2" destOrd="0" parTransId="{1F84A963-F82A-4E7A-BD28-813785EA5892}" sibTransId="{756F3549-41FC-4BBA-81C1-66B2ACB7D874}"/>
    <dgm:cxn modelId="{DBBAA0C3-1F0E-4AA0-AE9C-EAD7DCE0E8F2}" type="presParOf" srcId="{BEA90F27-43A9-43D4-B974-A027066E62C3}" destId="{85D4F250-CEDB-4B13-9DBC-8ED7EDC5E374}" srcOrd="0" destOrd="0" presId="urn:microsoft.com/office/officeart/2018/2/layout/IconVerticalSolidList"/>
    <dgm:cxn modelId="{46528900-3E67-4F32-B43E-7BE3E1D5FFF6}" type="presParOf" srcId="{85D4F250-CEDB-4B13-9DBC-8ED7EDC5E374}" destId="{4AA0517B-0F6C-4122-BE15-15790D9080DF}" srcOrd="0" destOrd="0" presId="urn:microsoft.com/office/officeart/2018/2/layout/IconVerticalSolidList"/>
    <dgm:cxn modelId="{FA32B8F8-4F0E-4D23-B9D1-AB080592AB45}" type="presParOf" srcId="{85D4F250-CEDB-4B13-9DBC-8ED7EDC5E374}" destId="{4C70D737-DC0E-4921-8F2A-7702D1DFC11C}" srcOrd="1" destOrd="0" presId="urn:microsoft.com/office/officeart/2018/2/layout/IconVerticalSolidList"/>
    <dgm:cxn modelId="{A04C38E5-3EE3-4DC2-8113-391D353A0673}" type="presParOf" srcId="{85D4F250-CEDB-4B13-9DBC-8ED7EDC5E374}" destId="{E24588E1-22E3-4928-92B2-DB14B48C511F}" srcOrd="2" destOrd="0" presId="urn:microsoft.com/office/officeart/2018/2/layout/IconVerticalSolidList"/>
    <dgm:cxn modelId="{34515B94-81CA-41C3-80C2-C5FDB61ED6C7}" type="presParOf" srcId="{85D4F250-CEDB-4B13-9DBC-8ED7EDC5E374}" destId="{CE92B159-D784-4013-8D34-5DCFFCD68ED1}" srcOrd="3" destOrd="0" presId="urn:microsoft.com/office/officeart/2018/2/layout/IconVerticalSolidList"/>
    <dgm:cxn modelId="{E4F7179F-65F8-439C-9F80-23ECC0B76658}" type="presParOf" srcId="{BEA90F27-43A9-43D4-B974-A027066E62C3}" destId="{9B113E47-CF03-4EDC-929D-5BD70DA28DAB}" srcOrd="1" destOrd="0" presId="urn:microsoft.com/office/officeart/2018/2/layout/IconVerticalSolidList"/>
    <dgm:cxn modelId="{1F06323A-2CFD-454C-AA0B-75B97C7567C0}" type="presParOf" srcId="{BEA90F27-43A9-43D4-B974-A027066E62C3}" destId="{E1A0F758-4FC0-4BA3-AAD5-3331120A0009}" srcOrd="2" destOrd="0" presId="urn:microsoft.com/office/officeart/2018/2/layout/IconVerticalSolidList"/>
    <dgm:cxn modelId="{6E03AC39-263F-4A3F-9AF0-B2871E7E4F5C}" type="presParOf" srcId="{E1A0F758-4FC0-4BA3-AAD5-3331120A0009}" destId="{8CFF5AE1-8EE1-415F-8237-359C1BA0972D}" srcOrd="0" destOrd="0" presId="urn:microsoft.com/office/officeart/2018/2/layout/IconVerticalSolidList"/>
    <dgm:cxn modelId="{09B62285-31FE-4C11-9CCA-54C94C2F6D07}" type="presParOf" srcId="{E1A0F758-4FC0-4BA3-AAD5-3331120A0009}" destId="{1DE6869B-897C-4338-AD18-0F832B7DDE28}" srcOrd="1" destOrd="0" presId="urn:microsoft.com/office/officeart/2018/2/layout/IconVerticalSolidList"/>
    <dgm:cxn modelId="{FA4DF072-E487-4840-A71A-C0C1C433D7D9}" type="presParOf" srcId="{E1A0F758-4FC0-4BA3-AAD5-3331120A0009}" destId="{C2F82423-9BA3-44D9-BA99-779CEC72FFC2}" srcOrd="2" destOrd="0" presId="urn:microsoft.com/office/officeart/2018/2/layout/IconVerticalSolidList"/>
    <dgm:cxn modelId="{7FFFD972-4D2C-4E0A-BF5C-02B205D992C8}" type="presParOf" srcId="{E1A0F758-4FC0-4BA3-AAD5-3331120A0009}" destId="{F51CC8E2-4884-4D1D-807B-6C978B20CEBB}" srcOrd="3" destOrd="0" presId="urn:microsoft.com/office/officeart/2018/2/layout/IconVerticalSolidList"/>
    <dgm:cxn modelId="{7DBD79D4-7863-4101-9C5D-573874F0F111}" type="presParOf" srcId="{BEA90F27-43A9-43D4-B974-A027066E62C3}" destId="{A4565BAA-C7F4-4C6D-8C77-B83FF45941E3}" srcOrd="3" destOrd="0" presId="urn:microsoft.com/office/officeart/2018/2/layout/IconVerticalSolidList"/>
    <dgm:cxn modelId="{0F469C0A-0FF1-4605-AF4C-1CA0AC90541E}" type="presParOf" srcId="{BEA90F27-43A9-43D4-B974-A027066E62C3}" destId="{7B30107C-A759-49F1-A881-9D590A0A2DE1}" srcOrd="4" destOrd="0" presId="urn:microsoft.com/office/officeart/2018/2/layout/IconVerticalSolidList"/>
    <dgm:cxn modelId="{D01C4F7C-EA21-4B98-8A05-66EA616BB618}" type="presParOf" srcId="{7B30107C-A759-49F1-A881-9D590A0A2DE1}" destId="{6550B300-FFDE-4661-B204-42F259EDC9F8}" srcOrd="0" destOrd="0" presId="urn:microsoft.com/office/officeart/2018/2/layout/IconVerticalSolidList"/>
    <dgm:cxn modelId="{37D1CEA7-FE14-4F0D-A390-F49B64D889D1}" type="presParOf" srcId="{7B30107C-A759-49F1-A881-9D590A0A2DE1}" destId="{EBF6197C-70B7-4187-9DA9-6EF10D35BEFA}" srcOrd="1" destOrd="0" presId="urn:microsoft.com/office/officeart/2018/2/layout/IconVerticalSolidList"/>
    <dgm:cxn modelId="{0CA82D1D-B658-4DD0-AE60-E1520D90C33B}" type="presParOf" srcId="{7B30107C-A759-49F1-A881-9D590A0A2DE1}" destId="{6321DBA2-6C06-473B-A896-ECA1E5CDE181}" srcOrd="2" destOrd="0" presId="urn:microsoft.com/office/officeart/2018/2/layout/IconVerticalSolidList"/>
    <dgm:cxn modelId="{514594C9-385C-4056-B0C7-7E11F21FF6B7}" type="presParOf" srcId="{7B30107C-A759-49F1-A881-9D590A0A2DE1}" destId="{8A6C5D5A-5450-4779-84BF-4A388FF16DE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E4A98-754C-42D7-8AC1-9201DA9E6EDB}">
      <dsp:nvSpPr>
        <dsp:cNvPr id="0" name=""/>
        <dsp:cNvSpPr/>
      </dsp:nvSpPr>
      <dsp:spPr>
        <a:xfrm>
          <a:off x="0" y="264780"/>
          <a:ext cx="4041648" cy="725399"/>
        </a:xfrm>
        <a:prstGeom prst="roundRect">
          <a:avLst/>
        </a:prstGeom>
        <a:solidFill>
          <a:srgbClr val="A725A7"/>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CGM / Meter Supplies</a:t>
          </a:r>
        </a:p>
      </dsp:txBody>
      <dsp:txXfrm>
        <a:off x="35411" y="300191"/>
        <a:ext cx="3970826" cy="654577"/>
      </dsp:txXfrm>
    </dsp:sp>
    <dsp:sp modelId="{FC7514E2-8989-4B46-AA52-E0A60CC36169}">
      <dsp:nvSpPr>
        <dsp:cNvPr id="0" name=""/>
        <dsp:cNvSpPr/>
      </dsp:nvSpPr>
      <dsp:spPr>
        <a:xfrm>
          <a:off x="0" y="990180"/>
          <a:ext cx="4041648"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22"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Strips that aren’t expired?</a:t>
          </a:r>
        </a:p>
      </dsp:txBody>
      <dsp:txXfrm>
        <a:off x="0" y="990180"/>
        <a:ext cx="4041648" cy="513360"/>
      </dsp:txXfrm>
    </dsp:sp>
    <dsp:sp modelId="{445FAFFC-22D0-4EE0-9CE6-CEE1E6F0A530}">
      <dsp:nvSpPr>
        <dsp:cNvPr id="0" name=""/>
        <dsp:cNvSpPr/>
      </dsp:nvSpPr>
      <dsp:spPr>
        <a:xfrm>
          <a:off x="0" y="1503540"/>
          <a:ext cx="4041648" cy="725399"/>
        </a:xfrm>
        <a:prstGeom prst="roundRect">
          <a:avLst/>
        </a:prstGeom>
        <a:solidFill>
          <a:schemeClr val="accent3">
            <a:lumMod val="75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Pump &amp; Supplies</a:t>
          </a:r>
        </a:p>
      </dsp:txBody>
      <dsp:txXfrm>
        <a:off x="35411" y="1538951"/>
        <a:ext cx="3970826" cy="654577"/>
      </dsp:txXfrm>
    </dsp:sp>
    <dsp:sp modelId="{A83D165A-EB93-44BA-B864-5DFFB5530403}">
      <dsp:nvSpPr>
        <dsp:cNvPr id="0" name=""/>
        <dsp:cNvSpPr/>
      </dsp:nvSpPr>
      <dsp:spPr>
        <a:xfrm>
          <a:off x="0" y="2318220"/>
          <a:ext cx="4041648" cy="725399"/>
        </a:xfrm>
        <a:prstGeom prst="roundRect">
          <a:avLst/>
        </a:prstGeom>
        <a:solidFill>
          <a:schemeClr val="bg2">
            <a:lumMod val="50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Site Evaluation</a:t>
          </a:r>
        </a:p>
      </dsp:txBody>
      <dsp:txXfrm>
        <a:off x="35411" y="2353631"/>
        <a:ext cx="3970826" cy="654577"/>
      </dsp:txXfrm>
    </dsp:sp>
    <dsp:sp modelId="{369323F5-A809-44DE-8643-DDA7CD4E6C0C}">
      <dsp:nvSpPr>
        <dsp:cNvPr id="0" name=""/>
        <dsp:cNvSpPr/>
      </dsp:nvSpPr>
      <dsp:spPr>
        <a:xfrm>
          <a:off x="0" y="3132900"/>
          <a:ext cx="4041648" cy="725399"/>
        </a:xfrm>
        <a:prstGeom prst="roundRect">
          <a:avLst/>
        </a:prstGeom>
        <a:solidFill>
          <a:schemeClr val="accent1"/>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Low Glucose Plan</a:t>
          </a:r>
        </a:p>
      </dsp:txBody>
      <dsp:txXfrm>
        <a:off x="35411" y="3168311"/>
        <a:ext cx="3970826" cy="654577"/>
      </dsp:txXfrm>
    </dsp:sp>
    <dsp:sp modelId="{CFEC2DCD-92A3-4A46-9C0D-4BA287297EB2}">
      <dsp:nvSpPr>
        <dsp:cNvPr id="0" name=""/>
        <dsp:cNvSpPr/>
      </dsp:nvSpPr>
      <dsp:spPr>
        <a:xfrm>
          <a:off x="0" y="3947580"/>
          <a:ext cx="4041648" cy="725399"/>
        </a:xfrm>
        <a:prstGeom prst="roundRect">
          <a:avLst/>
        </a:prstGeom>
        <a:solidFill>
          <a:srgbClr val="C00000"/>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Meds &amp; Disaster Plan</a:t>
          </a:r>
        </a:p>
      </dsp:txBody>
      <dsp:txXfrm>
        <a:off x="35411" y="3982991"/>
        <a:ext cx="3970826" cy="6545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1116" y="29348"/>
          <a:ext cx="1828353" cy="731341"/>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Food</a:t>
          </a:r>
        </a:p>
      </dsp:txBody>
      <dsp:txXfrm>
        <a:off x="1116" y="29348"/>
        <a:ext cx="1645518" cy="731341"/>
      </dsp:txXfrm>
    </dsp:sp>
    <dsp:sp modelId="{A4CB3E0C-BE8F-40A4-B10D-DE9B98B7BB2F}">
      <dsp:nvSpPr>
        <dsp:cNvPr id="0" name=""/>
        <dsp:cNvSpPr/>
      </dsp:nvSpPr>
      <dsp:spPr>
        <a:xfrm>
          <a:off x="1463799" y="29348"/>
          <a:ext cx="1828353" cy="731341"/>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Meds</a:t>
          </a:r>
        </a:p>
      </dsp:txBody>
      <dsp:txXfrm>
        <a:off x="1829470" y="29348"/>
        <a:ext cx="1097012" cy="731341"/>
      </dsp:txXfrm>
    </dsp:sp>
    <dsp:sp modelId="{30C3E686-6CE8-4B17-B5C5-0D6189DEF84B}">
      <dsp:nvSpPr>
        <dsp:cNvPr id="0" name=""/>
        <dsp:cNvSpPr/>
      </dsp:nvSpPr>
      <dsp:spPr>
        <a:xfrm>
          <a:off x="2926481" y="29348"/>
          <a:ext cx="1828353" cy="731341"/>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Activity</a:t>
          </a:r>
        </a:p>
      </dsp:txBody>
      <dsp:txXfrm>
        <a:off x="3292152" y="29348"/>
        <a:ext cx="1097012" cy="731341"/>
      </dsp:txXfrm>
    </dsp:sp>
    <dsp:sp modelId="{1EC0783F-515C-4D9E-A61E-12A7EFEFF120}">
      <dsp:nvSpPr>
        <dsp:cNvPr id="0" name=""/>
        <dsp:cNvSpPr/>
      </dsp:nvSpPr>
      <dsp:spPr>
        <a:xfrm>
          <a:off x="4389164" y="29348"/>
          <a:ext cx="1828353" cy="731341"/>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754835" y="29348"/>
        <a:ext cx="1097012" cy="731341"/>
      </dsp:txXfrm>
    </dsp:sp>
    <dsp:sp modelId="{2D077320-8B91-4D8D-BAFE-2A20472EE195}">
      <dsp:nvSpPr>
        <dsp:cNvPr id="0" name=""/>
        <dsp:cNvSpPr/>
      </dsp:nvSpPr>
      <dsp:spPr>
        <a:xfrm>
          <a:off x="5851847" y="29348"/>
          <a:ext cx="1828353" cy="731341"/>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anose="020F0502020204030204" pitchFamily="34" charset="0"/>
              <a:cs typeface="Calibri" panose="020F0502020204030204" pitchFamily="34" charset="0"/>
            </a:rPr>
            <a:t>Environ-mental</a:t>
          </a:r>
        </a:p>
      </dsp:txBody>
      <dsp:txXfrm>
        <a:off x="6217518" y="29348"/>
        <a:ext cx="1097012" cy="731341"/>
      </dsp:txXfrm>
    </dsp:sp>
    <dsp:sp modelId="{FE9FBCD8-0DFB-423B-8D0B-3A4B468982B1}">
      <dsp:nvSpPr>
        <dsp:cNvPr id="0" name=""/>
        <dsp:cNvSpPr/>
      </dsp:nvSpPr>
      <dsp:spPr>
        <a:xfrm>
          <a:off x="7314530" y="29348"/>
          <a:ext cx="1828353" cy="731341"/>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cs typeface="Calibri" panose="020F0502020204030204" pitchFamily="34" charset="0"/>
            </a:rPr>
            <a:t>Behavioral and decision making</a:t>
          </a:r>
          <a:endParaRPr lang="en-US" sz="1800" b="1" kern="1200" dirty="0">
            <a:latin typeface="Calibri" panose="020F0502020204030204" pitchFamily="34" charset="0"/>
            <a:cs typeface="Calibri" panose="020F0502020204030204" pitchFamily="34" charset="0"/>
          </a:endParaRPr>
        </a:p>
      </dsp:txBody>
      <dsp:txXfrm>
        <a:off x="7680201" y="29348"/>
        <a:ext cx="1097012" cy="7313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1526B-1753-4E1B-B8F0-A5F4BEA9A7B7}">
      <dsp:nvSpPr>
        <dsp:cNvPr id="0" name=""/>
        <dsp:cNvSpPr/>
      </dsp:nvSpPr>
      <dsp:spPr>
        <a:xfrm>
          <a:off x="0" y="2371"/>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313AA8-7F31-4E94-B637-42E280CCFD46}">
      <dsp:nvSpPr>
        <dsp:cNvPr id="0" name=""/>
        <dsp:cNvSpPr/>
      </dsp:nvSpPr>
      <dsp:spPr>
        <a:xfrm>
          <a:off x="363653" y="272857"/>
          <a:ext cx="661187" cy="661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EB5EBB-59EC-40A4-912D-506C62FC5D83}">
      <dsp:nvSpPr>
        <dsp:cNvPr id="0" name=""/>
        <dsp:cNvSpPr/>
      </dsp:nvSpPr>
      <dsp:spPr>
        <a:xfrm>
          <a:off x="1388493" y="2371"/>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a:t>JR rides their bike for 1.5 hours twice weekly. </a:t>
          </a:r>
        </a:p>
      </dsp:txBody>
      <dsp:txXfrm>
        <a:off x="1388493" y="2371"/>
        <a:ext cx="4326506" cy="1202159"/>
      </dsp:txXfrm>
    </dsp:sp>
    <dsp:sp modelId="{798C8830-67B1-49E3-A19F-E9BCC4D1E371}">
      <dsp:nvSpPr>
        <dsp:cNvPr id="0" name=""/>
        <dsp:cNvSpPr/>
      </dsp:nvSpPr>
      <dsp:spPr>
        <a:xfrm>
          <a:off x="0" y="1505070"/>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3CCBB6-9FD8-45FC-9C96-EC1933479A2F}">
      <dsp:nvSpPr>
        <dsp:cNvPr id="0" name=""/>
        <dsp:cNvSpPr/>
      </dsp:nvSpPr>
      <dsp:spPr>
        <a:xfrm>
          <a:off x="363653" y="1775556"/>
          <a:ext cx="661187" cy="661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A4A01F-821F-4542-9FE8-BB8E86206F26}">
      <dsp:nvSpPr>
        <dsp:cNvPr id="0" name=""/>
        <dsp:cNvSpPr/>
      </dsp:nvSpPr>
      <dsp:spPr>
        <a:xfrm>
          <a:off x="1388493" y="1505070"/>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dirty="0"/>
            <a:t>Limits carb intake to 30 </a:t>
          </a:r>
          <a:r>
            <a:rPr lang="en-US" sz="2200" kern="1200" dirty="0" err="1"/>
            <a:t>gms</a:t>
          </a:r>
          <a:r>
            <a:rPr lang="en-US" sz="2200" kern="1200" dirty="0"/>
            <a:t> daily to avoid weight gain.</a:t>
          </a:r>
        </a:p>
      </dsp:txBody>
      <dsp:txXfrm>
        <a:off x="1388493" y="1505070"/>
        <a:ext cx="4326506" cy="1202159"/>
      </dsp:txXfrm>
    </dsp:sp>
    <dsp:sp modelId="{9AE2A4BD-787C-48DC-AB84-B8BF78C2CA97}">
      <dsp:nvSpPr>
        <dsp:cNvPr id="0" name=""/>
        <dsp:cNvSpPr/>
      </dsp:nvSpPr>
      <dsp:spPr>
        <a:xfrm>
          <a:off x="0" y="3007769"/>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FED158-12BD-45DB-96C6-ADB4177A1B33}">
      <dsp:nvSpPr>
        <dsp:cNvPr id="0" name=""/>
        <dsp:cNvSpPr/>
      </dsp:nvSpPr>
      <dsp:spPr>
        <a:xfrm>
          <a:off x="363653" y="3278255"/>
          <a:ext cx="661187" cy="661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136784-551D-4D3B-8346-381985AD25DF}">
      <dsp:nvSpPr>
        <dsp:cNvPr id="0" name=""/>
        <dsp:cNvSpPr/>
      </dsp:nvSpPr>
      <dsp:spPr>
        <a:xfrm>
          <a:off x="1388493" y="3007769"/>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a:t>Uses a pump and tries to manage glucose with basal insulin only.</a:t>
          </a:r>
        </a:p>
      </dsp:txBody>
      <dsp:txXfrm>
        <a:off x="1388493" y="3007769"/>
        <a:ext cx="4326506" cy="1202159"/>
      </dsp:txXfrm>
    </dsp:sp>
    <dsp:sp modelId="{3F07C874-5FC0-4769-9A2B-12206C00D636}">
      <dsp:nvSpPr>
        <dsp:cNvPr id="0" name=""/>
        <dsp:cNvSpPr/>
      </dsp:nvSpPr>
      <dsp:spPr>
        <a:xfrm>
          <a:off x="0" y="4510468"/>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9E6F83-0944-4623-9CBB-D191C4E147B2}">
      <dsp:nvSpPr>
        <dsp:cNvPr id="0" name=""/>
        <dsp:cNvSpPr/>
      </dsp:nvSpPr>
      <dsp:spPr>
        <a:xfrm>
          <a:off x="363653" y="4780954"/>
          <a:ext cx="661187" cy="6611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D4D279-064B-4C07-AD0C-84AE4B3086E8}">
      <dsp:nvSpPr>
        <dsp:cNvPr id="0" name=""/>
        <dsp:cNvSpPr/>
      </dsp:nvSpPr>
      <dsp:spPr>
        <a:xfrm>
          <a:off x="1388493" y="4510468"/>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dirty="0"/>
            <a:t>Is reluctant to treat lows with carbs.</a:t>
          </a:r>
        </a:p>
      </dsp:txBody>
      <dsp:txXfrm>
        <a:off x="1388493" y="4510468"/>
        <a:ext cx="4326506" cy="12021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E7B7A-E592-4B13-BCF1-DAD2EE1DCB54}">
      <dsp:nvSpPr>
        <dsp:cNvPr id="0" name=""/>
        <dsp:cNvSpPr/>
      </dsp:nvSpPr>
      <dsp:spPr>
        <a:xfrm>
          <a:off x="0" y="108145"/>
          <a:ext cx="4041648" cy="2402887"/>
        </a:xfrm>
        <a:prstGeom prst="round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kern="1200" dirty="0">
              <a:latin typeface="Calibri" panose="020F0502020204030204" pitchFamily="34" charset="0"/>
              <a:cs typeface="Calibri" panose="020F0502020204030204" pitchFamily="34" charset="0"/>
            </a:rPr>
            <a:t>Make sure that the change they make is VERY specific.</a:t>
          </a:r>
        </a:p>
      </dsp:txBody>
      <dsp:txXfrm>
        <a:off x="117299" y="225444"/>
        <a:ext cx="3807050" cy="2168289"/>
      </dsp:txXfrm>
    </dsp:sp>
    <dsp:sp modelId="{F8FDBBB8-3446-4EF5-A959-C091A8B808AB}">
      <dsp:nvSpPr>
        <dsp:cNvPr id="0" name=""/>
        <dsp:cNvSpPr/>
      </dsp:nvSpPr>
      <dsp:spPr>
        <a:xfrm>
          <a:off x="0" y="2513520"/>
          <a:ext cx="4041648" cy="2402887"/>
        </a:xfrm>
        <a:prstGeom prst="roundRect">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100000"/>
            </a:lnSpc>
            <a:spcBef>
              <a:spcPct val="0"/>
            </a:spcBef>
            <a:spcAft>
              <a:spcPct val="35000"/>
            </a:spcAft>
            <a:buNone/>
          </a:pPr>
          <a:r>
            <a:rPr lang="en-US" sz="3100" kern="1200" dirty="0">
              <a:latin typeface="Calibri" panose="020F0502020204030204" pitchFamily="34" charset="0"/>
              <a:cs typeface="Calibri" panose="020F0502020204030204" pitchFamily="34" charset="0"/>
            </a:rPr>
            <a:t>The clearer and more specific the change, the more easily evaluated.</a:t>
          </a:r>
        </a:p>
      </dsp:txBody>
      <dsp:txXfrm>
        <a:off x="117299" y="2630819"/>
        <a:ext cx="3807050" cy="21682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0517B-0F6C-4122-BE15-15790D9080DF}">
      <dsp:nvSpPr>
        <dsp:cNvPr id="0" name=""/>
        <dsp:cNvSpPr/>
      </dsp:nvSpPr>
      <dsp:spPr>
        <a:xfrm>
          <a:off x="0" y="697"/>
          <a:ext cx="5715000" cy="16324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70D737-DC0E-4921-8F2A-7702D1DFC11C}">
      <dsp:nvSpPr>
        <dsp:cNvPr id="0" name=""/>
        <dsp:cNvSpPr/>
      </dsp:nvSpPr>
      <dsp:spPr>
        <a:xfrm>
          <a:off x="493818" y="368000"/>
          <a:ext cx="897852" cy="8978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92B159-D784-4013-8D34-5DCFFCD68ED1}">
      <dsp:nvSpPr>
        <dsp:cNvPr id="0" name=""/>
        <dsp:cNvSpPr/>
      </dsp:nvSpPr>
      <dsp:spPr>
        <a:xfrm>
          <a:off x="1885489" y="697"/>
          <a:ext cx="3829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9" tIns="172769" rIns="172769" bIns="172769" numCol="1" spcCol="1270" anchor="ctr" anchorCtr="0">
          <a:noAutofit/>
        </a:bodyPr>
        <a:lstStyle/>
        <a:p>
          <a:pPr marL="0" lvl="0" indent="0" algn="l" defTabSz="1022350">
            <a:lnSpc>
              <a:spcPct val="90000"/>
            </a:lnSpc>
            <a:spcBef>
              <a:spcPct val="0"/>
            </a:spcBef>
            <a:spcAft>
              <a:spcPct val="35000"/>
            </a:spcAft>
            <a:buNone/>
          </a:pPr>
          <a:r>
            <a:rPr lang="en-US" sz="2300" kern="1200" dirty="0"/>
            <a:t>You are invited to join us 4 times a year for a one hour meeting. </a:t>
          </a:r>
        </a:p>
      </dsp:txBody>
      <dsp:txXfrm>
        <a:off x="1885489" y="697"/>
        <a:ext cx="3829510" cy="1632458"/>
      </dsp:txXfrm>
    </dsp:sp>
    <dsp:sp modelId="{8CFF5AE1-8EE1-415F-8237-359C1BA0972D}">
      <dsp:nvSpPr>
        <dsp:cNvPr id="0" name=""/>
        <dsp:cNvSpPr/>
      </dsp:nvSpPr>
      <dsp:spPr>
        <a:xfrm>
          <a:off x="0" y="2041270"/>
          <a:ext cx="5715000" cy="16324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E6869B-897C-4338-AD18-0F832B7DDE28}">
      <dsp:nvSpPr>
        <dsp:cNvPr id="0" name=""/>
        <dsp:cNvSpPr/>
      </dsp:nvSpPr>
      <dsp:spPr>
        <a:xfrm>
          <a:off x="493818" y="2408573"/>
          <a:ext cx="897852" cy="897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1CC8E2-4884-4D1D-807B-6C978B20CEBB}">
      <dsp:nvSpPr>
        <dsp:cNvPr id="0" name=""/>
        <dsp:cNvSpPr/>
      </dsp:nvSpPr>
      <dsp:spPr>
        <a:xfrm>
          <a:off x="1885489" y="2041270"/>
          <a:ext cx="3829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9" tIns="172769" rIns="172769" bIns="172769" numCol="1" spcCol="1270" anchor="ctr" anchorCtr="0">
          <a:noAutofit/>
        </a:bodyPr>
        <a:lstStyle/>
        <a:p>
          <a:pPr marL="0" lvl="0" indent="0" algn="l" defTabSz="1022350">
            <a:lnSpc>
              <a:spcPct val="90000"/>
            </a:lnSpc>
            <a:spcBef>
              <a:spcPct val="0"/>
            </a:spcBef>
            <a:spcAft>
              <a:spcPct val="35000"/>
            </a:spcAft>
            <a:buNone/>
          </a:pPr>
          <a:r>
            <a:rPr lang="en-US" sz="2300" kern="1200" dirty="0"/>
            <a:t>Our team will provide a case study for discussion.</a:t>
          </a:r>
        </a:p>
      </dsp:txBody>
      <dsp:txXfrm>
        <a:off x="1885489" y="2041270"/>
        <a:ext cx="3829510" cy="1632458"/>
      </dsp:txXfrm>
    </dsp:sp>
    <dsp:sp modelId="{6550B300-FFDE-4661-B204-42F259EDC9F8}">
      <dsp:nvSpPr>
        <dsp:cNvPr id="0" name=""/>
        <dsp:cNvSpPr/>
      </dsp:nvSpPr>
      <dsp:spPr>
        <a:xfrm>
          <a:off x="0" y="4081843"/>
          <a:ext cx="5715000" cy="16324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F6197C-70B7-4187-9DA9-6EF10D35BEFA}">
      <dsp:nvSpPr>
        <dsp:cNvPr id="0" name=""/>
        <dsp:cNvSpPr/>
      </dsp:nvSpPr>
      <dsp:spPr>
        <a:xfrm>
          <a:off x="493818" y="4449147"/>
          <a:ext cx="897852" cy="8978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6C5D5A-5450-4779-84BF-4A388FF16DE5}">
      <dsp:nvSpPr>
        <dsp:cNvPr id="0" name=""/>
        <dsp:cNvSpPr/>
      </dsp:nvSpPr>
      <dsp:spPr>
        <a:xfrm>
          <a:off x="1885489" y="4081843"/>
          <a:ext cx="3829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9" tIns="172769" rIns="172769" bIns="172769" numCol="1" spcCol="1270" anchor="ctr" anchorCtr="0">
          <a:noAutofit/>
        </a:bodyPr>
        <a:lstStyle/>
        <a:p>
          <a:pPr marL="0" lvl="0" indent="0" algn="l" defTabSz="1022350">
            <a:lnSpc>
              <a:spcPct val="90000"/>
            </a:lnSpc>
            <a:spcBef>
              <a:spcPct val="0"/>
            </a:spcBef>
            <a:spcAft>
              <a:spcPct val="35000"/>
            </a:spcAft>
            <a:buNone/>
          </a:pPr>
          <a:r>
            <a:rPr lang="en-US" sz="2300" kern="1200" dirty="0"/>
            <a:t>Plus participants are invited to share difficult situations or successes with all of us for feedback and support.</a:t>
          </a:r>
        </a:p>
      </dsp:txBody>
      <dsp:txXfrm>
        <a:off x="1885489" y="4081843"/>
        <a:ext cx="3829510" cy="16324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410200" y="8610600"/>
            <a:ext cx="1066800" cy="458787"/>
          </a:xfrm>
          <a:prstGeom prst="rect">
            <a:avLst/>
          </a:prstGeom>
        </p:spPr>
        <p:txBody>
          <a:bodyPr vert="horz" lIns="93142" tIns="46572" rIns="93142" bIns="46572" rtlCol="0" anchor="b"/>
          <a:lstStyle>
            <a:lvl1pPr algn="r">
              <a:defRPr sz="1200"/>
            </a:lvl1pPr>
          </a:lstStyle>
          <a:p>
            <a:r>
              <a:rPr lang="en-US" dirty="0"/>
              <a:t>Page </a:t>
            </a:r>
            <a:fld id="{79429053-DC2A-4342-ADD4-2FD729D91E2C}" type="slidenum">
              <a:rPr smtClean="0"/>
              <a:t>‹#›</a:t>
            </a:fld>
            <a:endParaRPr dirty="0"/>
          </a:p>
        </p:txBody>
      </p:sp>
      <p:sp>
        <p:nvSpPr>
          <p:cNvPr id="6" name="Footer Placeholder 3">
            <a:extLst>
              <a:ext uri="{FF2B5EF4-FFF2-40B4-BE49-F238E27FC236}">
                <a16:creationId xmlns:a16="http://schemas.microsoft.com/office/drawing/2014/main" id="{EFC84E5B-455E-9F6A-4F2D-E2F20C2645B8}"/>
              </a:ext>
            </a:extLst>
          </p:cNvPr>
          <p:cNvSpPr txBox="1">
            <a:spLocks/>
          </p:cNvSpPr>
          <p:nvPr/>
        </p:nvSpPr>
        <p:spPr>
          <a:xfrm>
            <a:off x="533400" y="8610600"/>
            <a:ext cx="4495800" cy="458787"/>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www. DiabetesEd.net    ReVive 5 Diabetes Training Program© 2023</a:t>
            </a: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7840" cy="464820"/>
          </a:xfrm>
          <a:prstGeom prst="rect">
            <a:avLst/>
          </a:prstGeom>
        </p:spPr>
        <p:txBody>
          <a:bodyPr vert="horz" lIns="93142" tIns="46572" rIns="93142" bIns="46572" rtlCol="0"/>
          <a:lstStyle>
            <a:lvl1pPr algn="l">
              <a:defRPr sz="1200"/>
            </a:lvl1pPr>
          </a:lstStyle>
          <a:p>
            <a:endParaRPr/>
          </a:p>
        </p:txBody>
      </p:sp>
      <p:sp>
        <p:nvSpPr>
          <p:cNvPr id="3" name="Date Placeholder 2"/>
          <p:cNvSpPr>
            <a:spLocks noGrp="1"/>
          </p:cNvSpPr>
          <p:nvPr>
            <p:ph type="dt" idx="1"/>
          </p:nvPr>
        </p:nvSpPr>
        <p:spPr>
          <a:xfrm>
            <a:off x="3970944" y="2"/>
            <a:ext cx="3037840" cy="464820"/>
          </a:xfrm>
          <a:prstGeom prst="rect">
            <a:avLst/>
          </a:prstGeom>
        </p:spPr>
        <p:txBody>
          <a:bodyPr vert="horz" lIns="93142" tIns="46572" rIns="93142" bIns="46572" rtlCol="0"/>
          <a:lstStyle>
            <a:lvl1pPr algn="r">
              <a:defRPr sz="1200"/>
            </a:lvl1pPr>
          </a:lstStyle>
          <a:p>
            <a:fld id="{F2D8D46A-B586-417D-BFBD-8C8FE0AAF762}" type="datetimeFigureOut">
              <a:rPr lang="en-US"/>
              <a:t>7/24/2023</a:t>
            </a:fld>
            <a:endParaRPr/>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42" tIns="46572" rIns="93142" bIns="46572" rtlCol="0" anchor="ctr"/>
          <a:lstStyle/>
          <a:p>
            <a:endParaRPr/>
          </a:p>
        </p:txBody>
      </p:sp>
      <p:sp>
        <p:nvSpPr>
          <p:cNvPr id="5" name="Notes Placeholder 4"/>
          <p:cNvSpPr>
            <a:spLocks noGrp="1"/>
          </p:cNvSpPr>
          <p:nvPr>
            <p:ph type="body" sz="quarter" idx="3"/>
          </p:nvPr>
        </p:nvSpPr>
        <p:spPr>
          <a:xfrm>
            <a:off x="701040" y="4415797"/>
            <a:ext cx="5608320" cy="4183380"/>
          </a:xfrm>
          <a:prstGeom prst="rect">
            <a:avLst/>
          </a:prstGeom>
        </p:spPr>
        <p:txBody>
          <a:bodyPr vert="horz" lIns="93142" tIns="46572" rIns="93142" bIns="46572"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2" y="8829969"/>
            <a:ext cx="3037840" cy="464820"/>
          </a:xfrm>
          <a:prstGeom prst="rect">
            <a:avLst/>
          </a:prstGeom>
        </p:spPr>
        <p:txBody>
          <a:bodyPr vert="horz" lIns="93142" tIns="46572" rIns="93142" bIns="46572" rtlCol="0" anchor="b"/>
          <a:lstStyle>
            <a:lvl1pPr algn="l">
              <a:defRPr sz="1200"/>
            </a:lvl1pPr>
          </a:lstStyle>
          <a:p>
            <a:endParaRPr/>
          </a:p>
        </p:txBody>
      </p:sp>
      <p:sp>
        <p:nvSpPr>
          <p:cNvPr id="7" name="Slide Number Placeholder 6"/>
          <p:cNvSpPr>
            <a:spLocks noGrp="1"/>
          </p:cNvSpPr>
          <p:nvPr>
            <p:ph type="sldNum" sz="quarter" idx="5"/>
          </p:nvPr>
        </p:nvSpPr>
        <p:spPr>
          <a:xfrm>
            <a:off x="3970944" y="8829969"/>
            <a:ext cx="3037840" cy="464820"/>
          </a:xfrm>
          <a:prstGeom prst="rect">
            <a:avLst/>
          </a:prstGeom>
        </p:spPr>
        <p:txBody>
          <a:bodyPr vert="horz" lIns="93142" tIns="46572" rIns="93142" bIns="46572"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25" marR="47625">
              <a:spcBef>
                <a:spcPts val="0"/>
              </a:spcBef>
              <a:spcAft>
                <a:spcPts val="0"/>
              </a:spcAft>
            </a:pPr>
            <a:r>
              <a:rPr lang="en-US" sz="1800" dirty="0">
                <a:solidFill>
                  <a:srgbClr val="444444"/>
                </a:solidFill>
                <a:effectLst/>
                <a:latin typeface="Calibri" panose="020F0502020204030204" pitchFamily="34" charset="0"/>
                <a:ea typeface="Calibri" panose="020F0502020204030204" pitchFamily="34" charset="0"/>
              </a:rPr>
              <a:t>Welcome to our new and Improved Diabetes Education Services Online University, where you can earn CE's, prepare for certification, and increase your confidence.</a:t>
            </a:r>
            <a:endParaRPr lang="en-US" sz="1800" dirty="0">
              <a:effectLst/>
              <a:latin typeface="Calibri" panose="020F0502020204030204" pitchFamily="34" charset="0"/>
              <a:ea typeface="Calibri" panose="020F0502020204030204" pitchFamily="34" charset="0"/>
            </a:endParaRPr>
          </a:p>
          <a:p>
            <a:pPr marL="47625" marR="47625">
              <a:spcBef>
                <a:spcPts val="0"/>
              </a:spcBef>
              <a:spcAft>
                <a:spcPts val="0"/>
              </a:spcAft>
            </a:pPr>
            <a:r>
              <a:rPr lang="en-US" sz="1800" dirty="0">
                <a:solidFill>
                  <a:srgbClr val="444444"/>
                </a:solidFill>
                <a:effectLst/>
                <a:latin typeface="Calibri" panose="020F0502020204030204" pitchFamily="34" charset="0"/>
                <a:ea typeface="Calibri" panose="020F0502020204030204" pitchFamily="34" charset="0"/>
              </a:rPr>
              <a:t>Our goal is to offer you exceptional and personalized service and build a sense of community.</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Footer Placeholder 3"/>
          <p:cNvSpPr>
            <a:spLocks noGrp="1"/>
          </p:cNvSpPr>
          <p:nvPr>
            <p:ph type="ftr" sz="quarter" idx="4"/>
          </p:nvPr>
        </p:nvSpPr>
        <p:spPr/>
        <p:txBody>
          <a:bodyPr/>
          <a:lstStyle/>
          <a:p>
            <a:pPr>
              <a:defRPr/>
            </a:pPr>
            <a:r>
              <a:rPr lang="en-US"/>
              <a:t>© Copyright 1999-2015, Diabetes Educational Services, All Rights ReservedDiabetes Educational Services© (530) 893 - 8635 </a:t>
            </a:r>
            <a:endParaRPr lang="en-US" dirty="0"/>
          </a:p>
        </p:txBody>
      </p:sp>
      <p:sp>
        <p:nvSpPr>
          <p:cNvPr id="5" name="Slide Number Placeholder 4"/>
          <p:cNvSpPr>
            <a:spLocks noGrp="1"/>
          </p:cNvSpPr>
          <p:nvPr>
            <p:ph type="sldNum" sz="quarter" idx="5"/>
          </p:nvPr>
        </p:nvSpPr>
        <p:spPr/>
        <p:txBody>
          <a:bodyPr/>
          <a:lstStyle/>
          <a:p>
            <a:pPr>
              <a:defRPr/>
            </a:pPr>
            <a:fld id="{68F13A75-BC98-4776-9FF2-DACD0B0313EE}" type="slidenum">
              <a:rPr lang="en-US" smtClean="0"/>
              <a:pPr>
                <a:defRPr/>
              </a:pPr>
              <a:t>2</a:t>
            </a:fld>
            <a:endParaRPr lang="en-US"/>
          </a:p>
        </p:txBody>
      </p:sp>
    </p:spTree>
    <p:extLst>
      <p:ext uri="{BB962C8B-B14F-4D97-AF65-F5344CB8AC3E}">
        <p14:creationId xmlns:p14="http://schemas.microsoft.com/office/powerpoint/2010/main" val="25613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050"/>
          <p:cNvSpPr>
            <a:spLocks noGrp="1" noRot="1" noChangeAspect="1" noChangeArrowheads="1" noTextEdit="1"/>
          </p:cNvSpPr>
          <p:nvPr>
            <p:ph type="sldImg"/>
          </p:nvPr>
        </p:nvSpPr>
        <p:spPr>
          <a:xfrm>
            <a:off x="1906588" y="671513"/>
            <a:ext cx="2749550" cy="2062162"/>
          </a:xfrm>
          <a:ln/>
        </p:spPr>
      </p:sp>
      <p:sp>
        <p:nvSpPr>
          <p:cNvPr id="94211" name="Rectangle 2051"/>
          <p:cNvSpPr>
            <a:spLocks noGrp="1" noChangeArrowheads="1"/>
          </p:cNvSpPr>
          <p:nvPr>
            <p:ph type="body" idx="1"/>
          </p:nvPr>
        </p:nvSpPr>
        <p:spPr>
          <a:xfrm>
            <a:off x="609601" y="3018333"/>
            <a:ext cx="5891213" cy="57165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en-US" altLang="en-US" b="1" dirty="0">
              <a:latin typeface="Times New Roman" pitchFamily="18" charset="0"/>
            </a:endParaRPr>
          </a:p>
        </p:txBody>
      </p:sp>
    </p:spTree>
    <p:extLst>
      <p:ext uri="{BB962C8B-B14F-4D97-AF65-F5344CB8AC3E}">
        <p14:creationId xmlns:p14="http://schemas.microsoft.com/office/powerpoint/2010/main" val="36801435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144</a:t>
            </a:fld>
            <a:endParaRPr lang="en-US"/>
          </a:p>
        </p:txBody>
      </p:sp>
    </p:spTree>
    <p:extLst>
      <p:ext uri="{BB962C8B-B14F-4D97-AF65-F5344CB8AC3E}">
        <p14:creationId xmlns:p14="http://schemas.microsoft.com/office/powerpoint/2010/main" val="3698138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21</a:t>
            </a:fld>
            <a:endParaRPr lang="en-US" altLang="en-US">
              <a:solidFill>
                <a:prstClr val="black"/>
              </a:solidFill>
            </a:endParaRPr>
          </a:p>
        </p:txBody>
      </p:sp>
    </p:spTree>
    <p:extLst>
      <p:ext uri="{BB962C8B-B14F-4D97-AF65-F5344CB8AC3E}">
        <p14:creationId xmlns:p14="http://schemas.microsoft.com/office/powerpoint/2010/main" val="3617643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22</a:t>
            </a:fld>
            <a:endParaRPr lang="en-US"/>
          </a:p>
        </p:txBody>
      </p:sp>
    </p:spTree>
    <p:extLst>
      <p:ext uri="{BB962C8B-B14F-4D97-AF65-F5344CB8AC3E}">
        <p14:creationId xmlns:p14="http://schemas.microsoft.com/office/powerpoint/2010/main" val="1869804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Now we</a:t>
            </a:r>
            <a:r>
              <a:rPr lang="en-US" baseline="0" dirty="0"/>
              <a:t> are at Step 1.</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23</a:t>
            </a:fld>
            <a:endParaRPr lang="en-US"/>
          </a:p>
        </p:txBody>
      </p:sp>
    </p:spTree>
    <p:extLst>
      <p:ext uri="{BB962C8B-B14F-4D97-AF65-F5344CB8AC3E}">
        <p14:creationId xmlns:p14="http://schemas.microsoft.com/office/powerpoint/2010/main" val="2053231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xfrm>
            <a:off x="1271588" y="715963"/>
            <a:ext cx="4772025" cy="3578225"/>
          </a:xfrm>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Times New Roman" pitchFamily="18" charset="0"/>
              </a:defRPr>
            </a:lvl1pPr>
            <a:lvl2pPr marL="844930" indent="-324972" eaLnBrk="0" hangingPunct="0">
              <a:defRPr sz="2700">
                <a:solidFill>
                  <a:schemeClr val="tx1"/>
                </a:solidFill>
                <a:latin typeface="Times New Roman" pitchFamily="18" charset="0"/>
              </a:defRPr>
            </a:lvl2pPr>
            <a:lvl3pPr marL="1299892" indent="-259977" eaLnBrk="0" hangingPunct="0">
              <a:defRPr sz="2700">
                <a:solidFill>
                  <a:schemeClr val="tx1"/>
                </a:solidFill>
                <a:latin typeface="Times New Roman" pitchFamily="18" charset="0"/>
              </a:defRPr>
            </a:lvl3pPr>
            <a:lvl4pPr marL="1819848" indent="-259977" eaLnBrk="0" hangingPunct="0">
              <a:defRPr sz="2700">
                <a:solidFill>
                  <a:schemeClr val="tx1"/>
                </a:solidFill>
                <a:latin typeface="Times New Roman" pitchFamily="18" charset="0"/>
              </a:defRPr>
            </a:lvl4pPr>
            <a:lvl5pPr marL="2339806" indent="-259977" eaLnBrk="0" hangingPunct="0">
              <a:defRPr sz="2700">
                <a:solidFill>
                  <a:schemeClr val="tx1"/>
                </a:solidFill>
                <a:latin typeface="Times New Roman" pitchFamily="18" charset="0"/>
              </a:defRPr>
            </a:lvl5pPr>
            <a:lvl6pPr marL="2859765" indent="-259977" eaLnBrk="0" fontAlgn="base" hangingPunct="0">
              <a:spcBef>
                <a:spcPct val="0"/>
              </a:spcBef>
              <a:spcAft>
                <a:spcPct val="0"/>
              </a:spcAft>
              <a:defRPr sz="2700">
                <a:solidFill>
                  <a:schemeClr val="tx1"/>
                </a:solidFill>
                <a:latin typeface="Times New Roman" pitchFamily="18" charset="0"/>
              </a:defRPr>
            </a:lvl6pPr>
            <a:lvl7pPr marL="3379719" indent="-259977" eaLnBrk="0" fontAlgn="base" hangingPunct="0">
              <a:spcBef>
                <a:spcPct val="0"/>
              </a:spcBef>
              <a:spcAft>
                <a:spcPct val="0"/>
              </a:spcAft>
              <a:defRPr sz="2700">
                <a:solidFill>
                  <a:schemeClr val="tx1"/>
                </a:solidFill>
                <a:latin typeface="Times New Roman" pitchFamily="18" charset="0"/>
              </a:defRPr>
            </a:lvl7pPr>
            <a:lvl8pPr marL="3899677" indent="-259977" eaLnBrk="0" fontAlgn="base" hangingPunct="0">
              <a:spcBef>
                <a:spcPct val="0"/>
              </a:spcBef>
              <a:spcAft>
                <a:spcPct val="0"/>
              </a:spcAft>
              <a:defRPr sz="2700">
                <a:solidFill>
                  <a:schemeClr val="tx1"/>
                </a:solidFill>
                <a:latin typeface="Times New Roman" pitchFamily="18" charset="0"/>
              </a:defRPr>
            </a:lvl8pPr>
            <a:lvl9pPr marL="4419636" indent="-259977" eaLnBrk="0" fontAlgn="base" hangingPunct="0">
              <a:spcBef>
                <a:spcPct val="0"/>
              </a:spcBef>
              <a:spcAft>
                <a:spcPct val="0"/>
              </a:spcAft>
              <a:defRPr sz="2700">
                <a:solidFill>
                  <a:schemeClr val="tx1"/>
                </a:solidFill>
                <a:latin typeface="Times New Roman" pitchFamily="18" charset="0"/>
              </a:defRPr>
            </a:lvl9pPr>
          </a:lstStyle>
          <a:p>
            <a:pPr eaLnBrk="1" hangingPunct="1"/>
            <a:fld id="{00A861C3-138D-4111-BE25-E209CDA42088}" type="slidenum">
              <a:rPr lang="en-US" sz="1300"/>
              <a:pPr eaLnBrk="1" hangingPunct="1"/>
              <a:t>29</a:t>
            </a:fld>
            <a:endParaRPr lang="en-US" sz="1300"/>
          </a:p>
        </p:txBody>
      </p:sp>
    </p:spTree>
    <p:extLst>
      <p:ext uri="{BB962C8B-B14F-4D97-AF65-F5344CB8AC3E}">
        <p14:creationId xmlns:p14="http://schemas.microsoft.com/office/powerpoint/2010/main" val="2192761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899" indent="-317143">
              <a:spcBef>
                <a:spcPct val="30000"/>
              </a:spcBef>
              <a:defRPr sz="1200">
                <a:solidFill>
                  <a:schemeClr val="tx1"/>
                </a:solidFill>
                <a:latin typeface="Times New Roman" panose="02020603050405020304" pitchFamily="18" charset="0"/>
              </a:defRPr>
            </a:lvl2pPr>
            <a:lvl3pPr marL="1268569" indent="-253379">
              <a:spcBef>
                <a:spcPct val="30000"/>
              </a:spcBef>
              <a:defRPr sz="1200">
                <a:solidFill>
                  <a:schemeClr val="tx1"/>
                </a:solidFill>
                <a:latin typeface="Times New Roman" panose="02020603050405020304" pitchFamily="18" charset="0"/>
              </a:defRPr>
            </a:lvl3pPr>
            <a:lvl4pPr marL="1777004" indent="-253379">
              <a:spcBef>
                <a:spcPct val="30000"/>
              </a:spcBef>
              <a:defRPr sz="1200">
                <a:solidFill>
                  <a:schemeClr val="tx1"/>
                </a:solidFill>
                <a:latin typeface="Times New Roman" panose="02020603050405020304" pitchFamily="18" charset="0"/>
              </a:defRPr>
            </a:lvl4pPr>
            <a:lvl5pPr marL="2285437" indent="-253379">
              <a:spcBef>
                <a:spcPct val="30000"/>
              </a:spcBef>
              <a:defRPr sz="1200">
                <a:solidFill>
                  <a:schemeClr val="tx1"/>
                </a:solidFill>
                <a:latin typeface="Times New Roman" panose="02020603050405020304" pitchFamily="18" charset="0"/>
              </a:defRPr>
            </a:lvl5pPr>
            <a:lvl6pPr marL="2768702" indent="-253379" eaLnBrk="0" fontAlgn="base" hangingPunct="0">
              <a:spcBef>
                <a:spcPct val="30000"/>
              </a:spcBef>
              <a:spcAft>
                <a:spcPct val="0"/>
              </a:spcAft>
              <a:defRPr sz="1200">
                <a:solidFill>
                  <a:schemeClr val="tx1"/>
                </a:solidFill>
                <a:latin typeface="Times New Roman" panose="02020603050405020304" pitchFamily="18" charset="0"/>
              </a:defRPr>
            </a:lvl6pPr>
            <a:lvl7pPr marL="3251967" indent="-253379" eaLnBrk="0" fontAlgn="base" hangingPunct="0">
              <a:spcBef>
                <a:spcPct val="30000"/>
              </a:spcBef>
              <a:spcAft>
                <a:spcPct val="0"/>
              </a:spcAft>
              <a:defRPr sz="1200">
                <a:solidFill>
                  <a:schemeClr val="tx1"/>
                </a:solidFill>
                <a:latin typeface="Times New Roman" panose="02020603050405020304" pitchFamily="18" charset="0"/>
              </a:defRPr>
            </a:lvl7pPr>
            <a:lvl8pPr marL="3735231" indent="-253379" eaLnBrk="0" fontAlgn="base" hangingPunct="0">
              <a:spcBef>
                <a:spcPct val="30000"/>
              </a:spcBef>
              <a:spcAft>
                <a:spcPct val="0"/>
              </a:spcAft>
              <a:defRPr sz="1200">
                <a:solidFill>
                  <a:schemeClr val="tx1"/>
                </a:solidFill>
                <a:latin typeface="Times New Roman" panose="02020603050405020304" pitchFamily="18" charset="0"/>
              </a:defRPr>
            </a:lvl8pPr>
            <a:lvl9pPr marL="4218496" indent="-25337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a:pPr>
                <a:spcBef>
                  <a:spcPct val="0"/>
                </a:spcBef>
              </a:pPr>
              <a:t>31</a:t>
            </a:fld>
            <a:endParaRPr lang="en-US" sz="1300"/>
          </a:p>
        </p:txBody>
      </p:sp>
    </p:spTree>
    <p:extLst>
      <p:ext uri="{BB962C8B-B14F-4D97-AF65-F5344CB8AC3E}">
        <p14:creationId xmlns:p14="http://schemas.microsoft.com/office/powerpoint/2010/main" val="61097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34</a:t>
            </a:fld>
            <a:endParaRPr lang="en-US"/>
          </a:p>
        </p:txBody>
      </p:sp>
    </p:spTree>
    <p:extLst>
      <p:ext uri="{BB962C8B-B14F-4D97-AF65-F5344CB8AC3E}">
        <p14:creationId xmlns:p14="http://schemas.microsoft.com/office/powerpoint/2010/main" val="2931981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35</a:t>
            </a:fld>
            <a:endParaRPr lang="en-US"/>
          </a:p>
        </p:txBody>
      </p:sp>
    </p:spTree>
    <p:extLst>
      <p:ext uri="{BB962C8B-B14F-4D97-AF65-F5344CB8AC3E}">
        <p14:creationId xmlns:p14="http://schemas.microsoft.com/office/powerpoint/2010/main" val="3889568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37</a:t>
            </a:fld>
            <a:endParaRPr lang="en-US"/>
          </a:p>
        </p:txBody>
      </p:sp>
    </p:spTree>
    <p:extLst>
      <p:ext uri="{BB962C8B-B14F-4D97-AF65-F5344CB8AC3E}">
        <p14:creationId xmlns:p14="http://schemas.microsoft.com/office/powerpoint/2010/main" val="3453885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SO</a:t>
            </a:r>
            <a:r>
              <a:rPr lang="en-US" baseline="0" dirty="0"/>
              <a:t> important. This will make your data more accurate and improve success of your experiment. These are variables that are easy to eliminate.</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40</a:t>
            </a:fld>
            <a:endParaRPr lang="en-US"/>
          </a:p>
        </p:txBody>
      </p:sp>
    </p:spTree>
    <p:extLst>
      <p:ext uri="{BB962C8B-B14F-4D97-AF65-F5344CB8AC3E}">
        <p14:creationId xmlns:p14="http://schemas.microsoft.com/office/powerpoint/2010/main" val="3187939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a:t>
            </a:fld>
            <a:endParaRPr lang="en-US"/>
          </a:p>
        </p:txBody>
      </p:sp>
    </p:spTree>
    <p:extLst>
      <p:ext uri="{BB962C8B-B14F-4D97-AF65-F5344CB8AC3E}">
        <p14:creationId xmlns:p14="http://schemas.microsoft.com/office/powerpoint/2010/main" val="3382350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41</a:t>
            </a:fld>
            <a:endParaRPr lang="en-US"/>
          </a:p>
        </p:txBody>
      </p:sp>
    </p:spTree>
    <p:extLst>
      <p:ext uri="{BB962C8B-B14F-4D97-AF65-F5344CB8AC3E}">
        <p14:creationId xmlns:p14="http://schemas.microsoft.com/office/powerpoint/2010/main" val="3782133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44</a:t>
            </a:fld>
            <a:endParaRPr lang="en-US"/>
          </a:p>
        </p:txBody>
      </p:sp>
    </p:spTree>
    <p:extLst>
      <p:ext uri="{BB962C8B-B14F-4D97-AF65-F5344CB8AC3E}">
        <p14:creationId xmlns:p14="http://schemas.microsoft.com/office/powerpoint/2010/main" val="2933933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45</a:t>
            </a:fld>
            <a:endParaRPr lang="en-US"/>
          </a:p>
        </p:txBody>
      </p:sp>
    </p:spTree>
    <p:extLst>
      <p:ext uri="{BB962C8B-B14F-4D97-AF65-F5344CB8AC3E}">
        <p14:creationId xmlns:p14="http://schemas.microsoft.com/office/powerpoint/2010/main" val="2598453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46</a:t>
            </a:fld>
            <a:endParaRPr lang="en-US"/>
          </a:p>
        </p:txBody>
      </p:sp>
    </p:spTree>
    <p:extLst>
      <p:ext uri="{BB962C8B-B14F-4D97-AF65-F5344CB8AC3E}">
        <p14:creationId xmlns:p14="http://schemas.microsoft.com/office/powerpoint/2010/main" val="1268824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47</a:t>
            </a:fld>
            <a:endParaRPr lang="en-US"/>
          </a:p>
        </p:txBody>
      </p:sp>
    </p:spTree>
    <p:extLst>
      <p:ext uri="{BB962C8B-B14F-4D97-AF65-F5344CB8AC3E}">
        <p14:creationId xmlns:p14="http://schemas.microsoft.com/office/powerpoint/2010/main" val="1035014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48</a:t>
            </a:fld>
            <a:endParaRPr lang="en-US"/>
          </a:p>
        </p:txBody>
      </p:sp>
    </p:spTree>
    <p:extLst>
      <p:ext uri="{BB962C8B-B14F-4D97-AF65-F5344CB8AC3E}">
        <p14:creationId xmlns:p14="http://schemas.microsoft.com/office/powerpoint/2010/main" val="4232267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SIMPLE ON THE SURFACE, BUT THINGS CAN GET COMPLEX QUICKLY.</a:t>
            </a:r>
          </a:p>
        </p:txBody>
      </p:sp>
      <p:sp>
        <p:nvSpPr>
          <p:cNvPr id="4" name="Slide Number Placeholder 3"/>
          <p:cNvSpPr>
            <a:spLocks noGrp="1"/>
          </p:cNvSpPr>
          <p:nvPr>
            <p:ph type="sldNum" sz="quarter" idx="10"/>
          </p:nvPr>
        </p:nvSpPr>
        <p:spPr/>
        <p:txBody>
          <a:bodyPr/>
          <a:lstStyle/>
          <a:p>
            <a:fld id="{3EBA5BD7-F043-4D1B-AA17-CD412FC534DE}" type="slidenum">
              <a:rPr lang="en-US" smtClean="0"/>
              <a:t>49</a:t>
            </a:fld>
            <a:endParaRPr lang="en-US"/>
          </a:p>
        </p:txBody>
      </p:sp>
    </p:spTree>
    <p:extLst>
      <p:ext uri="{BB962C8B-B14F-4D97-AF65-F5344CB8AC3E}">
        <p14:creationId xmlns:p14="http://schemas.microsoft.com/office/powerpoint/2010/main" val="2907991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50</a:t>
            </a:fld>
            <a:endParaRPr lang="en-US"/>
          </a:p>
        </p:txBody>
      </p:sp>
    </p:spTree>
    <p:extLst>
      <p:ext uri="{BB962C8B-B14F-4D97-AF65-F5344CB8AC3E}">
        <p14:creationId xmlns:p14="http://schemas.microsoft.com/office/powerpoint/2010/main" val="4077553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51</a:t>
            </a:fld>
            <a:endParaRPr lang="en-US"/>
          </a:p>
        </p:txBody>
      </p:sp>
    </p:spTree>
    <p:extLst>
      <p:ext uri="{BB962C8B-B14F-4D97-AF65-F5344CB8AC3E}">
        <p14:creationId xmlns:p14="http://schemas.microsoft.com/office/powerpoint/2010/main" val="2326415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53</a:t>
            </a:fld>
            <a:endParaRPr lang="en-US"/>
          </a:p>
        </p:txBody>
      </p:sp>
    </p:spTree>
    <p:extLst>
      <p:ext uri="{BB962C8B-B14F-4D97-AF65-F5344CB8AC3E}">
        <p14:creationId xmlns:p14="http://schemas.microsoft.com/office/powerpoint/2010/main" val="828236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9</a:t>
            </a:fld>
            <a:endParaRPr lang="en-US"/>
          </a:p>
        </p:txBody>
      </p:sp>
    </p:spTree>
    <p:extLst>
      <p:ext uri="{BB962C8B-B14F-4D97-AF65-F5344CB8AC3E}">
        <p14:creationId xmlns:p14="http://schemas.microsoft.com/office/powerpoint/2010/main" val="2959570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54</a:t>
            </a:fld>
            <a:endParaRPr lang="en-US"/>
          </a:p>
        </p:txBody>
      </p:sp>
    </p:spTree>
    <p:extLst>
      <p:ext uri="{BB962C8B-B14F-4D97-AF65-F5344CB8AC3E}">
        <p14:creationId xmlns:p14="http://schemas.microsoft.com/office/powerpoint/2010/main" val="3605185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55</a:t>
            </a:fld>
            <a:endParaRPr lang="en-US"/>
          </a:p>
        </p:txBody>
      </p:sp>
    </p:spTree>
    <p:extLst>
      <p:ext uri="{BB962C8B-B14F-4D97-AF65-F5344CB8AC3E}">
        <p14:creationId xmlns:p14="http://schemas.microsoft.com/office/powerpoint/2010/main" val="3651424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latin typeface="Baskerville Old Face" panose="02020602080505020303" pitchFamily="18" charset="77"/>
              </a:rPr>
              <a:t>Has</a:t>
            </a:r>
            <a:r>
              <a:rPr lang="en-US" baseline="0" dirty="0">
                <a:latin typeface="Baskerville Old Face" panose="02020602080505020303" pitchFamily="18" charset="77"/>
              </a:rPr>
              <a:t> anyone found good websites or phone apps that you use? Would you mind sharing with the group. Let’s take a look at the label. Note serving size vs number of servings in the package. Also note total carbohydrate – sugar is included, ok to subtract fiber.</a:t>
            </a:r>
            <a:endParaRPr lang="en-US" dirty="0">
              <a:latin typeface="Baskerville Old Face" panose="02020602080505020303" pitchFamily="18" charset="77"/>
            </a:endParaRPr>
          </a:p>
        </p:txBody>
      </p:sp>
      <p:sp>
        <p:nvSpPr>
          <p:cNvPr id="4" name="Slide Number Placeholder 3"/>
          <p:cNvSpPr>
            <a:spLocks noGrp="1"/>
          </p:cNvSpPr>
          <p:nvPr>
            <p:ph type="sldNum" sz="quarter" idx="10"/>
          </p:nvPr>
        </p:nvSpPr>
        <p:spPr/>
        <p:txBody>
          <a:bodyPr/>
          <a:lstStyle/>
          <a:p>
            <a:fld id="{3EBA5BD7-F043-4D1B-AA17-CD412FC534DE}" type="slidenum">
              <a:rPr lang="en-US" smtClean="0"/>
              <a:t>56</a:t>
            </a:fld>
            <a:endParaRPr lang="en-US"/>
          </a:p>
        </p:txBody>
      </p:sp>
    </p:spTree>
    <p:extLst>
      <p:ext uri="{BB962C8B-B14F-4D97-AF65-F5344CB8AC3E}">
        <p14:creationId xmlns:p14="http://schemas.microsoft.com/office/powerpoint/2010/main" val="1732029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2 different breakfasts that</a:t>
            </a:r>
            <a:r>
              <a:rPr lang="en-US" baseline="0" dirty="0"/>
              <a:t> require very different amounts of insulin but use the same ratio.</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57</a:t>
            </a:fld>
            <a:endParaRPr lang="en-US"/>
          </a:p>
        </p:txBody>
      </p:sp>
    </p:spTree>
    <p:extLst>
      <p:ext uri="{BB962C8B-B14F-4D97-AF65-F5344CB8AC3E}">
        <p14:creationId xmlns:p14="http://schemas.microsoft.com/office/powerpoint/2010/main" val="1233766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These are very general guidelines</a:t>
            </a:r>
            <a:r>
              <a:rPr lang="en-US" baseline="0" dirty="0"/>
              <a:t> and may give you an idea about what we might expect your ratio to be. Do you use ratio’s that are close to these or are they quite different?</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58</a:t>
            </a:fld>
            <a:endParaRPr lang="en-US"/>
          </a:p>
        </p:txBody>
      </p:sp>
    </p:spTree>
    <p:extLst>
      <p:ext uri="{BB962C8B-B14F-4D97-AF65-F5344CB8AC3E}">
        <p14:creationId xmlns:p14="http://schemas.microsoft.com/office/powerpoint/2010/main" val="3898867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Also</a:t>
            </a:r>
            <a:r>
              <a:rPr lang="en-US" baseline="0" dirty="0"/>
              <a:t> important to look at the meal content – for example a quickly digested breakfast will digest much more quickly than a high fat breakfast – </a:t>
            </a:r>
            <a:r>
              <a:rPr lang="en-US" baseline="0" dirty="0" err="1"/>
              <a:t>ie</a:t>
            </a:r>
            <a:r>
              <a:rPr lang="en-US" baseline="0" dirty="0"/>
              <a:t> Cheerios with milk vs breakfast burrito with cheese and sausage.</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60</a:t>
            </a:fld>
            <a:endParaRPr lang="en-US"/>
          </a:p>
        </p:txBody>
      </p:sp>
    </p:spTree>
    <p:extLst>
      <p:ext uri="{BB962C8B-B14F-4D97-AF65-F5344CB8AC3E}">
        <p14:creationId xmlns:p14="http://schemas.microsoft.com/office/powerpoint/2010/main" val="69187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Also</a:t>
            </a:r>
            <a:r>
              <a:rPr lang="en-US" baseline="0" dirty="0"/>
              <a:t> important to look at the meal content – for example a quickly digested breakfast will digest much more quickly than a high fat breakfast – </a:t>
            </a:r>
            <a:r>
              <a:rPr lang="en-US" baseline="0" dirty="0" err="1"/>
              <a:t>ie</a:t>
            </a:r>
            <a:r>
              <a:rPr lang="en-US" baseline="0" dirty="0"/>
              <a:t> Cheerios with milk vs breakfast burrito with cheese and sausage.</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61</a:t>
            </a:fld>
            <a:endParaRPr lang="en-US"/>
          </a:p>
        </p:txBody>
      </p:sp>
    </p:spTree>
    <p:extLst>
      <p:ext uri="{BB962C8B-B14F-4D97-AF65-F5344CB8AC3E}">
        <p14:creationId xmlns:p14="http://schemas.microsoft.com/office/powerpoint/2010/main" val="206728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Right before</a:t>
            </a:r>
            <a:r>
              <a:rPr lang="en-US" baseline="0" dirty="0"/>
              <a:t> – </a:t>
            </a:r>
            <a:r>
              <a:rPr lang="en-US" baseline="0" dirty="0" err="1"/>
              <a:t>prob</a:t>
            </a:r>
            <a:r>
              <a:rPr lang="en-US" baseline="0" dirty="0"/>
              <a:t> most of the time</a:t>
            </a:r>
          </a:p>
          <a:p>
            <a:r>
              <a:rPr lang="en-US" baseline="0" dirty="0"/>
              <a:t>During – </a:t>
            </a:r>
            <a:r>
              <a:rPr lang="en-US" baseline="0" dirty="0" err="1"/>
              <a:t>bg</a:t>
            </a:r>
            <a:r>
              <a:rPr lang="en-US" baseline="0" dirty="0"/>
              <a:t> was on the low side , forgot to take before</a:t>
            </a:r>
          </a:p>
          <a:p>
            <a:r>
              <a:rPr lang="en-US" baseline="0" dirty="0"/>
              <a:t>Right after – didn’t know how much I was going to eat, slow gastric emptying</a:t>
            </a:r>
          </a:p>
          <a:p>
            <a:r>
              <a:rPr lang="en-US" baseline="0" dirty="0"/>
              <a:t>30 minutes or more after – high fat meal </a:t>
            </a:r>
          </a:p>
        </p:txBody>
      </p:sp>
      <p:sp>
        <p:nvSpPr>
          <p:cNvPr id="4" name="Slide Number Placeholder 3"/>
          <p:cNvSpPr>
            <a:spLocks noGrp="1"/>
          </p:cNvSpPr>
          <p:nvPr>
            <p:ph type="sldNum" sz="quarter" idx="10"/>
          </p:nvPr>
        </p:nvSpPr>
        <p:spPr/>
        <p:txBody>
          <a:bodyPr/>
          <a:lstStyle/>
          <a:p>
            <a:fld id="{3EBA5BD7-F043-4D1B-AA17-CD412FC534DE}" type="slidenum">
              <a:rPr lang="en-US" smtClean="0"/>
              <a:t>62</a:t>
            </a:fld>
            <a:endParaRPr lang="en-US"/>
          </a:p>
        </p:txBody>
      </p:sp>
    </p:spTree>
    <p:extLst>
      <p:ext uri="{BB962C8B-B14F-4D97-AF65-F5344CB8AC3E}">
        <p14:creationId xmlns:p14="http://schemas.microsoft.com/office/powerpoint/2010/main" val="4007463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64</a:t>
            </a:fld>
            <a:endParaRPr lang="en-US"/>
          </a:p>
        </p:txBody>
      </p:sp>
    </p:spTree>
    <p:extLst>
      <p:ext uri="{BB962C8B-B14F-4D97-AF65-F5344CB8AC3E}">
        <p14:creationId xmlns:p14="http://schemas.microsoft.com/office/powerpoint/2010/main" val="36519055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4" name="Google Shape;443;p28:notes">
            <a:extLst>
              <a:ext uri="{FF2B5EF4-FFF2-40B4-BE49-F238E27FC236}">
                <a16:creationId xmlns:a16="http://schemas.microsoft.com/office/drawing/2014/main" id="{4D46F5B5-1126-450D-A6D9-838F23CD6C4A}"/>
              </a:ext>
            </a:extLst>
          </p:cNvPr>
          <p:cNvSpPr>
            <a:spLocks noGrp="1" noRot="1" noChangeAspect="1" noTextEdit="1"/>
          </p:cNvSpPr>
          <p:nvPr>
            <p:ph type="sldImg" idx="2"/>
          </p:nvPr>
        </p:nvSpPr>
        <p:spPr bwMode="auto">
          <a:xfrm>
            <a:off x="1181100" y="696913"/>
            <a:ext cx="4648200"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5715" name="Google Shape;444;p28:notes">
            <a:extLst>
              <a:ext uri="{FF2B5EF4-FFF2-40B4-BE49-F238E27FC236}">
                <a16:creationId xmlns:a16="http://schemas.microsoft.com/office/drawing/2014/main" id="{C6278A49-8388-4B90-A6B1-D2977CB0C99B}"/>
              </a:ext>
            </a:extLst>
          </p:cNvPr>
          <p:cNvSpPr>
            <a:spLocks noGrp="1" noChangeArrowheads="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p>
        </p:txBody>
      </p:sp>
      <p:sp>
        <p:nvSpPr>
          <p:cNvPr id="115716" name="Google Shape;445;p28:notes">
            <a:extLst>
              <a:ext uri="{FF2B5EF4-FFF2-40B4-BE49-F238E27FC236}">
                <a16:creationId xmlns:a16="http://schemas.microsoft.com/office/drawing/2014/main" id="{2D155F19-4ABB-4E2A-8898-BA7806C4ADA7}"/>
              </a:ext>
            </a:extLst>
          </p:cNvPr>
          <p:cNvSpPr>
            <a:spLocks noGrp="1" noChangeArrowheads="1"/>
          </p:cNvSpPr>
          <p:nvPr>
            <p:ph type="sldNum" sz="quarter" idx="5"/>
          </p:nvPr>
        </p:nvSpPr>
        <p:spPr bwMode="auto">
          <a:xfrm>
            <a:off x="3884613" y="8685213"/>
            <a:ext cx="2971800"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FF9160-AB2D-4DF4-9109-0B6A673F208D}" type="slidenum">
              <a:rPr lang="en-US" altLang="en-US" smtClean="0">
                <a:solidFill>
                  <a:srgbClr val="000000"/>
                </a:solidFill>
                <a:latin typeface="Calibri" panose="020F0502020204030204" pitchFamily="34" charset="0"/>
              </a:rPr>
              <a:pPr/>
              <a:t>65</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0914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10</a:t>
            </a:fld>
            <a:endParaRPr lang="en-US"/>
          </a:p>
        </p:txBody>
      </p:sp>
    </p:spTree>
    <p:extLst>
      <p:ext uri="{BB962C8B-B14F-4D97-AF65-F5344CB8AC3E}">
        <p14:creationId xmlns:p14="http://schemas.microsoft.com/office/powerpoint/2010/main" val="1960377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66</a:t>
            </a:fld>
            <a:endParaRPr lang="en-US"/>
          </a:p>
        </p:txBody>
      </p:sp>
    </p:spTree>
    <p:extLst>
      <p:ext uri="{BB962C8B-B14F-4D97-AF65-F5344CB8AC3E}">
        <p14:creationId xmlns:p14="http://schemas.microsoft.com/office/powerpoint/2010/main" val="4155806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67</a:t>
            </a:fld>
            <a:endParaRPr lang="en-US"/>
          </a:p>
        </p:txBody>
      </p:sp>
    </p:spTree>
    <p:extLst>
      <p:ext uri="{BB962C8B-B14F-4D97-AF65-F5344CB8AC3E}">
        <p14:creationId xmlns:p14="http://schemas.microsoft.com/office/powerpoint/2010/main" val="35330502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68</a:t>
            </a:fld>
            <a:endParaRPr lang="en-US"/>
          </a:p>
        </p:txBody>
      </p:sp>
    </p:spTree>
    <p:extLst>
      <p:ext uri="{BB962C8B-B14F-4D97-AF65-F5344CB8AC3E}">
        <p14:creationId xmlns:p14="http://schemas.microsoft.com/office/powerpoint/2010/main" val="1414043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These</a:t>
            </a:r>
            <a:r>
              <a:rPr lang="en-US" baseline="0" dirty="0"/>
              <a:t> again are general guidelines but </a:t>
            </a:r>
            <a:r>
              <a:rPr lang="en-US" b="1" u="sng" baseline="0" dirty="0"/>
              <a:t>your carb bolus ratio must be correct to correlate to the correction ratio</a:t>
            </a:r>
          </a:p>
          <a:p>
            <a:r>
              <a:rPr lang="en-US" b="1" u="sng" baseline="0" dirty="0"/>
              <a:t>THIS SLIDE IS IN YOUR PACKET</a:t>
            </a:r>
            <a:endParaRPr lang="en-US" b="1" u="sng" dirty="0"/>
          </a:p>
        </p:txBody>
      </p:sp>
      <p:sp>
        <p:nvSpPr>
          <p:cNvPr id="4" name="Slide Number Placeholder 3"/>
          <p:cNvSpPr>
            <a:spLocks noGrp="1"/>
          </p:cNvSpPr>
          <p:nvPr>
            <p:ph type="sldNum" sz="quarter" idx="10"/>
          </p:nvPr>
        </p:nvSpPr>
        <p:spPr/>
        <p:txBody>
          <a:bodyPr/>
          <a:lstStyle/>
          <a:p>
            <a:fld id="{3EBA5BD7-F043-4D1B-AA17-CD412FC534DE}" type="slidenum">
              <a:rPr lang="en-US" smtClean="0"/>
              <a:t>69</a:t>
            </a:fld>
            <a:endParaRPr lang="en-US"/>
          </a:p>
        </p:txBody>
      </p:sp>
    </p:spTree>
    <p:extLst>
      <p:ext uri="{BB962C8B-B14F-4D97-AF65-F5344CB8AC3E}">
        <p14:creationId xmlns:p14="http://schemas.microsoft.com/office/powerpoint/2010/main" val="40948279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70</a:t>
            </a:fld>
            <a:endParaRPr lang="en-US"/>
          </a:p>
        </p:txBody>
      </p:sp>
    </p:spTree>
    <p:extLst>
      <p:ext uri="{BB962C8B-B14F-4D97-AF65-F5344CB8AC3E}">
        <p14:creationId xmlns:p14="http://schemas.microsoft.com/office/powerpoint/2010/main" val="4280789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71</a:t>
            </a:fld>
            <a:endParaRPr lang="en-US"/>
          </a:p>
        </p:txBody>
      </p:sp>
    </p:spTree>
    <p:extLst>
      <p:ext uri="{BB962C8B-B14F-4D97-AF65-F5344CB8AC3E}">
        <p14:creationId xmlns:p14="http://schemas.microsoft.com/office/powerpoint/2010/main" val="34062923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73</a:t>
            </a:fld>
            <a:endParaRPr lang="en-US"/>
          </a:p>
        </p:txBody>
      </p:sp>
    </p:spTree>
    <p:extLst>
      <p:ext uri="{BB962C8B-B14F-4D97-AF65-F5344CB8AC3E}">
        <p14:creationId xmlns:p14="http://schemas.microsoft.com/office/powerpoint/2010/main" val="5434217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74</a:t>
            </a:fld>
            <a:endParaRPr lang="en-US"/>
          </a:p>
        </p:txBody>
      </p:sp>
    </p:spTree>
    <p:extLst>
      <p:ext uri="{BB962C8B-B14F-4D97-AF65-F5344CB8AC3E}">
        <p14:creationId xmlns:p14="http://schemas.microsoft.com/office/powerpoint/2010/main" val="622887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75</a:t>
            </a:fld>
            <a:endParaRPr lang="en-US"/>
          </a:p>
        </p:txBody>
      </p:sp>
    </p:spTree>
    <p:extLst>
      <p:ext uri="{BB962C8B-B14F-4D97-AF65-F5344CB8AC3E}">
        <p14:creationId xmlns:p14="http://schemas.microsoft.com/office/powerpoint/2010/main" val="3576607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77</a:t>
            </a:fld>
            <a:endParaRPr lang="en-US"/>
          </a:p>
        </p:txBody>
      </p:sp>
    </p:spTree>
    <p:extLst>
      <p:ext uri="{BB962C8B-B14F-4D97-AF65-F5344CB8AC3E}">
        <p14:creationId xmlns:p14="http://schemas.microsoft.com/office/powerpoint/2010/main" val="2349440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11</a:t>
            </a:fld>
            <a:endParaRPr lang="en-US"/>
          </a:p>
        </p:txBody>
      </p:sp>
    </p:spTree>
    <p:extLst>
      <p:ext uri="{BB962C8B-B14F-4D97-AF65-F5344CB8AC3E}">
        <p14:creationId xmlns:p14="http://schemas.microsoft.com/office/powerpoint/2010/main" val="39247090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78</a:t>
            </a:fld>
            <a:endParaRPr lang="en-US"/>
          </a:p>
        </p:txBody>
      </p:sp>
    </p:spTree>
    <p:extLst>
      <p:ext uri="{BB962C8B-B14F-4D97-AF65-F5344CB8AC3E}">
        <p14:creationId xmlns:p14="http://schemas.microsoft.com/office/powerpoint/2010/main" val="15696904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80</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13587970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81</a:t>
            </a:fld>
            <a:endParaRPr lang="en-US"/>
          </a:p>
        </p:txBody>
      </p:sp>
    </p:spTree>
    <p:extLst>
      <p:ext uri="{BB962C8B-B14F-4D97-AF65-F5344CB8AC3E}">
        <p14:creationId xmlns:p14="http://schemas.microsoft.com/office/powerpoint/2010/main" val="3981371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83</a:t>
            </a:fld>
            <a:endParaRPr lang="en-US"/>
          </a:p>
        </p:txBody>
      </p:sp>
    </p:spTree>
    <p:extLst>
      <p:ext uri="{BB962C8B-B14F-4D97-AF65-F5344CB8AC3E}">
        <p14:creationId xmlns:p14="http://schemas.microsoft.com/office/powerpoint/2010/main" val="5064786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84</a:t>
            </a:fld>
            <a:endParaRPr lang="en-US"/>
          </a:p>
        </p:txBody>
      </p:sp>
    </p:spTree>
    <p:extLst>
      <p:ext uri="{BB962C8B-B14F-4D97-AF65-F5344CB8AC3E}">
        <p14:creationId xmlns:p14="http://schemas.microsoft.com/office/powerpoint/2010/main" val="38624430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85</a:t>
            </a:fld>
            <a:endParaRPr lang="en-US"/>
          </a:p>
        </p:txBody>
      </p:sp>
    </p:spTree>
    <p:extLst>
      <p:ext uri="{BB962C8B-B14F-4D97-AF65-F5344CB8AC3E}">
        <p14:creationId xmlns:p14="http://schemas.microsoft.com/office/powerpoint/2010/main" val="2937516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86</a:t>
            </a:fld>
            <a:endParaRPr lang="en-US"/>
          </a:p>
        </p:txBody>
      </p:sp>
    </p:spTree>
    <p:extLst>
      <p:ext uri="{BB962C8B-B14F-4D97-AF65-F5344CB8AC3E}">
        <p14:creationId xmlns:p14="http://schemas.microsoft.com/office/powerpoint/2010/main" val="15375668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87</a:t>
            </a:fld>
            <a:endParaRPr lang="en-US"/>
          </a:p>
        </p:txBody>
      </p:sp>
    </p:spTree>
    <p:extLst>
      <p:ext uri="{BB962C8B-B14F-4D97-AF65-F5344CB8AC3E}">
        <p14:creationId xmlns:p14="http://schemas.microsoft.com/office/powerpoint/2010/main" val="6756205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88</a:t>
            </a:fld>
            <a:endParaRPr lang="en-US"/>
          </a:p>
        </p:txBody>
      </p:sp>
    </p:spTree>
    <p:extLst>
      <p:ext uri="{BB962C8B-B14F-4D97-AF65-F5344CB8AC3E}">
        <p14:creationId xmlns:p14="http://schemas.microsoft.com/office/powerpoint/2010/main" val="28119145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89</a:t>
            </a:fld>
            <a:endParaRPr lang="en-US"/>
          </a:p>
        </p:txBody>
      </p:sp>
    </p:spTree>
    <p:extLst>
      <p:ext uri="{BB962C8B-B14F-4D97-AF65-F5344CB8AC3E}">
        <p14:creationId xmlns:p14="http://schemas.microsoft.com/office/powerpoint/2010/main" val="2007068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13</a:t>
            </a:fld>
            <a:endParaRPr lang="en-US"/>
          </a:p>
        </p:txBody>
      </p:sp>
    </p:spTree>
    <p:extLst>
      <p:ext uri="{BB962C8B-B14F-4D97-AF65-F5344CB8AC3E}">
        <p14:creationId xmlns:p14="http://schemas.microsoft.com/office/powerpoint/2010/main" val="25749022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90</a:t>
            </a:fld>
            <a:endParaRPr lang="en-US"/>
          </a:p>
        </p:txBody>
      </p:sp>
    </p:spTree>
    <p:extLst>
      <p:ext uri="{BB962C8B-B14F-4D97-AF65-F5344CB8AC3E}">
        <p14:creationId xmlns:p14="http://schemas.microsoft.com/office/powerpoint/2010/main" val="2411109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8799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92</a:t>
            </a:fld>
            <a:endParaRPr lang="en-US"/>
          </a:p>
        </p:txBody>
      </p:sp>
    </p:spTree>
    <p:extLst>
      <p:ext uri="{BB962C8B-B14F-4D97-AF65-F5344CB8AC3E}">
        <p14:creationId xmlns:p14="http://schemas.microsoft.com/office/powerpoint/2010/main" val="36615417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96</a:t>
            </a:fld>
            <a:endParaRPr lang="en-US"/>
          </a:p>
        </p:txBody>
      </p:sp>
    </p:spTree>
    <p:extLst>
      <p:ext uri="{BB962C8B-B14F-4D97-AF65-F5344CB8AC3E}">
        <p14:creationId xmlns:p14="http://schemas.microsoft.com/office/powerpoint/2010/main" val="28195049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97</a:t>
            </a:fld>
            <a:endParaRPr lang="en-US"/>
          </a:p>
        </p:txBody>
      </p:sp>
    </p:spTree>
    <p:extLst>
      <p:ext uri="{BB962C8B-B14F-4D97-AF65-F5344CB8AC3E}">
        <p14:creationId xmlns:p14="http://schemas.microsoft.com/office/powerpoint/2010/main" val="1632279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99</a:t>
            </a:fld>
            <a:endParaRPr lang="en-US"/>
          </a:p>
        </p:txBody>
      </p:sp>
    </p:spTree>
    <p:extLst>
      <p:ext uri="{BB962C8B-B14F-4D97-AF65-F5344CB8AC3E}">
        <p14:creationId xmlns:p14="http://schemas.microsoft.com/office/powerpoint/2010/main" val="20778201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a:t>
            </a:r>
            <a:r>
              <a:rPr lang="en-US" baseline="0"/>
              <a:t> 7: NOT ENOUGH BASAL INSULIN.</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100</a:t>
            </a:fld>
            <a:endParaRPr lang="en-US"/>
          </a:p>
        </p:txBody>
      </p:sp>
    </p:spTree>
    <p:extLst>
      <p:ext uri="{BB962C8B-B14F-4D97-AF65-F5344CB8AC3E}">
        <p14:creationId xmlns:p14="http://schemas.microsoft.com/office/powerpoint/2010/main" val="11108880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a:t>
            </a:r>
            <a:r>
              <a:rPr lang="en-US" baseline="0" dirty="0"/>
              <a:t> 6: TOO MUCH BASAL INSULIN.</a:t>
            </a:r>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101</a:t>
            </a:fld>
            <a:endParaRPr lang="en-US"/>
          </a:p>
        </p:txBody>
      </p:sp>
    </p:spTree>
    <p:extLst>
      <p:ext uri="{BB962C8B-B14F-4D97-AF65-F5344CB8AC3E}">
        <p14:creationId xmlns:p14="http://schemas.microsoft.com/office/powerpoint/2010/main" val="1491317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102</a:t>
            </a:fld>
            <a:endParaRPr lang="en-US"/>
          </a:p>
        </p:txBody>
      </p:sp>
    </p:spTree>
    <p:extLst>
      <p:ext uri="{BB962C8B-B14F-4D97-AF65-F5344CB8AC3E}">
        <p14:creationId xmlns:p14="http://schemas.microsoft.com/office/powerpoint/2010/main" val="19857159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COPY OF THESE “TYPICAL” PROBLEM CAUSERS IN YOUR PACKET. AS WE WORK THROUGH SOME EXAMPLES, IT CAN BE HELPFUL TO GAVE THE LIST CLOSE BY TO HELP IDENTIFY WHAT MIGHT BE GOING ON.</a:t>
            </a:r>
          </a:p>
        </p:txBody>
      </p:sp>
      <p:sp>
        <p:nvSpPr>
          <p:cNvPr id="4" name="Slide Number Placeholder 3"/>
          <p:cNvSpPr>
            <a:spLocks noGrp="1"/>
          </p:cNvSpPr>
          <p:nvPr>
            <p:ph type="sldNum" sz="quarter" idx="10"/>
          </p:nvPr>
        </p:nvSpPr>
        <p:spPr/>
        <p:txBody>
          <a:bodyPr/>
          <a:lstStyle/>
          <a:p>
            <a:fld id="{3EBA5BD7-F043-4D1B-AA17-CD412FC534DE}" type="slidenum">
              <a:rPr lang="en-US" smtClean="0"/>
              <a:t>104</a:t>
            </a:fld>
            <a:endParaRPr lang="en-US"/>
          </a:p>
        </p:txBody>
      </p:sp>
    </p:spTree>
    <p:extLst>
      <p:ext uri="{BB962C8B-B14F-4D97-AF65-F5344CB8AC3E}">
        <p14:creationId xmlns:p14="http://schemas.microsoft.com/office/powerpoint/2010/main" val="1661584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14</a:t>
            </a:fld>
            <a:endParaRPr lang="en-US"/>
          </a:p>
        </p:txBody>
      </p:sp>
    </p:spTree>
    <p:extLst>
      <p:ext uri="{BB962C8B-B14F-4D97-AF65-F5344CB8AC3E}">
        <p14:creationId xmlns:p14="http://schemas.microsoft.com/office/powerpoint/2010/main" val="16337961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 THERE IS NO “RIGHT” OR “WRONG” ANSWER. </a:t>
            </a:r>
            <a:r>
              <a:rPr lang="en-US"/>
              <a:t>THIS IS A PROCESS</a:t>
            </a:r>
            <a:r>
              <a:rPr lang="en-US" dirty="0"/>
              <a:t>.</a:t>
            </a:r>
            <a:endParaRPr lang="en-US"/>
          </a:p>
        </p:txBody>
      </p:sp>
      <p:sp>
        <p:nvSpPr>
          <p:cNvPr id="4" name="Slide Number Placeholder 3"/>
          <p:cNvSpPr>
            <a:spLocks noGrp="1"/>
          </p:cNvSpPr>
          <p:nvPr>
            <p:ph type="sldNum" sz="quarter" idx="10"/>
          </p:nvPr>
        </p:nvSpPr>
        <p:spPr/>
        <p:txBody>
          <a:bodyPr/>
          <a:lstStyle/>
          <a:p>
            <a:fld id="{3EBA5BD7-F043-4D1B-AA17-CD412FC534DE}" type="slidenum">
              <a:rPr lang="en-US" smtClean="0"/>
              <a:t>105</a:t>
            </a:fld>
            <a:endParaRPr lang="en-US"/>
          </a:p>
        </p:txBody>
      </p:sp>
    </p:spTree>
    <p:extLst>
      <p:ext uri="{BB962C8B-B14F-4D97-AF65-F5344CB8AC3E}">
        <p14:creationId xmlns:p14="http://schemas.microsoft.com/office/powerpoint/2010/main" val="3212101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106</a:t>
            </a:fld>
            <a:endParaRPr lang="en-US"/>
          </a:p>
        </p:txBody>
      </p:sp>
    </p:spTree>
    <p:extLst>
      <p:ext uri="{BB962C8B-B14F-4D97-AF65-F5344CB8AC3E}">
        <p14:creationId xmlns:p14="http://schemas.microsoft.com/office/powerpoint/2010/main" val="36423451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108</a:t>
            </a:fld>
            <a:endParaRPr lang="en-US"/>
          </a:p>
        </p:txBody>
      </p:sp>
    </p:spTree>
    <p:extLst>
      <p:ext uri="{BB962C8B-B14F-4D97-AF65-F5344CB8AC3E}">
        <p14:creationId xmlns:p14="http://schemas.microsoft.com/office/powerpoint/2010/main" val="30588594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109</a:t>
            </a:fld>
            <a:endParaRPr lang="en-US"/>
          </a:p>
        </p:txBody>
      </p:sp>
    </p:spTree>
    <p:extLst>
      <p:ext uri="{BB962C8B-B14F-4D97-AF65-F5344CB8AC3E}">
        <p14:creationId xmlns:p14="http://schemas.microsoft.com/office/powerpoint/2010/main" val="18877752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110</a:t>
            </a:fld>
            <a:endParaRPr lang="en-US"/>
          </a:p>
        </p:txBody>
      </p:sp>
    </p:spTree>
    <p:extLst>
      <p:ext uri="{BB962C8B-B14F-4D97-AF65-F5344CB8AC3E}">
        <p14:creationId xmlns:p14="http://schemas.microsoft.com/office/powerpoint/2010/main" val="33584366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112</a:t>
            </a:fld>
            <a:endParaRPr lang="en-US"/>
          </a:p>
        </p:txBody>
      </p:sp>
    </p:spTree>
    <p:extLst>
      <p:ext uri="{BB962C8B-B14F-4D97-AF65-F5344CB8AC3E}">
        <p14:creationId xmlns:p14="http://schemas.microsoft.com/office/powerpoint/2010/main" val="14256333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114</a:t>
            </a:fld>
            <a:endParaRPr lang="en-US"/>
          </a:p>
        </p:txBody>
      </p:sp>
    </p:spTree>
    <p:extLst>
      <p:ext uri="{BB962C8B-B14F-4D97-AF65-F5344CB8AC3E}">
        <p14:creationId xmlns:p14="http://schemas.microsoft.com/office/powerpoint/2010/main" val="31902615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116</a:t>
            </a:fld>
            <a:endParaRPr lang="en-US"/>
          </a:p>
        </p:txBody>
      </p:sp>
    </p:spTree>
    <p:extLst>
      <p:ext uri="{BB962C8B-B14F-4D97-AF65-F5344CB8AC3E}">
        <p14:creationId xmlns:p14="http://schemas.microsoft.com/office/powerpoint/2010/main" val="6039067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117</a:t>
            </a:fld>
            <a:endParaRPr lang="en-US"/>
          </a:p>
        </p:txBody>
      </p:sp>
    </p:spTree>
    <p:extLst>
      <p:ext uri="{BB962C8B-B14F-4D97-AF65-F5344CB8AC3E}">
        <p14:creationId xmlns:p14="http://schemas.microsoft.com/office/powerpoint/2010/main" val="7992394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118</a:t>
            </a:fld>
            <a:endParaRPr lang="en-US"/>
          </a:p>
        </p:txBody>
      </p:sp>
    </p:spTree>
    <p:extLst>
      <p:ext uri="{BB962C8B-B14F-4D97-AF65-F5344CB8AC3E}">
        <p14:creationId xmlns:p14="http://schemas.microsoft.com/office/powerpoint/2010/main" val="3669488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E7E2468D-A70E-42FD-AC57-DC531BF0041D}" type="slidenum">
              <a:rPr lang="en-US" sz="1300"/>
              <a:pPr eaLnBrk="1" hangingPunct="1"/>
              <a:t>18</a:t>
            </a:fld>
            <a:endParaRPr lang="en-US" sz="1300"/>
          </a:p>
        </p:txBody>
      </p:sp>
    </p:spTree>
    <p:extLst>
      <p:ext uri="{BB962C8B-B14F-4D97-AF65-F5344CB8AC3E}">
        <p14:creationId xmlns:p14="http://schemas.microsoft.com/office/powerpoint/2010/main" val="21652917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119</a:t>
            </a:fld>
            <a:endParaRPr lang="en-US"/>
          </a:p>
        </p:txBody>
      </p:sp>
    </p:spTree>
    <p:extLst>
      <p:ext uri="{BB962C8B-B14F-4D97-AF65-F5344CB8AC3E}">
        <p14:creationId xmlns:p14="http://schemas.microsoft.com/office/powerpoint/2010/main" val="13945827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120</a:t>
            </a:fld>
            <a:endParaRPr lang="en-US"/>
          </a:p>
        </p:txBody>
      </p:sp>
    </p:spTree>
    <p:extLst>
      <p:ext uri="{BB962C8B-B14F-4D97-AF65-F5344CB8AC3E}">
        <p14:creationId xmlns:p14="http://schemas.microsoft.com/office/powerpoint/2010/main" val="27974660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123</a:t>
            </a:fld>
            <a:endParaRPr lang="en-US"/>
          </a:p>
        </p:txBody>
      </p:sp>
    </p:spTree>
    <p:extLst>
      <p:ext uri="{BB962C8B-B14F-4D97-AF65-F5344CB8AC3E}">
        <p14:creationId xmlns:p14="http://schemas.microsoft.com/office/powerpoint/2010/main" val="36904802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0F6C5B12-6BAE-6517-0309-93DE7A24A2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04CB05FD-AB14-72F7-C7D5-4D4D528FEF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3908" name="Slide Number Placeholder 3">
            <a:extLst>
              <a:ext uri="{FF2B5EF4-FFF2-40B4-BE49-F238E27FC236}">
                <a16:creationId xmlns:a16="http://schemas.microsoft.com/office/drawing/2014/main" id="{4037B447-E4BC-5606-A0EF-2260524883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B4FDAF-1BBA-41DE-8FBB-5DD6BC90E866}" type="slidenum">
              <a:rPr lang="en-US" altLang="en-US" smtClean="0">
                <a:solidFill>
                  <a:srgbClr val="000000"/>
                </a:solidFill>
                <a:latin typeface="Calibri" panose="020F0502020204030204" pitchFamily="34" charset="0"/>
              </a:rPr>
              <a:pPr/>
              <a:t>124</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2335208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126</a:t>
            </a:fld>
            <a:endParaRPr lang="en-US"/>
          </a:p>
        </p:txBody>
      </p:sp>
    </p:spTree>
    <p:extLst>
      <p:ext uri="{BB962C8B-B14F-4D97-AF65-F5344CB8AC3E}">
        <p14:creationId xmlns:p14="http://schemas.microsoft.com/office/powerpoint/2010/main" val="37485558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on Step 5.</a:t>
            </a:r>
          </a:p>
        </p:txBody>
      </p:sp>
      <p:sp>
        <p:nvSpPr>
          <p:cNvPr id="4" name="Slide Number Placeholder 3"/>
          <p:cNvSpPr>
            <a:spLocks noGrp="1"/>
          </p:cNvSpPr>
          <p:nvPr>
            <p:ph type="sldNum" sz="quarter" idx="10"/>
          </p:nvPr>
        </p:nvSpPr>
        <p:spPr/>
        <p:txBody>
          <a:bodyPr/>
          <a:lstStyle/>
          <a:p>
            <a:fld id="{3EBA5BD7-F043-4D1B-AA17-CD412FC534DE}" type="slidenum">
              <a:rPr lang="en-US" smtClean="0"/>
              <a:t>127</a:t>
            </a:fld>
            <a:endParaRPr lang="en-US"/>
          </a:p>
        </p:txBody>
      </p:sp>
    </p:spTree>
    <p:extLst>
      <p:ext uri="{BB962C8B-B14F-4D97-AF65-F5344CB8AC3E}">
        <p14:creationId xmlns:p14="http://schemas.microsoft.com/office/powerpoint/2010/main" val="7049877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4296566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3374896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8887447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422944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This is the CGM data for someone with type 1 diabetes – it does include several months but the point is the range of fluctuation - &lt;40 on the low end and &gt;400 on the high end. </a:t>
            </a:r>
          </a:p>
        </p:txBody>
      </p:sp>
      <p:sp>
        <p:nvSpPr>
          <p:cNvPr id="4" name="Slide Number Placeholder 3"/>
          <p:cNvSpPr>
            <a:spLocks noGrp="1"/>
          </p:cNvSpPr>
          <p:nvPr>
            <p:ph type="sldNum" sz="quarter" idx="10"/>
          </p:nvPr>
        </p:nvSpPr>
        <p:spPr/>
        <p:txBody>
          <a:bodyPr/>
          <a:lstStyle/>
          <a:p>
            <a:fld id="{3EBA5BD7-F043-4D1B-AA17-CD412FC534DE}" type="slidenum">
              <a:rPr lang="en-US" smtClean="0"/>
              <a:t>19</a:t>
            </a:fld>
            <a:endParaRPr lang="en-US"/>
          </a:p>
        </p:txBody>
      </p:sp>
    </p:spTree>
    <p:extLst>
      <p:ext uri="{BB962C8B-B14F-4D97-AF65-F5344CB8AC3E}">
        <p14:creationId xmlns:p14="http://schemas.microsoft.com/office/powerpoint/2010/main" val="32814218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061638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4332646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8137299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35674850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26656216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xmlns=""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1369932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a:extLst>
              <a:ext uri="{FF2B5EF4-FFF2-40B4-BE49-F238E27FC236}">
                <a16:creationId xmlns:a16="http://schemas.microsoft.com/office/drawing/2014/main" id="{FC6D1209-AE94-014E-83A0-A09BB1C3EDAA}"/>
              </a:ext>
            </a:extLst>
          </p:cNvPr>
          <p:cNvSpPr>
            <a:spLocks noGrp="1" noRot="1" noChangeAspect="1" noChangeArrowheads="1" noTextEdit="1"/>
          </p:cNvSpPr>
          <p:nvPr>
            <p:ph type="sldImg"/>
          </p:nvPr>
        </p:nvSpPr>
        <p:spPr>
          <a:xfrm>
            <a:off x="1150938" y="692150"/>
            <a:ext cx="4556125" cy="3416300"/>
          </a:xfrm>
          <a:ln cap="flat"/>
          <a:extLst>
            <a:ext uri="{FAA26D3D-D897-4be2-8F04-BA451C77F1D7}">
              <ma14:placeholderFlag xmlns="" xmlns:ma14="http://schemas.microsoft.com/office/mac/drawingml/2011/main" val="1"/>
            </a:ext>
          </a:extLst>
        </p:spPr>
      </p:sp>
      <p:sp>
        <p:nvSpPr>
          <p:cNvPr id="641027" name="Rectangle 3">
            <a:extLst>
              <a:ext uri="{FF2B5EF4-FFF2-40B4-BE49-F238E27FC236}">
                <a16:creationId xmlns:a16="http://schemas.microsoft.com/office/drawing/2014/main" id="{ECAE754D-F5BA-EF4C-822D-9A84AB707A4B}"/>
              </a:ext>
            </a:extLst>
          </p:cNvPr>
          <p:cNvSpPr>
            <a:spLocks noGrp="1" noChangeArrowheads="1"/>
          </p:cNvSpPr>
          <p:nvPr>
            <p:ph type="body" idx="1"/>
          </p:nvPr>
        </p:nvSpPr>
        <p:spPr>
          <a:ln/>
        </p:spPr>
        <p:txBody>
          <a:bodyPr/>
          <a:lstStyle/>
          <a:p>
            <a:pPr>
              <a:defRPr/>
            </a:pPr>
            <a:endParaRPr lang="en-US">
              <a:cs typeface="+mn-cs"/>
            </a:endParaRPr>
          </a:p>
        </p:txBody>
      </p:sp>
    </p:spTree>
    <p:extLst>
      <p:ext uri="{BB962C8B-B14F-4D97-AF65-F5344CB8AC3E}">
        <p14:creationId xmlns:p14="http://schemas.microsoft.com/office/powerpoint/2010/main" val="15855787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139</a:t>
            </a:fld>
            <a:endParaRPr lang="en-US"/>
          </a:p>
        </p:txBody>
      </p:sp>
    </p:spTree>
    <p:extLst>
      <p:ext uri="{BB962C8B-B14F-4D97-AF65-F5344CB8AC3E}">
        <p14:creationId xmlns:p14="http://schemas.microsoft.com/office/powerpoint/2010/main" val="6114569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140</a:t>
            </a:fld>
            <a:endParaRPr lang="en-US"/>
          </a:p>
        </p:txBody>
      </p:sp>
    </p:spTree>
    <p:extLst>
      <p:ext uri="{BB962C8B-B14F-4D97-AF65-F5344CB8AC3E}">
        <p14:creationId xmlns:p14="http://schemas.microsoft.com/office/powerpoint/2010/main" val="11408984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rPr>
              <a:pPr algn="r"/>
              <a:t>143</a:t>
            </a:fld>
            <a:endParaRPr lang="en-US" dirty="0">
              <a:solidFill>
                <a:srgbClr val="052049"/>
              </a:solidFill>
            </a:endParaRPr>
          </a:p>
        </p:txBody>
      </p:sp>
      <p:sp>
        <p:nvSpPr>
          <p:cNvPr id="5" name="Footer Placeholder 4"/>
          <p:cNvSpPr>
            <a:spLocks noGrp="1"/>
          </p:cNvSpPr>
          <p:nvPr>
            <p:ph type="ftr" sz="quarter" idx="4"/>
          </p:nvPr>
        </p:nvSpPr>
        <p:spPr/>
        <p:txBody>
          <a:bodyPr/>
          <a:lstStyle/>
          <a:p>
            <a:r>
              <a:rPr lang="en-US" sz="800">
                <a:solidFill>
                  <a:srgbClr val="052049"/>
                </a:solidFill>
              </a:rPr>
              <a:t>| [footer text here]</a:t>
            </a:r>
            <a:endParaRPr lang="en-US" sz="800" dirty="0">
              <a:solidFill>
                <a:srgbClr val="052049"/>
              </a:solidFill>
            </a:endParaRPr>
          </a:p>
        </p:txBody>
      </p:sp>
    </p:spTree>
    <p:extLst>
      <p:ext uri="{BB962C8B-B14F-4D97-AF65-F5344CB8AC3E}">
        <p14:creationId xmlns:p14="http://schemas.microsoft.com/office/powerpoint/2010/main" val="3952337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microsoft.com/office/2007/relationships/hdphoto" Target="../media/hdphoto1.wdp"/></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7983-0489-4F0B-8272-58DE4A6DD118}"/>
              </a:ext>
            </a:extLst>
          </p:cNvPr>
          <p:cNvSpPr>
            <a:spLocks noGrp="1"/>
          </p:cNvSpPr>
          <p:nvPr>
            <p:ph type="ctrTitle"/>
          </p:nvPr>
        </p:nvSpPr>
        <p:spPr>
          <a:xfrm>
            <a:off x="1143299" y="1122363"/>
            <a:ext cx="6857405" cy="2387600"/>
          </a:xfrm>
        </p:spPr>
        <p:txBody>
          <a:bodyPr anchor="b"/>
          <a:lstStyle>
            <a:lvl1pPr algn="ctr">
              <a:defRPr sz="4501"/>
            </a:lvl1pPr>
          </a:lstStyle>
          <a:p>
            <a:r>
              <a:rPr lang="en-US"/>
              <a:t>Click to edit Master title style</a:t>
            </a:r>
          </a:p>
        </p:txBody>
      </p:sp>
      <p:sp>
        <p:nvSpPr>
          <p:cNvPr id="3" name="Subtitle 2">
            <a:extLst>
              <a:ext uri="{FF2B5EF4-FFF2-40B4-BE49-F238E27FC236}">
                <a16:creationId xmlns:a16="http://schemas.microsoft.com/office/drawing/2014/main" id="{2829154E-F695-49CD-B41F-0C1362821E8C}"/>
              </a:ext>
            </a:extLst>
          </p:cNvPr>
          <p:cNvSpPr>
            <a:spLocks noGrp="1"/>
          </p:cNvSpPr>
          <p:nvPr>
            <p:ph type="subTitle" idx="1"/>
          </p:nvPr>
        </p:nvSpPr>
        <p:spPr>
          <a:xfrm>
            <a:off x="1143299" y="3602038"/>
            <a:ext cx="6857405" cy="1655762"/>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776610B-2792-4205-B00A-90FC77D791ED}"/>
              </a:ext>
            </a:extLst>
          </p:cNvPr>
          <p:cNvSpPr>
            <a:spLocks noGrp="1"/>
          </p:cNvSpPr>
          <p:nvPr>
            <p:ph type="dt" sz="half" idx="10"/>
          </p:nvPr>
        </p:nvSpPr>
        <p:spPr/>
        <p:txBody>
          <a:bodyPr/>
          <a:lstStyle/>
          <a:p>
            <a:fld id="{5029CA61-7058-4081-8818-810497B69F2E}" type="datetimeFigureOut">
              <a:rPr lang="en-US" smtClean="0"/>
              <a:t>7/24/2023</a:t>
            </a:fld>
            <a:endParaRPr lang="en-US"/>
          </a:p>
        </p:txBody>
      </p:sp>
      <p:sp>
        <p:nvSpPr>
          <p:cNvPr id="5" name="Footer Placeholder 4">
            <a:extLst>
              <a:ext uri="{FF2B5EF4-FFF2-40B4-BE49-F238E27FC236}">
                <a16:creationId xmlns:a16="http://schemas.microsoft.com/office/drawing/2014/main" id="{D7CF429D-D0E2-4528-BFF2-CFFBC263B9EB}"/>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BB1590-035D-4A36-A207-9AD5E79D195E}"/>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1455597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0460-7B24-4DE9-9B01-F2BF120B5A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444E09-FD2E-46AB-91E3-18D8531B8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5B48F-45E5-49BC-A96A-A74A41EA1FFC}"/>
              </a:ext>
            </a:extLst>
          </p:cNvPr>
          <p:cNvSpPr>
            <a:spLocks noGrp="1"/>
          </p:cNvSpPr>
          <p:nvPr>
            <p:ph type="dt" sz="half" idx="10"/>
          </p:nvPr>
        </p:nvSpPr>
        <p:spPr/>
        <p:txBody>
          <a:bodyPr/>
          <a:lstStyle/>
          <a:p>
            <a:fld id="{5029CA61-7058-4081-8818-810497B69F2E}" type="datetimeFigureOut">
              <a:rPr lang="en-US" smtClean="0"/>
              <a:t>7/24/2023</a:t>
            </a:fld>
            <a:endParaRPr lang="en-US"/>
          </a:p>
        </p:txBody>
      </p:sp>
      <p:sp>
        <p:nvSpPr>
          <p:cNvPr id="5" name="Footer Placeholder 4">
            <a:extLst>
              <a:ext uri="{FF2B5EF4-FFF2-40B4-BE49-F238E27FC236}">
                <a16:creationId xmlns:a16="http://schemas.microsoft.com/office/drawing/2014/main" id="{7CFFD3C1-7A6C-4517-AB52-C767CD0AEBC6}"/>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F7034-73E1-48DB-A41C-584326117174}"/>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37610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E22CAD-F471-44C3-A570-6CE9DB479192}"/>
              </a:ext>
            </a:extLst>
          </p:cNvPr>
          <p:cNvSpPr>
            <a:spLocks noGrp="1"/>
          </p:cNvSpPr>
          <p:nvPr>
            <p:ph type="title" orient="vert"/>
          </p:nvPr>
        </p:nvSpPr>
        <p:spPr>
          <a:xfrm>
            <a:off x="6544190" y="365125"/>
            <a:ext cx="1970997"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DB5DA6-D2D7-4185-A76E-5A1EBD388281}"/>
              </a:ext>
            </a:extLst>
          </p:cNvPr>
          <p:cNvSpPr>
            <a:spLocks noGrp="1"/>
          </p:cNvSpPr>
          <p:nvPr>
            <p:ph type="body" orient="vert" idx="1"/>
          </p:nvPr>
        </p:nvSpPr>
        <p:spPr>
          <a:xfrm>
            <a:off x="628814" y="365125"/>
            <a:ext cx="580104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BEACB-6908-4078-8745-74BB5AE7F6D6}"/>
              </a:ext>
            </a:extLst>
          </p:cNvPr>
          <p:cNvSpPr>
            <a:spLocks noGrp="1"/>
          </p:cNvSpPr>
          <p:nvPr>
            <p:ph type="dt" sz="half" idx="10"/>
          </p:nvPr>
        </p:nvSpPr>
        <p:spPr/>
        <p:txBody>
          <a:bodyPr/>
          <a:lstStyle/>
          <a:p>
            <a:fld id="{5029CA61-7058-4081-8818-810497B69F2E}" type="datetimeFigureOut">
              <a:rPr lang="en-US" smtClean="0"/>
              <a:t>7/24/2023</a:t>
            </a:fld>
            <a:endParaRPr lang="en-US"/>
          </a:p>
        </p:txBody>
      </p:sp>
      <p:sp>
        <p:nvSpPr>
          <p:cNvPr id="5" name="Footer Placeholder 4">
            <a:extLst>
              <a:ext uri="{FF2B5EF4-FFF2-40B4-BE49-F238E27FC236}">
                <a16:creationId xmlns:a16="http://schemas.microsoft.com/office/drawing/2014/main" id="{ED590CD7-F0F5-45CC-9E22-370187E4BC2C}"/>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D58FB4-EF2E-4678-9C72-4F0202C68E3C}"/>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2510023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1"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1"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89" indent="0" algn="ctr">
              <a:buNone/>
            </a:lvl2pPr>
            <a:lvl3pPr marL="685777" indent="0" algn="ctr">
              <a:buNone/>
            </a:lvl3pPr>
            <a:lvl4pPr marL="1028666" indent="0" algn="ctr">
              <a:buNone/>
            </a:lvl4pPr>
            <a:lvl5pPr marL="1371554" indent="0" algn="ctr">
              <a:buNone/>
            </a:lvl5pPr>
            <a:lvl6pPr marL="1714443" indent="0" algn="ctr">
              <a:buNone/>
            </a:lvl6pPr>
            <a:lvl7pPr marL="2057331" indent="0" algn="ctr">
              <a:buNone/>
            </a:lvl7pPr>
            <a:lvl8pPr marL="2400220" indent="0" algn="ctr">
              <a:buNone/>
            </a:lvl8pPr>
            <a:lvl9pPr marL="2743109" indent="0" algn="ctr">
              <a:buNone/>
            </a:lvl9pPr>
          </a:lstStyle>
          <a:p>
            <a:r>
              <a:rPr kumimoji="0" lang="en-US" dirty="0"/>
              <a:t>Click to edit Master subtitle style</a:t>
            </a:r>
          </a:p>
        </p:txBody>
      </p:sp>
      <p:sp>
        <p:nvSpPr>
          <p:cNvPr id="21" name="Rectangle 20"/>
          <p:cNvSpPr/>
          <p:nvPr/>
        </p:nvSpPr>
        <p:spPr>
          <a:xfrm>
            <a:off x="904875" y="3276605"/>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350" b="0">
              <a:solidFill>
                <a:prstClr val="white"/>
              </a:solidFill>
            </a:endParaRPr>
          </a:p>
        </p:txBody>
      </p:sp>
      <p:sp>
        <p:nvSpPr>
          <p:cNvPr id="22" name="Rectangle 21"/>
          <p:cNvSpPr/>
          <p:nvPr/>
        </p:nvSpPr>
        <p:spPr>
          <a:xfrm>
            <a:off x="904876" y="3276605"/>
            <a:ext cx="228600" cy="1651635"/>
          </a:xfrm>
          <a:prstGeom prst="rect">
            <a:avLst/>
          </a:prstGeom>
          <a:solidFill>
            <a:srgbClr val="79A7CF"/>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350" b="0">
              <a:solidFill>
                <a:prstClr val="white"/>
              </a:solidFill>
            </a:endParaRPr>
          </a:p>
        </p:txBody>
      </p:sp>
      <p:sp>
        <p:nvSpPr>
          <p:cNvPr id="32" name="Rectangle 31"/>
          <p:cNvSpPr/>
          <p:nvPr/>
        </p:nvSpPr>
        <p:spPr>
          <a:xfrm>
            <a:off x="914400" y="5048250"/>
            <a:ext cx="228600" cy="685800"/>
          </a:xfrm>
          <a:prstGeom prst="rect">
            <a:avLst/>
          </a:prstGeom>
          <a:solidFill>
            <a:srgbClr val="095C8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350" b="0">
              <a:solidFill>
                <a:prstClr val="white"/>
              </a:solidFill>
            </a:endParaRPr>
          </a:p>
        </p:txBody>
      </p:sp>
    </p:spTree>
    <p:extLst>
      <p:ext uri="{BB962C8B-B14F-4D97-AF65-F5344CB8AC3E}">
        <p14:creationId xmlns:p14="http://schemas.microsoft.com/office/powerpoint/2010/main" val="319763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3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400"/>
            </a:lvl1pPr>
            <a:lvl2pPr>
              <a:defRPr sz="1950"/>
            </a:lvl2pPr>
            <a:lvl3pPr>
              <a:defRPr sz="165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96343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1"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350" b="0">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350" b="0">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9" y="6276828"/>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54092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38924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173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77310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38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pPr eaLnBrk="1" fontAlgn="auto" hangingPunct="1">
              <a:spcBef>
                <a:spcPts val="0"/>
              </a:spcBef>
              <a:spcAft>
                <a:spcPts val="0"/>
              </a:spcAft>
            </a:pPr>
            <a:endParaRPr lang="en-US" sz="1350" b="0"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1273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944F0-2C20-4268-851D-F6F09A8AB5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B3439-F242-43F3-8B9A-53A075E16C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FE11E-E889-4C08-A4E8-8833EC72F05A}"/>
              </a:ext>
            </a:extLst>
          </p:cNvPr>
          <p:cNvSpPr>
            <a:spLocks noGrp="1"/>
          </p:cNvSpPr>
          <p:nvPr>
            <p:ph type="dt" sz="half" idx="10"/>
          </p:nvPr>
        </p:nvSpPr>
        <p:spPr/>
        <p:txBody>
          <a:bodyPr/>
          <a:lstStyle/>
          <a:p>
            <a:fld id="{5029CA61-7058-4081-8818-810497B69F2E}" type="datetimeFigureOut">
              <a:rPr lang="en-US" smtClean="0"/>
              <a:t>7/24/2023</a:t>
            </a:fld>
            <a:endParaRPr lang="en-US"/>
          </a:p>
        </p:txBody>
      </p:sp>
      <p:sp>
        <p:nvSpPr>
          <p:cNvPr id="5" name="Footer Placeholder 4">
            <a:extLst>
              <a:ext uri="{FF2B5EF4-FFF2-40B4-BE49-F238E27FC236}">
                <a16:creationId xmlns:a16="http://schemas.microsoft.com/office/drawing/2014/main" id="{298929CC-2774-47F3-9149-703BC4032835}"/>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AE9134-4870-4F40-ADDE-5C899C5B1BAF}"/>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2411146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sz="1350" b="0">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9" y="6276828"/>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2810772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484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3"/>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pPr eaLnBrk="1" fontAlgn="auto" hangingPunct="1">
              <a:spcBef>
                <a:spcPts val="0"/>
              </a:spcBef>
              <a:spcAft>
                <a:spcPts val="0"/>
              </a:spcAft>
            </a:pPr>
            <a:endParaRPr lang="en-US" sz="1350" b="0">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6" y="2963341"/>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4"/>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291059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8" y="5832847"/>
            <a:ext cx="246061" cy="283076"/>
          </a:xfrm>
          <a:prstGeom prst="rect">
            <a:avLst/>
          </a:prstGeom>
        </p:spPr>
        <p:txBody>
          <a:bodyPr vert="horz" wrap="square" lIns="0" tIns="0" rIns="0" bIns="0" rtlCol="0" anchor="b" anchorCtr="0"/>
          <a:lstStyle>
            <a:lvl1pPr algn="l">
              <a:defRPr sz="506"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4" y="1209322"/>
            <a:ext cx="8491452"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514333" rtl="0" eaLnBrk="0" fontAlgn="auto" latinLnBrk="0" hangingPunct="0">
              <a:lnSpc>
                <a:spcPct val="100000"/>
              </a:lnSpc>
              <a:spcBef>
                <a:spcPts val="0"/>
              </a:spcBef>
              <a:spcAft>
                <a:spcPts val="0"/>
              </a:spcAft>
              <a:buClrTx/>
              <a:buSzTx/>
              <a:buFontTx/>
              <a:buNone/>
              <a:tabLst/>
              <a:defRPr/>
            </a:pPr>
            <a:endParaRPr kumimoji="0" lang="en-US" sz="1687"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5" cy="511679"/>
          </a:xfrm>
          <a:prstGeom prst="rect">
            <a:avLst/>
          </a:prstGeom>
          <a:noFill/>
        </p:spPr>
        <p:txBody>
          <a:bodyPr wrap="square" rtlCol="0">
            <a:spAutoFit/>
          </a:bodyPr>
          <a:lstStyle/>
          <a:p>
            <a:pPr marL="192875" indent="-192875">
              <a:spcAft>
                <a:spcPts val="338"/>
              </a:spcAft>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192875" indent="-192875">
              <a:buFont typeface="Arial" panose="020B0604020202020204" pitchFamily="34" charset="0"/>
              <a:buChar char="•"/>
            </a:pPr>
            <a:endParaRPr lang="en-US" sz="1125"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6" y="-276551"/>
            <a:ext cx="6959089" cy="1450757"/>
          </a:xfrm>
          <a:prstGeom prst="rect">
            <a:avLst/>
          </a:prstGeom>
        </p:spPr>
        <p:txBody>
          <a:bodyPr>
            <a:normAutofit/>
          </a:bodyPr>
          <a:lstStyle/>
          <a:p>
            <a:r>
              <a:rPr lang="en-US" sz="2475"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5" cy="511679"/>
          </a:xfrm>
          <a:prstGeom prst="rect">
            <a:avLst/>
          </a:prstGeom>
          <a:noFill/>
        </p:spPr>
        <p:txBody>
          <a:bodyPr wrap="square" rtlCol="0">
            <a:spAutoFit/>
          </a:bodyPr>
          <a:lstStyle/>
          <a:p>
            <a:pPr marL="192875" indent="-192875">
              <a:spcAft>
                <a:spcPts val="338"/>
              </a:spcAft>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192875" indent="-192875">
              <a:buFont typeface="Arial" panose="020B0604020202020204" pitchFamily="34" charset="0"/>
              <a:buChar char="•"/>
            </a:pPr>
            <a:endParaRPr lang="en-US" sz="1125" dirty="0"/>
          </a:p>
        </p:txBody>
      </p:sp>
    </p:spTree>
    <p:extLst>
      <p:ext uri="{BB962C8B-B14F-4D97-AF65-F5344CB8AC3E}">
        <p14:creationId xmlns:p14="http://schemas.microsoft.com/office/powerpoint/2010/main" val="2688861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4"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28686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21327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Tree>
    <p:extLst>
      <p:ext uri="{BB962C8B-B14F-4D97-AF65-F5344CB8AC3E}">
        <p14:creationId xmlns:p14="http://schemas.microsoft.com/office/powerpoint/2010/main" val="17584631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lstStyle/>
          <a:p>
            <a:r>
              <a:rPr kumimoji="0" lang="en-US"/>
              <a:t>Click to edit Master title style</a:t>
            </a:r>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3230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79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a:solidFill>
            <a:srgbClr val="0070C0"/>
          </a:solidFill>
        </p:spPr>
        <p:txBody>
          <a:bodyPr/>
          <a:lstStyle/>
          <a:p>
            <a:r>
              <a:rPr kumimoji="0" lang="en-US" dirty="0"/>
              <a:t>Click to edit Master title style</a:t>
            </a:r>
          </a:p>
        </p:txBody>
      </p:sp>
    </p:spTree>
    <p:extLst>
      <p:ext uri="{BB962C8B-B14F-4D97-AF65-F5344CB8AC3E}">
        <p14:creationId xmlns:p14="http://schemas.microsoft.com/office/powerpoint/2010/main" val="187908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2287-188E-464E-83BE-467D224ACEFF}"/>
              </a:ext>
            </a:extLst>
          </p:cNvPr>
          <p:cNvSpPr>
            <a:spLocks noGrp="1"/>
          </p:cNvSpPr>
          <p:nvPr>
            <p:ph type="title"/>
          </p:nvPr>
        </p:nvSpPr>
        <p:spPr>
          <a:xfrm>
            <a:off x="624051" y="1709741"/>
            <a:ext cx="7886372" cy="2852737"/>
          </a:xfrm>
        </p:spPr>
        <p:txBody>
          <a:bodyPr anchor="b"/>
          <a:lstStyle>
            <a:lvl1pPr>
              <a:defRPr sz="4501"/>
            </a:lvl1pPr>
          </a:lstStyle>
          <a:p>
            <a:r>
              <a:rPr lang="en-US"/>
              <a:t>Click to edit Master title style</a:t>
            </a:r>
          </a:p>
        </p:txBody>
      </p:sp>
      <p:sp>
        <p:nvSpPr>
          <p:cNvPr id="3" name="Text Placeholder 2">
            <a:extLst>
              <a:ext uri="{FF2B5EF4-FFF2-40B4-BE49-F238E27FC236}">
                <a16:creationId xmlns:a16="http://schemas.microsoft.com/office/drawing/2014/main" id="{52E1385C-5252-429A-BE9D-16D1ABA54EA5}"/>
              </a:ext>
            </a:extLst>
          </p:cNvPr>
          <p:cNvSpPr>
            <a:spLocks noGrp="1"/>
          </p:cNvSpPr>
          <p:nvPr>
            <p:ph type="body" idx="1"/>
          </p:nvPr>
        </p:nvSpPr>
        <p:spPr>
          <a:xfrm>
            <a:off x="624051" y="4589466"/>
            <a:ext cx="7886372" cy="1500187"/>
          </a:xfrm>
        </p:spPr>
        <p:txBody>
          <a:bodyPr/>
          <a:lstStyle>
            <a:lvl1pPr marL="0" indent="0">
              <a:buNone/>
              <a:defRPr sz="1800">
                <a:solidFill>
                  <a:schemeClr val="tx1">
                    <a:tint val="75000"/>
                  </a:schemeClr>
                </a:solidFill>
              </a:defRPr>
            </a:lvl1pPr>
            <a:lvl2pPr marL="342991" indent="0">
              <a:buNone/>
              <a:defRPr sz="1500">
                <a:solidFill>
                  <a:schemeClr val="tx1">
                    <a:tint val="75000"/>
                  </a:schemeClr>
                </a:solidFill>
              </a:defRPr>
            </a:lvl2pPr>
            <a:lvl3pPr marL="685983" indent="0">
              <a:buNone/>
              <a:defRPr sz="1350">
                <a:solidFill>
                  <a:schemeClr val="tx1">
                    <a:tint val="75000"/>
                  </a:schemeClr>
                </a:solidFill>
              </a:defRPr>
            </a:lvl3pPr>
            <a:lvl4pPr marL="1028974" indent="0">
              <a:buNone/>
              <a:defRPr sz="1200">
                <a:solidFill>
                  <a:schemeClr val="tx1">
                    <a:tint val="75000"/>
                  </a:schemeClr>
                </a:solidFill>
              </a:defRPr>
            </a:lvl4pPr>
            <a:lvl5pPr marL="1371966" indent="0">
              <a:buNone/>
              <a:defRPr sz="1200">
                <a:solidFill>
                  <a:schemeClr val="tx1">
                    <a:tint val="75000"/>
                  </a:schemeClr>
                </a:solidFill>
              </a:defRPr>
            </a:lvl5pPr>
            <a:lvl6pPr marL="1714957" indent="0">
              <a:buNone/>
              <a:defRPr sz="1200">
                <a:solidFill>
                  <a:schemeClr val="tx1">
                    <a:tint val="75000"/>
                  </a:schemeClr>
                </a:solidFill>
              </a:defRPr>
            </a:lvl6pPr>
            <a:lvl7pPr marL="2057949" indent="0">
              <a:buNone/>
              <a:defRPr sz="1200">
                <a:solidFill>
                  <a:schemeClr val="tx1">
                    <a:tint val="75000"/>
                  </a:schemeClr>
                </a:solidFill>
              </a:defRPr>
            </a:lvl7pPr>
            <a:lvl8pPr marL="2400940" indent="0">
              <a:buNone/>
              <a:defRPr sz="1200">
                <a:solidFill>
                  <a:schemeClr val="tx1">
                    <a:tint val="75000"/>
                  </a:schemeClr>
                </a:solidFill>
              </a:defRPr>
            </a:lvl8pPr>
            <a:lvl9pPr marL="27439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8241CB-9EB8-468D-A8CE-B63054AB8D54}"/>
              </a:ext>
            </a:extLst>
          </p:cNvPr>
          <p:cNvSpPr>
            <a:spLocks noGrp="1"/>
          </p:cNvSpPr>
          <p:nvPr>
            <p:ph type="dt" sz="half" idx="10"/>
          </p:nvPr>
        </p:nvSpPr>
        <p:spPr/>
        <p:txBody>
          <a:bodyPr/>
          <a:lstStyle/>
          <a:p>
            <a:fld id="{5029CA61-7058-4081-8818-810497B69F2E}" type="datetimeFigureOut">
              <a:rPr lang="en-US" smtClean="0"/>
              <a:t>7/24/2023</a:t>
            </a:fld>
            <a:endParaRPr lang="en-US"/>
          </a:p>
        </p:txBody>
      </p:sp>
      <p:sp>
        <p:nvSpPr>
          <p:cNvPr id="5" name="Footer Placeholder 4">
            <a:extLst>
              <a:ext uri="{FF2B5EF4-FFF2-40B4-BE49-F238E27FC236}">
                <a16:creationId xmlns:a16="http://schemas.microsoft.com/office/drawing/2014/main" id="{40B10506-B35E-421D-872E-0BE18E65596D}"/>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2FE8FB-0469-4E8C-A3AB-3F4A1D8FEF54}"/>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4209439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2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1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Tree>
    <p:extLst>
      <p:ext uri="{BB962C8B-B14F-4D97-AF65-F5344CB8AC3E}">
        <p14:creationId xmlns:p14="http://schemas.microsoft.com/office/powerpoint/2010/main" val="3254200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64338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66711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304800"/>
            <a:ext cx="7543800" cy="1431925"/>
          </a:xfrm>
        </p:spPr>
        <p:txBody>
          <a:bodyPr/>
          <a:lstStyle/>
          <a:p>
            <a:r>
              <a:rPr lang="en-US"/>
              <a:t>Click to edit Master title style</a:t>
            </a:r>
          </a:p>
        </p:txBody>
      </p:sp>
      <p:sp>
        <p:nvSpPr>
          <p:cNvPr id="3" name="Content Placeholder 2"/>
          <p:cNvSpPr>
            <a:spLocks noGrp="1"/>
          </p:cNvSpPr>
          <p:nvPr>
            <p:ph sz="quarter" idx="1"/>
          </p:nvPr>
        </p:nvSpPr>
        <p:spPr>
          <a:xfrm>
            <a:off x="1066800" y="19812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14900" y="19812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066800" y="41148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914900" y="4114800"/>
            <a:ext cx="36957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66800" y="6248400"/>
            <a:ext cx="1905000" cy="457200"/>
          </a:xfrm>
          <a:prstGeom prst="rect">
            <a:avLst/>
          </a:prstGeom>
        </p:spPr>
        <p:txBody>
          <a:bodyPr/>
          <a:lstStyle>
            <a:lvl1pPr>
              <a:defRPr/>
            </a:lvl1pPr>
          </a:lstStyle>
          <a:p>
            <a:pPr>
              <a:defRPr/>
            </a:pPr>
            <a:endParaRPr lang="en-US"/>
          </a:p>
        </p:txBody>
      </p:sp>
      <p:sp>
        <p:nvSpPr>
          <p:cNvPr id="8" name="Footer Placeholder 7"/>
          <p:cNvSpPr>
            <a:spLocks noGrp="1"/>
          </p:cNvSpPr>
          <p:nvPr>
            <p:ph type="ftr" sz="quarter" idx="11"/>
          </p:nvPr>
        </p:nvSpPr>
        <p:spPr>
          <a:xfrm>
            <a:off x="3429000" y="6248400"/>
            <a:ext cx="2895600" cy="457200"/>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705600" y="6248400"/>
            <a:ext cx="1905000" cy="457200"/>
          </a:xfrm>
          <a:prstGeom prst="rect">
            <a:avLst/>
          </a:prstGeom>
        </p:spPr>
        <p:txBody>
          <a:bodyPr/>
          <a:lstStyle>
            <a:lvl1pPr>
              <a:defRPr/>
            </a:lvl1pPr>
          </a:lstStyle>
          <a:p>
            <a:pPr>
              <a:defRPr/>
            </a:pPr>
            <a:fld id="{E9490220-A8BC-4171-883B-FA1D379B98DB}" type="slidenum">
              <a:rPr lang="en-US"/>
              <a:pPr>
                <a:defRPr/>
              </a:pPr>
              <a:t>‹#›</a:t>
            </a:fld>
            <a:endParaRPr lang="en-US"/>
          </a:p>
        </p:txBody>
      </p:sp>
    </p:spTree>
    <p:extLst>
      <p:ext uri="{BB962C8B-B14F-4D97-AF65-F5344CB8AC3E}">
        <p14:creationId xmlns:p14="http://schemas.microsoft.com/office/powerpoint/2010/main" val="2616217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929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p>
        </p:txBody>
      </p:sp>
      <p:sp>
        <p:nvSpPr>
          <p:cNvPr id="3" name="Text Placeholder 2"/>
          <p:cNvSpPr>
            <a:spLocks noGrp="1"/>
          </p:cNvSpPr>
          <p:nvPr>
            <p:ph type="body" sz="half" idx="1"/>
          </p:nvPr>
        </p:nvSpPr>
        <p:spPr>
          <a:xfrm>
            <a:off x="10668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914900" y="1981200"/>
            <a:ext cx="3695700" cy="4114800"/>
          </a:xfrm>
        </p:spPr>
        <p:txBody>
          <a:bodyPr/>
          <a:lstStyle/>
          <a:p>
            <a:pPr lvl="0"/>
            <a:endParaRPr lang="en-US" noProof="0"/>
          </a:p>
        </p:txBody>
      </p:sp>
      <p:sp>
        <p:nvSpPr>
          <p:cNvPr id="5" name="Date Placeholder 4"/>
          <p:cNvSpPr>
            <a:spLocks noGrp="1"/>
          </p:cNvSpPr>
          <p:nvPr>
            <p:ph type="dt" sz="half" idx="10"/>
          </p:nvPr>
        </p:nvSpPr>
        <p:spPr>
          <a:xfrm>
            <a:off x="1066800" y="6248400"/>
            <a:ext cx="19050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429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705600" y="6248400"/>
            <a:ext cx="1905000" cy="457200"/>
          </a:xfrm>
          <a:prstGeom prst="rect">
            <a:avLst/>
          </a:prstGeom>
        </p:spPr>
        <p:txBody>
          <a:bodyPr/>
          <a:lstStyle>
            <a:lvl1pPr>
              <a:defRPr/>
            </a:lvl1pPr>
          </a:lstStyle>
          <a:p>
            <a:pPr>
              <a:defRPr/>
            </a:pPr>
            <a:fld id="{B30FEC0D-6A82-4A4C-BECF-C1D97FD09E55}" type="slidenum">
              <a:rPr lang="en-US"/>
              <a:pPr>
                <a:defRPr/>
              </a:pPr>
              <a:t>‹#›</a:t>
            </a:fld>
            <a:endParaRPr lang="en-US"/>
          </a:p>
        </p:txBody>
      </p:sp>
    </p:spTree>
    <p:extLst>
      <p:ext uri="{BB962C8B-B14F-4D97-AF65-F5344CB8AC3E}">
        <p14:creationId xmlns:p14="http://schemas.microsoft.com/office/powerpoint/2010/main" val="3015477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5568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3141119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CB868-F7BF-4656-98FF-4DA6AEF055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F93F5-D527-45B3-A599-0EA9AC4A332A}"/>
              </a:ext>
            </a:extLst>
          </p:cNvPr>
          <p:cNvSpPr>
            <a:spLocks noGrp="1"/>
          </p:cNvSpPr>
          <p:nvPr>
            <p:ph sz="half" idx="1"/>
          </p:nvPr>
        </p:nvSpPr>
        <p:spPr>
          <a:xfrm>
            <a:off x="628815" y="1825625"/>
            <a:ext cx="388602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DE377B-CF24-4A57-9217-B5A99AA10B4F}"/>
              </a:ext>
            </a:extLst>
          </p:cNvPr>
          <p:cNvSpPr>
            <a:spLocks noGrp="1"/>
          </p:cNvSpPr>
          <p:nvPr>
            <p:ph sz="half" idx="2"/>
          </p:nvPr>
        </p:nvSpPr>
        <p:spPr>
          <a:xfrm>
            <a:off x="4629165" y="1825625"/>
            <a:ext cx="38860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C84E15-90D2-47DC-96FD-D4E56B2207BD}"/>
              </a:ext>
            </a:extLst>
          </p:cNvPr>
          <p:cNvSpPr>
            <a:spLocks noGrp="1"/>
          </p:cNvSpPr>
          <p:nvPr>
            <p:ph type="dt" sz="half" idx="10"/>
          </p:nvPr>
        </p:nvSpPr>
        <p:spPr/>
        <p:txBody>
          <a:bodyPr/>
          <a:lstStyle/>
          <a:p>
            <a:fld id="{5029CA61-7058-4081-8818-810497B69F2E}" type="datetimeFigureOut">
              <a:rPr lang="en-US" smtClean="0"/>
              <a:t>7/24/2023</a:t>
            </a:fld>
            <a:endParaRPr lang="en-US"/>
          </a:p>
        </p:txBody>
      </p:sp>
      <p:sp>
        <p:nvSpPr>
          <p:cNvPr id="6" name="Footer Placeholder 5">
            <a:extLst>
              <a:ext uri="{FF2B5EF4-FFF2-40B4-BE49-F238E27FC236}">
                <a16:creationId xmlns:a16="http://schemas.microsoft.com/office/drawing/2014/main" id="{0B84B93B-2F2D-4F93-A773-1CBB2A41ECFF}"/>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85B6E3-77D8-41FF-96EE-EFC5AD3A8E5F}"/>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1646012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endParaRPr lang="en-US" dirty="0"/>
          </a:p>
        </p:txBody>
      </p:sp>
      <p:sp>
        <p:nvSpPr>
          <p:cNvPr id="11" name="Title 15"/>
          <p:cNvSpPr>
            <a:spLocks noGrp="1"/>
          </p:cNvSpPr>
          <p:nvPr>
            <p:ph type="title" hasCustomPrompt="1"/>
          </p:nvPr>
        </p:nvSpPr>
        <p:spPr>
          <a:xfrm>
            <a:off x="453585" y="425002"/>
            <a:ext cx="8173580" cy="734561"/>
          </a:xfrm>
          <a:prstGeom prst="rect">
            <a:avLst/>
          </a:prstGeom>
        </p:spPr>
        <p:txBody>
          <a:bodyPr anchor="b">
            <a:noAutofit/>
          </a:bodyPr>
          <a:lstStyle>
            <a:lvl1pPr>
              <a:defRPr sz="36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8" name="Content Placeholder 3"/>
          <p:cNvSpPr>
            <a:spLocks noGrp="1"/>
          </p:cNvSpPr>
          <p:nvPr>
            <p:ph sz="quarter" idx="18" hasCustomPrompt="1"/>
          </p:nvPr>
        </p:nvSpPr>
        <p:spPr>
          <a:xfrm>
            <a:off x="456925" y="1894326"/>
            <a:ext cx="3826840"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0170989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81202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28936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619945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306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2674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42811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83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74175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8515540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2B675-BA33-4FB4-BEF6-E0256631D1D2}"/>
              </a:ext>
            </a:extLst>
          </p:cNvPr>
          <p:cNvSpPr>
            <a:spLocks noGrp="1"/>
          </p:cNvSpPr>
          <p:nvPr>
            <p:ph type="title"/>
          </p:nvPr>
        </p:nvSpPr>
        <p:spPr>
          <a:xfrm>
            <a:off x="630006" y="365128"/>
            <a:ext cx="788637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537680-CA47-4B9F-9169-E85BD75119FB}"/>
              </a:ext>
            </a:extLst>
          </p:cNvPr>
          <p:cNvSpPr>
            <a:spLocks noGrp="1"/>
          </p:cNvSpPr>
          <p:nvPr>
            <p:ph type="body" idx="1"/>
          </p:nvPr>
        </p:nvSpPr>
        <p:spPr>
          <a:xfrm>
            <a:off x="630005" y="1681163"/>
            <a:ext cx="3868157" cy="823912"/>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17F82A1-5D42-4157-86B7-F5B8240483F8}"/>
              </a:ext>
            </a:extLst>
          </p:cNvPr>
          <p:cNvSpPr>
            <a:spLocks noGrp="1"/>
          </p:cNvSpPr>
          <p:nvPr>
            <p:ph sz="half" idx="2"/>
          </p:nvPr>
        </p:nvSpPr>
        <p:spPr>
          <a:xfrm>
            <a:off x="630005" y="2505075"/>
            <a:ext cx="386815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DBBDD9-D8AE-4723-AEFB-4DFB43DF4821}"/>
              </a:ext>
            </a:extLst>
          </p:cNvPr>
          <p:cNvSpPr>
            <a:spLocks noGrp="1"/>
          </p:cNvSpPr>
          <p:nvPr>
            <p:ph type="body" sz="quarter" idx="3"/>
          </p:nvPr>
        </p:nvSpPr>
        <p:spPr>
          <a:xfrm>
            <a:off x="4629165" y="1681163"/>
            <a:ext cx="3887212" cy="823912"/>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EC70EA-97A4-493F-8046-AAEC0F812239}"/>
              </a:ext>
            </a:extLst>
          </p:cNvPr>
          <p:cNvSpPr>
            <a:spLocks noGrp="1"/>
          </p:cNvSpPr>
          <p:nvPr>
            <p:ph sz="quarter" idx="4"/>
          </p:nvPr>
        </p:nvSpPr>
        <p:spPr>
          <a:xfrm>
            <a:off x="4629165" y="2505075"/>
            <a:ext cx="38872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46846C-EDBD-4FDC-9D8A-ADCF30EB3FD3}"/>
              </a:ext>
            </a:extLst>
          </p:cNvPr>
          <p:cNvSpPr>
            <a:spLocks noGrp="1"/>
          </p:cNvSpPr>
          <p:nvPr>
            <p:ph type="dt" sz="half" idx="10"/>
          </p:nvPr>
        </p:nvSpPr>
        <p:spPr/>
        <p:txBody>
          <a:bodyPr/>
          <a:lstStyle/>
          <a:p>
            <a:fld id="{5029CA61-7058-4081-8818-810497B69F2E}" type="datetimeFigureOut">
              <a:rPr lang="en-US" smtClean="0"/>
              <a:t>7/24/2023</a:t>
            </a:fld>
            <a:endParaRPr lang="en-US"/>
          </a:p>
        </p:txBody>
      </p:sp>
      <p:sp>
        <p:nvSpPr>
          <p:cNvPr id="8" name="Footer Placeholder 7">
            <a:extLst>
              <a:ext uri="{FF2B5EF4-FFF2-40B4-BE49-F238E27FC236}">
                <a16:creationId xmlns:a16="http://schemas.microsoft.com/office/drawing/2014/main" id="{45A2D3A9-B9F1-4EE7-BC88-92C1728AE14F}"/>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C4DC63-30FB-4BBB-9C3C-7F6AF8B3D51A}"/>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23461425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9776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53047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143397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3794109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3800088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0554-9450-482B-A7B6-7691E2D29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C98974-BF05-4BC6-A6CF-9ECE87C45CD4}"/>
              </a:ext>
            </a:extLst>
          </p:cNvPr>
          <p:cNvSpPr>
            <a:spLocks noGrp="1"/>
          </p:cNvSpPr>
          <p:nvPr>
            <p:ph type="dt" sz="half" idx="10"/>
          </p:nvPr>
        </p:nvSpPr>
        <p:spPr/>
        <p:txBody>
          <a:bodyPr/>
          <a:lstStyle/>
          <a:p>
            <a:fld id="{5029CA61-7058-4081-8818-810497B69F2E}" type="datetimeFigureOut">
              <a:rPr lang="en-US" smtClean="0"/>
              <a:t>7/24/2023</a:t>
            </a:fld>
            <a:endParaRPr lang="en-US"/>
          </a:p>
        </p:txBody>
      </p:sp>
      <p:sp>
        <p:nvSpPr>
          <p:cNvPr id="4" name="Footer Placeholder 3">
            <a:extLst>
              <a:ext uri="{FF2B5EF4-FFF2-40B4-BE49-F238E27FC236}">
                <a16:creationId xmlns:a16="http://schemas.microsoft.com/office/drawing/2014/main" id="{CF87789C-E478-4533-8551-CE9032E47810}"/>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AFBA6A4-A752-451D-BD3A-6F288756A5FA}"/>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3389330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86F43-89CC-48BE-8B28-90E2F1BC08A0}"/>
              </a:ext>
            </a:extLst>
          </p:cNvPr>
          <p:cNvSpPr>
            <a:spLocks noGrp="1"/>
          </p:cNvSpPr>
          <p:nvPr>
            <p:ph type="dt" sz="half" idx="10"/>
          </p:nvPr>
        </p:nvSpPr>
        <p:spPr/>
        <p:txBody>
          <a:bodyPr/>
          <a:lstStyle/>
          <a:p>
            <a:fld id="{5029CA61-7058-4081-8818-810497B69F2E}" type="datetimeFigureOut">
              <a:rPr lang="en-US" smtClean="0"/>
              <a:t>7/24/2023</a:t>
            </a:fld>
            <a:endParaRPr lang="en-US"/>
          </a:p>
        </p:txBody>
      </p:sp>
      <p:sp>
        <p:nvSpPr>
          <p:cNvPr id="3" name="Footer Placeholder 2">
            <a:extLst>
              <a:ext uri="{FF2B5EF4-FFF2-40B4-BE49-F238E27FC236}">
                <a16:creationId xmlns:a16="http://schemas.microsoft.com/office/drawing/2014/main" id="{86727876-3103-4136-BCA9-4CFB03B30828}"/>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4BFFBD1-5EC2-4613-BAD3-B233F7C6A299}"/>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2429159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CC77A-DE3E-4B10-BAAE-7ABD1AB22F33}"/>
              </a:ext>
            </a:extLst>
          </p:cNvPr>
          <p:cNvSpPr>
            <a:spLocks noGrp="1"/>
          </p:cNvSpPr>
          <p:nvPr>
            <p:ph type="title"/>
          </p:nvPr>
        </p:nvSpPr>
        <p:spPr>
          <a:xfrm>
            <a:off x="630006" y="457200"/>
            <a:ext cx="2948755" cy="1600200"/>
          </a:xfrm>
        </p:spPr>
        <p:txBody>
          <a:bodyPr anchor="b"/>
          <a:lstStyle>
            <a:lvl1pPr>
              <a:defRPr sz="2401"/>
            </a:lvl1pPr>
          </a:lstStyle>
          <a:p>
            <a:r>
              <a:rPr lang="en-US"/>
              <a:t>Click to edit Master title style</a:t>
            </a:r>
          </a:p>
        </p:txBody>
      </p:sp>
      <p:sp>
        <p:nvSpPr>
          <p:cNvPr id="3" name="Content Placeholder 2">
            <a:extLst>
              <a:ext uri="{FF2B5EF4-FFF2-40B4-BE49-F238E27FC236}">
                <a16:creationId xmlns:a16="http://schemas.microsoft.com/office/drawing/2014/main" id="{0397C6F9-A3A8-4CB7-AB3F-D59C1640B578}"/>
              </a:ext>
            </a:extLst>
          </p:cNvPr>
          <p:cNvSpPr>
            <a:spLocks noGrp="1"/>
          </p:cNvSpPr>
          <p:nvPr>
            <p:ph idx="1"/>
          </p:nvPr>
        </p:nvSpPr>
        <p:spPr>
          <a:xfrm>
            <a:off x="3887214" y="987428"/>
            <a:ext cx="4629165" cy="4873625"/>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8B38EF-B128-49B2-AF39-425FA28794EA}"/>
              </a:ext>
            </a:extLst>
          </p:cNvPr>
          <p:cNvSpPr>
            <a:spLocks noGrp="1"/>
          </p:cNvSpPr>
          <p:nvPr>
            <p:ph type="body" sz="half" idx="2"/>
          </p:nvPr>
        </p:nvSpPr>
        <p:spPr>
          <a:xfrm>
            <a:off x="630006" y="2057400"/>
            <a:ext cx="2948755" cy="3811588"/>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98DB7F5-BAE5-459C-96D1-13463A651746}"/>
              </a:ext>
            </a:extLst>
          </p:cNvPr>
          <p:cNvSpPr>
            <a:spLocks noGrp="1"/>
          </p:cNvSpPr>
          <p:nvPr>
            <p:ph type="dt" sz="half" idx="10"/>
          </p:nvPr>
        </p:nvSpPr>
        <p:spPr/>
        <p:txBody>
          <a:bodyPr/>
          <a:lstStyle/>
          <a:p>
            <a:fld id="{5029CA61-7058-4081-8818-810497B69F2E}" type="datetimeFigureOut">
              <a:rPr lang="en-US" smtClean="0"/>
              <a:t>7/24/2023</a:t>
            </a:fld>
            <a:endParaRPr lang="en-US"/>
          </a:p>
        </p:txBody>
      </p:sp>
      <p:sp>
        <p:nvSpPr>
          <p:cNvPr id="6" name="Footer Placeholder 5">
            <a:extLst>
              <a:ext uri="{FF2B5EF4-FFF2-40B4-BE49-F238E27FC236}">
                <a16:creationId xmlns:a16="http://schemas.microsoft.com/office/drawing/2014/main" id="{CC482FB5-ADC2-4586-8FA7-CE7500508141}"/>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0EE790-C1B0-4A1C-97BB-C91A61A26D71}"/>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1488712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E93A8-8849-440E-82CA-7CEBC17B826A}"/>
              </a:ext>
            </a:extLst>
          </p:cNvPr>
          <p:cNvSpPr>
            <a:spLocks noGrp="1"/>
          </p:cNvSpPr>
          <p:nvPr>
            <p:ph type="title"/>
          </p:nvPr>
        </p:nvSpPr>
        <p:spPr>
          <a:xfrm>
            <a:off x="630006" y="457200"/>
            <a:ext cx="2948755" cy="1600200"/>
          </a:xfrm>
        </p:spPr>
        <p:txBody>
          <a:bodyPr anchor="b"/>
          <a:lstStyle>
            <a:lvl1pPr>
              <a:defRPr sz="2401"/>
            </a:lvl1pPr>
          </a:lstStyle>
          <a:p>
            <a:r>
              <a:rPr lang="en-US"/>
              <a:t>Click to edit Master title style</a:t>
            </a:r>
          </a:p>
        </p:txBody>
      </p:sp>
      <p:sp>
        <p:nvSpPr>
          <p:cNvPr id="3" name="Picture Placeholder 2">
            <a:extLst>
              <a:ext uri="{FF2B5EF4-FFF2-40B4-BE49-F238E27FC236}">
                <a16:creationId xmlns:a16="http://schemas.microsoft.com/office/drawing/2014/main" id="{6DC52133-0648-402B-B7C6-658D8AFD89E9}"/>
              </a:ext>
            </a:extLst>
          </p:cNvPr>
          <p:cNvSpPr>
            <a:spLocks noGrp="1"/>
          </p:cNvSpPr>
          <p:nvPr>
            <p:ph type="pic" idx="1"/>
          </p:nvPr>
        </p:nvSpPr>
        <p:spPr>
          <a:xfrm>
            <a:off x="3887214" y="987428"/>
            <a:ext cx="4629165" cy="4873625"/>
          </a:xfrm>
        </p:spPr>
        <p:txBody>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endParaRPr lang="en-US"/>
          </a:p>
        </p:txBody>
      </p:sp>
      <p:sp>
        <p:nvSpPr>
          <p:cNvPr id="4" name="Text Placeholder 3">
            <a:extLst>
              <a:ext uri="{FF2B5EF4-FFF2-40B4-BE49-F238E27FC236}">
                <a16:creationId xmlns:a16="http://schemas.microsoft.com/office/drawing/2014/main" id="{81991A60-F0AB-4D05-99BB-65A9E48796D6}"/>
              </a:ext>
            </a:extLst>
          </p:cNvPr>
          <p:cNvSpPr>
            <a:spLocks noGrp="1"/>
          </p:cNvSpPr>
          <p:nvPr>
            <p:ph type="body" sz="half" idx="2"/>
          </p:nvPr>
        </p:nvSpPr>
        <p:spPr>
          <a:xfrm>
            <a:off x="630006" y="2057400"/>
            <a:ext cx="2948755" cy="3811588"/>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4CD87B6-1080-4F3E-A170-1E578A768282}"/>
              </a:ext>
            </a:extLst>
          </p:cNvPr>
          <p:cNvSpPr>
            <a:spLocks noGrp="1"/>
          </p:cNvSpPr>
          <p:nvPr>
            <p:ph type="dt" sz="half" idx="10"/>
          </p:nvPr>
        </p:nvSpPr>
        <p:spPr/>
        <p:txBody>
          <a:bodyPr/>
          <a:lstStyle/>
          <a:p>
            <a:fld id="{5029CA61-7058-4081-8818-810497B69F2E}" type="datetimeFigureOut">
              <a:rPr lang="en-US" smtClean="0"/>
              <a:t>7/24/2023</a:t>
            </a:fld>
            <a:endParaRPr lang="en-US"/>
          </a:p>
        </p:txBody>
      </p:sp>
      <p:sp>
        <p:nvSpPr>
          <p:cNvPr id="6" name="Footer Placeholder 5">
            <a:extLst>
              <a:ext uri="{FF2B5EF4-FFF2-40B4-BE49-F238E27FC236}">
                <a16:creationId xmlns:a16="http://schemas.microsoft.com/office/drawing/2014/main" id="{F3DA20E3-DBFD-41F1-BE94-4BC67C67DEF1}"/>
              </a:ext>
            </a:extLst>
          </p:cNvPr>
          <p:cNvSpPr>
            <a:spLocks noGrp="1"/>
          </p:cNvSpPr>
          <p:nvPr>
            <p:ph type="ftr" sz="quarter" idx="11"/>
          </p:nvPr>
        </p:nvSpPr>
        <p:spPr>
          <a:xfrm>
            <a:off x="3028548" y="6356353"/>
            <a:ext cx="3086904"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3F0B74-D5E6-4E65-B87C-D3C25A403901}"/>
              </a:ext>
            </a:extLst>
          </p:cNvPr>
          <p:cNvSpPr>
            <a:spLocks noGrp="1"/>
          </p:cNvSpPr>
          <p:nvPr>
            <p:ph type="sldNum" sz="quarter" idx="12"/>
          </p:nvPr>
        </p:nvSpPr>
        <p:spPr>
          <a:xfrm>
            <a:off x="6458442" y="6356353"/>
            <a:ext cx="2056745" cy="365125"/>
          </a:xfrm>
          <a:prstGeom prst="rect">
            <a:avLst/>
          </a:prstGeom>
        </p:spPr>
        <p:txBody>
          <a:bodyPr/>
          <a:lstStyle/>
          <a:p>
            <a:fld id="{0AA72795-E198-4FFE-BF46-8093F9AB9BC4}" type="slidenum">
              <a:rPr lang="en-US" smtClean="0"/>
              <a:t>‹#›</a:t>
            </a:fld>
            <a:endParaRPr lang="en-US"/>
          </a:p>
        </p:txBody>
      </p:sp>
    </p:spTree>
    <p:extLst>
      <p:ext uri="{BB962C8B-B14F-4D97-AF65-F5344CB8AC3E}">
        <p14:creationId xmlns:p14="http://schemas.microsoft.com/office/powerpoint/2010/main" val="3011296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microsoft.com/office/2007/relationships/hdphoto" Target="../media/hdphoto2.wdp"/><Relationship Id="rId2" Type="http://schemas.openxmlformats.org/officeDocument/2006/relationships/slideLayout" Target="../slideLayouts/slideLayout42.xml"/><Relationship Id="rId16"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4F5F11-D331-4BB9-8061-F4F4D474FE44}"/>
              </a:ext>
            </a:extLst>
          </p:cNvPr>
          <p:cNvSpPr>
            <a:spLocks noGrp="1"/>
          </p:cNvSpPr>
          <p:nvPr>
            <p:ph type="title"/>
          </p:nvPr>
        </p:nvSpPr>
        <p:spPr>
          <a:xfrm>
            <a:off x="628814" y="365128"/>
            <a:ext cx="78863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E1C746-F786-45E8-B28D-9AE1C9CBC2B4}"/>
              </a:ext>
            </a:extLst>
          </p:cNvPr>
          <p:cNvSpPr>
            <a:spLocks noGrp="1"/>
          </p:cNvSpPr>
          <p:nvPr>
            <p:ph type="body" idx="1"/>
          </p:nvPr>
        </p:nvSpPr>
        <p:spPr>
          <a:xfrm>
            <a:off x="628814" y="1825625"/>
            <a:ext cx="788637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C17CC05-82DB-4740-8F6F-5A2F557B237C}"/>
              </a:ext>
            </a:extLst>
          </p:cNvPr>
          <p:cNvSpPr>
            <a:spLocks noGrp="1"/>
          </p:cNvSpPr>
          <p:nvPr>
            <p:ph type="dt" sz="half" idx="2"/>
          </p:nvPr>
        </p:nvSpPr>
        <p:spPr>
          <a:xfrm>
            <a:off x="628815" y="6356353"/>
            <a:ext cx="2056745"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029CA61-7058-4081-8818-810497B69F2E}" type="datetimeFigureOut">
              <a:rPr lang="en-US" smtClean="0"/>
              <a:t>7/24/2023</a:t>
            </a:fld>
            <a:endParaRPr lang="en-US"/>
          </a:p>
        </p:txBody>
      </p:sp>
    </p:spTree>
    <p:extLst>
      <p:ext uri="{BB962C8B-B14F-4D97-AF65-F5344CB8AC3E}">
        <p14:creationId xmlns:p14="http://schemas.microsoft.com/office/powerpoint/2010/main" val="16984512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983" rtl="0" eaLnBrk="1" latinLnBrk="0" hangingPunct="1">
        <a:lnSpc>
          <a:spcPct val="90000"/>
        </a:lnSpc>
        <a:spcBef>
          <a:spcPct val="0"/>
        </a:spcBef>
        <a:buNone/>
        <a:defRPr sz="3301" kern="1200">
          <a:solidFill>
            <a:schemeClr val="tx1"/>
          </a:solidFill>
          <a:latin typeface="+mj-lt"/>
          <a:ea typeface="+mj-ea"/>
          <a:cs typeface="+mj-cs"/>
        </a:defRPr>
      </a:lvl1pPr>
    </p:titleStyle>
    <p:bodyStyle>
      <a:lvl1pPr marL="171496" indent="-171496" algn="l" defTabSz="685983"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487" indent="-171496" algn="l" defTabSz="6859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479" indent="-171496" algn="l" defTabSz="6859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470"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461"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0070C0"/>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pPr eaLnBrk="1" fontAlgn="auto" hangingPunct="1">
              <a:spcBef>
                <a:spcPts val="0"/>
              </a:spcBef>
              <a:spcAft>
                <a:spcPts val="0"/>
              </a:spcAft>
            </a:pPr>
            <a:endParaRPr lang="en-US" sz="1350" b="0">
              <a:solidFill>
                <a:prstClr val="black"/>
              </a:solidFill>
              <a:latin typeface="Gill Sans MT"/>
            </a:endParaRPr>
          </a:p>
        </p:txBody>
      </p:sp>
      <p:pic>
        <p:nvPicPr>
          <p:cNvPr id="4" name="Picture 3" descr="A blue logo with white text&#10;&#10;Description automatically generated with low confidence">
            <a:extLst>
              <a:ext uri="{FF2B5EF4-FFF2-40B4-BE49-F238E27FC236}">
                <a16:creationId xmlns:a16="http://schemas.microsoft.com/office/drawing/2014/main" id="{A0597192-408E-E0E6-504E-DDCE8A9F0D3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30138" y="6149316"/>
            <a:ext cx="1295400" cy="690880"/>
          </a:xfrm>
          <a:prstGeom prst="rect">
            <a:avLst/>
          </a:prstGeom>
        </p:spPr>
      </p:pic>
    </p:spTree>
    <p:extLst>
      <p:ext uri="{BB962C8B-B14F-4D97-AF65-F5344CB8AC3E}">
        <p14:creationId xmlns:p14="http://schemas.microsoft.com/office/powerpoint/2010/main" val="106828807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bg1"/>
          </a:solidFill>
          <a:latin typeface="Calibri" panose="020F0502020204030204" pitchFamily="34" charset="0"/>
          <a:ea typeface="+mj-ea"/>
          <a:cs typeface="+mj-cs"/>
        </a:defRPr>
      </a:lvl1pPr>
    </p:titleStyle>
    <p:bodyStyle>
      <a:lvl1pPr marL="205733" indent="-205733" algn="l" rtl="0" eaLnBrk="1" latinLnBrk="0" hangingPunct="1">
        <a:spcBef>
          <a:spcPts val="450"/>
        </a:spcBef>
        <a:buClr>
          <a:srgbClr val="86AA2C"/>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66" indent="-205733" algn="l" rtl="0" eaLnBrk="1" latinLnBrk="0" hangingPunct="1">
        <a:spcBef>
          <a:spcPts val="375"/>
        </a:spcBef>
        <a:buClr>
          <a:srgbClr val="86AA2C"/>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199" indent="-171444" algn="l" rtl="0" eaLnBrk="1" latinLnBrk="0" hangingPunct="1">
        <a:spcBef>
          <a:spcPts val="375"/>
        </a:spcBef>
        <a:buClr>
          <a:srgbClr val="86AA2C"/>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33" indent="-171444" algn="l" rtl="0" eaLnBrk="1" latinLnBrk="0" hangingPunct="1">
        <a:spcBef>
          <a:spcPts val="300"/>
        </a:spcBef>
        <a:buClr>
          <a:srgbClr val="86AA2C"/>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666" indent="-171444" algn="l" rtl="0" eaLnBrk="1" latinLnBrk="0" hangingPunct="1">
        <a:spcBef>
          <a:spcPts val="225"/>
        </a:spcBef>
        <a:buClr>
          <a:srgbClr val="86AA2C"/>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399" indent="-137155"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54" indent="-137155"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09" indent="-137155"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65" indent="-137155"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89" algn="l" rtl="0" eaLnBrk="1" latinLnBrk="0" hangingPunct="1">
        <a:defRPr kumimoji="0" kern="1200">
          <a:solidFill>
            <a:schemeClr val="tx1"/>
          </a:solidFill>
          <a:latin typeface="+mn-lt"/>
          <a:ea typeface="+mn-ea"/>
          <a:cs typeface="+mn-cs"/>
        </a:defRPr>
      </a:lvl2pPr>
      <a:lvl3pPr marL="685777" algn="l" rtl="0" eaLnBrk="1" latinLnBrk="0" hangingPunct="1">
        <a:defRPr kumimoji="0" kern="1200">
          <a:solidFill>
            <a:schemeClr val="tx1"/>
          </a:solidFill>
          <a:latin typeface="+mn-lt"/>
          <a:ea typeface="+mn-ea"/>
          <a:cs typeface="+mn-cs"/>
        </a:defRPr>
      </a:lvl3pPr>
      <a:lvl4pPr marL="1028666" algn="l" rtl="0" eaLnBrk="1" latinLnBrk="0" hangingPunct="1">
        <a:defRPr kumimoji="0" kern="1200">
          <a:solidFill>
            <a:schemeClr val="tx1"/>
          </a:solidFill>
          <a:latin typeface="+mn-lt"/>
          <a:ea typeface="+mn-ea"/>
          <a:cs typeface="+mn-cs"/>
        </a:defRPr>
      </a:lvl4pPr>
      <a:lvl5pPr marL="1371554" algn="l" rtl="0" eaLnBrk="1" latinLnBrk="0" hangingPunct="1">
        <a:defRPr kumimoji="0" kern="1200">
          <a:solidFill>
            <a:schemeClr val="tx1"/>
          </a:solidFill>
          <a:latin typeface="+mn-lt"/>
          <a:ea typeface="+mn-ea"/>
          <a:cs typeface="+mn-cs"/>
        </a:defRPr>
      </a:lvl5pPr>
      <a:lvl6pPr marL="1714443" algn="l" rtl="0" eaLnBrk="1" latinLnBrk="0" hangingPunct="1">
        <a:defRPr kumimoji="0" kern="1200">
          <a:solidFill>
            <a:schemeClr val="tx1"/>
          </a:solidFill>
          <a:latin typeface="+mn-lt"/>
          <a:ea typeface="+mn-ea"/>
          <a:cs typeface="+mn-cs"/>
        </a:defRPr>
      </a:lvl6pPr>
      <a:lvl7pPr marL="2057331" algn="l" rtl="0" eaLnBrk="1" latinLnBrk="0" hangingPunct="1">
        <a:defRPr kumimoji="0" kern="1200">
          <a:solidFill>
            <a:schemeClr val="tx1"/>
          </a:solidFill>
          <a:latin typeface="+mn-lt"/>
          <a:ea typeface="+mn-ea"/>
          <a:cs typeface="+mn-cs"/>
        </a:defRPr>
      </a:lvl7pPr>
      <a:lvl8pPr marL="2400220" algn="l" rtl="0" eaLnBrk="1" latinLnBrk="0" hangingPunct="1">
        <a:defRPr kumimoji="0" kern="1200">
          <a:solidFill>
            <a:schemeClr val="tx1"/>
          </a:solidFill>
          <a:latin typeface="+mn-lt"/>
          <a:ea typeface="+mn-ea"/>
          <a:cs typeface="+mn-cs"/>
        </a:defRPr>
      </a:lvl8pPr>
      <a:lvl9pPr marL="2743109"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0070C0"/>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spTree>
    <p:extLst>
      <p:ext uri="{BB962C8B-B14F-4D97-AF65-F5344CB8AC3E}">
        <p14:creationId xmlns:p14="http://schemas.microsoft.com/office/powerpoint/2010/main" val="393296786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9" r:id="rId15"/>
    <p:sldLayoutId id="2147483740" r:id="rId16"/>
    <p:sldLayoutId id="214748375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21" name="Picture 2"/>
          <p:cNvPicPr>
            <a:picLocks noChangeAspect="1" noChangeArrowheads="1"/>
          </p:cNvPicPr>
          <p:nvPr userDrawn="1"/>
        </p:nvPicPr>
        <p:blipFill>
          <a:blip r:embed="rId16"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90733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6.xml"/><Relationship Id="rId1" Type="http://schemas.openxmlformats.org/officeDocument/2006/relationships/slideLayout" Target="../slideLayouts/slideLayout25.xml"/><Relationship Id="rId4" Type="http://schemas.openxmlformats.org/officeDocument/2006/relationships/image" Target="../media/image94.emf"/></Relationships>
</file>

<file path=ppt/slides/_rels/slide1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7.xml"/><Relationship Id="rId1" Type="http://schemas.openxmlformats.org/officeDocument/2006/relationships/slideLayout" Target="../slideLayouts/slideLayout25.xml"/><Relationship Id="rId4" Type="http://schemas.openxmlformats.org/officeDocument/2006/relationships/image" Target="../media/image95.png"/></Relationships>
</file>

<file path=ppt/slides/_rels/slide1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8.xml"/><Relationship Id="rId1" Type="http://schemas.openxmlformats.org/officeDocument/2006/relationships/slideLayout" Target="../slideLayouts/slideLayout25.xml"/><Relationship Id="rId5" Type="http://schemas.openxmlformats.org/officeDocument/2006/relationships/image" Target="../media/image93.jpeg"/><Relationship Id="rId4" Type="http://schemas.openxmlformats.org/officeDocument/2006/relationships/image" Target="../media/image21.jpeg"/></Relationships>
</file>

<file path=ppt/slides/_rels/slide10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9.xml"/><Relationship Id="rId1" Type="http://schemas.openxmlformats.org/officeDocument/2006/relationships/slideLayout" Target="../slideLayouts/slideLayout38.xml"/></Relationships>
</file>

<file path=ppt/slides/_rels/slide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96.png"/></Relationships>
</file>

<file path=ppt/slides/_rels/slide10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2.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105.png"/></Relationships>
</file>

<file path=ppt/slides/_rels/slide10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3.xml"/><Relationship Id="rId1" Type="http://schemas.openxmlformats.org/officeDocument/2006/relationships/slideLayout" Target="../slideLayouts/slideLayout25.xml"/><Relationship Id="rId4" Type="http://schemas.openxmlformats.org/officeDocument/2006/relationships/image" Target="../media/image106.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4.xml"/><Relationship Id="rId1" Type="http://schemas.openxmlformats.org/officeDocument/2006/relationships/slideLayout" Target="../slideLayouts/slideLayout25.xml"/><Relationship Id="rId6" Type="http://schemas.openxmlformats.org/officeDocument/2006/relationships/image" Target="../media/image21.jpeg"/><Relationship Id="rId5" Type="http://schemas.openxmlformats.org/officeDocument/2006/relationships/image" Target="../media/image109.png"/><Relationship Id="rId4" Type="http://schemas.openxmlformats.org/officeDocument/2006/relationships/image" Target="../media/image10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76.xml"/><Relationship Id="rId1" Type="http://schemas.openxmlformats.org/officeDocument/2006/relationships/slideLayout" Target="../slideLayouts/slideLayout38.xml"/><Relationship Id="rId4" Type="http://schemas.openxmlformats.org/officeDocument/2006/relationships/image" Target="../media/image21.jpeg"/></Relationships>
</file>

<file path=ppt/slides/_rels/slide1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7.xml"/><Relationship Id="rId1" Type="http://schemas.openxmlformats.org/officeDocument/2006/relationships/slideLayout" Target="../slideLayouts/slideLayout38.xml"/></Relationships>
</file>

<file path=ppt/slides/_rels/slide1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8.xml"/><Relationship Id="rId1" Type="http://schemas.openxmlformats.org/officeDocument/2006/relationships/slideLayout" Target="../slideLayouts/slideLayout25.xml"/><Relationship Id="rId4" Type="http://schemas.openxmlformats.org/officeDocument/2006/relationships/image" Target="../media/image111.emf"/></Relationships>
</file>

<file path=ppt/slides/_rels/slide1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8.xml"/></Relationships>
</file>

<file path=ppt/slides/_rels/slide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4.xml"/><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5.xml"/><Relationship Id="rId1" Type="http://schemas.openxmlformats.org/officeDocument/2006/relationships/slideLayout" Target="../slideLayouts/slideLayout25.xml"/><Relationship Id="rId4" Type="http://schemas.openxmlformats.org/officeDocument/2006/relationships/image" Target="../media/image114.jpeg"/></Relationships>
</file>

<file path=ppt/slides/_rels/slide12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6.xml"/><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1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7.xml"/><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23.png"/><Relationship Id="rId4" Type="http://schemas.openxmlformats.org/officeDocument/2006/relationships/image" Target="../media/image21.jpeg"/></Relationships>
</file>

<file path=ppt/slides/_rels/slide13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8.xml"/><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1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9.xml"/><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13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0.xml"/><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1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1.xml"/><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13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2.xml"/><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1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3.xml"/><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13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4.xml"/><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1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5.xml"/><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13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6.xml"/><Relationship Id="rId1" Type="http://schemas.openxmlformats.org/officeDocument/2006/relationships/slideLayout" Target="../slideLayouts/slideLayout30.xml"/><Relationship Id="rId4" Type="http://schemas.openxmlformats.org/officeDocument/2006/relationships/image" Target="../media/image88.png"/></Relationships>
</file>

<file path=ppt/slides/_rels/slide1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7.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83.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21.jpeg"/><Relationship Id="rId4" Type="http://schemas.openxmlformats.org/officeDocument/2006/relationships/image" Target="../media/image24.png"/></Relationships>
</file>

<file path=ppt/slides/_rels/slide1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8.xml"/><Relationship Id="rId1" Type="http://schemas.openxmlformats.org/officeDocument/2006/relationships/slideLayout" Target="../slideLayouts/slideLayout25.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5.xml"/></Relationships>
</file>

<file path=ppt/slides/_rels/slide1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9.xml"/><Relationship Id="rId1" Type="http://schemas.openxmlformats.org/officeDocument/2006/relationships/slideLayout" Target="../slideLayouts/slideLayout40.xml"/></Relationships>
</file>

<file path=ppt/slides/_rels/slide1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0.xml"/><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5.xml"/></Relationships>
</file>

<file path=ppt/slides/_rels/slide146.xml.rels><?xml version="1.0" encoding="UTF-8" standalone="yes"?>
<Relationships xmlns="http://schemas.openxmlformats.org/package/2006/relationships"><Relationship Id="rId3" Type="http://schemas.openxmlformats.org/officeDocument/2006/relationships/hyperlink" Target="mailto:info@diabetesed.net" TargetMode="External"/><Relationship Id="rId2" Type="http://schemas.openxmlformats.org/officeDocument/2006/relationships/hyperlink" Target="http://www.diabetesed.net/" TargetMode="External"/><Relationship Id="rId1" Type="http://schemas.openxmlformats.org/officeDocument/2006/relationships/slideLayout" Target="../slideLayouts/slideLayout25.xml"/><Relationship Id="rId4" Type="http://schemas.openxmlformats.org/officeDocument/2006/relationships/image" Target="../media/image126.pn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5.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hyperlink" Target="http://www.quantumday.com/2012/11/study-on-beginnings-of-pancreatic.html" TargetMode="External"/><Relationship Id="rId2" Type="http://schemas.openxmlformats.org/officeDocument/2006/relationships/image" Target="../media/image27.jpg"/><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29.tiff"/></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1.jpeg"/><Relationship Id="rId2" Type="http://schemas.openxmlformats.org/officeDocument/2006/relationships/diagramData" Target="../diagrams/data1.xml"/><Relationship Id="rId1" Type="http://schemas.openxmlformats.org/officeDocument/2006/relationships/slideLayout" Target="../slideLayouts/slideLayout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5.xml"/><Relationship Id="rId1" Type="http://schemas.openxmlformats.org/officeDocument/2006/relationships/tags" Target="../tags/tag3.xml"/><Relationship Id="rId5" Type="http://schemas.openxmlformats.org/officeDocument/2006/relationships/image" Target="../media/image21.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hyperlink" Target="https://commons.wikimedia.org/wiki/File:Insulin_Delivery_Devices-es.png" TargetMode="External"/><Relationship Id="rId2" Type="http://schemas.openxmlformats.org/officeDocument/2006/relationships/image" Target="../media/image34.png"/><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hyperlink" Target="https://creativecommons.org/licenses/by-sa/3.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8.xml"/><Relationship Id="rId1" Type="http://schemas.openxmlformats.org/officeDocument/2006/relationships/tags" Target="../tags/tag4.xml"/><Relationship Id="rId5" Type="http://schemas.openxmlformats.org/officeDocument/2006/relationships/image" Target="../media/image21.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8.xml"/><Relationship Id="rId5" Type="http://schemas.openxmlformats.org/officeDocument/2006/relationships/image" Target="../media/image11.jpeg"/><Relationship Id="rId4" Type="http://schemas.openxmlformats.org/officeDocument/2006/relationships/hyperlink" Target="http://www.diabetesed.ne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5.xml"/><Relationship Id="rId6" Type="http://schemas.openxmlformats.org/officeDocument/2006/relationships/image" Target="../media/image21.jpe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3.png"/><Relationship Id="rId2" Type="http://schemas.openxmlformats.org/officeDocument/2006/relationships/slideLayout" Target="../slideLayouts/slideLayout25.xml"/><Relationship Id="rId1" Type="http://schemas.openxmlformats.org/officeDocument/2006/relationships/tags" Target="../tags/tag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4.jpe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5.xml"/><Relationship Id="rId6" Type="http://schemas.openxmlformats.org/officeDocument/2006/relationships/image" Target="../media/image21.jpeg"/><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21.jpeg"/></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21.jpe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5.xml"/><Relationship Id="rId5" Type="http://schemas.openxmlformats.org/officeDocument/2006/relationships/image" Target="../media/image58.png"/><Relationship Id="rId4" Type="http://schemas.openxmlformats.org/officeDocument/2006/relationships/image" Target="../media/image21.jpe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21.jpe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21.jpeg"/><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3.jpeg"/><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diabetesdialectics.wordpress.com/tag/cgm/" TargetMode="Externa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64.jpg"/><Relationship Id="rId5" Type="http://schemas.openxmlformats.org/officeDocument/2006/relationships/image" Target="../media/image21.jpeg"/><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36.xml"/><Relationship Id="rId4" Type="http://schemas.openxmlformats.org/officeDocument/2006/relationships/image" Target="../media/image21.jpeg"/></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7.xml"/><Relationship Id="rId5" Type="http://schemas.openxmlformats.org/officeDocument/2006/relationships/image" Target="../media/image21.jpeg"/><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21.jpeg"/><Relationship Id="rId5" Type="http://schemas.openxmlformats.org/officeDocument/2006/relationships/image" Target="../media/image68.png"/><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2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8.xml"/><Relationship Id="rId5" Type="http://schemas.openxmlformats.org/officeDocument/2006/relationships/image" Target="../media/image21.jpeg"/><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71.jpeg"/></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1.jpeg"/><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image" Target="../media/image21.jpeg"/></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25.xml"/><Relationship Id="rId5" Type="http://schemas.openxmlformats.org/officeDocument/2006/relationships/image" Target="../media/image76.jpeg"/><Relationship Id="rId4" Type="http://schemas.openxmlformats.org/officeDocument/2006/relationships/image" Target="../media/image21.jpeg"/></Relationships>
</file>

<file path=ppt/slides/_rels/slide6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5.xml"/><Relationship Id="rId4" Type="http://schemas.openxmlformats.org/officeDocument/2006/relationships/image" Target="../media/image21.jpeg"/></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77.jpeg"/></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78.jpg"/></Relationships>
</file>

<file path=ppt/slides/_rels/slide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25.xml"/><Relationship Id="rId5" Type="http://schemas.openxmlformats.org/officeDocument/2006/relationships/image" Target="../media/image79.png"/><Relationship Id="rId4" Type="http://schemas.openxmlformats.org/officeDocument/2006/relationships/image" Target="../media/image21.jpeg"/></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83.jpeg"/></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25.xml"/><Relationship Id="rId4" Type="http://schemas.openxmlformats.org/officeDocument/2006/relationships/image" Target="../media/image21.jpeg"/></Relationships>
</file>

<file path=ppt/slides/_rels/slide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86.jpeg"/></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25.xml"/><Relationship Id="rId4" Type="http://schemas.openxmlformats.org/officeDocument/2006/relationships/image" Target="../media/image21.jpeg"/></Relationships>
</file>

<file path=ppt/slides/_rels/slide8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19.png"/></Relationships>
</file>

<file path=ppt/slides/_rels/slide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25.xml"/><Relationship Id="rId4" Type="http://schemas.openxmlformats.org/officeDocument/2006/relationships/image" Target="../media/image21.jpeg"/></Relationships>
</file>

<file path=ppt/slides/_rels/slide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25.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25.xml"/><Relationship Id="rId4" Type="http://schemas.openxmlformats.org/officeDocument/2006/relationships/image" Target="../media/image21.jpeg"/></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25.xml"/><Relationship Id="rId4" Type="http://schemas.openxmlformats.org/officeDocument/2006/relationships/image" Target="../media/image89.png"/></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25.xml"/><Relationship Id="rId4" Type="http://schemas.openxmlformats.org/officeDocument/2006/relationships/image" Target="../media/image21.jpeg"/></Relationships>
</file>

<file path=ppt/slides/_rels/slide9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0.png"/><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92.jpeg"/></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4.xml"/><Relationship Id="rId1" Type="http://schemas.openxmlformats.org/officeDocument/2006/relationships/slideLayout" Target="../slideLayouts/slideLayout25.xml"/><Relationship Id="rId4" Type="http://schemas.openxmlformats.org/officeDocument/2006/relationships/image" Target="../media/image21.jpeg"/></Relationships>
</file>

<file path=ppt/slides/_rels/slide9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5.xml"/><Relationship Id="rId1" Type="http://schemas.openxmlformats.org/officeDocument/2006/relationships/slideLayout" Target="../slideLayouts/slideLayout25.xml"/><Relationship Id="rId5" Type="http://schemas.openxmlformats.org/officeDocument/2006/relationships/image" Target="../media/image93.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25D50-F084-67DF-A190-3F62E5782016}"/>
              </a:ext>
            </a:extLst>
          </p:cNvPr>
          <p:cNvSpPr>
            <a:spLocks noGrp="1"/>
          </p:cNvSpPr>
          <p:nvPr>
            <p:ph type="title"/>
          </p:nvPr>
        </p:nvSpPr>
        <p:spPr>
          <a:xfrm>
            <a:off x="457200" y="152400"/>
            <a:ext cx="8229600" cy="1371600"/>
          </a:xfrm>
        </p:spPr>
        <p:txBody>
          <a:bodyPr>
            <a:noAutofit/>
          </a:bodyPr>
          <a:lstStyle/>
          <a:p>
            <a:r>
              <a:rPr lang="en-US" sz="3600" dirty="0"/>
              <a:t>Welcome to ReVive 5 Training Program – Session 2</a:t>
            </a:r>
          </a:p>
        </p:txBody>
      </p:sp>
      <p:pic>
        <p:nvPicPr>
          <p:cNvPr id="4" name="Content Placeholder 3">
            <a:extLst>
              <a:ext uri="{FF2B5EF4-FFF2-40B4-BE49-F238E27FC236}">
                <a16:creationId xmlns:a16="http://schemas.microsoft.com/office/drawing/2014/main" id="{6E66B910-D82A-F4BE-B42C-17DC836173DC}"/>
              </a:ext>
            </a:extLst>
          </p:cNvPr>
          <p:cNvPicPr>
            <a:picLocks noGrp="1" noChangeAspect="1"/>
          </p:cNvPicPr>
          <p:nvPr>
            <p:ph sz="quarter" idx="1"/>
          </p:nvPr>
        </p:nvPicPr>
        <p:blipFill>
          <a:blip r:embed="rId2"/>
          <a:stretch>
            <a:fillRect/>
          </a:stretch>
        </p:blipFill>
        <p:spPr>
          <a:xfrm>
            <a:off x="1676400" y="1828800"/>
            <a:ext cx="5230172" cy="4362421"/>
          </a:xfrm>
          <a:prstGeom prst="rect">
            <a:avLst/>
          </a:prstGeom>
        </p:spPr>
      </p:pic>
    </p:spTree>
    <p:extLst>
      <p:ext uri="{BB962C8B-B14F-4D97-AF65-F5344CB8AC3E}">
        <p14:creationId xmlns:p14="http://schemas.microsoft.com/office/powerpoint/2010/main" val="255614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F469-A70D-E002-CE33-1A9926DDD296}"/>
              </a:ext>
            </a:extLst>
          </p:cNvPr>
          <p:cNvSpPr>
            <a:spLocks noGrp="1"/>
          </p:cNvSpPr>
          <p:nvPr>
            <p:ph type="title"/>
          </p:nvPr>
        </p:nvSpPr>
        <p:spPr/>
        <p:txBody>
          <a:bodyPr/>
          <a:lstStyle/>
          <a:p>
            <a:r>
              <a:rPr lang="en-US" dirty="0"/>
              <a:t>ReVive 5 Steps</a:t>
            </a:r>
          </a:p>
        </p:txBody>
      </p:sp>
      <p:sp>
        <p:nvSpPr>
          <p:cNvPr id="14" name="Content Placeholder 13"/>
          <p:cNvSpPr>
            <a:spLocks noGrp="1"/>
          </p:cNvSpPr>
          <p:nvPr>
            <p:ph sz="quarter" idx="1"/>
          </p:nvPr>
        </p:nvSpPr>
        <p:spPr/>
        <p:txBody>
          <a:bodyPr>
            <a:normAutofit fontScale="92500"/>
          </a:bodyPr>
          <a:lstStyle/>
          <a:p>
            <a:pPr marL="0" indent="0">
              <a:lnSpc>
                <a:spcPct val="110000"/>
              </a:lnSpc>
              <a:spcBef>
                <a:spcPts val="0"/>
              </a:spcBef>
              <a:buNone/>
            </a:pPr>
            <a:r>
              <a:rPr lang="en-US" b="1" dirty="0">
                <a:latin typeface="Calibri" panose="020F0502020204030204" pitchFamily="34" charset="0"/>
                <a:ea typeface="Calibri" panose="020F0502020204030204" pitchFamily="34" charset="0"/>
              </a:rPr>
              <a:t>5 Steps to Address Distress Diabetes and Enhance Management</a:t>
            </a:r>
            <a:endParaRPr lang="en-US" dirty="0">
              <a:latin typeface="Calibri" panose="020F0502020204030204" pitchFamily="34" charset="0"/>
              <a:ea typeface="Calibri" panose="020F0502020204030204" pitchFamily="34" charset="0"/>
            </a:endParaRP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Assess diabetes distress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Begin a conversation to foster a new perspective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Consider different management choices that are not driven by tough thoughts and feelings  </a:t>
            </a:r>
          </a:p>
          <a:p>
            <a:pPr marL="385865" indent="-385865">
              <a:lnSpc>
                <a:spcPct val="110000"/>
              </a:lnSpc>
              <a:spcBef>
                <a:spcPts val="0"/>
              </a:spcBef>
              <a:buAutoNum type="arabicPeriod"/>
            </a:pPr>
            <a:r>
              <a:rPr lang="en-US" dirty="0">
                <a:solidFill>
                  <a:srgbClr val="0070C0"/>
                </a:solidFill>
                <a:latin typeface="Calibri" panose="020F0502020204030204" pitchFamily="34" charset="0"/>
                <a:ea typeface="Calibri" panose="020F0502020204030204" pitchFamily="34" charset="0"/>
              </a:rPr>
              <a:t>Optimize self-management based on personal choice and values—”find the expert within.”</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Make changes and plan for next steps.  </a:t>
            </a:r>
          </a:p>
          <a:p>
            <a:pPr marL="0" indent="0">
              <a:buClr>
                <a:srgbClr val="005959"/>
              </a:buClr>
              <a:buNone/>
            </a:pPr>
            <a:endParaRPr lang="en-US" sz="2701" b="1"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334DCAAF-2AF1-941B-FA97-8D09EAB9C14C}"/>
              </a:ext>
            </a:extLst>
          </p:cNvPr>
          <p:cNvSpPr/>
          <p:nvPr/>
        </p:nvSpPr>
        <p:spPr>
          <a:xfrm>
            <a:off x="762000" y="6253675"/>
            <a:ext cx="903637" cy="4498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851441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pic>
        <p:nvPicPr>
          <p:cNvPr id="2" name="Picture 1"/>
          <p:cNvPicPr>
            <a:picLocks noChangeAspect="1"/>
          </p:cNvPicPr>
          <p:nvPr/>
        </p:nvPicPr>
        <p:blipFill>
          <a:blip r:embed="rId4"/>
          <a:stretch>
            <a:fillRect/>
          </a:stretch>
        </p:blipFill>
        <p:spPr>
          <a:xfrm>
            <a:off x="672005" y="1077062"/>
            <a:ext cx="7543800" cy="5593973"/>
          </a:xfrm>
          <a:prstGeom prst="rect">
            <a:avLst/>
          </a:prstGeom>
        </p:spPr>
      </p:pic>
      <p:sp>
        <p:nvSpPr>
          <p:cNvPr id="7" name="Title 6">
            <a:extLst>
              <a:ext uri="{FF2B5EF4-FFF2-40B4-BE49-F238E27FC236}">
                <a16:creationId xmlns:a16="http://schemas.microsoft.com/office/drawing/2014/main" id="{483FFE6C-66C2-858F-4AE8-26603395CFA5}"/>
              </a:ext>
            </a:extLst>
          </p:cNvPr>
          <p:cNvSpPr>
            <a:spLocks noGrp="1"/>
          </p:cNvSpPr>
          <p:nvPr>
            <p:ph type="title"/>
          </p:nvPr>
        </p:nvSpPr>
        <p:spPr/>
        <p:txBody>
          <a:bodyPr/>
          <a:lstStyle/>
          <a:p>
            <a:r>
              <a:rPr lang="en-US" dirty="0"/>
              <a:t>Log Sheet – What is the Issue?</a:t>
            </a:r>
          </a:p>
        </p:txBody>
      </p:sp>
      <p:sp>
        <p:nvSpPr>
          <p:cNvPr id="3" name="Oval 2">
            <a:extLst>
              <a:ext uri="{FF2B5EF4-FFF2-40B4-BE49-F238E27FC236}">
                <a16:creationId xmlns:a16="http://schemas.microsoft.com/office/drawing/2014/main" id="{D7D76D0E-DC55-F19B-9B01-184A6BCAF00C}"/>
              </a:ext>
            </a:extLst>
          </p:cNvPr>
          <p:cNvSpPr/>
          <p:nvPr/>
        </p:nvSpPr>
        <p:spPr>
          <a:xfrm>
            <a:off x="1524000" y="3429000"/>
            <a:ext cx="6248400" cy="16002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4" name="Oval 3">
            <a:extLst>
              <a:ext uri="{FF2B5EF4-FFF2-40B4-BE49-F238E27FC236}">
                <a16:creationId xmlns:a16="http://schemas.microsoft.com/office/drawing/2014/main" id="{7AD89654-7BF8-C6D1-63A7-15F8562F5C89}"/>
              </a:ext>
            </a:extLst>
          </p:cNvPr>
          <p:cNvSpPr/>
          <p:nvPr/>
        </p:nvSpPr>
        <p:spPr>
          <a:xfrm>
            <a:off x="6878852" y="1443436"/>
            <a:ext cx="914400" cy="62057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6" name="Oval 5">
            <a:extLst>
              <a:ext uri="{FF2B5EF4-FFF2-40B4-BE49-F238E27FC236}">
                <a16:creationId xmlns:a16="http://schemas.microsoft.com/office/drawing/2014/main" id="{D6A79C9A-A01A-12ED-B043-97550468B282}"/>
              </a:ext>
            </a:extLst>
          </p:cNvPr>
          <p:cNvSpPr/>
          <p:nvPr/>
        </p:nvSpPr>
        <p:spPr>
          <a:xfrm>
            <a:off x="2657721" y="5347031"/>
            <a:ext cx="1066800" cy="1133393"/>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8" name="Oval 7">
            <a:extLst>
              <a:ext uri="{FF2B5EF4-FFF2-40B4-BE49-F238E27FC236}">
                <a16:creationId xmlns:a16="http://schemas.microsoft.com/office/drawing/2014/main" id="{961932DA-E768-508E-E378-DE15F097FBDD}"/>
              </a:ext>
            </a:extLst>
          </p:cNvPr>
          <p:cNvSpPr/>
          <p:nvPr/>
        </p:nvSpPr>
        <p:spPr>
          <a:xfrm>
            <a:off x="4200281" y="5268001"/>
            <a:ext cx="1219200" cy="1212423"/>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9" name="Oval 8">
            <a:extLst>
              <a:ext uri="{FF2B5EF4-FFF2-40B4-BE49-F238E27FC236}">
                <a16:creationId xmlns:a16="http://schemas.microsoft.com/office/drawing/2014/main" id="{9079F6D9-9635-4B65-BFAD-55DB0E0EDABF}"/>
              </a:ext>
            </a:extLst>
          </p:cNvPr>
          <p:cNvSpPr/>
          <p:nvPr/>
        </p:nvSpPr>
        <p:spPr>
          <a:xfrm>
            <a:off x="5895241" y="5248423"/>
            <a:ext cx="1384823" cy="124727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10" name="TextBox 9">
            <a:extLst>
              <a:ext uri="{FF2B5EF4-FFF2-40B4-BE49-F238E27FC236}">
                <a16:creationId xmlns:a16="http://schemas.microsoft.com/office/drawing/2014/main" id="{8FFC2180-85AD-0DB4-2323-2798FAD8AEC4}"/>
              </a:ext>
            </a:extLst>
          </p:cNvPr>
          <p:cNvSpPr txBox="1"/>
          <p:nvPr/>
        </p:nvSpPr>
        <p:spPr>
          <a:xfrm>
            <a:off x="8077200" y="1524000"/>
            <a:ext cx="914400" cy="1200329"/>
          </a:xfrm>
          <a:prstGeom prst="rect">
            <a:avLst/>
          </a:prstGeom>
          <a:noFill/>
        </p:spPr>
        <p:txBody>
          <a:bodyPr wrap="square" rtlCol="0">
            <a:spAutoFit/>
          </a:bodyPr>
          <a:lstStyle/>
          <a:p>
            <a:r>
              <a:rPr lang="en-US" dirty="0">
                <a:solidFill>
                  <a:srgbClr val="0070C0"/>
                </a:solidFill>
              </a:rPr>
              <a:t>Not enough basal insulin</a:t>
            </a:r>
          </a:p>
        </p:txBody>
      </p:sp>
    </p:spTree>
    <p:extLst>
      <p:ext uri="{BB962C8B-B14F-4D97-AF65-F5344CB8AC3E}">
        <p14:creationId xmlns:p14="http://schemas.microsoft.com/office/powerpoint/2010/main" val="3972339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 calcmode="lin" valueType="num">
                                      <p:cBhvr>
                                        <p:cTn id="49" dur="1000" fill="hold"/>
                                        <p:tgtEl>
                                          <p:spTgt spid="10"/>
                                        </p:tgtEl>
                                        <p:attrNameLst>
                                          <p:attrName>style.rotation</p:attrName>
                                        </p:attrNameLst>
                                      </p:cBhvr>
                                      <p:tavLst>
                                        <p:tav tm="0">
                                          <p:val>
                                            <p:fltVal val="90"/>
                                          </p:val>
                                        </p:tav>
                                        <p:tav tm="100000">
                                          <p:val>
                                            <p:fltVal val="0"/>
                                          </p:val>
                                        </p:tav>
                                      </p:tavLst>
                                    </p:anim>
                                    <p:animEffect transition="in" filter="fade">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P spid="9" grpId="0" animBg="1"/>
      <p:bldP spid="1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pic>
        <p:nvPicPr>
          <p:cNvPr id="2" name="Picture 1"/>
          <p:cNvPicPr>
            <a:picLocks noChangeAspect="1"/>
          </p:cNvPicPr>
          <p:nvPr/>
        </p:nvPicPr>
        <p:blipFill>
          <a:blip r:embed="rId4"/>
          <a:stretch>
            <a:fillRect/>
          </a:stretch>
        </p:blipFill>
        <p:spPr>
          <a:xfrm>
            <a:off x="914400" y="1156355"/>
            <a:ext cx="6934200" cy="5493223"/>
          </a:xfrm>
          <a:prstGeom prst="rect">
            <a:avLst/>
          </a:prstGeom>
        </p:spPr>
      </p:pic>
      <p:sp>
        <p:nvSpPr>
          <p:cNvPr id="7" name="Title 6">
            <a:extLst>
              <a:ext uri="{FF2B5EF4-FFF2-40B4-BE49-F238E27FC236}">
                <a16:creationId xmlns:a16="http://schemas.microsoft.com/office/drawing/2014/main" id="{99A40B2B-5A56-66E1-818F-23D3B2C39EA2}"/>
              </a:ext>
            </a:extLst>
          </p:cNvPr>
          <p:cNvSpPr>
            <a:spLocks noGrp="1"/>
          </p:cNvSpPr>
          <p:nvPr>
            <p:ph type="title"/>
          </p:nvPr>
        </p:nvSpPr>
        <p:spPr/>
        <p:txBody>
          <a:bodyPr/>
          <a:lstStyle/>
          <a:p>
            <a:r>
              <a:rPr lang="en-US" dirty="0"/>
              <a:t>Log Sheet – What is Issue?</a:t>
            </a:r>
          </a:p>
        </p:txBody>
      </p:sp>
      <p:sp>
        <p:nvSpPr>
          <p:cNvPr id="3" name="TextBox 2">
            <a:extLst>
              <a:ext uri="{FF2B5EF4-FFF2-40B4-BE49-F238E27FC236}">
                <a16:creationId xmlns:a16="http://schemas.microsoft.com/office/drawing/2014/main" id="{7DC3E34C-4FAF-4754-4AC9-C5903C4AAC63}"/>
              </a:ext>
            </a:extLst>
          </p:cNvPr>
          <p:cNvSpPr txBox="1"/>
          <p:nvPr/>
        </p:nvSpPr>
        <p:spPr>
          <a:xfrm>
            <a:off x="8077200" y="1524000"/>
            <a:ext cx="914400" cy="1200329"/>
          </a:xfrm>
          <a:prstGeom prst="rect">
            <a:avLst/>
          </a:prstGeom>
          <a:noFill/>
        </p:spPr>
        <p:txBody>
          <a:bodyPr wrap="square" rtlCol="0">
            <a:spAutoFit/>
          </a:bodyPr>
          <a:lstStyle/>
          <a:p>
            <a:r>
              <a:rPr lang="en-US" dirty="0">
                <a:solidFill>
                  <a:srgbClr val="0070C0"/>
                </a:solidFill>
              </a:rPr>
              <a:t>Too much basal insulin</a:t>
            </a:r>
          </a:p>
        </p:txBody>
      </p:sp>
      <p:sp>
        <p:nvSpPr>
          <p:cNvPr id="4" name="Oval 3">
            <a:extLst>
              <a:ext uri="{FF2B5EF4-FFF2-40B4-BE49-F238E27FC236}">
                <a16:creationId xmlns:a16="http://schemas.microsoft.com/office/drawing/2014/main" id="{84279B6D-5444-80E4-138B-718A6C226711}"/>
              </a:ext>
            </a:extLst>
          </p:cNvPr>
          <p:cNvSpPr/>
          <p:nvPr/>
        </p:nvSpPr>
        <p:spPr>
          <a:xfrm>
            <a:off x="6878852" y="1443436"/>
            <a:ext cx="914400" cy="62057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6" name="Oval 5">
            <a:extLst>
              <a:ext uri="{FF2B5EF4-FFF2-40B4-BE49-F238E27FC236}">
                <a16:creationId xmlns:a16="http://schemas.microsoft.com/office/drawing/2014/main" id="{517E007F-F19A-B6CE-6D47-FEE3BB7B603F}"/>
              </a:ext>
            </a:extLst>
          </p:cNvPr>
          <p:cNvSpPr/>
          <p:nvPr/>
        </p:nvSpPr>
        <p:spPr>
          <a:xfrm>
            <a:off x="1371600" y="3592680"/>
            <a:ext cx="6705600" cy="1284119"/>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1955374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8" name="Title 7">
            <a:extLst>
              <a:ext uri="{FF2B5EF4-FFF2-40B4-BE49-F238E27FC236}">
                <a16:creationId xmlns:a16="http://schemas.microsoft.com/office/drawing/2014/main" id="{6427617F-1ECA-C36F-2CF7-A6E5BC2B6743}"/>
              </a:ext>
            </a:extLst>
          </p:cNvPr>
          <p:cNvSpPr>
            <a:spLocks noGrp="1"/>
          </p:cNvSpPr>
          <p:nvPr>
            <p:ph type="title"/>
          </p:nvPr>
        </p:nvSpPr>
        <p:spPr/>
        <p:txBody>
          <a:bodyPr/>
          <a:lstStyle/>
          <a:p>
            <a:r>
              <a:rPr lang="en-US" dirty="0"/>
              <a:t>Diabetes Detective – Bolus Insulin </a:t>
            </a:r>
          </a:p>
        </p:txBody>
      </p:sp>
      <p:sp>
        <p:nvSpPr>
          <p:cNvPr id="11" name="Content Placeholder 10">
            <a:extLst>
              <a:ext uri="{FF2B5EF4-FFF2-40B4-BE49-F238E27FC236}">
                <a16:creationId xmlns:a16="http://schemas.microsoft.com/office/drawing/2014/main" id="{0289BC04-554F-F584-4895-CD3BBCA2562F}"/>
              </a:ext>
            </a:extLst>
          </p:cNvPr>
          <p:cNvSpPr>
            <a:spLocks noGrp="1"/>
          </p:cNvSpPr>
          <p:nvPr>
            <p:ph sz="quarter" idx="1"/>
          </p:nvPr>
        </p:nvSpPr>
        <p:spPr>
          <a:xfrm>
            <a:off x="457200" y="1219200"/>
            <a:ext cx="5486400" cy="5744038"/>
          </a:xfrm>
        </p:spPr>
        <p:txBody>
          <a:bodyPr>
            <a:normAutofit/>
          </a:bodyPr>
          <a:lstStyle/>
          <a:p>
            <a:pPr marL="342991" indent="-342991">
              <a:buClr>
                <a:srgbClr val="005959"/>
              </a:buClr>
              <a:buFont typeface="Wingdings" panose="05000000000000000000" pitchFamily="2" charset="2"/>
              <a:buChar char="§"/>
            </a:pPr>
            <a:r>
              <a:rPr lang="en-US" sz="2400" b="1" dirty="0">
                <a:solidFill>
                  <a:srgbClr val="0070C0"/>
                </a:solidFill>
                <a:cs typeface="Calibri" panose="020F0502020204030204" pitchFamily="34" charset="0"/>
              </a:rPr>
              <a:t>Bolus insulin assessment</a:t>
            </a:r>
          </a:p>
          <a:p>
            <a:pPr marL="800233" lvl="1" indent="-342991">
              <a:buClr>
                <a:srgbClr val="005959"/>
              </a:buClr>
              <a:buFont typeface="Wingdings" panose="05000000000000000000" pitchFamily="2" charset="2"/>
              <a:buChar char="§"/>
            </a:pPr>
            <a:r>
              <a:rPr lang="en-US" sz="2800" dirty="0">
                <a:cs typeface="Calibri" panose="020F0502020204030204" pitchFamily="34" charset="0"/>
              </a:rPr>
              <a:t>Is the amount of bolus insulin taken enough to cover the carbs eaten?</a:t>
            </a:r>
          </a:p>
          <a:p>
            <a:pPr marL="800233" lvl="1" indent="-342991">
              <a:buClr>
                <a:srgbClr val="005959"/>
              </a:buClr>
              <a:buFont typeface="Wingdings" panose="05000000000000000000" pitchFamily="2" charset="2"/>
              <a:buChar char="§"/>
            </a:pPr>
            <a:r>
              <a:rPr lang="en-US" sz="2800" dirty="0">
                <a:cs typeface="Calibri" panose="020F0502020204030204" pitchFamily="34" charset="0"/>
              </a:rPr>
              <a:t>Carbs count accurate?</a:t>
            </a:r>
          </a:p>
          <a:p>
            <a:pPr marL="800233" lvl="1" indent="-342991">
              <a:buClr>
                <a:srgbClr val="005959"/>
              </a:buClr>
              <a:buFont typeface="Wingdings" panose="05000000000000000000" pitchFamily="2" charset="2"/>
              <a:buChar char="§"/>
            </a:pPr>
            <a:r>
              <a:rPr lang="en-US" sz="2800" dirty="0">
                <a:cs typeface="Calibri" panose="020F0502020204030204" pitchFamily="34" charset="0"/>
              </a:rPr>
              <a:t>What carb ratio used?</a:t>
            </a:r>
          </a:p>
          <a:p>
            <a:pPr marL="800233" lvl="1" indent="-342991">
              <a:buClr>
                <a:srgbClr val="005959"/>
              </a:buClr>
              <a:buFont typeface="Wingdings" panose="05000000000000000000" pitchFamily="2" charset="2"/>
              <a:buChar char="§"/>
            </a:pPr>
            <a:r>
              <a:rPr lang="en-US" sz="2800" dirty="0">
                <a:cs typeface="Calibri" panose="020F0502020204030204" pitchFamily="34" charset="0"/>
              </a:rPr>
              <a:t>Bolus insulin timing?</a:t>
            </a:r>
          </a:p>
          <a:p>
            <a:pPr marL="800233" lvl="1" indent="-342991">
              <a:buClr>
                <a:srgbClr val="005959"/>
              </a:buClr>
              <a:buFont typeface="Wingdings" panose="05000000000000000000" pitchFamily="2" charset="2"/>
              <a:buChar char="§"/>
            </a:pPr>
            <a:r>
              <a:rPr lang="en-US" sz="2800" dirty="0">
                <a:cs typeface="Calibri" panose="020F0502020204030204" pitchFamily="34" charset="0"/>
              </a:rPr>
              <a:t>Too little/too much bolus insulin taken, given the carbs eaten?</a:t>
            </a:r>
          </a:p>
          <a:p>
            <a:pPr marL="800233" lvl="1" indent="-342991">
              <a:buClr>
                <a:srgbClr val="005959"/>
              </a:buClr>
              <a:buFont typeface="Wingdings" panose="05000000000000000000" pitchFamily="2" charset="2"/>
              <a:buChar char="§"/>
            </a:pPr>
            <a:r>
              <a:rPr lang="en-US" sz="2800" dirty="0">
                <a:cs typeface="Calibri" panose="020F0502020204030204" pitchFamily="34" charset="0"/>
              </a:rPr>
              <a:t>Correction needed? Was it taken?</a:t>
            </a:r>
          </a:p>
          <a:p>
            <a:endParaRPr lang="en-US" dirty="0"/>
          </a:p>
        </p:txBody>
      </p:sp>
      <p:sp>
        <p:nvSpPr>
          <p:cNvPr id="2" name="Rectangle: Rounded Corners 1">
            <a:extLst>
              <a:ext uri="{FF2B5EF4-FFF2-40B4-BE49-F238E27FC236}">
                <a16:creationId xmlns:a16="http://schemas.microsoft.com/office/drawing/2014/main" id="{F7210679-E734-0DC6-8021-F28A8407B715}"/>
              </a:ext>
            </a:extLst>
          </p:cNvPr>
          <p:cNvSpPr/>
          <p:nvPr/>
        </p:nvSpPr>
        <p:spPr>
          <a:xfrm>
            <a:off x="6705601" y="5486400"/>
            <a:ext cx="1093168" cy="533400"/>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pic>
        <p:nvPicPr>
          <p:cNvPr id="3" name="Picture 2" descr="Notepad, eyeglasses and coffee still life">
            <a:extLst>
              <a:ext uri="{FF2B5EF4-FFF2-40B4-BE49-F238E27FC236}">
                <a16:creationId xmlns:a16="http://schemas.microsoft.com/office/drawing/2014/main" id="{2285C461-57FC-5AC6-DEF9-DCF32B2A09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365750" y="1908175"/>
            <a:ext cx="3962400" cy="2641600"/>
          </a:xfrm>
          <a:prstGeom prst="rect">
            <a:avLst/>
          </a:prstGeom>
        </p:spPr>
      </p:pic>
      <p:sp>
        <p:nvSpPr>
          <p:cNvPr id="4" name="TextBox 3">
            <a:extLst>
              <a:ext uri="{FF2B5EF4-FFF2-40B4-BE49-F238E27FC236}">
                <a16:creationId xmlns:a16="http://schemas.microsoft.com/office/drawing/2014/main" id="{4D383A19-9935-227A-6A58-8E10B640A83E}"/>
              </a:ext>
            </a:extLst>
          </p:cNvPr>
          <p:cNvSpPr txBox="1"/>
          <p:nvPr/>
        </p:nvSpPr>
        <p:spPr>
          <a:xfrm>
            <a:off x="6553200" y="2667000"/>
            <a:ext cx="1447800" cy="923330"/>
          </a:xfrm>
          <a:prstGeom prst="rect">
            <a:avLst/>
          </a:prstGeom>
          <a:noFill/>
        </p:spPr>
        <p:txBody>
          <a:bodyPr wrap="square" rtlCol="0">
            <a:spAutoFit/>
          </a:bodyPr>
          <a:lstStyle/>
          <a:p>
            <a:r>
              <a:rPr lang="en-US" dirty="0">
                <a:solidFill>
                  <a:schemeClr val="accent2">
                    <a:lumMod val="75000"/>
                  </a:schemeClr>
                </a:solidFill>
              </a:rPr>
              <a:t>Check out carb counting apps</a:t>
            </a:r>
          </a:p>
        </p:txBody>
      </p:sp>
    </p:spTree>
    <p:extLst>
      <p:ext uri="{BB962C8B-B14F-4D97-AF65-F5344CB8AC3E}">
        <p14:creationId xmlns:p14="http://schemas.microsoft.com/office/powerpoint/2010/main" val="1839062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417D7137-EF8F-7746-FE90-C504B9B9F3A0}"/>
              </a:ext>
            </a:extLst>
          </p:cNvPr>
          <p:cNvPicPr>
            <a:picLocks noGrp="1" noChangeAspect="1"/>
          </p:cNvPicPr>
          <p:nvPr>
            <p:ph sz="quarter" idx="1"/>
          </p:nvPr>
        </p:nvPicPr>
        <p:blipFill>
          <a:blip r:embed="rId2"/>
          <a:stretch>
            <a:fillRect/>
          </a:stretch>
        </p:blipFill>
        <p:spPr>
          <a:xfrm>
            <a:off x="480541" y="142114"/>
            <a:ext cx="7935005" cy="6573771"/>
          </a:xfrm>
        </p:spPr>
      </p:pic>
      <p:sp>
        <p:nvSpPr>
          <p:cNvPr id="4" name="Oval 3">
            <a:extLst>
              <a:ext uri="{FF2B5EF4-FFF2-40B4-BE49-F238E27FC236}">
                <a16:creationId xmlns:a16="http://schemas.microsoft.com/office/drawing/2014/main" id="{D45FF405-0B68-CC8A-4AE3-BF6B36B3BF57}"/>
              </a:ext>
            </a:extLst>
          </p:cNvPr>
          <p:cNvSpPr/>
          <p:nvPr/>
        </p:nvSpPr>
        <p:spPr>
          <a:xfrm>
            <a:off x="728454" y="838200"/>
            <a:ext cx="7615445" cy="4572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6" name="Oval 5">
            <a:extLst>
              <a:ext uri="{FF2B5EF4-FFF2-40B4-BE49-F238E27FC236}">
                <a16:creationId xmlns:a16="http://schemas.microsoft.com/office/drawing/2014/main" id="{8DA5B229-0280-9447-B8C2-2BA47F7E61D4}"/>
              </a:ext>
            </a:extLst>
          </p:cNvPr>
          <p:cNvSpPr/>
          <p:nvPr/>
        </p:nvSpPr>
        <p:spPr>
          <a:xfrm>
            <a:off x="1295399" y="2590800"/>
            <a:ext cx="7010400" cy="20574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2" name="Oval 1">
            <a:extLst>
              <a:ext uri="{FF2B5EF4-FFF2-40B4-BE49-F238E27FC236}">
                <a16:creationId xmlns:a16="http://schemas.microsoft.com/office/drawing/2014/main" id="{BAE5F25C-AEFE-A2E6-38BF-7FE1F30348FD}"/>
              </a:ext>
            </a:extLst>
          </p:cNvPr>
          <p:cNvSpPr/>
          <p:nvPr/>
        </p:nvSpPr>
        <p:spPr>
          <a:xfrm>
            <a:off x="1647824" y="4730302"/>
            <a:ext cx="6705600" cy="20193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364321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424ACBFD-5EE4-6E3F-40D6-A454D06E0A5B}"/>
              </a:ext>
            </a:extLst>
          </p:cNvPr>
          <p:cNvSpPr>
            <a:spLocks noGrp="1"/>
          </p:cNvSpPr>
          <p:nvPr>
            <p:ph type="title"/>
          </p:nvPr>
        </p:nvSpPr>
        <p:spPr/>
        <p:txBody>
          <a:bodyPr>
            <a:normAutofit fontScale="90000"/>
          </a:bodyPr>
          <a:lstStyle/>
          <a:p>
            <a:r>
              <a:rPr lang="en-US" sz="4800" b="1" dirty="0">
                <a:ea typeface="Calibri" panose="020F0502020204030204" pitchFamily="34" charset="0"/>
                <a:cs typeface="Calibri" panose="020F0502020204030204" pitchFamily="34" charset="0"/>
              </a:rPr>
              <a:t>List of typical “Problem Causers.”</a:t>
            </a:r>
            <a:endParaRPr lang="en-US" dirty="0">
              <a:ea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FC2A8D5C-B2B5-A5F0-461A-CE076A1EFB07}"/>
              </a:ext>
            </a:extLst>
          </p:cNvPr>
          <p:cNvSpPr>
            <a:spLocks noGrp="1"/>
          </p:cNvSpPr>
          <p:nvPr>
            <p:ph sz="quarter" idx="1"/>
          </p:nvPr>
        </p:nvSpPr>
        <p:spPr>
          <a:xfrm>
            <a:off x="460341" y="2136278"/>
            <a:ext cx="4041648" cy="4343400"/>
          </a:xfrm>
        </p:spPr>
        <p:txBody>
          <a:bodyPr>
            <a:normAutofit/>
          </a:bodyPr>
          <a:lstStyle/>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Basal insulin dose or rates may need adjusting.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Carb count accurate?</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Right meal carb ratio?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Right correction bolus insulin?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Timing of insulin dosing may need adjustment- insulin taken early or late.</a:t>
            </a:r>
          </a:p>
        </p:txBody>
      </p:sp>
      <p:sp>
        <p:nvSpPr>
          <p:cNvPr id="3" name="Content Placeholder 2">
            <a:extLst>
              <a:ext uri="{FF2B5EF4-FFF2-40B4-BE49-F238E27FC236}">
                <a16:creationId xmlns:a16="http://schemas.microsoft.com/office/drawing/2014/main" id="{889203E7-64E2-33E2-E483-9A8D1EBC9807}"/>
              </a:ext>
            </a:extLst>
          </p:cNvPr>
          <p:cNvSpPr>
            <a:spLocks noGrp="1"/>
          </p:cNvSpPr>
          <p:nvPr>
            <p:ph sz="quarter" idx="2"/>
          </p:nvPr>
        </p:nvSpPr>
        <p:spPr>
          <a:xfrm>
            <a:off x="4572000" y="2068304"/>
            <a:ext cx="4041648" cy="4937760"/>
          </a:xfrm>
        </p:spPr>
        <p:txBody>
          <a:bodyPr>
            <a:normAutofit/>
          </a:bodyPr>
          <a:lstStyle/>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Type of food consumed  affected glucose response (fats, protein, fiber).</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Effects of exercise and physical activity.</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‘Stacking’ insulin boluses.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Response to concerns about hypoglycemia.</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Stress: family, work, financial, etc.</a:t>
            </a:r>
          </a:p>
          <a:p>
            <a:pPr marL="0" lvl="1" indent="0">
              <a:buClr>
                <a:srgbClr val="005959"/>
              </a:buClr>
              <a:buNone/>
            </a:pPr>
            <a:endParaRPr lang="en-US" sz="2600" dirty="0">
              <a:ea typeface="Calibri" panose="020F0502020204030204" pitchFamily="34" charset="0"/>
              <a:cs typeface="Calibri" panose="020F0502020204030204" pitchFamily="34" charset="0"/>
            </a:endParaRPr>
          </a:p>
          <a:p>
            <a:endParaRPr lang="en-US" dirty="0"/>
          </a:p>
        </p:txBody>
      </p:sp>
      <p:sp>
        <p:nvSpPr>
          <p:cNvPr id="4" name="TextBox 3">
            <a:extLst>
              <a:ext uri="{FF2B5EF4-FFF2-40B4-BE49-F238E27FC236}">
                <a16:creationId xmlns:a16="http://schemas.microsoft.com/office/drawing/2014/main" id="{760A1FD3-0C2C-4CC7-B3A6-904C641A761E}"/>
              </a:ext>
            </a:extLst>
          </p:cNvPr>
          <p:cNvSpPr txBox="1"/>
          <p:nvPr/>
        </p:nvSpPr>
        <p:spPr>
          <a:xfrm>
            <a:off x="457201" y="1114197"/>
            <a:ext cx="8458200"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Knowing the DD Story helps you anticipate the causes of BG problems</a:t>
            </a:r>
          </a:p>
        </p:txBody>
      </p:sp>
    </p:spTree>
    <p:extLst>
      <p:ext uri="{BB962C8B-B14F-4D97-AF65-F5344CB8AC3E}">
        <p14:creationId xmlns:p14="http://schemas.microsoft.com/office/powerpoint/2010/main" val="1815368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C26DD221-EF92-CF7A-AEEB-2955D4108701}"/>
              </a:ext>
            </a:extLst>
          </p:cNvPr>
          <p:cNvSpPr>
            <a:spLocks noGrp="1"/>
          </p:cNvSpPr>
          <p:nvPr>
            <p:ph type="title"/>
          </p:nvPr>
        </p:nvSpPr>
        <p:spPr/>
        <p:txBody>
          <a:bodyPr>
            <a:normAutofit/>
          </a:bodyPr>
          <a:lstStyle/>
          <a:p>
            <a:r>
              <a:rPr lang="en-US" dirty="0">
                <a:ea typeface="Calibri" panose="020F0502020204030204" pitchFamily="34" charset="0"/>
                <a:cs typeface="Calibri" panose="020F0502020204030204" pitchFamily="34" charset="0"/>
              </a:rPr>
              <a:t>Be a Detective – What is the Issue?</a:t>
            </a:r>
            <a:endParaRPr lang="en-US" dirty="0"/>
          </a:p>
        </p:txBody>
      </p:sp>
      <p:sp>
        <p:nvSpPr>
          <p:cNvPr id="8" name="Content Placeholder 7">
            <a:extLst>
              <a:ext uri="{FF2B5EF4-FFF2-40B4-BE49-F238E27FC236}">
                <a16:creationId xmlns:a16="http://schemas.microsoft.com/office/drawing/2014/main" id="{5B20BFAC-A242-4CA9-E5B6-1AB8CAD4ADB7}"/>
              </a:ext>
            </a:extLst>
          </p:cNvPr>
          <p:cNvSpPr>
            <a:spLocks noGrp="1"/>
          </p:cNvSpPr>
          <p:nvPr>
            <p:ph sz="quarter" idx="1"/>
          </p:nvPr>
        </p:nvSpPr>
        <p:spPr>
          <a:xfrm>
            <a:off x="355911" y="1295400"/>
            <a:ext cx="5282889" cy="4937760"/>
          </a:xfrm>
        </p:spPr>
        <p:txBody>
          <a:bodyPr>
            <a:normAutofit/>
          </a:bodyPr>
          <a:lstStyle/>
          <a:p>
            <a:r>
              <a:rPr lang="en-US" dirty="0">
                <a:solidFill>
                  <a:srgbClr val="0070C0"/>
                </a:solidFill>
                <a:ea typeface="Calibri" panose="020F0502020204030204" pitchFamily="34" charset="0"/>
                <a:cs typeface="Calibri" panose="020F0502020204030204" pitchFamily="34" charset="0"/>
              </a:rPr>
              <a:t>Put it all together: What do THEY think might be going on based on the DD Story?</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Get as specific as possible.</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This is a best guess – it might not be a correct guess, but it is a place to start.</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Usually, the first guess may be correct in perhaps 50% of the cases, so be prepared to use this only as a place to start.</a:t>
            </a:r>
          </a:p>
          <a:p>
            <a:endParaRPr lang="en-US" dirty="0"/>
          </a:p>
        </p:txBody>
      </p:sp>
      <p:pic>
        <p:nvPicPr>
          <p:cNvPr id="7" name="Picture 6">
            <a:extLst>
              <a:ext uri="{FF2B5EF4-FFF2-40B4-BE49-F238E27FC236}">
                <a16:creationId xmlns:a16="http://schemas.microsoft.com/office/drawing/2014/main" id="{43D8D086-B259-DCCC-DBC9-BC2CA7EC4968}"/>
              </a:ext>
            </a:extLst>
          </p:cNvPr>
          <p:cNvPicPr>
            <a:picLocks noChangeAspect="1"/>
          </p:cNvPicPr>
          <p:nvPr/>
        </p:nvPicPr>
        <p:blipFill>
          <a:blip r:embed="rId4"/>
          <a:stretch>
            <a:fillRect/>
          </a:stretch>
        </p:blipFill>
        <p:spPr>
          <a:xfrm>
            <a:off x="5791200" y="1295400"/>
            <a:ext cx="2800726" cy="2638425"/>
          </a:xfrm>
          <a:prstGeom prst="rect">
            <a:avLst/>
          </a:prstGeom>
        </p:spPr>
      </p:pic>
      <p:sp>
        <p:nvSpPr>
          <p:cNvPr id="3" name="Rectangle: Rounded Corners 2">
            <a:extLst>
              <a:ext uri="{FF2B5EF4-FFF2-40B4-BE49-F238E27FC236}">
                <a16:creationId xmlns:a16="http://schemas.microsoft.com/office/drawing/2014/main" id="{DB6F4E45-0AD7-1DEF-D694-EA29D19FCB84}"/>
              </a:ext>
            </a:extLst>
          </p:cNvPr>
          <p:cNvSpPr/>
          <p:nvPr/>
        </p:nvSpPr>
        <p:spPr>
          <a:xfrm>
            <a:off x="762000" y="6253675"/>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377171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C53F-7E34-6185-A61F-38E669DEF0AA}"/>
              </a:ext>
            </a:extLst>
          </p:cNvPr>
          <p:cNvSpPr>
            <a:spLocks noGrp="1"/>
          </p:cNvSpPr>
          <p:nvPr>
            <p:ph type="title"/>
          </p:nvPr>
        </p:nvSpPr>
        <p:spPr>
          <a:xfrm>
            <a:off x="457200" y="152400"/>
            <a:ext cx="8229600" cy="1371600"/>
          </a:xfrm>
        </p:spPr>
        <p:txBody>
          <a:bodyPr>
            <a:normAutofit fontScale="90000"/>
          </a:bodyPr>
          <a:lstStyle/>
          <a:p>
            <a:r>
              <a:rPr lang="en-US" dirty="0"/>
              <a:t>ReVive 5 – Explore Problem &amp; Identify Patterns</a:t>
            </a:r>
          </a:p>
        </p:txBody>
      </p:sp>
      <p:sp>
        <p:nvSpPr>
          <p:cNvPr id="14" name="Content Placeholder 13"/>
          <p:cNvSpPr>
            <a:spLocks noGrp="1"/>
          </p:cNvSpPr>
          <p:nvPr>
            <p:ph sz="quarter" idx="1"/>
          </p:nvPr>
        </p:nvSpPr>
        <p:spPr>
          <a:xfrm>
            <a:off x="457200" y="1752600"/>
            <a:ext cx="8229600" cy="4404360"/>
          </a:xfrm>
        </p:spPr>
        <p:txBody>
          <a:bodyPr>
            <a:normAutofit lnSpcReduction="10000"/>
          </a:bodyPr>
          <a:lstStyle/>
          <a:p>
            <a:pPr marL="0" indent="0" algn="ctr">
              <a:lnSpc>
                <a:spcPct val="110000"/>
              </a:lnSpc>
              <a:spcBef>
                <a:spcPts val="0"/>
              </a:spcBef>
              <a:buNone/>
            </a:pPr>
            <a:r>
              <a:rPr lang="en-US" sz="1800" b="1" dirty="0">
                <a:latin typeface="Calibri" panose="020F0502020204030204" pitchFamily="34" charset="0"/>
                <a:cs typeface="Calibri" panose="020F0502020204030204" pitchFamily="34" charset="0"/>
              </a:rPr>
              <a:t>Problem solve and enhance glucose management</a:t>
            </a:r>
          </a:p>
          <a:p>
            <a:pPr marL="0" indent="0">
              <a:lnSpc>
                <a:spcPct val="110000"/>
              </a:lnSpc>
              <a:spcBef>
                <a:spcPts val="0"/>
              </a:spcBef>
              <a:buNone/>
            </a:pPr>
            <a:endParaRPr lang="en-US" sz="2401" b="1"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401" b="1" dirty="0">
                <a:latin typeface="Calibri" panose="020F0502020204030204" pitchFamily="34" charset="0"/>
                <a:ea typeface="Calibri" panose="020F0502020204030204" pitchFamily="34" charset="0"/>
              </a:rPr>
              <a:t>Step 4: Optimize self-management based on personal choice and values—”find the expert within.”</a:t>
            </a:r>
          </a:p>
          <a:p>
            <a:pPr marL="0" indent="0">
              <a:lnSpc>
                <a:spcPct val="110000"/>
              </a:lnSpc>
              <a:spcBef>
                <a:spcPts val="0"/>
              </a:spcBef>
              <a:buNone/>
            </a:pPr>
            <a:endParaRPr lang="en-US" sz="2401"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401" dirty="0">
                <a:latin typeface="Calibri" panose="020F0502020204030204" pitchFamily="34" charset="0"/>
                <a:ea typeface="Calibri" panose="020F0502020204030204" pitchFamily="34" charset="0"/>
              </a:rPr>
              <a:t>This step has several elements.</a:t>
            </a:r>
          </a:p>
          <a:p>
            <a:pPr marL="0" indent="0">
              <a:lnSpc>
                <a:spcPct val="110000"/>
              </a:lnSpc>
              <a:spcBef>
                <a:spcPts val="0"/>
              </a:spcBef>
              <a:buNone/>
            </a:pPr>
            <a:r>
              <a:rPr lang="en-US" sz="2401" dirty="0">
                <a:latin typeface="Calibri" panose="020F0502020204030204" pitchFamily="34" charset="0"/>
                <a:ea typeface="Calibri" panose="020F0502020204030204" pitchFamily="34" charset="0"/>
              </a:rPr>
              <a:t>	</a:t>
            </a:r>
            <a:r>
              <a:rPr lang="en-US" sz="2401" dirty="0">
                <a:solidFill>
                  <a:srgbClr val="7030A0"/>
                </a:solidFill>
                <a:latin typeface="Calibri" panose="020F0502020204030204" pitchFamily="34" charset="0"/>
                <a:ea typeface="Calibri" panose="020F0502020204030204" pitchFamily="34" charset="0"/>
              </a:rPr>
              <a:t>- </a:t>
            </a:r>
            <a:r>
              <a:rPr lang="en-US" sz="2401" dirty="0">
                <a:solidFill>
                  <a:schemeClr val="bg1">
                    <a:lumMod val="65000"/>
                  </a:schemeClr>
                </a:solidFill>
                <a:latin typeface="Calibri" panose="020F0502020204030204" pitchFamily="34" charset="0"/>
                <a:ea typeface="Calibri" panose="020F0502020204030204" pitchFamily="34" charset="0"/>
              </a:rPr>
              <a:t>Organize diabetes tool kit     </a:t>
            </a:r>
            <a:r>
              <a:rPr lang="en-US" sz="2401" dirty="0">
                <a:solidFill>
                  <a:srgbClr val="7030A0"/>
                </a:solidFill>
                <a:latin typeface="Calibri" panose="020F0502020204030204" pitchFamily="34" charset="0"/>
                <a:ea typeface="Calibri" panose="020F0502020204030204" pitchFamily="34" charset="0"/>
              </a:rPr>
              <a:t>    </a:t>
            </a:r>
            <a:r>
              <a:rPr lang="en-US" sz="2401" dirty="0">
                <a:latin typeface="Calibri" panose="020F0502020204030204" pitchFamily="34" charset="0"/>
                <a:ea typeface="Calibri" panose="020F0502020204030204" pitchFamily="34" charset="0"/>
              </a:rPr>
              <a:t>    </a:t>
            </a:r>
          </a:p>
          <a:p>
            <a:pPr marL="0" indent="0">
              <a:lnSpc>
                <a:spcPct val="110000"/>
              </a:lnSpc>
              <a:spcBef>
                <a:spcPts val="0"/>
              </a:spcBef>
              <a:buNone/>
            </a:pPr>
            <a:r>
              <a:rPr lang="en-US" sz="2401" dirty="0">
                <a:latin typeface="Calibri" panose="020F0502020204030204" pitchFamily="34" charset="0"/>
                <a:ea typeface="Calibri" panose="020F0502020204030204" pitchFamily="34" charset="0"/>
              </a:rPr>
              <a:t>	- </a:t>
            </a:r>
            <a:r>
              <a:rPr lang="en-US" sz="2401" dirty="0">
                <a:solidFill>
                  <a:schemeClr val="accent1">
                    <a:lumMod val="60000"/>
                    <a:lumOff val="40000"/>
                  </a:schemeClr>
                </a:solidFill>
                <a:latin typeface="Calibri" panose="020F0502020204030204" pitchFamily="34" charset="0"/>
                <a:ea typeface="Calibri" panose="020F0502020204030204" pitchFamily="34" charset="0"/>
              </a:rPr>
              <a:t>Collect data and identify most pressing problem </a:t>
            </a:r>
          </a:p>
          <a:p>
            <a:pPr marL="0" indent="0">
              <a:lnSpc>
                <a:spcPct val="110000"/>
              </a:lnSpc>
              <a:spcBef>
                <a:spcPts val="0"/>
              </a:spcBef>
              <a:buNone/>
            </a:pPr>
            <a:r>
              <a:rPr lang="en-US" sz="2401" dirty="0">
                <a:latin typeface="Calibri" panose="020F0502020204030204" pitchFamily="34" charset="0"/>
                <a:ea typeface="Calibri" panose="020F0502020204030204" pitchFamily="34" charset="0"/>
              </a:rPr>
              <a:t>	- </a:t>
            </a:r>
            <a:r>
              <a:rPr lang="en-US" sz="2401" dirty="0">
                <a:solidFill>
                  <a:srgbClr val="0070C0"/>
                </a:solidFill>
                <a:latin typeface="Calibri" panose="020F0502020204030204" pitchFamily="34" charset="0"/>
                <a:ea typeface="Calibri" panose="020F0502020204030204" pitchFamily="34" charset="0"/>
              </a:rPr>
              <a:t>Explore problem and identify patterns </a:t>
            </a:r>
          </a:p>
          <a:p>
            <a:pPr marL="0" indent="0">
              <a:lnSpc>
                <a:spcPct val="110000"/>
              </a:lnSpc>
              <a:spcBef>
                <a:spcPts val="0"/>
              </a:spcBef>
              <a:buNone/>
            </a:pPr>
            <a:endParaRPr lang="en-US" sz="2400"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400" b="1" dirty="0">
                <a:ea typeface="Calibri" panose="020F0502020204030204" pitchFamily="34" charset="0"/>
              </a:rPr>
              <a:t>Step 5: </a:t>
            </a:r>
            <a:r>
              <a:rPr lang="en-US" sz="2400" b="1" dirty="0">
                <a:latin typeface="Calibri" panose="020F0502020204030204" pitchFamily="34" charset="0"/>
                <a:ea typeface="Calibri" panose="020F0502020204030204" pitchFamily="34" charset="0"/>
              </a:rPr>
              <a:t>Make changes and plan for next steps.  </a:t>
            </a:r>
          </a:p>
          <a:p>
            <a:pPr marL="0" indent="0">
              <a:lnSpc>
                <a:spcPct val="110000"/>
              </a:lnSpc>
              <a:spcBef>
                <a:spcPts val="0"/>
              </a:spcBef>
              <a:buNone/>
            </a:pPr>
            <a:endParaRPr lang="en-US" sz="2400" b="1" dirty="0">
              <a:solidFill>
                <a:srgbClr val="C00000"/>
              </a:solidFill>
              <a:latin typeface="Calibri" panose="020F0502020204030204" pitchFamily="34" charset="0"/>
              <a:ea typeface="Calibri" panose="020F0502020204030204" pitchFamily="34" charset="0"/>
            </a:endParaRPr>
          </a:p>
          <a:p>
            <a:pPr marL="0" indent="0">
              <a:lnSpc>
                <a:spcPct val="110000"/>
              </a:lnSpc>
              <a:spcBef>
                <a:spcPts val="0"/>
              </a:spcBef>
              <a:buNone/>
            </a:pPr>
            <a:endParaRPr lang="en-US" sz="2701" b="1"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A767A7DF-4918-13B7-2810-720BA6077B11}"/>
              </a:ext>
            </a:extLst>
          </p:cNvPr>
          <p:cNvSpPr/>
          <p:nvPr/>
        </p:nvSpPr>
        <p:spPr>
          <a:xfrm>
            <a:off x="762000" y="6253675"/>
            <a:ext cx="903637" cy="4498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111878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2422-A596-B073-38E9-02DC7B48DD2C}"/>
              </a:ext>
            </a:extLst>
          </p:cNvPr>
          <p:cNvSpPr>
            <a:spLocks noGrp="1"/>
          </p:cNvSpPr>
          <p:nvPr>
            <p:ph type="title"/>
          </p:nvPr>
        </p:nvSpPr>
        <p:spPr>
          <a:xfrm>
            <a:off x="6324600" y="304800"/>
            <a:ext cx="2514600" cy="1295400"/>
          </a:xfrm>
        </p:spPr>
        <p:txBody>
          <a:bodyPr anchor="b">
            <a:normAutofit/>
          </a:bodyPr>
          <a:lstStyle/>
          <a:p>
            <a:r>
              <a:rPr lang="en-US" sz="2400" dirty="0"/>
              <a:t>JR keeps getting low when bike riding</a:t>
            </a:r>
          </a:p>
        </p:txBody>
      </p:sp>
      <p:sp>
        <p:nvSpPr>
          <p:cNvPr id="11" name="Text Placeholder 2">
            <a:extLst>
              <a:ext uri="{FF2B5EF4-FFF2-40B4-BE49-F238E27FC236}">
                <a16:creationId xmlns:a16="http://schemas.microsoft.com/office/drawing/2014/main" id="{AA3BEE66-2343-04CE-574A-AA2D164E2A04}"/>
              </a:ext>
            </a:extLst>
          </p:cNvPr>
          <p:cNvSpPr>
            <a:spLocks noGrp="1"/>
          </p:cNvSpPr>
          <p:nvPr>
            <p:ph type="body" idx="2"/>
          </p:nvPr>
        </p:nvSpPr>
        <p:spPr>
          <a:xfrm>
            <a:off x="6324600" y="1709737"/>
            <a:ext cx="2514600" cy="4843463"/>
          </a:xfrm>
        </p:spPr>
        <p:txBody>
          <a:bodyPr>
            <a:normAutofit/>
          </a:bodyPr>
          <a:lstStyle/>
          <a:p>
            <a:pPr>
              <a:lnSpc>
                <a:spcPct val="100000"/>
              </a:lnSpc>
            </a:pPr>
            <a:r>
              <a:rPr lang="en-US" sz="2400" dirty="0"/>
              <a:t>Over the past month, JR’s blood sugar has dropped below 70 while bike riding at least 3 times.</a:t>
            </a:r>
          </a:p>
          <a:p>
            <a:pPr>
              <a:lnSpc>
                <a:spcPct val="100000"/>
              </a:lnSpc>
            </a:pPr>
            <a:r>
              <a:rPr lang="en-US" sz="2400" dirty="0"/>
              <a:t>What questions would help you support problem solving? </a:t>
            </a:r>
          </a:p>
        </p:txBody>
      </p:sp>
      <p:graphicFrame>
        <p:nvGraphicFramePr>
          <p:cNvPr id="7" name="Text Placeholder 3">
            <a:extLst>
              <a:ext uri="{FF2B5EF4-FFF2-40B4-BE49-F238E27FC236}">
                <a16:creationId xmlns:a16="http://schemas.microsoft.com/office/drawing/2014/main" id="{F7495A67-EE94-360E-2E75-2A5D736F4D9C}"/>
              </a:ext>
            </a:extLst>
          </p:cNvPr>
          <p:cNvGraphicFramePr/>
          <p:nvPr/>
        </p:nvGraphicFramePr>
        <p:xfrm>
          <a:off x="304800" y="304800"/>
          <a:ext cx="5715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372" y="993704"/>
            <a:ext cx="780553" cy="780553"/>
          </a:xfrm>
          <a:prstGeom prst="rect">
            <a:avLst/>
          </a:prstGeom>
        </p:spPr>
      </p:pic>
      <p:sp>
        <p:nvSpPr>
          <p:cNvPr id="2" name="Title 1">
            <a:extLst>
              <a:ext uri="{FF2B5EF4-FFF2-40B4-BE49-F238E27FC236}">
                <a16:creationId xmlns:a16="http://schemas.microsoft.com/office/drawing/2014/main" id="{FEC7FE59-BC44-E0C1-503B-A4D302384ADA}"/>
              </a:ext>
            </a:extLst>
          </p:cNvPr>
          <p:cNvSpPr>
            <a:spLocks noGrp="1"/>
          </p:cNvSpPr>
          <p:nvPr>
            <p:ph type="title"/>
          </p:nvPr>
        </p:nvSpPr>
        <p:spPr/>
        <p:txBody>
          <a:bodyPr/>
          <a:lstStyle/>
          <a:p>
            <a:r>
              <a:rPr lang="en-US" dirty="0"/>
              <a:t> Adjustments for Activity</a:t>
            </a:r>
          </a:p>
        </p:txBody>
      </p:sp>
      <p:sp>
        <p:nvSpPr>
          <p:cNvPr id="4" name="Content Placeholder 3">
            <a:extLst>
              <a:ext uri="{FF2B5EF4-FFF2-40B4-BE49-F238E27FC236}">
                <a16:creationId xmlns:a16="http://schemas.microsoft.com/office/drawing/2014/main" id="{BF1A28E7-DA83-44FE-267B-DC6EE3177E85}"/>
              </a:ext>
            </a:extLst>
          </p:cNvPr>
          <p:cNvSpPr>
            <a:spLocks noGrp="1"/>
          </p:cNvSpPr>
          <p:nvPr>
            <p:ph sz="quarter" idx="1"/>
          </p:nvPr>
        </p:nvSpPr>
        <p:spPr>
          <a:xfrm>
            <a:off x="457200" y="1219200"/>
            <a:ext cx="5735172" cy="6172200"/>
          </a:xfrm>
        </p:spPr>
        <p:txBody>
          <a:bodyPr>
            <a:normAutofit fontScale="77500" lnSpcReduction="20000"/>
          </a:bodyPr>
          <a:lstStyle/>
          <a:p>
            <a:pPr>
              <a:lnSpc>
                <a:spcPct val="120000"/>
              </a:lnSpc>
            </a:pPr>
            <a:r>
              <a:rPr lang="en-US" sz="2800" b="1" dirty="0">
                <a:solidFill>
                  <a:srgbClr val="005959"/>
                </a:solidFill>
                <a:latin typeface="Calibri" panose="020F0502020204030204" pitchFamily="34" charset="0"/>
                <a:cs typeface="Calibri" panose="020F0502020204030204" pitchFamily="34" charset="0"/>
              </a:rPr>
              <a:t>People may decide to:</a:t>
            </a: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A</a:t>
            </a:r>
            <a:r>
              <a:rPr lang="en-US" dirty="0">
                <a:latin typeface="Calibri" panose="020F0502020204030204" pitchFamily="34" charset="0"/>
                <a:cs typeface="Calibri" panose="020F0502020204030204" pitchFamily="34" charset="0"/>
              </a:rPr>
              <a:t>djust their basal insulin or bolus insulin </a:t>
            </a:r>
            <a:endParaRPr lang="en-US" dirty="0">
              <a:cs typeface="Calibri" panose="020F0502020204030204" pitchFamily="34" charset="0"/>
            </a:endParaRP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Adjust </a:t>
            </a:r>
            <a:r>
              <a:rPr lang="en-US" dirty="0">
                <a:latin typeface="Calibri" panose="020F0502020204030204" pitchFamily="34" charset="0"/>
                <a:cs typeface="Calibri" panose="020F0502020204030204" pitchFamily="34" charset="0"/>
              </a:rPr>
              <a:t>food intake in anticipation of activity</a:t>
            </a: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Set higher blood glucose goal before activity</a:t>
            </a:r>
            <a:endParaRPr lang="en-US" dirty="0">
              <a:latin typeface="Calibri" panose="020F0502020204030204" pitchFamily="34" charset="0"/>
              <a:cs typeface="Calibri" panose="020F0502020204030204" pitchFamily="34" charset="0"/>
            </a:endParaRPr>
          </a:p>
          <a:p>
            <a:pPr marL="342991" indent="-342991">
              <a:lnSpc>
                <a:spcPct val="120000"/>
              </a:lnSpc>
              <a:buClr>
                <a:srgbClr val="005959"/>
              </a:buClr>
              <a:buFont typeface="Wingdings" panose="05000000000000000000" pitchFamily="2" charset="2"/>
              <a:buChar char="§"/>
            </a:pPr>
            <a:r>
              <a:rPr lang="en-US" sz="2800" dirty="0">
                <a:cs typeface="Calibri" panose="020F0502020204030204" pitchFamily="34" charset="0"/>
              </a:rPr>
              <a:t>Assess and provide coaching to</a:t>
            </a:r>
            <a:r>
              <a:rPr lang="en-US" sz="2800" dirty="0">
                <a:latin typeface="Calibri" panose="020F0502020204030204" pitchFamily="34" charset="0"/>
                <a:cs typeface="Calibri" panose="020F0502020204030204" pitchFamily="34" charset="0"/>
              </a:rPr>
              <a:t> explore what approach works best for them.</a:t>
            </a:r>
          </a:p>
          <a:p>
            <a:pPr marL="34299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Consider spontaneous and planned activity. </a:t>
            </a:r>
          </a:p>
          <a:p>
            <a:pPr marL="34299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Options include:</a:t>
            </a:r>
          </a:p>
          <a:p>
            <a:pPr marL="685983" lvl="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Reducing bolus coverage for previous meal</a:t>
            </a:r>
          </a:p>
          <a:p>
            <a:pPr marL="685983" lvl="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Creating a temporary basal rate</a:t>
            </a:r>
          </a:p>
          <a:p>
            <a:pPr marL="685983" lvl="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Eating additional carbs before or during activity</a:t>
            </a:r>
          </a:p>
          <a:p>
            <a:pPr marL="685983" lvl="1" indent="-342991">
              <a:lnSpc>
                <a:spcPct val="120000"/>
              </a:lnSpc>
              <a:buClr>
                <a:srgbClr val="005959"/>
              </a:buClr>
              <a:buFont typeface="Wingdings" panose="05000000000000000000" pitchFamily="2" charset="2"/>
              <a:buChar char="§"/>
            </a:pPr>
            <a:r>
              <a:rPr lang="en-US" sz="2800" dirty="0">
                <a:cs typeface="Calibri" panose="020F0502020204030204" pitchFamily="34" charset="0"/>
              </a:rPr>
              <a:t>Other?</a:t>
            </a:r>
            <a:endParaRPr lang="en-US" sz="1400" dirty="0">
              <a:latin typeface="Baskerville Old Face" panose="02020602080505020303" pitchFamily="18" charset="0"/>
            </a:endParaRPr>
          </a:p>
          <a:p>
            <a:endParaRPr lang="en-US" dirty="0"/>
          </a:p>
        </p:txBody>
      </p:sp>
      <p:pic>
        <p:nvPicPr>
          <p:cNvPr id="8" name="Picture 7">
            <a:extLst>
              <a:ext uri="{FF2B5EF4-FFF2-40B4-BE49-F238E27FC236}">
                <a16:creationId xmlns:a16="http://schemas.microsoft.com/office/drawing/2014/main" id="{F8A3F65D-A8B0-AB71-70F1-C727C43FAD2D}"/>
              </a:ext>
            </a:extLst>
          </p:cNvPr>
          <p:cNvPicPr>
            <a:picLocks noChangeAspect="1"/>
          </p:cNvPicPr>
          <p:nvPr/>
        </p:nvPicPr>
        <p:blipFill>
          <a:blip r:embed="rId4"/>
          <a:stretch>
            <a:fillRect/>
          </a:stretch>
        </p:blipFill>
        <p:spPr>
          <a:xfrm>
            <a:off x="6400800" y="1233340"/>
            <a:ext cx="2361078" cy="3966865"/>
          </a:xfrm>
          <a:prstGeom prst="rect">
            <a:avLst/>
          </a:prstGeom>
        </p:spPr>
      </p:pic>
      <p:sp>
        <p:nvSpPr>
          <p:cNvPr id="3" name="Rectangle: Rounded Corners 2">
            <a:extLst>
              <a:ext uri="{FF2B5EF4-FFF2-40B4-BE49-F238E27FC236}">
                <a16:creationId xmlns:a16="http://schemas.microsoft.com/office/drawing/2014/main" id="{39654B17-2322-3B81-9ED5-71DD005AB02E}"/>
              </a:ext>
            </a:extLst>
          </p:cNvPr>
          <p:cNvSpPr/>
          <p:nvPr/>
        </p:nvSpPr>
        <p:spPr>
          <a:xfrm>
            <a:off x="6994921" y="5399722"/>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636898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B503DC-2A24-5BC5-BEBF-BA74FFD1B0C7}"/>
              </a:ext>
            </a:extLst>
          </p:cNvPr>
          <p:cNvSpPr>
            <a:spLocks noGrp="1"/>
          </p:cNvSpPr>
          <p:nvPr>
            <p:ph type="title"/>
          </p:nvPr>
        </p:nvSpPr>
        <p:spPr>
          <a:xfrm>
            <a:off x="457200" y="152400"/>
            <a:ext cx="8229600" cy="838200"/>
          </a:xfrm>
        </p:spPr>
        <p:txBody>
          <a:bodyPr/>
          <a:lstStyle/>
          <a:p>
            <a:pPr algn="ctr"/>
            <a:r>
              <a:rPr lang="en-US" dirty="0"/>
              <a:t>Drops with Exercise – JR Log</a:t>
            </a:r>
          </a:p>
        </p:txBody>
      </p:sp>
      <p:sp>
        <p:nvSpPr>
          <p:cNvPr id="3" name="Rectangle: Rounded Corners 2">
            <a:extLst>
              <a:ext uri="{FF2B5EF4-FFF2-40B4-BE49-F238E27FC236}">
                <a16:creationId xmlns:a16="http://schemas.microsoft.com/office/drawing/2014/main" id="{83176718-01FF-8068-7678-07853C73DF9B}"/>
              </a:ext>
            </a:extLst>
          </p:cNvPr>
          <p:cNvSpPr/>
          <p:nvPr/>
        </p:nvSpPr>
        <p:spPr>
          <a:xfrm>
            <a:off x="335893" y="6255724"/>
            <a:ext cx="903637" cy="4498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pic>
        <p:nvPicPr>
          <p:cNvPr id="5" name="Picture 4">
            <a:extLst>
              <a:ext uri="{FF2B5EF4-FFF2-40B4-BE49-F238E27FC236}">
                <a16:creationId xmlns:a16="http://schemas.microsoft.com/office/drawing/2014/main" id="{7F9A21CB-61A6-8FB6-8651-11E816A14492}"/>
              </a:ext>
            </a:extLst>
          </p:cNvPr>
          <p:cNvPicPr>
            <a:picLocks noChangeAspect="1"/>
          </p:cNvPicPr>
          <p:nvPr/>
        </p:nvPicPr>
        <p:blipFill>
          <a:blip r:embed="rId4"/>
          <a:stretch>
            <a:fillRect/>
          </a:stretch>
        </p:blipFill>
        <p:spPr>
          <a:xfrm>
            <a:off x="1371600" y="990600"/>
            <a:ext cx="7086600" cy="5719268"/>
          </a:xfrm>
          <a:prstGeom prst="rect">
            <a:avLst/>
          </a:prstGeom>
        </p:spPr>
      </p:pic>
    </p:spTree>
    <p:extLst>
      <p:ext uri="{BB962C8B-B14F-4D97-AF65-F5344CB8AC3E}">
        <p14:creationId xmlns:p14="http://schemas.microsoft.com/office/powerpoint/2010/main" val="2870425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C53F-7E34-6185-A61F-38E669DEF0AA}"/>
              </a:ext>
            </a:extLst>
          </p:cNvPr>
          <p:cNvSpPr>
            <a:spLocks noGrp="1"/>
          </p:cNvSpPr>
          <p:nvPr>
            <p:ph type="title"/>
          </p:nvPr>
        </p:nvSpPr>
        <p:spPr/>
        <p:txBody>
          <a:bodyPr/>
          <a:lstStyle/>
          <a:p>
            <a:r>
              <a:rPr lang="en-US" dirty="0"/>
              <a:t>ReVive Step 4</a:t>
            </a:r>
          </a:p>
        </p:txBody>
      </p:sp>
      <p:sp>
        <p:nvSpPr>
          <p:cNvPr id="14" name="Content Placeholder 13"/>
          <p:cNvSpPr>
            <a:spLocks noGrp="1"/>
          </p:cNvSpPr>
          <p:nvPr>
            <p:ph sz="quarter" idx="1"/>
          </p:nvPr>
        </p:nvSpPr>
        <p:spPr/>
        <p:txBody>
          <a:bodyPr>
            <a:normAutofit/>
          </a:bodyPr>
          <a:lstStyle/>
          <a:p>
            <a:pPr marL="0" indent="0" algn="ctr">
              <a:lnSpc>
                <a:spcPct val="110000"/>
              </a:lnSpc>
              <a:spcBef>
                <a:spcPts val="0"/>
              </a:spcBef>
              <a:buNone/>
            </a:pPr>
            <a:r>
              <a:rPr lang="en-US" sz="2800" b="1" dirty="0">
                <a:solidFill>
                  <a:srgbClr val="0070C0"/>
                </a:solidFill>
                <a:latin typeface="Calibri" panose="020F0502020204030204" pitchFamily="34" charset="0"/>
                <a:cs typeface="Calibri" panose="020F0502020204030204" pitchFamily="34" charset="0"/>
              </a:rPr>
              <a:t>Problem solve and enhance glucose management</a:t>
            </a:r>
          </a:p>
          <a:p>
            <a:pPr marL="0" indent="0">
              <a:lnSpc>
                <a:spcPct val="110000"/>
              </a:lnSpc>
              <a:spcBef>
                <a:spcPts val="0"/>
              </a:spcBef>
              <a:buNone/>
            </a:pPr>
            <a:endParaRPr lang="en-US" sz="2401" b="1"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800" b="1" dirty="0">
                <a:latin typeface="Calibri" panose="020F0502020204030204" pitchFamily="34" charset="0"/>
                <a:ea typeface="Calibri" panose="020F0502020204030204" pitchFamily="34" charset="0"/>
              </a:rPr>
              <a:t>Step 4: Optimize self-management based on personal choice and values—”find the expert within.”</a:t>
            </a:r>
          </a:p>
          <a:p>
            <a:pPr marL="0" indent="0">
              <a:lnSpc>
                <a:spcPct val="110000"/>
              </a:lnSpc>
              <a:spcBef>
                <a:spcPts val="0"/>
              </a:spcBef>
              <a:buNone/>
            </a:pPr>
            <a:endParaRPr lang="en-US" sz="2800"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This step has several elements.</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 Organize diabetes tool kit        </a:t>
            </a:r>
            <a:r>
              <a:rPr lang="en-US" sz="2800" dirty="0">
                <a:solidFill>
                  <a:srgbClr val="0070C0"/>
                </a:solidFill>
                <a:latin typeface="Calibri" panose="020F0502020204030204" pitchFamily="34" charset="0"/>
                <a:ea typeface="Calibri" panose="020F0502020204030204" pitchFamily="34" charset="0"/>
              </a:rPr>
              <a:t> </a:t>
            </a:r>
            <a:r>
              <a:rPr lang="en-US" sz="2800" dirty="0">
                <a:latin typeface="Calibri" panose="020F0502020204030204" pitchFamily="34" charset="0"/>
                <a:ea typeface="Calibri" panose="020F0502020204030204" pitchFamily="34" charset="0"/>
              </a:rPr>
              <a:t>    </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 Collect data and identify most pressing problem </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 Explore problem and identify patterns </a:t>
            </a:r>
          </a:p>
          <a:p>
            <a:pPr marL="0" indent="0">
              <a:lnSpc>
                <a:spcPct val="110000"/>
              </a:lnSpc>
              <a:spcBef>
                <a:spcPts val="0"/>
              </a:spcBef>
              <a:buNone/>
            </a:pPr>
            <a:endParaRPr lang="en-US" sz="2701" b="1"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39096AA7-1789-104B-1B9A-818647BB91FF}"/>
              </a:ext>
            </a:extLst>
          </p:cNvPr>
          <p:cNvSpPr/>
          <p:nvPr/>
        </p:nvSpPr>
        <p:spPr>
          <a:xfrm>
            <a:off x="762000" y="6253675"/>
            <a:ext cx="903637" cy="4498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966958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4">
                                            <p:txEl>
                                              <p:pRg st="5" end="5"/>
                                            </p:txEl>
                                          </p:spTgt>
                                        </p:tgtEl>
                                        <p:attrNameLst>
                                          <p:attrName>style.color</p:attrName>
                                        </p:attrNameLst>
                                      </p:cBhvr>
                                      <p:to>
                                        <a:schemeClr val="accent2"/>
                                      </p:to>
                                    </p:animClr>
                                    <p:animClr clrSpc="rgb" dir="cw">
                                      <p:cBhvr>
                                        <p:cTn id="7" dur="500" fill="hold"/>
                                        <p:tgtEl>
                                          <p:spTgt spid="14">
                                            <p:txEl>
                                              <p:pRg st="5" end="5"/>
                                            </p:txEl>
                                          </p:spTgt>
                                        </p:tgtEl>
                                        <p:attrNameLst>
                                          <p:attrName>fillcolor</p:attrName>
                                        </p:attrNameLst>
                                      </p:cBhvr>
                                      <p:to>
                                        <a:schemeClr val="accent2"/>
                                      </p:to>
                                    </p:animClr>
                                    <p:set>
                                      <p:cBhvr>
                                        <p:cTn id="8" dur="500" fill="hold"/>
                                        <p:tgtEl>
                                          <p:spTgt spid="14">
                                            <p:txEl>
                                              <p:pRg st="5" end="5"/>
                                            </p:txEl>
                                          </p:spTgt>
                                        </p:tgtEl>
                                        <p:attrNameLst>
                                          <p:attrName>fill.type</p:attrName>
                                        </p:attrNameLst>
                                      </p:cBhvr>
                                      <p:to>
                                        <p:strVal val="solid"/>
                                      </p:to>
                                    </p:set>
                                    <p:set>
                                      <p:cBhvr>
                                        <p:cTn id="9" dur="500" fill="hold"/>
                                        <p:tgtEl>
                                          <p:spTgt spid="14">
                                            <p:txEl>
                                              <p:pRg st="5" end="5"/>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14">
                                            <p:txEl>
                                              <p:pRg st="6" end="6"/>
                                            </p:txEl>
                                          </p:spTgt>
                                        </p:tgtEl>
                                        <p:attrNameLst>
                                          <p:attrName>style.color</p:attrName>
                                        </p:attrNameLst>
                                      </p:cBhvr>
                                      <p:to>
                                        <a:schemeClr val="accent2"/>
                                      </p:to>
                                    </p:animClr>
                                    <p:animClr clrSpc="rgb" dir="cw">
                                      <p:cBhvr>
                                        <p:cTn id="14" dur="500" fill="hold"/>
                                        <p:tgtEl>
                                          <p:spTgt spid="14">
                                            <p:txEl>
                                              <p:pRg st="6" end="6"/>
                                            </p:txEl>
                                          </p:spTgt>
                                        </p:tgtEl>
                                        <p:attrNameLst>
                                          <p:attrName>fillcolor</p:attrName>
                                        </p:attrNameLst>
                                      </p:cBhvr>
                                      <p:to>
                                        <a:schemeClr val="accent2"/>
                                      </p:to>
                                    </p:animClr>
                                    <p:set>
                                      <p:cBhvr>
                                        <p:cTn id="15" dur="500" fill="hold"/>
                                        <p:tgtEl>
                                          <p:spTgt spid="14">
                                            <p:txEl>
                                              <p:pRg st="6" end="6"/>
                                            </p:txEl>
                                          </p:spTgt>
                                        </p:tgtEl>
                                        <p:attrNameLst>
                                          <p:attrName>fill.type</p:attrName>
                                        </p:attrNameLst>
                                      </p:cBhvr>
                                      <p:to>
                                        <p:strVal val="solid"/>
                                      </p:to>
                                    </p:set>
                                    <p:set>
                                      <p:cBhvr>
                                        <p:cTn id="16" dur="500" fill="hold"/>
                                        <p:tgtEl>
                                          <p:spTgt spid="14">
                                            <p:txEl>
                                              <p:pRg st="6" end="6"/>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14">
                                            <p:txEl>
                                              <p:pRg st="7" end="7"/>
                                            </p:txEl>
                                          </p:spTgt>
                                        </p:tgtEl>
                                        <p:attrNameLst>
                                          <p:attrName>style.color</p:attrName>
                                        </p:attrNameLst>
                                      </p:cBhvr>
                                      <p:to>
                                        <a:schemeClr val="accent2"/>
                                      </p:to>
                                    </p:animClr>
                                    <p:animClr clrSpc="rgb" dir="cw">
                                      <p:cBhvr>
                                        <p:cTn id="21" dur="500" fill="hold"/>
                                        <p:tgtEl>
                                          <p:spTgt spid="14">
                                            <p:txEl>
                                              <p:pRg st="7" end="7"/>
                                            </p:txEl>
                                          </p:spTgt>
                                        </p:tgtEl>
                                        <p:attrNameLst>
                                          <p:attrName>fillcolor</p:attrName>
                                        </p:attrNameLst>
                                      </p:cBhvr>
                                      <p:to>
                                        <a:schemeClr val="accent2"/>
                                      </p:to>
                                    </p:animClr>
                                    <p:set>
                                      <p:cBhvr>
                                        <p:cTn id="22" dur="500" fill="hold"/>
                                        <p:tgtEl>
                                          <p:spTgt spid="14">
                                            <p:txEl>
                                              <p:pRg st="7" end="7"/>
                                            </p:txEl>
                                          </p:spTgt>
                                        </p:tgtEl>
                                        <p:attrNameLst>
                                          <p:attrName>fill.type</p:attrName>
                                        </p:attrNameLst>
                                      </p:cBhvr>
                                      <p:to>
                                        <p:strVal val="solid"/>
                                      </p:to>
                                    </p:set>
                                    <p:set>
                                      <p:cBhvr>
                                        <p:cTn id="23" dur="500" fill="hold"/>
                                        <p:tgtEl>
                                          <p:spTgt spid="14">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D8D8A8-7A06-5FF7-57E4-C5B41880FE2D}"/>
              </a:ext>
            </a:extLst>
          </p:cNvPr>
          <p:cNvSpPr>
            <a:spLocks noGrp="1"/>
          </p:cNvSpPr>
          <p:nvPr>
            <p:ph type="title"/>
          </p:nvPr>
        </p:nvSpPr>
        <p:spPr/>
        <p:txBody>
          <a:bodyPr>
            <a:normAutofit fontScale="90000"/>
          </a:bodyPr>
          <a:lstStyle/>
          <a:p>
            <a:r>
              <a:rPr lang="en-US" dirty="0"/>
              <a:t>Diabetes Distress – Putting it together</a:t>
            </a:r>
          </a:p>
        </p:txBody>
      </p:sp>
      <p:sp>
        <p:nvSpPr>
          <p:cNvPr id="6" name="Content Placeholder 5">
            <a:extLst>
              <a:ext uri="{FF2B5EF4-FFF2-40B4-BE49-F238E27FC236}">
                <a16:creationId xmlns:a16="http://schemas.microsoft.com/office/drawing/2014/main" id="{FBADEBEC-E587-7274-A7B3-8E71480D0268}"/>
              </a:ext>
            </a:extLst>
          </p:cNvPr>
          <p:cNvSpPr>
            <a:spLocks noGrp="1"/>
          </p:cNvSpPr>
          <p:nvPr>
            <p:ph sz="quarter" idx="1"/>
          </p:nvPr>
        </p:nvSpPr>
        <p:spPr>
          <a:xfrm>
            <a:off x="685800" y="1219200"/>
            <a:ext cx="8229600" cy="4937760"/>
          </a:xfrm>
        </p:spPr>
        <p:txBody>
          <a:bodyPr/>
          <a:lstStyle/>
          <a:p>
            <a:endParaRPr lang="en-US" dirty="0"/>
          </a:p>
        </p:txBody>
      </p:sp>
      <p:pic>
        <p:nvPicPr>
          <p:cNvPr id="8" name="Picture 7">
            <a:extLst>
              <a:ext uri="{FF2B5EF4-FFF2-40B4-BE49-F238E27FC236}">
                <a16:creationId xmlns:a16="http://schemas.microsoft.com/office/drawing/2014/main" id="{5D9643E3-FF94-C08C-76BC-4AB932A5E7FD}"/>
              </a:ext>
            </a:extLst>
          </p:cNvPr>
          <p:cNvPicPr>
            <a:picLocks noChangeAspect="1"/>
          </p:cNvPicPr>
          <p:nvPr/>
        </p:nvPicPr>
        <p:blipFill>
          <a:blip r:embed="rId3"/>
          <a:stretch>
            <a:fillRect/>
          </a:stretch>
        </p:blipFill>
        <p:spPr>
          <a:xfrm>
            <a:off x="555674" y="1278333"/>
            <a:ext cx="6759526" cy="5006774"/>
          </a:xfrm>
          <a:prstGeom prst="rect">
            <a:avLst/>
          </a:prstGeom>
        </p:spPr>
      </p:pic>
      <p:pic>
        <p:nvPicPr>
          <p:cNvPr id="9" name="Picture 8">
            <a:extLst>
              <a:ext uri="{FF2B5EF4-FFF2-40B4-BE49-F238E27FC236}">
                <a16:creationId xmlns:a16="http://schemas.microsoft.com/office/drawing/2014/main" id="{525B82F7-A403-7990-8D72-E3F49CD7400C}"/>
              </a:ext>
            </a:extLst>
          </p:cNvPr>
          <p:cNvPicPr>
            <a:picLocks noChangeAspect="1"/>
          </p:cNvPicPr>
          <p:nvPr/>
        </p:nvPicPr>
        <p:blipFill>
          <a:blip r:embed="rId4"/>
          <a:stretch>
            <a:fillRect/>
          </a:stretch>
        </p:blipFill>
        <p:spPr>
          <a:xfrm>
            <a:off x="3563030" y="3759869"/>
            <a:ext cx="932769" cy="170703"/>
          </a:xfrm>
          <a:prstGeom prst="rect">
            <a:avLst/>
          </a:prstGeom>
        </p:spPr>
      </p:pic>
      <p:pic>
        <p:nvPicPr>
          <p:cNvPr id="10" name="Picture 9">
            <a:extLst>
              <a:ext uri="{FF2B5EF4-FFF2-40B4-BE49-F238E27FC236}">
                <a16:creationId xmlns:a16="http://schemas.microsoft.com/office/drawing/2014/main" id="{E1159616-0488-7486-EC64-771441BF79BD}"/>
              </a:ext>
            </a:extLst>
          </p:cNvPr>
          <p:cNvPicPr>
            <a:picLocks noChangeAspect="1"/>
          </p:cNvPicPr>
          <p:nvPr/>
        </p:nvPicPr>
        <p:blipFill>
          <a:blip r:embed="rId4"/>
          <a:stretch>
            <a:fillRect/>
          </a:stretch>
        </p:blipFill>
        <p:spPr>
          <a:xfrm>
            <a:off x="3563030" y="4495800"/>
            <a:ext cx="932769" cy="170703"/>
          </a:xfrm>
          <a:prstGeom prst="rect">
            <a:avLst/>
          </a:prstGeom>
        </p:spPr>
      </p:pic>
      <p:pic>
        <p:nvPicPr>
          <p:cNvPr id="11" name="Picture 10">
            <a:extLst>
              <a:ext uri="{FF2B5EF4-FFF2-40B4-BE49-F238E27FC236}">
                <a16:creationId xmlns:a16="http://schemas.microsoft.com/office/drawing/2014/main" id="{9A9101AB-B90A-42B4-39F7-D1F51E4F72E6}"/>
              </a:ext>
            </a:extLst>
          </p:cNvPr>
          <p:cNvPicPr>
            <a:picLocks noChangeAspect="1"/>
          </p:cNvPicPr>
          <p:nvPr/>
        </p:nvPicPr>
        <p:blipFill>
          <a:blip r:embed="rId4"/>
          <a:stretch>
            <a:fillRect/>
          </a:stretch>
        </p:blipFill>
        <p:spPr>
          <a:xfrm>
            <a:off x="3508213" y="4154369"/>
            <a:ext cx="932769" cy="170703"/>
          </a:xfrm>
          <a:prstGeom prst="rect">
            <a:avLst/>
          </a:prstGeom>
        </p:spPr>
      </p:pic>
      <p:pic>
        <p:nvPicPr>
          <p:cNvPr id="12" name="Picture 11">
            <a:extLst>
              <a:ext uri="{FF2B5EF4-FFF2-40B4-BE49-F238E27FC236}">
                <a16:creationId xmlns:a16="http://schemas.microsoft.com/office/drawing/2014/main" id="{6300D92D-F717-798F-9207-2893EE0C89D9}"/>
              </a:ext>
            </a:extLst>
          </p:cNvPr>
          <p:cNvPicPr>
            <a:picLocks noChangeAspect="1"/>
          </p:cNvPicPr>
          <p:nvPr/>
        </p:nvPicPr>
        <p:blipFill>
          <a:blip r:embed="rId4"/>
          <a:stretch>
            <a:fillRect/>
          </a:stretch>
        </p:blipFill>
        <p:spPr>
          <a:xfrm>
            <a:off x="5334000" y="3926949"/>
            <a:ext cx="1295400" cy="222041"/>
          </a:xfrm>
          <a:prstGeom prst="rect">
            <a:avLst/>
          </a:prstGeom>
        </p:spPr>
      </p:pic>
      <p:pic>
        <p:nvPicPr>
          <p:cNvPr id="13" name="Picture 12">
            <a:extLst>
              <a:ext uri="{FF2B5EF4-FFF2-40B4-BE49-F238E27FC236}">
                <a16:creationId xmlns:a16="http://schemas.microsoft.com/office/drawing/2014/main" id="{792CCF0D-B700-F88F-D32E-8F72034F8EE2}"/>
              </a:ext>
            </a:extLst>
          </p:cNvPr>
          <p:cNvPicPr>
            <a:picLocks noChangeAspect="1"/>
          </p:cNvPicPr>
          <p:nvPr/>
        </p:nvPicPr>
        <p:blipFill>
          <a:blip r:embed="rId4"/>
          <a:stretch>
            <a:fillRect/>
          </a:stretch>
        </p:blipFill>
        <p:spPr>
          <a:xfrm>
            <a:off x="3508213" y="3003711"/>
            <a:ext cx="932769" cy="170703"/>
          </a:xfrm>
          <a:prstGeom prst="rect">
            <a:avLst/>
          </a:prstGeom>
        </p:spPr>
      </p:pic>
      <p:pic>
        <p:nvPicPr>
          <p:cNvPr id="14" name="Picture 13">
            <a:extLst>
              <a:ext uri="{FF2B5EF4-FFF2-40B4-BE49-F238E27FC236}">
                <a16:creationId xmlns:a16="http://schemas.microsoft.com/office/drawing/2014/main" id="{51D17A20-46E0-5AE2-F8C8-D13FC4D9CC83}"/>
              </a:ext>
            </a:extLst>
          </p:cNvPr>
          <p:cNvPicPr>
            <a:picLocks noChangeAspect="1"/>
          </p:cNvPicPr>
          <p:nvPr/>
        </p:nvPicPr>
        <p:blipFill>
          <a:blip r:embed="rId4"/>
          <a:stretch>
            <a:fillRect/>
          </a:stretch>
        </p:blipFill>
        <p:spPr>
          <a:xfrm>
            <a:off x="3469052" y="2471350"/>
            <a:ext cx="932769" cy="170703"/>
          </a:xfrm>
          <a:prstGeom prst="rect">
            <a:avLst/>
          </a:prstGeom>
        </p:spPr>
      </p:pic>
      <p:pic>
        <p:nvPicPr>
          <p:cNvPr id="15" name="Picture 14">
            <a:extLst>
              <a:ext uri="{FF2B5EF4-FFF2-40B4-BE49-F238E27FC236}">
                <a16:creationId xmlns:a16="http://schemas.microsoft.com/office/drawing/2014/main" id="{D4EAF822-FE81-BF91-F64F-E052DB7B1714}"/>
              </a:ext>
            </a:extLst>
          </p:cNvPr>
          <p:cNvPicPr>
            <a:picLocks noChangeAspect="1"/>
          </p:cNvPicPr>
          <p:nvPr/>
        </p:nvPicPr>
        <p:blipFill>
          <a:blip r:embed="rId4"/>
          <a:stretch>
            <a:fillRect/>
          </a:stretch>
        </p:blipFill>
        <p:spPr>
          <a:xfrm>
            <a:off x="800481" y="2471350"/>
            <a:ext cx="1180719" cy="216080"/>
          </a:xfrm>
          <a:prstGeom prst="rect">
            <a:avLst/>
          </a:prstGeom>
        </p:spPr>
      </p:pic>
      <p:pic>
        <p:nvPicPr>
          <p:cNvPr id="17" name="Picture 16">
            <a:extLst>
              <a:ext uri="{FF2B5EF4-FFF2-40B4-BE49-F238E27FC236}">
                <a16:creationId xmlns:a16="http://schemas.microsoft.com/office/drawing/2014/main" id="{11C52FC5-1FBC-4194-AFDF-43A8EF3F68C6}"/>
              </a:ext>
            </a:extLst>
          </p:cNvPr>
          <p:cNvPicPr>
            <a:picLocks noChangeAspect="1"/>
          </p:cNvPicPr>
          <p:nvPr/>
        </p:nvPicPr>
        <p:blipFill>
          <a:blip r:embed="rId5"/>
          <a:stretch>
            <a:fillRect/>
          </a:stretch>
        </p:blipFill>
        <p:spPr>
          <a:xfrm>
            <a:off x="704482" y="2636825"/>
            <a:ext cx="1182727" cy="219475"/>
          </a:xfrm>
          <a:prstGeom prst="rect">
            <a:avLst/>
          </a:prstGeom>
        </p:spPr>
      </p:pic>
      <p:sp>
        <p:nvSpPr>
          <p:cNvPr id="3" name="Rectangle: Rounded Corners 2">
            <a:extLst>
              <a:ext uri="{FF2B5EF4-FFF2-40B4-BE49-F238E27FC236}">
                <a16:creationId xmlns:a16="http://schemas.microsoft.com/office/drawing/2014/main" id="{A460B905-11C8-C2F1-BE6A-2847E1F3AC8F}"/>
              </a:ext>
            </a:extLst>
          </p:cNvPr>
          <p:cNvSpPr/>
          <p:nvPr/>
        </p:nvSpPr>
        <p:spPr>
          <a:xfrm>
            <a:off x="555674" y="6195502"/>
            <a:ext cx="903637" cy="449876"/>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TextBox 3">
            <a:extLst>
              <a:ext uri="{FF2B5EF4-FFF2-40B4-BE49-F238E27FC236}">
                <a16:creationId xmlns:a16="http://schemas.microsoft.com/office/drawing/2014/main" id="{C7E6B027-8569-77B1-853D-F5FA864CF602}"/>
              </a:ext>
            </a:extLst>
          </p:cNvPr>
          <p:cNvSpPr txBox="1"/>
          <p:nvPr/>
        </p:nvSpPr>
        <p:spPr>
          <a:xfrm>
            <a:off x="704482" y="1465797"/>
            <a:ext cx="7677518" cy="646331"/>
          </a:xfrm>
          <a:prstGeom prst="rect">
            <a:avLst/>
          </a:prstGeom>
          <a:noFill/>
        </p:spPr>
        <p:txBody>
          <a:bodyPr wrap="square" rtlCol="0">
            <a:spAutoFit/>
          </a:bodyPr>
          <a:lstStyle/>
          <a:p>
            <a:r>
              <a:rPr lang="en-US" b="1" dirty="0"/>
              <a:t>Trying to eat fewer carbs and exercise more to prevent complications but having lows while exercising that sabotage efforts.</a:t>
            </a:r>
          </a:p>
        </p:txBody>
      </p:sp>
    </p:spTree>
    <p:extLst>
      <p:ext uri="{BB962C8B-B14F-4D97-AF65-F5344CB8AC3E}">
        <p14:creationId xmlns:p14="http://schemas.microsoft.com/office/powerpoint/2010/main" val="307239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D8E0-CAAF-C6DB-4F30-B0D1A38015FB}"/>
              </a:ext>
            </a:extLst>
          </p:cNvPr>
          <p:cNvSpPr>
            <a:spLocks noGrp="1"/>
          </p:cNvSpPr>
          <p:nvPr>
            <p:ph type="title"/>
          </p:nvPr>
        </p:nvSpPr>
        <p:spPr/>
        <p:txBody>
          <a:bodyPr/>
          <a:lstStyle/>
          <a:p>
            <a:r>
              <a:rPr lang="en-US" dirty="0"/>
              <a:t>Exercise Hypo – JR’s Situation</a:t>
            </a:r>
          </a:p>
        </p:txBody>
      </p:sp>
      <p:sp>
        <p:nvSpPr>
          <p:cNvPr id="8" name="Text Placeholder 7">
            <a:extLst>
              <a:ext uri="{FF2B5EF4-FFF2-40B4-BE49-F238E27FC236}">
                <a16:creationId xmlns:a16="http://schemas.microsoft.com/office/drawing/2014/main" id="{D983B72A-5027-C64C-B8E1-5E7E28386C0C}"/>
              </a:ext>
            </a:extLst>
          </p:cNvPr>
          <p:cNvSpPr>
            <a:spLocks noGrp="1"/>
          </p:cNvSpPr>
          <p:nvPr>
            <p:ph type="body" idx="1"/>
          </p:nvPr>
        </p:nvSpPr>
        <p:spPr/>
        <p:txBody>
          <a:bodyPr/>
          <a:lstStyle/>
          <a:p>
            <a:pPr algn="ctr"/>
            <a:r>
              <a:rPr lang="en-US" dirty="0"/>
              <a:t>JR Tells You</a:t>
            </a:r>
          </a:p>
        </p:txBody>
      </p:sp>
      <p:sp>
        <p:nvSpPr>
          <p:cNvPr id="9" name="Text Placeholder 8">
            <a:extLst>
              <a:ext uri="{FF2B5EF4-FFF2-40B4-BE49-F238E27FC236}">
                <a16:creationId xmlns:a16="http://schemas.microsoft.com/office/drawing/2014/main" id="{9DFB4193-6A47-A30B-E245-8BC7DA51F943}"/>
              </a:ext>
            </a:extLst>
          </p:cNvPr>
          <p:cNvSpPr>
            <a:spLocks noGrp="1"/>
          </p:cNvSpPr>
          <p:nvPr>
            <p:ph type="body" sz="half" idx="3"/>
          </p:nvPr>
        </p:nvSpPr>
        <p:spPr/>
        <p:txBody>
          <a:bodyPr/>
          <a:lstStyle/>
          <a:p>
            <a:pPr algn="ctr"/>
            <a:r>
              <a:rPr lang="en-US" dirty="0"/>
              <a:t>You Explore</a:t>
            </a:r>
          </a:p>
        </p:txBody>
      </p:sp>
      <p:sp>
        <p:nvSpPr>
          <p:cNvPr id="3" name="Content Placeholder 2">
            <a:extLst>
              <a:ext uri="{FF2B5EF4-FFF2-40B4-BE49-F238E27FC236}">
                <a16:creationId xmlns:a16="http://schemas.microsoft.com/office/drawing/2014/main" id="{A19D723C-E3FF-A47F-6A9E-6B49669508D9}"/>
              </a:ext>
            </a:extLst>
          </p:cNvPr>
          <p:cNvSpPr>
            <a:spLocks noGrp="1"/>
          </p:cNvSpPr>
          <p:nvPr>
            <p:ph sz="quarter" idx="2"/>
          </p:nvPr>
        </p:nvSpPr>
        <p:spPr>
          <a:xfrm>
            <a:off x="457200" y="2133600"/>
            <a:ext cx="4038600" cy="4343400"/>
          </a:xfrm>
        </p:spPr>
        <p:txBody>
          <a:bodyPr>
            <a:normAutofit fontScale="85000" lnSpcReduction="20000"/>
          </a:bodyPr>
          <a:lstStyle/>
          <a:p>
            <a:pPr>
              <a:lnSpc>
                <a:spcPct val="110000"/>
              </a:lnSpc>
            </a:pPr>
            <a:r>
              <a:rPr lang="en-US" sz="3800" dirty="0"/>
              <a:t>Story – limiting my carbs will keep my blood sugars on target.</a:t>
            </a:r>
          </a:p>
          <a:p>
            <a:pPr>
              <a:lnSpc>
                <a:spcPct val="110000"/>
              </a:lnSpc>
            </a:pPr>
            <a:r>
              <a:rPr lang="en-US" sz="3800" dirty="0"/>
              <a:t>I am worried about complications, so I try to avoid carbs, even with exercise.</a:t>
            </a:r>
          </a:p>
          <a:p>
            <a:endParaRPr lang="en-US" dirty="0"/>
          </a:p>
        </p:txBody>
      </p:sp>
      <p:sp>
        <p:nvSpPr>
          <p:cNvPr id="10" name="Content Placeholder 9">
            <a:extLst>
              <a:ext uri="{FF2B5EF4-FFF2-40B4-BE49-F238E27FC236}">
                <a16:creationId xmlns:a16="http://schemas.microsoft.com/office/drawing/2014/main" id="{8EB37AE8-AC59-57B9-E0FB-D8D940AFBC82}"/>
              </a:ext>
            </a:extLst>
          </p:cNvPr>
          <p:cNvSpPr>
            <a:spLocks noGrp="1"/>
          </p:cNvSpPr>
          <p:nvPr>
            <p:ph sz="quarter" idx="4"/>
          </p:nvPr>
        </p:nvSpPr>
        <p:spPr>
          <a:xfrm>
            <a:off x="4648200" y="2133600"/>
            <a:ext cx="4038600" cy="4267200"/>
          </a:xfrm>
        </p:spPr>
        <p:txBody>
          <a:bodyPr>
            <a:normAutofit fontScale="85000" lnSpcReduction="20000"/>
          </a:bodyPr>
          <a:lstStyle/>
          <a:p>
            <a:pPr>
              <a:lnSpc>
                <a:spcPct val="110000"/>
              </a:lnSpc>
            </a:pPr>
            <a:r>
              <a:rPr lang="en-US" dirty="0"/>
              <a:t>Would you be willing to be present with that fear to try and keep blood sugars in a safe range during bike riding?</a:t>
            </a:r>
          </a:p>
          <a:p>
            <a:pPr>
              <a:lnSpc>
                <a:spcPct val="110000"/>
              </a:lnSpc>
            </a:pPr>
            <a:r>
              <a:rPr lang="en-US" dirty="0"/>
              <a:t>Are there any other strategies that might work to keep glucose in a safe range during your bike ride?</a:t>
            </a:r>
          </a:p>
          <a:p>
            <a:endParaRPr lang="en-US" dirty="0"/>
          </a:p>
        </p:txBody>
      </p:sp>
    </p:spTree>
    <p:extLst>
      <p:ext uri="{BB962C8B-B14F-4D97-AF65-F5344CB8AC3E}">
        <p14:creationId xmlns:p14="http://schemas.microsoft.com/office/powerpoint/2010/main" val="424491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C53F-7E34-6185-A61F-38E669DEF0AA}"/>
              </a:ext>
            </a:extLst>
          </p:cNvPr>
          <p:cNvSpPr>
            <a:spLocks noGrp="1"/>
          </p:cNvSpPr>
          <p:nvPr>
            <p:ph type="title"/>
          </p:nvPr>
        </p:nvSpPr>
        <p:spPr>
          <a:xfrm>
            <a:off x="457200" y="152400"/>
            <a:ext cx="8229600" cy="1371600"/>
          </a:xfrm>
        </p:spPr>
        <p:txBody>
          <a:bodyPr>
            <a:normAutofit fontScale="90000"/>
          </a:bodyPr>
          <a:lstStyle/>
          <a:p>
            <a:r>
              <a:rPr lang="en-US" dirty="0"/>
              <a:t>ReVive 5 – Explore Problem &amp; Identify Patterns</a:t>
            </a:r>
          </a:p>
        </p:txBody>
      </p:sp>
      <p:sp>
        <p:nvSpPr>
          <p:cNvPr id="14" name="Content Placeholder 13"/>
          <p:cNvSpPr>
            <a:spLocks noGrp="1"/>
          </p:cNvSpPr>
          <p:nvPr>
            <p:ph sz="quarter" idx="1"/>
          </p:nvPr>
        </p:nvSpPr>
        <p:spPr>
          <a:xfrm>
            <a:off x="457200" y="1752600"/>
            <a:ext cx="8229600" cy="4404360"/>
          </a:xfrm>
        </p:spPr>
        <p:txBody>
          <a:bodyPr>
            <a:normAutofit/>
          </a:bodyPr>
          <a:lstStyle/>
          <a:p>
            <a:pPr marL="0" indent="0" algn="ctr">
              <a:lnSpc>
                <a:spcPct val="110000"/>
              </a:lnSpc>
              <a:spcBef>
                <a:spcPts val="0"/>
              </a:spcBef>
              <a:buNone/>
            </a:pPr>
            <a:r>
              <a:rPr lang="en-US" sz="2400" b="1" dirty="0">
                <a:latin typeface="Calibri" panose="020F0502020204030204" pitchFamily="34" charset="0"/>
                <a:cs typeface="Calibri" panose="020F0502020204030204" pitchFamily="34" charset="0"/>
              </a:rPr>
              <a:t>Problem solve and enhance glucose management</a:t>
            </a:r>
          </a:p>
          <a:p>
            <a:pPr marL="0" indent="0">
              <a:lnSpc>
                <a:spcPct val="110000"/>
              </a:lnSpc>
              <a:spcBef>
                <a:spcPts val="0"/>
              </a:spcBef>
              <a:buNone/>
            </a:pPr>
            <a:endParaRPr lang="en-US" sz="2401" b="1" dirty="0">
              <a:latin typeface="Calibri" panose="020F0502020204030204" pitchFamily="34" charset="0"/>
              <a:ea typeface="Calibri" panose="020F0502020204030204" pitchFamily="34" charset="0"/>
            </a:endParaRPr>
          </a:p>
          <a:p>
            <a:pPr marL="617220" lvl="2" indent="-342900">
              <a:buClr>
                <a:srgbClr val="005959"/>
              </a:buClr>
            </a:pPr>
            <a:r>
              <a:rPr lang="en-US" sz="2400" dirty="0">
                <a:cs typeface="Calibri" panose="020F0502020204030204" pitchFamily="34" charset="0"/>
              </a:rPr>
              <a:t>Now that you have collected the data.</a:t>
            </a:r>
          </a:p>
          <a:p>
            <a:pPr marL="617220" lvl="2" indent="-342900">
              <a:buClr>
                <a:srgbClr val="005959"/>
              </a:buClr>
            </a:pPr>
            <a:r>
              <a:rPr lang="en-US" sz="2400" dirty="0">
                <a:cs typeface="Calibri" panose="020F0502020204030204" pitchFamily="34" charset="0"/>
              </a:rPr>
              <a:t>Now that you have identified patterns.</a:t>
            </a:r>
          </a:p>
          <a:p>
            <a:pPr marL="617220" lvl="2" indent="-342900">
              <a:buClr>
                <a:srgbClr val="005959"/>
              </a:buClr>
            </a:pPr>
            <a:r>
              <a:rPr lang="en-US" sz="2400" dirty="0">
                <a:cs typeface="Calibri" panose="020F0502020204030204" pitchFamily="34" charset="0"/>
              </a:rPr>
              <a:t>Now that you have identified how DD drives the problem.</a:t>
            </a:r>
          </a:p>
          <a:p>
            <a:pPr marL="617220" lvl="2" indent="-342900">
              <a:buClr>
                <a:srgbClr val="005959"/>
              </a:buClr>
            </a:pPr>
            <a:r>
              <a:rPr lang="en-US" sz="2400" dirty="0">
                <a:cs typeface="Calibri" panose="020F0502020204030204" pitchFamily="34" charset="0"/>
              </a:rPr>
              <a:t>Now you are ready to try an experiment.</a:t>
            </a:r>
          </a:p>
          <a:p>
            <a:pPr marL="342991" lvl="1" indent="-342991">
              <a:buClr>
                <a:srgbClr val="005959"/>
              </a:buClr>
              <a:buFont typeface="Wingdings" panose="05000000000000000000" pitchFamily="2" charset="2"/>
              <a:buChar char="§"/>
            </a:pPr>
            <a:endParaRPr lang="en-US" sz="2400" b="1" dirty="0">
              <a:solidFill>
                <a:srgbClr val="C00000"/>
              </a:solidFill>
              <a:ea typeface="Calibri" panose="020F0502020204030204" pitchFamily="34" charset="0"/>
              <a:cs typeface="Calibri" panose="020F0502020204030204" pitchFamily="34" charset="0"/>
            </a:endParaRPr>
          </a:p>
          <a:p>
            <a:pPr marL="342991" lvl="1" indent="-342991">
              <a:buClr>
                <a:srgbClr val="005959"/>
              </a:buClr>
              <a:buFont typeface="Wingdings" panose="05000000000000000000" pitchFamily="2" charset="2"/>
              <a:buChar char="§"/>
            </a:pPr>
            <a:endParaRPr lang="en-US" sz="2400" b="1" dirty="0">
              <a:solidFill>
                <a:srgbClr val="C00000"/>
              </a:solidFill>
              <a:ea typeface="Calibri" panose="020F0502020204030204" pitchFamily="34" charset="0"/>
              <a:cs typeface="Calibri" panose="020F0502020204030204" pitchFamily="34" charset="0"/>
            </a:endParaRPr>
          </a:p>
          <a:p>
            <a:pPr marL="0" indent="0">
              <a:lnSpc>
                <a:spcPct val="110000"/>
              </a:lnSpc>
              <a:spcBef>
                <a:spcPts val="0"/>
              </a:spcBef>
              <a:buNone/>
            </a:pPr>
            <a:endParaRPr lang="en-US" sz="2701" b="1"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A767A7DF-4918-13B7-2810-720BA6077B11}"/>
              </a:ext>
            </a:extLst>
          </p:cNvPr>
          <p:cNvSpPr/>
          <p:nvPr/>
        </p:nvSpPr>
        <p:spPr>
          <a:xfrm>
            <a:off x="762000" y="6253675"/>
            <a:ext cx="903637" cy="4498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TextBox 3">
            <a:extLst>
              <a:ext uri="{FF2B5EF4-FFF2-40B4-BE49-F238E27FC236}">
                <a16:creationId xmlns:a16="http://schemas.microsoft.com/office/drawing/2014/main" id="{405F31A7-A4F4-52B0-8C80-F51C57B179D1}"/>
              </a:ext>
            </a:extLst>
          </p:cNvPr>
          <p:cNvSpPr txBox="1"/>
          <p:nvPr/>
        </p:nvSpPr>
        <p:spPr>
          <a:xfrm>
            <a:off x="762000" y="4876800"/>
            <a:ext cx="7134645" cy="831253"/>
          </a:xfrm>
          <a:prstGeom prst="rect">
            <a:avLst/>
          </a:prstGeom>
          <a:noFill/>
        </p:spPr>
        <p:txBody>
          <a:bodyPr wrap="none" rtlCol="0">
            <a:spAutoFit/>
          </a:bodyPr>
          <a:lstStyle/>
          <a:p>
            <a:r>
              <a:rPr lang="en-US" sz="2401" b="1" dirty="0">
                <a:solidFill>
                  <a:srgbClr val="0070C0"/>
                </a:solidFill>
                <a:latin typeface="Calibri" panose="020F0502020204030204" pitchFamily="34" charset="0"/>
                <a:cs typeface="Calibri" panose="020F0502020204030204" pitchFamily="34" charset="0"/>
              </a:rPr>
              <a:t>Help the person decide what change(s) they can make </a:t>
            </a:r>
          </a:p>
          <a:p>
            <a:r>
              <a:rPr lang="en-US" sz="2401" b="1" dirty="0">
                <a:solidFill>
                  <a:srgbClr val="0070C0"/>
                </a:solidFill>
                <a:latin typeface="Calibri" panose="020F0502020204030204" pitchFamily="34" charset="0"/>
                <a:cs typeface="Calibri" panose="020F0502020204030204" pitchFamily="34" charset="0"/>
              </a:rPr>
              <a:t>to address the problem</a:t>
            </a:r>
          </a:p>
        </p:txBody>
      </p:sp>
    </p:spTree>
    <p:extLst>
      <p:ext uri="{BB962C8B-B14F-4D97-AF65-F5344CB8AC3E}">
        <p14:creationId xmlns:p14="http://schemas.microsoft.com/office/powerpoint/2010/main" val="3078051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F8D7-BE3F-1956-5EF5-B6609F1FBCB9}"/>
              </a:ext>
            </a:extLst>
          </p:cNvPr>
          <p:cNvSpPr>
            <a:spLocks noGrp="1"/>
          </p:cNvSpPr>
          <p:nvPr>
            <p:ph type="title"/>
          </p:nvPr>
        </p:nvSpPr>
        <p:spPr>
          <a:xfrm>
            <a:off x="457200" y="228600"/>
            <a:ext cx="8229600" cy="914400"/>
          </a:xfrm>
        </p:spPr>
        <p:txBody>
          <a:bodyPr anchor="b">
            <a:normAutofit/>
          </a:bodyPr>
          <a:lstStyle/>
          <a:p>
            <a:r>
              <a:rPr lang="en-US" sz="4000" dirty="0"/>
              <a:t>JR Decides and Makes a Plan </a:t>
            </a:r>
          </a:p>
        </p:txBody>
      </p:sp>
      <p:sp>
        <p:nvSpPr>
          <p:cNvPr id="5" name="Content Placeholder 4">
            <a:extLst>
              <a:ext uri="{FF2B5EF4-FFF2-40B4-BE49-F238E27FC236}">
                <a16:creationId xmlns:a16="http://schemas.microsoft.com/office/drawing/2014/main" id="{534F0A9E-C779-013F-34FA-AA27D7642CFE}"/>
              </a:ext>
            </a:extLst>
          </p:cNvPr>
          <p:cNvSpPr>
            <a:spLocks noGrp="1"/>
          </p:cNvSpPr>
          <p:nvPr>
            <p:ph sz="quarter" idx="1"/>
          </p:nvPr>
        </p:nvSpPr>
        <p:spPr>
          <a:xfrm>
            <a:off x="4804624" y="1447800"/>
            <a:ext cx="4041648" cy="4937760"/>
          </a:xfrm>
        </p:spPr>
        <p:txBody>
          <a:bodyPr>
            <a:normAutofit/>
          </a:bodyPr>
          <a:lstStyle/>
          <a:p>
            <a:r>
              <a:rPr lang="en-US" sz="2800" dirty="0"/>
              <a:t>I will decrease my basal insulin 1 hour before and during my bike ride or</a:t>
            </a:r>
          </a:p>
          <a:p>
            <a:r>
              <a:rPr lang="en-US" sz="2800" dirty="0"/>
              <a:t>I will eat an extra 15gms of carb at meal before my bike ride days.</a:t>
            </a:r>
          </a:p>
          <a:p>
            <a:r>
              <a:rPr lang="en-US" sz="2800" dirty="0"/>
              <a:t>I will eat 15 </a:t>
            </a:r>
            <a:r>
              <a:rPr lang="en-US" sz="2800" dirty="0" err="1"/>
              <a:t>gms</a:t>
            </a:r>
            <a:r>
              <a:rPr lang="en-US" sz="2800" dirty="0"/>
              <a:t> of carb if my glucose drops less than 70 during my bike ride.</a:t>
            </a:r>
          </a:p>
        </p:txBody>
      </p:sp>
      <p:graphicFrame>
        <p:nvGraphicFramePr>
          <p:cNvPr id="7" name="Content Placeholder 2">
            <a:extLst>
              <a:ext uri="{FF2B5EF4-FFF2-40B4-BE49-F238E27FC236}">
                <a16:creationId xmlns:a16="http://schemas.microsoft.com/office/drawing/2014/main" id="{02722074-88F5-CA2A-19DE-3DF38F42153F}"/>
              </a:ext>
            </a:extLst>
          </p:cNvPr>
          <p:cNvGraphicFramePr>
            <a:graphicFrameLocks noGrp="1"/>
          </p:cNvGraphicFramePr>
          <p:nvPr>
            <p:ph sz="quarter" idx="2"/>
          </p:nvPr>
        </p:nvGraphicFramePr>
        <p:xfrm>
          <a:off x="514545" y="114300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986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2816ED-1C52-4105-53C3-9EDD3844C4E8}"/>
              </a:ext>
            </a:extLst>
          </p:cNvPr>
          <p:cNvSpPr>
            <a:spLocks noGrp="1"/>
          </p:cNvSpPr>
          <p:nvPr>
            <p:ph type="title"/>
          </p:nvPr>
        </p:nvSpPr>
        <p:spPr>
          <a:xfrm>
            <a:off x="457200" y="228600"/>
            <a:ext cx="8229600" cy="914400"/>
          </a:xfrm>
        </p:spPr>
        <p:txBody>
          <a:bodyPr anchor="b">
            <a:normAutofit/>
          </a:bodyPr>
          <a:lstStyle/>
          <a:p>
            <a:r>
              <a:rPr lang="en-US" dirty="0"/>
              <a:t>Helping People Succeed</a:t>
            </a:r>
          </a:p>
        </p:txBody>
      </p:sp>
      <p:sp>
        <p:nvSpPr>
          <p:cNvPr id="5" name="Content Placeholder 4">
            <a:extLst>
              <a:ext uri="{FF2B5EF4-FFF2-40B4-BE49-F238E27FC236}">
                <a16:creationId xmlns:a16="http://schemas.microsoft.com/office/drawing/2014/main" id="{1807922F-B47A-18E7-3B20-3F9F0347FBD3}"/>
              </a:ext>
            </a:extLst>
          </p:cNvPr>
          <p:cNvSpPr>
            <a:spLocks noGrp="1"/>
          </p:cNvSpPr>
          <p:nvPr>
            <p:ph sz="quarter" idx="1"/>
          </p:nvPr>
        </p:nvSpPr>
        <p:spPr>
          <a:xfrm>
            <a:off x="457200" y="1219200"/>
            <a:ext cx="4041648" cy="5410200"/>
          </a:xfrm>
        </p:spPr>
        <p:txBody>
          <a:bodyPr>
            <a:normAutofit fontScale="92500" lnSpcReduction="20000"/>
          </a:bodyPr>
          <a:lstStyle/>
          <a:p>
            <a:pPr marL="342991" lvl="1" indent="-342991">
              <a:lnSpc>
                <a:spcPct val="110000"/>
              </a:lnSpc>
              <a:buClr>
                <a:srgbClr val="005959"/>
              </a:buClr>
              <a:buFont typeface="Wingdings" panose="05000000000000000000" pitchFamily="2" charset="2"/>
              <a:buChar char="§"/>
            </a:pPr>
            <a:r>
              <a:rPr lang="en-US" sz="2800" dirty="0"/>
              <a:t>The change has to be achievable – something they actually can do.</a:t>
            </a:r>
          </a:p>
          <a:p>
            <a:pPr marL="342991" lvl="1" indent="-342991">
              <a:lnSpc>
                <a:spcPct val="110000"/>
              </a:lnSpc>
              <a:buClr>
                <a:srgbClr val="005959"/>
              </a:buClr>
              <a:buFont typeface="Wingdings" panose="05000000000000000000" pitchFamily="2" charset="2"/>
              <a:buChar char="§"/>
            </a:pPr>
            <a:r>
              <a:rPr lang="en-US" sz="2800" dirty="0"/>
              <a:t>Remind them that feelings and action are not the same thing.</a:t>
            </a:r>
          </a:p>
          <a:p>
            <a:pPr marL="342991" lvl="1" indent="-342991">
              <a:lnSpc>
                <a:spcPct val="110000"/>
              </a:lnSpc>
              <a:buClr>
                <a:srgbClr val="005959"/>
              </a:buClr>
              <a:buFont typeface="Wingdings" panose="05000000000000000000" pitchFamily="2" charset="2"/>
              <a:buChar char="§"/>
            </a:pPr>
            <a:r>
              <a:rPr lang="en-US" sz="2800" dirty="0"/>
              <a:t>The first change may not fix the problem, but it helps people discover what to do next. </a:t>
            </a:r>
          </a:p>
          <a:p>
            <a:pPr marL="342991" lvl="1" indent="-342991">
              <a:lnSpc>
                <a:spcPct val="110000"/>
              </a:lnSpc>
              <a:buClr>
                <a:srgbClr val="005959"/>
              </a:buClr>
              <a:buFont typeface="Wingdings" panose="05000000000000000000" pitchFamily="2" charset="2"/>
              <a:buChar char="§"/>
            </a:pPr>
            <a:r>
              <a:rPr lang="en-US" sz="2800" dirty="0"/>
              <a:t>The first change may point them in the right direction, but it still might not be enough change.</a:t>
            </a:r>
          </a:p>
          <a:p>
            <a:pPr>
              <a:lnSpc>
                <a:spcPct val="90000"/>
              </a:lnSpc>
            </a:pPr>
            <a:endParaRPr lang="en-US" sz="2200" dirty="0"/>
          </a:p>
        </p:txBody>
      </p:sp>
      <p:pic>
        <p:nvPicPr>
          <p:cNvPr id="8" name="Picture 7" descr="Steps against a white wall">
            <a:extLst>
              <a:ext uri="{FF2B5EF4-FFF2-40B4-BE49-F238E27FC236}">
                <a16:creationId xmlns:a16="http://schemas.microsoft.com/office/drawing/2014/main" id="{C881C457-F7C9-96CD-54BD-3E50012B54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19" r="23644" b="-3"/>
          <a:stretch/>
        </p:blipFill>
        <p:spPr>
          <a:xfrm>
            <a:off x="4645154" y="1216152"/>
            <a:ext cx="4028692" cy="4937760"/>
          </a:xfrm>
          <a:prstGeom prst="rect">
            <a:avLst/>
          </a:prstGeom>
          <a:noFill/>
        </p:spPr>
      </p:pic>
      <p:sp>
        <p:nvSpPr>
          <p:cNvPr id="11" name="TextBox 10">
            <a:extLst>
              <a:ext uri="{FF2B5EF4-FFF2-40B4-BE49-F238E27FC236}">
                <a16:creationId xmlns:a16="http://schemas.microsoft.com/office/drawing/2014/main" id="{7F0E4388-B97C-5D9C-6FF0-82CA1330423D}"/>
              </a:ext>
            </a:extLst>
          </p:cNvPr>
          <p:cNvSpPr txBox="1"/>
          <p:nvPr/>
        </p:nvSpPr>
        <p:spPr>
          <a:xfrm>
            <a:off x="4800600" y="1371600"/>
            <a:ext cx="3873246" cy="424732"/>
          </a:xfrm>
          <a:prstGeom prst="rect">
            <a:avLst/>
          </a:prstGeom>
          <a:noFill/>
        </p:spPr>
        <p:txBody>
          <a:bodyPr wrap="square">
            <a:spAutoFit/>
          </a:bodyPr>
          <a:lstStyle/>
          <a:p>
            <a:pPr marL="0" lvl="1">
              <a:lnSpc>
                <a:spcPct val="90000"/>
              </a:lnSpc>
              <a:buClr>
                <a:srgbClr val="005959"/>
              </a:buClr>
            </a:pPr>
            <a:r>
              <a:rPr lang="en-US" sz="2400" dirty="0"/>
              <a:t>This is a step-wise process.</a:t>
            </a:r>
          </a:p>
        </p:txBody>
      </p:sp>
      <p:sp>
        <p:nvSpPr>
          <p:cNvPr id="2" name="Rectangle: Rounded Corners 1">
            <a:extLst>
              <a:ext uri="{FF2B5EF4-FFF2-40B4-BE49-F238E27FC236}">
                <a16:creationId xmlns:a16="http://schemas.microsoft.com/office/drawing/2014/main" id="{49B15CFC-5BAF-854C-E586-C6E071998D4C}"/>
              </a:ext>
            </a:extLst>
          </p:cNvPr>
          <p:cNvSpPr/>
          <p:nvPr/>
        </p:nvSpPr>
        <p:spPr>
          <a:xfrm>
            <a:off x="5755863" y="6280933"/>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18883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JR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140909"/>
            <a:ext cx="4041775" cy="685800"/>
          </a:xfrm>
        </p:spPr>
        <p:txBody>
          <a:bodyPr/>
          <a:lstStyle/>
          <a:p>
            <a:r>
              <a:rPr lang="en-US" dirty="0"/>
              <a:t>JR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4038600" cy="4038600"/>
          </a:xfrm>
        </p:spPr>
        <p:txBody>
          <a:bodyPr>
            <a:noAutofit/>
          </a:bodyPr>
          <a:lstStyle/>
          <a:p>
            <a:r>
              <a:rPr lang="en-US" sz="2400" dirty="0"/>
              <a:t>Thank you for keeping logs on your exercise days.</a:t>
            </a:r>
          </a:p>
          <a:p>
            <a:r>
              <a:rPr lang="en-US" sz="2400" dirty="0"/>
              <a:t>Did you notice your DD story showed up?</a:t>
            </a:r>
          </a:p>
          <a:p>
            <a:r>
              <a:rPr lang="en-US" sz="2400" dirty="0"/>
              <a:t>Were you able to try any of the experiments? </a:t>
            </a:r>
          </a:p>
          <a:p>
            <a:r>
              <a:rPr lang="en-US" sz="2400" dirty="0"/>
              <a:t>Did you discover anything new?</a:t>
            </a:r>
          </a:p>
          <a:p>
            <a:pPr marL="0" indent="0">
              <a:buNone/>
            </a:pPr>
            <a:endParaRPr lang="en-US" sz="2400" dirty="0"/>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4343400" y="1826709"/>
            <a:ext cx="4495799" cy="4345491"/>
          </a:xfrm>
        </p:spPr>
        <p:txBody>
          <a:bodyPr>
            <a:noAutofit/>
          </a:bodyPr>
          <a:lstStyle/>
          <a:p>
            <a:pPr>
              <a:lnSpc>
                <a:spcPct val="120000"/>
              </a:lnSpc>
            </a:pPr>
            <a:r>
              <a:rPr lang="en-US" sz="2400" dirty="0"/>
              <a:t>Yes, I noticed my worry as I prepared for my ride.</a:t>
            </a:r>
          </a:p>
          <a:p>
            <a:pPr>
              <a:lnSpc>
                <a:spcPct val="120000"/>
              </a:lnSpc>
            </a:pPr>
            <a:r>
              <a:rPr lang="en-US" sz="2400" dirty="0"/>
              <a:t>I put my pump on exercise mode when I started my ride. I got a little low at first, had some glucose tabs, and then things stabilized. </a:t>
            </a:r>
          </a:p>
          <a:p>
            <a:pPr>
              <a:lnSpc>
                <a:spcPct val="120000"/>
              </a:lnSpc>
            </a:pPr>
            <a:r>
              <a:rPr lang="en-US" sz="2400" dirty="0"/>
              <a:t>Next time, I will start with a higher BG plus put my pump on exercise mode.</a:t>
            </a:r>
          </a:p>
        </p:txBody>
      </p:sp>
      <p:sp>
        <p:nvSpPr>
          <p:cNvPr id="7" name="Rectangle: Rounded Corners 6">
            <a:extLst>
              <a:ext uri="{FF2B5EF4-FFF2-40B4-BE49-F238E27FC236}">
                <a16:creationId xmlns:a16="http://schemas.microsoft.com/office/drawing/2014/main" id="{464EAF9E-A36B-A559-7ED1-2CD1826028E4}"/>
              </a:ext>
            </a:extLst>
          </p:cNvPr>
          <p:cNvSpPr/>
          <p:nvPr/>
        </p:nvSpPr>
        <p:spPr>
          <a:xfrm>
            <a:off x="685800" y="6096000"/>
            <a:ext cx="903637" cy="449876"/>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45073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normAutofit fontScale="90000"/>
          </a:bodyPr>
          <a:lstStyle/>
          <a:p>
            <a:r>
              <a:rPr lang="en-US" dirty="0"/>
              <a:t>Setting Up Experiment/ Taking Action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200" y="1219200"/>
            <a:ext cx="3276600" cy="5257800"/>
          </a:xfrm>
        </p:spPr>
        <p:txBody>
          <a:bodyPr>
            <a:normAutofit fontScale="77500" lnSpcReduction="20000"/>
          </a:bodyPr>
          <a:lstStyle/>
          <a:p>
            <a:pPr>
              <a:lnSpc>
                <a:spcPct val="120000"/>
              </a:lnSpc>
            </a:pPr>
            <a:r>
              <a:rPr lang="en-US" dirty="0">
                <a:cs typeface="Calibri" panose="020F0502020204030204" pitchFamily="34" charset="0"/>
              </a:rPr>
              <a:t>C</a:t>
            </a:r>
            <a:r>
              <a:rPr lang="en-US" sz="3200" dirty="0">
                <a:cs typeface="Calibri" panose="020F0502020204030204" pitchFamily="34" charset="0"/>
              </a:rPr>
              <a:t>hange experiments need to be time limited (not forever) – this is only an experiment – try it out for 3 days and see what happens.</a:t>
            </a:r>
          </a:p>
          <a:p>
            <a:pPr>
              <a:lnSpc>
                <a:spcPct val="120000"/>
              </a:lnSpc>
            </a:pPr>
            <a:r>
              <a:rPr lang="en-US" dirty="0">
                <a:cs typeface="Calibri" panose="020F0502020204030204" pitchFamily="34" charset="0"/>
              </a:rPr>
              <a:t>They could realize that it actually isn’t an issue or maybe it is something different.</a:t>
            </a:r>
          </a:p>
          <a:p>
            <a:pPr>
              <a:lnSpc>
                <a:spcPct val="120000"/>
              </a:lnSpc>
            </a:pPr>
            <a:endParaRPr lang="en-US" sz="3200" dirty="0">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9A339C24-13AB-950A-C3DE-6095E46219D7}"/>
              </a:ext>
            </a:extLst>
          </p:cNvPr>
          <p:cNvSpPr>
            <a:spLocks noGrp="1"/>
          </p:cNvSpPr>
          <p:nvPr>
            <p:ph sz="quarter" idx="2"/>
          </p:nvPr>
        </p:nvSpPr>
        <p:spPr>
          <a:xfrm>
            <a:off x="4114800" y="1219200"/>
            <a:ext cx="4572000" cy="5489448"/>
          </a:xfrm>
        </p:spPr>
        <p:txBody>
          <a:bodyPr>
            <a:noAutofit/>
          </a:bodyPr>
          <a:lstStyle/>
          <a:p>
            <a:r>
              <a:rPr lang="en-US" dirty="0">
                <a:solidFill>
                  <a:srgbClr val="0070C0"/>
                </a:solidFill>
                <a:cs typeface="Calibri" panose="020F0502020204030204" pitchFamily="34" charset="0"/>
              </a:rPr>
              <a:t>Based on JR results:</a:t>
            </a:r>
          </a:p>
          <a:p>
            <a:pPr lvl="1"/>
            <a:r>
              <a:rPr lang="en-US" dirty="0">
                <a:cs typeface="Calibri" panose="020F0502020204030204" pitchFamily="34" charset="0"/>
              </a:rPr>
              <a:t>Make a small change (exercise mode &gt; higher BG)</a:t>
            </a:r>
          </a:p>
          <a:p>
            <a:pPr lvl="1"/>
            <a:r>
              <a:rPr lang="en-US" dirty="0">
                <a:cs typeface="Calibri" panose="020F0502020204030204" pitchFamily="34" charset="0"/>
              </a:rPr>
              <a:t>Realize, that the story and tough feelings can be major barrier to change.  (It is scary, but I can feel worried and still try these new strategies)</a:t>
            </a:r>
          </a:p>
          <a:p>
            <a:pPr lvl="1"/>
            <a:r>
              <a:rPr lang="en-US" dirty="0">
                <a:cs typeface="Calibri" panose="020F0502020204030204" pitchFamily="34" charset="0"/>
              </a:rPr>
              <a:t>Discover an unexpected issue (maybe basal rate is too much).</a:t>
            </a:r>
          </a:p>
          <a:p>
            <a:endParaRPr lang="en-US" dirty="0"/>
          </a:p>
        </p:txBody>
      </p:sp>
    </p:spTree>
    <p:extLst>
      <p:ext uri="{BB962C8B-B14F-4D97-AF65-F5344CB8AC3E}">
        <p14:creationId xmlns:p14="http://schemas.microsoft.com/office/powerpoint/2010/main" val="164632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pic>
        <p:nvPicPr>
          <p:cNvPr id="2" name="Picture 1"/>
          <p:cNvPicPr>
            <a:picLocks noChangeAspect="1"/>
          </p:cNvPicPr>
          <p:nvPr/>
        </p:nvPicPr>
        <p:blipFill>
          <a:blip r:embed="rId4"/>
          <a:stretch>
            <a:fillRect/>
          </a:stretch>
        </p:blipFill>
        <p:spPr>
          <a:xfrm>
            <a:off x="685800" y="1219200"/>
            <a:ext cx="7211047" cy="5127422"/>
          </a:xfrm>
          <a:prstGeom prst="rect">
            <a:avLst/>
          </a:prstGeom>
        </p:spPr>
      </p:pic>
      <p:sp>
        <p:nvSpPr>
          <p:cNvPr id="7" name="Title 6">
            <a:extLst>
              <a:ext uri="{FF2B5EF4-FFF2-40B4-BE49-F238E27FC236}">
                <a16:creationId xmlns:a16="http://schemas.microsoft.com/office/drawing/2014/main" id="{8510F714-4344-D7B5-3E01-EF97CF30261E}"/>
              </a:ext>
            </a:extLst>
          </p:cNvPr>
          <p:cNvSpPr>
            <a:spLocks noGrp="1"/>
          </p:cNvSpPr>
          <p:nvPr>
            <p:ph type="title"/>
          </p:nvPr>
        </p:nvSpPr>
        <p:spPr/>
        <p:txBody>
          <a:bodyPr/>
          <a:lstStyle/>
          <a:p>
            <a:r>
              <a:rPr lang="en-US" dirty="0"/>
              <a:t>What is happening here?</a:t>
            </a:r>
          </a:p>
        </p:txBody>
      </p:sp>
    </p:spTree>
    <p:extLst>
      <p:ext uri="{BB962C8B-B14F-4D97-AF65-F5344CB8AC3E}">
        <p14:creationId xmlns:p14="http://schemas.microsoft.com/office/powerpoint/2010/main" val="3626755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90600" y="1323920"/>
            <a:ext cx="6842984" cy="5381680"/>
          </a:xfrm>
          <a:prstGeom prst="rect">
            <a:avLst/>
          </a:prstGeom>
        </p:spPr>
      </p:pic>
      <p:sp>
        <p:nvSpPr>
          <p:cNvPr id="2" name="Title 1">
            <a:extLst>
              <a:ext uri="{FF2B5EF4-FFF2-40B4-BE49-F238E27FC236}">
                <a16:creationId xmlns:a16="http://schemas.microsoft.com/office/drawing/2014/main" id="{6E32917F-B7A7-E01C-6576-7D8140594D52}"/>
              </a:ext>
            </a:extLst>
          </p:cNvPr>
          <p:cNvSpPr>
            <a:spLocks noGrp="1"/>
          </p:cNvSpPr>
          <p:nvPr>
            <p:ph type="title"/>
          </p:nvPr>
        </p:nvSpPr>
        <p:spPr>
          <a:xfrm>
            <a:off x="457200" y="142240"/>
            <a:ext cx="8229600" cy="990600"/>
          </a:xfrm>
        </p:spPr>
        <p:txBody>
          <a:bodyPr/>
          <a:lstStyle/>
          <a:p>
            <a:r>
              <a:rPr lang="en-US" dirty="0"/>
              <a:t>Diabetes Detectives</a:t>
            </a:r>
          </a:p>
        </p:txBody>
      </p:sp>
    </p:spTree>
    <p:extLst>
      <p:ext uri="{BB962C8B-B14F-4D97-AF65-F5344CB8AC3E}">
        <p14:creationId xmlns:p14="http://schemas.microsoft.com/office/powerpoint/2010/main" val="1753085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56C1-05A9-84F5-4738-B68AF9CA0805}"/>
              </a:ext>
            </a:extLst>
          </p:cNvPr>
          <p:cNvSpPr>
            <a:spLocks noGrp="1"/>
          </p:cNvSpPr>
          <p:nvPr>
            <p:ph type="title"/>
          </p:nvPr>
        </p:nvSpPr>
        <p:spPr/>
        <p:txBody>
          <a:bodyPr/>
          <a:lstStyle/>
          <a:p>
            <a:r>
              <a:rPr lang="en-US" dirty="0"/>
              <a:t>RT Loves Eating Out</a:t>
            </a:r>
          </a:p>
        </p:txBody>
      </p:sp>
      <p:sp>
        <p:nvSpPr>
          <p:cNvPr id="3" name="Content Placeholder 2">
            <a:extLst>
              <a:ext uri="{FF2B5EF4-FFF2-40B4-BE49-F238E27FC236}">
                <a16:creationId xmlns:a16="http://schemas.microsoft.com/office/drawing/2014/main" id="{FDA19E25-9064-7AC9-9884-11933AABABC4}"/>
              </a:ext>
            </a:extLst>
          </p:cNvPr>
          <p:cNvSpPr>
            <a:spLocks noGrp="1"/>
          </p:cNvSpPr>
          <p:nvPr>
            <p:ph sz="quarter" idx="1"/>
          </p:nvPr>
        </p:nvSpPr>
        <p:spPr>
          <a:xfrm>
            <a:off x="457200" y="1219200"/>
            <a:ext cx="4041648" cy="5181600"/>
          </a:xfrm>
        </p:spPr>
        <p:txBody>
          <a:bodyPr>
            <a:normAutofit fontScale="85000" lnSpcReduction="20000"/>
          </a:bodyPr>
          <a:lstStyle/>
          <a:p>
            <a:pPr>
              <a:lnSpc>
                <a:spcPct val="120000"/>
              </a:lnSpc>
            </a:pPr>
            <a:r>
              <a:rPr lang="en-US" dirty="0"/>
              <a:t>RT loves to eat dinner out with their friends 2-3 times a week.</a:t>
            </a:r>
          </a:p>
          <a:p>
            <a:pPr>
              <a:lnSpc>
                <a:spcPct val="120000"/>
              </a:lnSpc>
            </a:pPr>
            <a:r>
              <a:rPr lang="en-US" dirty="0"/>
              <a:t>However, blood sugars always seem to go above target on those evenings.</a:t>
            </a:r>
          </a:p>
          <a:p>
            <a:pPr>
              <a:lnSpc>
                <a:spcPct val="120000"/>
              </a:lnSpc>
            </a:pPr>
            <a:r>
              <a:rPr lang="en-US" dirty="0"/>
              <a:t>Want to have improved time in range to feel better, worry less and enjoy time with friends.</a:t>
            </a:r>
          </a:p>
        </p:txBody>
      </p:sp>
      <p:sp>
        <p:nvSpPr>
          <p:cNvPr id="4" name="Content Placeholder 3">
            <a:extLst>
              <a:ext uri="{FF2B5EF4-FFF2-40B4-BE49-F238E27FC236}">
                <a16:creationId xmlns:a16="http://schemas.microsoft.com/office/drawing/2014/main" id="{3971234B-B0C3-698A-57EA-C2F080247415}"/>
              </a:ext>
            </a:extLst>
          </p:cNvPr>
          <p:cNvSpPr>
            <a:spLocks noGrp="1"/>
          </p:cNvSpPr>
          <p:nvPr>
            <p:ph sz="quarter" idx="2"/>
          </p:nvPr>
        </p:nvSpPr>
        <p:spPr>
          <a:xfrm>
            <a:off x="4572000" y="1341120"/>
            <a:ext cx="4041648" cy="4937760"/>
          </a:xfrm>
        </p:spPr>
        <p:txBody>
          <a:bodyPr>
            <a:normAutofit fontScale="85000" lnSpcReduction="20000"/>
          </a:bodyPr>
          <a:lstStyle/>
          <a:p>
            <a:pPr>
              <a:lnSpc>
                <a:spcPct val="120000"/>
              </a:lnSpc>
            </a:pPr>
            <a:r>
              <a:rPr lang="en-US" dirty="0"/>
              <a:t>Story- I am such a failure, my blood sugars are always going too high. Makes me not even want to try.</a:t>
            </a:r>
          </a:p>
          <a:p>
            <a:pPr>
              <a:lnSpc>
                <a:spcPct val="120000"/>
              </a:lnSpc>
            </a:pPr>
            <a:r>
              <a:rPr lang="en-US" dirty="0"/>
              <a:t>Action: I will tolerate these feelings and I will look up carb content of food to try and figure out how much insulin I actually need.</a:t>
            </a:r>
          </a:p>
          <a:p>
            <a:endParaRPr lang="en-US" dirty="0"/>
          </a:p>
        </p:txBody>
      </p:sp>
    </p:spTree>
    <p:extLst>
      <p:ext uri="{BB962C8B-B14F-4D97-AF65-F5344CB8AC3E}">
        <p14:creationId xmlns:p14="http://schemas.microsoft.com/office/powerpoint/2010/main" val="24255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2D49-7AA1-1850-FB7D-8E05261DD1B1}"/>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a:t>You don’t have to be Diabetes Tech Expert to use the ReVive 5 Step Approach</a:t>
            </a:r>
          </a:p>
        </p:txBody>
      </p:sp>
      <p:sp>
        <p:nvSpPr>
          <p:cNvPr id="3" name="Content Placeholder 2">
            <a:extLst>
              <a:ext uri="{FF2B5EF4-FFF2-40B4-BE49-F238E27FC236}">
                <a16:creationId xmlns:a16="http://schemas.microsoft.com/office/drawing/2014/main" id="{EC7B491B-DDB9-0BC3-4884-9362943D6740}"/>
              </a:ext>
            </a:extLst>
          </p:cNvPr>
          <p:cNvSpPr>
            <a:spLocks noGrp="1"/>
          </p:cNvSpPr>
          <p:nvPr>
            <p:ph sz="quarter" idx="1"/>
          </p:nvPr>
        </p:nvSpPr>
        <p:spPr>
          <a:xfrm>
            <a:off x="457200" y="1219200"/>
            <a:ext cx="4648200" cy="5410200"/>
          </a:xfrm>
        </p:spPr>
        <p:txBody>
          <a:bodyPr>
            <a:normAutofit fontScale="92500" lnSpcReduction="10000"/>
          </a:bodyPr>
          <a:lstStyle/>
          <a:p>
            <a:pPr>
              <a:lnSpc>
                <a:spcPct val="110000"/>
              </a:lnSpc>
            </a:pPr>
            <a:r>
              <a:rPr lang="en-US" sz="2800" dirty="0"/>
              <a:t>We are going to lean into the expertise of the person living with diabetes.</a:t>
            </a:r>
          </a:p>
          <a:p>
            <a:pPr>
              <a:lnSpc>
                <a:spcPct val="110000"/>
              </a:lnSpc>
            </a:pPr>
            <a:r>
              <a:rPr lang="en-US" sz="2800" dirty="0"/>
              <a:t>People use a variety of strategies to manage diabetes including injections, pumps, CGM, meters, online chat groups, life coaches, low carb eating, exercise and changing combinations.</a:t>
            </a:r>
          </a:p>
          <a:p>
            <a:pPr>
              <a:lnSpc>
                <a:spcPct val="110000"/>
              </a:lnSpc>
            </a:pPr>
            <a:r>
              <a:rPr lang="en-US" sz="2800" dirty="0"/>
              <a:t>We are going to explore tough thoughts and feelings in a conversational approach.</a:t>
            </a:r>
          </a:p>
        </p:txBody>
      </p:sp>
      <p:pic>
        <p:nvPicPr>
          <p:cNvPr id="5" name="Picture 4" descr="Consulting with senior patient at home">
            <a:extLst>
              <a:ext uri="{FF2B5EF4-FFF2-40B4-BE49-F238E27FC236}">
                <a16:creationId xmlns:a16="http://schemas.microsoft.com/office/drawing/2014/main" id="{38EC624E-AD26-56A0-46DE-F771F356FB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910" r="17659"/>
          <a:stretch/>
        </p:blipFill>
        <p:spPr>
          <a:xfrm>
            <a:off x="5499354" y="1600200"/>
            <a:ext cx="3187446" cy="3894165"/>
          </a:xfrm>
          <a:prstGeom prst="rect">
            <a:avLst/>
          </a:prstGeom>
          <a:noFill/>
        </p:spPr>
      </p:pic>
    </p:spTree>
    <p:extLst>
      <p:ext uri="{BB962C8B-B14F-4D97-AF65-F5344CB8AC3E}">
        <p14:creationId xmlns:p14="http://schemas.microsoft.com/office/powerpoint/2010/main" val="376949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normAutofit fontScale="90000"/>
          </a:bodyPr>
          <a:lstStyle/>
          <a:p>
            <a:r>
              <a:rPr lang="en-US" dirty="0"/>
              <a:t>RT Sets up Experiment/ Takes Action</a:t>
            </a:r>
          </a:p>
        </p:txBody>
      </p:sp>
      <p:sp>
        <p:nvSpPr>
          <p:cNvPr id="6" name="Text Placeholder 5">
            <a:extLst>
              <a:ext uri="{FF2B5EF4-FFF2-40B4-BE49-F238E27FC236}">
                <a16:creationId xmlns:a16="http://schemas.microsoft.com/office/drawing/2014/main" id="{A35DDB53-58BA-70E2-12A6-B1378C31FB9F}"/>
              </a:ext>
            </a:extLst>
          </p:cNvPr>
          <p:cNvSpPr>
            <a:spLocks noGrp="1"/>
          </p:cNvSpPr>
          <p:nvPr>
            <p:ph type="body" idx="1"/>
          </p:nvPr>
        </p:nvSpPr>
        <p:spPr/>
        <p:txBody>
          <a:bodyPr/>
          <a:lstStyle/>
          <a:p>
            <a:r>
              <a:rPr lang="en-US" dirty="0"/>
              <a:t>Steps</a:t>
            </a:r>
          </a:p>
        </p:txBody>
      </p:sp>
      <p:sp>
        <p:nvSpPr>
          <p:cNvPr id="7" name="Text Placeholder 6">
            <a:extLst>
              <a:ext uri="{FF2B5EF4-FFF2-40B4-BE49-F238E27FC236}">
                <a16:creationId xmlns:a16="http://schemas.microsoft.com/office/drawing/2014/main" id="{A8BE064B-BB6C-0F3F-05C7-3CE5BAAC63FB}"/>
              </a:ext>
            </a:extLst>
          </p:cNvPr>
          <p:cNvSpPr>
            <a:spLocks noGrp="1"/>
          </p:cNvSpPr>
          <p:nvPr>
            <p:ph type="body" sz="half" idx="3"/>
          </p:nvPr>
        </p:nvSpPr>
        <p:spPr>
          <a:xfrm>
            <a:off x="5257800" y="1295400"/>
            <a:ext cx="3432175" cy="685800"/>
          </a:xfrm>
        </p:spPr>
        <p:txBody>
          <a:bodyPr/>
          <a:lstStyle/>
          <a:p>
            <a:r>
              <a:rPr lang="en-US" dirty="0"/>
              <a:t>RT Changes </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2"/>
          </p:nvPr>
        </p:nvSpPr>
        <p:spPr>
          <a:xfrm>
            <a:off x="447676" y="1971675"/>
            <a:ext cx="4038600" cy="4038600"/>
          </a:xfrm>
        </p:spPr>
        <p:txBody>
          <a:bodyPr>
            <a:normAutofit lnSpcReduction="10000"/>
          </a:bodyPr>
          <a:lstStyle/>
          <a:p>
            <a:pPr>
              <a:lnSpc>
                <a:spcPct val="120000"/>
              </a:lnSpc>
            </a:pPr>
            <a:r>
              <a:rPr lang="en-US" dirty="0">
                <a:cs typeface="Calibri" panose="020F0502020204030204" pitchFamily="34" charset="0"/>
              </a:rPr>
              <a:t>Make a small change</a:t>
            </a:r>
          </a:p>
          <a:p>
            <a:pPr>
              <a:lnSpc>
                <a:spcPct val="120000"/>
              </a:lnSpc>
            </a:pPr>
            <a:r>
              <a:rPr lang="en-US" dirty="0">
                <a:cs typeface="Calibri" panose="020F0502020204030204" pitchFamily="34" charset="0"/>
              </a:rPr>
              <a:t>Realize, that the story and tough feelings can be major barrier to change.</a:t>
            </a:r>
          </a:p>
          <a:p>
            <a:pPr>
              <a:lnSpc>
                <a:spcPct val="120000"/>
              </a:lnSpc>
            </a:pPr>
            <a:r>
              <a:rPr lang="en-US" dirty="0">
                <a:cs typeface="Calibri" panose="020F0502020204030204" pitchFamily="34" charset="0"/>
              </a:rPr>
              <a:t>Discover an unexpected issue </a:t>
            </a:r>
            <a:endParaRPr lang="en-US" sz="3200" dirty="0">
              <a:solidFill>
                <a:srgbClr val="0070C0"/>
              </a:solidFill>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9A339C24-13AB-950A-C3DE-6095E46219D7}"/>
              </a:ext>
            </a:extLst>
          </p:cNvPr>
          <p:cNvSpPr>
            <a:spLocks noGrp="1"/>
          </p:cNvSpPr>
          <p:nvPr>
            <p:ph sz="quarter" idx="4"/>
          </p:nvPr>
        </p:nvSpPr>
        <p:spPr/>
        <p:txBody>
          <a:bodyPr>
            <a:noAutofit/>
          </a:bodyPr>
          <a:lstStyle/>
          <a:p>
            <a:pPr lvl="1"/>
            <a:r>
              <a:rPr lang="en-US" sz="2800" dirty="0">
                <a:cs typeface="Calibri" panose="020F0502020204030204" pitchFamily="34" charset="0"/>
              </a:rPr>
              <a:t>Look up carbs on app/website. </a:t>
            </a:r>
          </a:p>
          <a:p>
            <a:pPr lvl="1"/>
            <a:r>
              <a:rPr lang="en-US" sz="2800" dirty="0">
                <a:cs typeface="Calibri" panose="020F0502020204030204" pitchFamily="34" charset="0"/>
              </a:rPr>
              <a:t>Ask her friends for support</a:t>
            </a:r>
          </a:p>
          <a:p>
            <a:pPr lvl="1"/>
            <a:r>
              <a:rPr lang="en-US" sz="2800" dirty="0">
                <a:cs typeface="Calibri" panose="020F0502020204030204" pitchFamily="34" charset="0"/>
              </a:rPr>
              <a:t>Asking for help is hard, but I think it will help.</a:t>
            </a:r>
          </a:p>
          <a:p>
            <a:pPr lvl="1"/>
            <a:r>
              <a:rPr lang="en-US" sz="2800" dirty="0">
                <a:cs typeface="Calibri" panose="020F0502020204030204" pitchFamily="34" charset="0"/>
              </a:rPr>
              <a:t>See how drinking wine with dinner affects BG</a:t>
            </a:r>
          </a:p>
          <a:p>
            <a:endParaRPr lang="en-US" dirty="0"/>
          </a:p>
        </p:txBody>
      </p:sp>
    </p:spTree>
    <p:extLst>
      <p:ext uri="{BB962C8B-B14F-4D97-AF65-F5344CB8AC3E}">
        <p14:creationId xmlns:p14="http://schemas.microsoft.com/office/powerpoint/2010/main" val="4217103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RT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026423"/>
            <a:ext cx="4041775" cy="685800"/>
          </a:xfrm>
        </p:spPr>
        <p:txBody>
          <a:bodyPr/>
          <a:lstStyle/>
          <a:p>
            <a:r>
              <a:rPr lang="en-US" dirty="0"/>
              <a:t>RT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3733800" cy="4038600"/>
          </a:xfrm>
        </p:spPr>
        <p:txBody>
          <a:bodyPr>
            <a:noAutofit/>
          </a:bodyPr>
          <a:lstStyle/>
          <a:p>
            <a:r>
              <a:rPr lang="en-US" sz="2800" dirty="0"/>
              <a:t>Thank you for keeping logs on your eating out days.</a:t>
            </a:r>
          </a:p>
          <a:p>
            <a:r>
              <a:rPr lang="en-US" sz="2800" dirty="0"/>
              <a:t>Did your DD Story show up?</a:t>
            </a:r>
          </a:p>
          <a:p>
            <a:r>
              <a:rPr lang="en-US" sz="2800" dirty="0"/>
              <a:t>Were you able to try any of the experiments? </a:t>
            </a:r>
          </a:p>
          <a:p>
            <a:r>
              <a:rPr lang="en-US" sz="2800" dirty="0"/>
              <a:t>Did you discover anything new?</a:t>
            </a:r>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3962399" y="1628775"/>
            <a:ext cx="4724401" cy="4878891"/>
          </a:xfrm>
        </p:spPr>
        <p:txBody>
          <a:bodyPr>
            <a:noAutofit/>
          </a:bodyPr>
          <a:lstStyle/>
          <a:p>
            <a:pPr>
              <a:lnSpc>
                <a:spcPct val="120000"/>
              </a:lnSpc>
            </a:pPr>
            <a:r>
              <a:rPr lang="en-US" sz="2400" dirty="0"/>
              <a:t>We went to the same restaurant 2 times in the same week. My friends helped me figure out the carbs in my favorite dish, but the first night, it still went high. I noticed the DD story of feeling like a failure.</a:t>
            </a:r>
          </a:p>
          <a:p>
            <a:pPr>
              <a:lnSpc>
                <a:spcPct val="120000"/>
              </a:lnSpc>
            </a:pPr>
            <a:r>
              <a:rPr lang="en-US" sz="2400" dirty="0"/>
              <a:t>A few nights later, I tolerated my DD, ordered the same dish, and increased my bolus by 2 units. My blood sugar was right on track!</a:t>
            </a:r>
          </a:p>
        </p:txBody>
      </p:sp>
    </p:spTree>
    <p:extLst>
      <p:ext uri="{BB962C8B-B14F-4D97-AF65-F5344CB8AC3E}">
        <p14:creationId xmlns:p14="http://schemas.microsoft.com/office/powerpoint/2010/main" val="250573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RT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140909"/>
            <a:ext cx="4041775" cy="685800"/>
          </a:xfrm>
        </p:spPr>
        <p:txBody>
          <a:bodyPr/>
          <a:lstStyle/>
          <a:p>
            <a:r>
              <a:rPr lang="en-US" dirty="0"/>
              <a:t>RT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4038600" cy="4038600"/>
          </a:xfrm>
        </p:spPr>
        <p:txBody>
          <a:bodyPr>
            <a:noAutofit/>
          </a:bodyPr>
          <a:lstStyle/>
          <a:p>
            <a:r>
              <a:rPr lang="en-US" sz="2800" dirty="0"/>
              <a:t>I know you also mentioned you wanted to see how wine affected your blood sugars.</a:t>
            </a:r>
          </a:p>
          <a:p>
            <a:r>
              <a:rPr lang="en-US" sz="2800" dirty="0"/>
              <a:t>Did you discover anything new?</a:t>
            </a:r>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4343401" y="1826709"/>
            <a:ext cx="4343400" cy="4878891"/>
          </a:xfrm>
        </p:spPr>
        <p:txBody>
          <a:bodyPr>
            <a:noAutofit/>
          </a:bodyPr>
          <a:lstStyle/>
          <a:p>
            <a:pPr>
              <a:lnSpc>
                <a:spcPct val="120000"/>
              </a:lnSpc>
            </a:pPr>
            <a:r>
              <a:rPr lang="en-US" sz="2400" dirty="0"/>
              <a:t>I didn’t have a chance to check that out yet. But next time, I am going to eat the same dish, take the same amount of insulin and add have a glass of wine to see what happens.</a:t>
            </a:r>
          </a:p>
          <a:p>
            <a:pPr>
              <a:lnSpc>
                <a:spcPct val="120000"/>
              </a:lnSpc>
            </a:pPr>
            <a:r>
              <a:rPr lang="en-US" sz="2400" dirty="0"/>
              <a:t>I see that I need to keep challenging myself to not give in to feeling like a failure and keep making new choices.</a:t>
            </a:r>
          </a:p>
        </p:txBody>
      </p:sp>
    </p:spTree>
    <p:extLst>
      <p:ext uri="{BB962C8B-B14F-4D97-AF65-F5344CB8AC3E}">
        <p14:creationId xmlns:p14="http://schemas.microsoft.com/office/powerpoint/2010/main" val="384535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9145B-533E-E200-DB67-3ABA79DD2C4F}"/>
              </a:ext>
            </a:extLst>
          </p:cNvPr>
          <p:cNvSpPr>
            <a:spLocks noGrp="1"/>
          </p:cNvSpPr>
          <p:nvPr>
            <p:ph type="title"/>
          </p:nvPr>
        </p:nvSpPr>
        <p:spPr>
          <a:xfrm>
            <a:off x="457200" y="152400"/>
            <a:ext cx="8229600" cy="1828800"/>
          </a:xfrm>
        </p:spPr>
        <p:txBody>
          <a:bodyPr>
            <a:normAutofit fontScale="90000"/>
          </a:bodyPr>
          <a:lstStyle/>
          <a:p>
            <a:r>
              <a:rPr lang="en-US" dirty="0"/>
              <a:t>Some people might also want to use their downloaded Ambulatory Glucose Profile</a:t>
            </a:r>
          </a:p>
        </p:txBody>
      </p:sp>
      <p:sp>
        <p:nvSpPr>
          <p:cNvPr id="3" name="Content Placeholder 2">
            <a:extLst>
              <a:ext uri="{FF2B5EF4-FFF2-40B4-BE49-F238E27FC236}">
                <a16:creationId xmlns:a16="http://schemas.microsoft.com/office/drawing/2014/main" id="{F61BF2B6-4220-E963-C80B-916AD1CC8792}"/>
              </a:ext>
            </a:extLst>
          </p:cNvPr>
          <p:cNvSpPr>
            <a:spLocks noGrp="1"/>
          </p:cNvSpPr>
          <p:nvPr>
            <p:ph sz="quarter" idx="1"/>
          </p:nvPr>
        </p:nvSpPr>
        <p:spPr>
          <a:xfrm>
            <a:off x="457200" y="2286000"/>
            <a:ext cx="8229600" cy="3870960"/>
          </a:xfrm>
        </p:spPr>
        <p:txBody>
          <a:bodyPr>
            <a:normAutofit fontScale="92500" lnSpcReduction="10000"/>
          </a:bodyPr>
          <a:lstStyle/>
          <a:p>
            <a:pPr marL="0" indent="0">
              <a:buNone/>
            </a:pPr>
            <a:r>
              <a:rPr lang="en-US" dirty="0"/>
              <a:t>That is okay – but ask them to use the logs for at least 3 days first</a:t>
            </a:r>
          </a:p>
          <a:p>
            <a:pPr marL="0" indent="0">
              <a:buNone/>
            </a:pPr>
            <a:r>
              <a:rPr lang="en-US" dirty="0"/>
              <a:t>Once they learn the concepts behind the log sheets, they can apply these concepts to the downloaded reports.</a:t>
            </a:r>
          </a:p>
          <a:p>
            <a:pPr marL="0" indent="0">
              <a:buNone/>
            </a:pPr>
            <a:r>
              <a:rPr lang="en-US" dirty="0"/>
              <a:t>They may even become more curious about how to access their Ambulatory Glucose Reports.</a:t>
            </a:r>
          </a:p>
          <a:p>
            <a:r>
              <a:rPr lang="en-US" dirty="0"/>
              <a:t>Encourage their curiosity.</a:t>
            </a:r>
          </a:p>
        </p:txBody>
      </p:sp>
      <p:sp>
        <p:nvSpPr>
          <p:cNvPr id="6" name="TextBox 5">
            <a:extLst>
              <a:ext uri="{FF2B5EF4-FFF2-40B4-BE49-F238E27FC236}">
                <a16:creationId xmlns:a16="http://schemas.microsoft.com/office/drawing/2014/main" id="{42936E23-BCBE-FD2B-0C8C-41361EFF9311}"/>
              </a:ext>
            </a:extLst>
          </p:cNvPr>
          <p:cNvSpPr txBox="1"/>
          <p:nvPr/>
        </p:nvSpPr>
        <p:spPr>
          <a:xfrm>
            <a:off x="304800" y="2057400"/>
            <a:ext cx="8534400" cy="2246769"/>
          </a:xfrm>
          <a:prstGeom prst="rect">
            <a:avLst/>
          </a:prstGeom>
          <a:solidFill>
            <a:schemeClr val="accent2">
              <a:lumMod val="60000"/>
              <a:lumOff val="40000"/>
            </a:schemeClr>
          </a:solidFill>
        </p:spPr>
        <p:txBody>
          <a:bodyPr wrap="square" rtlCol="0">
            <a:spAutoFit/>
          </a:bodyPr>
          <a:lstStyle/>
          <a:p>
            <a:r>
              <a:rPr lang="en-US" sz="2800" dirty="0"/>
              <a:t>These Log Sheets may seem like a lot of work, but people love them and want to keep using after the study concluded. </a:t>
            </a:r>
          </a:p>
          <a:p>
            <a:endParaRPr lang="en-US" sz="2800" dirty="0"/>
          </a:p>
          <a:p>
            <a:r>
              <a:rPr lang="en-US" sz="2800" dirty="0"/>
              <a:t>There are blank log sheets in your Resource Center.</a:t>
            </a:r>
            <a:endParaRPr lang="en-US" dirty="0"/>
          </a:p>
        </p:txBody>
      </p:sp>
    </p:spTree>
    <p:extLst>
      <p:ext uri="{BB962C8B-B14F-4D97-AF65-F5344CB8AC3E}">
        <p14:creationId xmlns:p14="http://schemas.microsoft.com/office/powerpoint/2010/main" val="106286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a:extLst>
              <a:ext uri="{FF2B5EF4-FFF2-40B4-BE49-F238E27FC236}">
                <a16:creationId xmlns:a16="http://schemas.microsoft.com/office/drawing/2014/main" id="{512D6EE9-C9E0-F6E9-BEF9-2E8A450217AF}"/>
              </a:ext>
            </a:extLst>
          </p:cNvPr>
          <p:cNvSpPr>
            <a:spLocks noGrp="1"/>
          </p:cNvSpPr>
          <p:nvPr>
            <p:ph type="title"/>
          </p:nvPr>
        </p:nvSpPr>
        <p:spPr>
          <a:xfrm>
            <a:off x="404812" y="228600"/>
            <a:ext cx="8334375" cy="762000"/>
          </a:xfrm>
        </p:spPr>
        <p:txBody>
          <a:bodyPr>
            <a:normAutofit/>
          </a:bodyPr>
          <a:lstStyle/>
          <a:p>
            <a:pPr eaLnBrk="1" hangingPunct="1">
              <a:defRPr/>
            </a:pPr>
            <a:r>
              <a:rPr lang="en-US" altLang="en-US" sz="3200" dirty="0"/>
              <a:t>Collaborate: How can they access their data</a:t>
            </a:r>
            <a:endParaRPr lang="en-US" altLang="en-US" sz="3600" dirty="0"/>
          </a:p>
        </p:txBody>
      </p:sp>
      <p:graphicFrame>
        <p:nvGraphicFramePr>
          <p:cNvPr id="5" name="Google Shape;433;p73">
            <a:extLst>
              <a:ext uri="{FF2B5EF4-FFF2-40B4-BE49-F238E27FC236}">
                <a16:creationId xmlns:a16="http://schemas.microsoft.com/office/drawing/2014/main" id="{A82A7364-1F13-C7AD-3034-6519ABB9473F}"/>
              </a:ext>
            </a:extLst>
          </p:cNvPr>
          <p:cNvGraphicFramePr/>
          <p:nvPr/>
        </p:nvGraphicFramePr>
        <p:xfrm>
          <a:off x="404812" y="1143000"/>
          <a:ext cx="8334375" cy="5334002"/>
        </p:xfrm>
        <a:graphic>
          <a:graphicData uri="http://schemas.openxmlformats.org/drawingml/2006/table">
            <a:tbl>
              <a:tblPr firstRow="1" firstCol="1" bandRow="1">
                <a:tableStyleId>{17292A2E-F333-43FB-9621-5CBBE7FDCDCB}</a:tableStyleId>
              </a:tblPr>
              <a:tblGrid>
                <a:gridCol w="1833872">
                  <a:extLst>
                    <a:ext uri="{9D8B030D-6E8A-4147-A177-3AD203B41FA5}">
                      <a16:colId xmlns:a16="http://schemas.microsoft.com/office/drawing/2014/main" val="20000"/>
                    </a:ext>
                  </a:extLst>
                </a:gridCol>
                <a:gridCol w="2719701">
                  <a:extLst>
                    <a:ext uri="{9D8B030D-6E8A-4147-A177-3AD203B41FA5}">
                      <a16:colId xmlns:a16="http://schemas.microsoft.com/office/drawing/2014/main" val="20001"/>
                    </a:ext>
                  </a:extLst>
                </a:gridCol>
                <a:gridCol w="3780802">
                  <a:extLst>
                    <a:ext uri="{9D8B030D-6E8A-4147-A177-3AD203B41FA5}">
                      <a16:colId xmlns:a16="http://schemas.microsoft.com/office/drawing/2014/main" val="20002"/>
                    </a:ext>
                  </a:extLst>
                </a:gridCol>
              </a:tblGrid>
              <a:tr h="259057">
                <a:tc>
                  <a:txBody>
                    <a:bodyPr/>
                    <a:lstStyle/>
                    <a:p>
                      <a:pPr marL="0" marR="0" lvl="0" indent="0" algn="l" rtl="0">
                        <a:lnSpc>
                          <a:spcPct val="107000"/>
                        </a:lnSpc>
                        <a:spcBef>
                          <a:spcPts val="0"/>
                        </a:spcBef>
                        <a:spcAft>
                          <a:spcPts val="0"/>
                        </a:spcAft>
                        <a:buNone/>
                      </a:pPr>
                      <a:r>
                        <a:rPr lang="en-US" sz="1500" dirty="0">
                          <a:solidFill>
                            <a:schemeClr val="bg1"/>
                          </a:solidFill>
                        </a:rPr>
                        <a:t>System:</a:t>
                      </a:r>
                      <a:endParaRPr sz="1500" b="1" dirty="0">
                        <a:solidFill>
                          <a:schemeClr val="bg1"/>
                        </a:solidFill>
                        <a:latin typeface="+mj-lt"/>
                        <a:ea typeface="Calibri"/>
                        <a:cs typeface="Calibri"/>
                        <a:sym typeface="Calibri"/>
                      </a:endParaRPr>
                    </a:p>
                  </a:txBody>
                  <a:tcPr marL="36308" marR="36308" marT="0" marB="0">
                    <a:solidFill>
                      <a:schemeClr val="tx2"/>
                    </a:solidFill>
                  </a:tcPr>
                </a:tc>
                <a:tc>
                  <a:txBody>
                    <a:bodyPr/>
                    <a:lstStyle/>
                    <a:p>
                      <a:pPr marL="0" marR="0" lvl="0" indent="0" algn="l" rtl="0">
                        <a:lnSpc>
                          <a:spcPct val="107000"/>
                        </a:lnSpc>
                        <a:spcBef>
                          <a:spcPts val="0"/>
                        </a:spcBef>
                        <a:spcAft>
                          <a:spcPts val="0"/>
                        </a:spcAft>
                        <a:buNone/>
                      </a:pPr>
                      <a:r>
                        <a:rPr lang="en-US" sz="1500" dirty="0">
                          <a:solidFill>
                            <a:schemeClr val="bg1"/>
                          </a:solidFill>
                          <a:sym typeface="Calibri"/>
                        </a:rPr>
                        <a:t>Associated Mobile Apps</a:t>
                      </a:r>
                      <a:endParaRPr sz="1500" b="1" dirty="0">
                        <a:solidFill>
                          <a:schemeClr val="bg1"/>
                        </a:solidFill>
                        <a:latin typeface="+mj-lt"/>
                        <a:ea typeface="Calibri"/>
                        <a:cs typeface="Calibri"/>
                        <a:sym typeface="Calibri"/>
                      </a:endParaRPr>
                    </a:p>
                  </a:txBody>
                  <a:tcPr marL="36308" marR="36308" marT="0" marB="0">
                    <a:solidFill>
                      <a:schemeClr val="tx2"/>
                    </a:solidFill>
                  </a:tcPr>
                </a:tc>
                <a:tc>
                  <a:txBody>
                    <a:bodyPr/>
                    <a:lstStyle/>
                    <a:p>
                      <a:pPr marL="0" marR="0" lvl="0" indent="0" algn="l" rtl="0">
                        <a:lnSpc>
                          <a:spcPct val="107000"/>
                        </a:lnSpc>
                        <a:spcBef>
                          <a:spcPts val="0"/>
                        </a:spcBef>
                        <a:spcAft>
                          <a:spcPts val="0"/>
                        </a:spcAft>
                        <a:buNone/>
                      </a:pPr>
                      <a:r>
                        <a:rPr lang="en-US" sz="1500" dirty="0">
                          <a:solidFill>
                            <a:schemeClr val="bg1"/>
                          </a:solidFill>
                        </a:rPr>
                        <a:t>Data Sources</a:t>
                      </a:r>
                      <a:endParaRPr sz="1500" b="1" dirty="0">
                        <a:solidFill>
                          <a:schemeClr val="bg1"/>
                        </a:solidFill>
                        <a:latin typeface="+mj-lt"/>
                        <a:ea typeface="Calibri"/>
                        <a:cs typeface="Calibri"/>
                        <a:sym typeface="Calibri"/>
                      </a:endParaRPr>
                    </a:p>
                  </a:txBody>
                  <a:tcPr marL="36308" marR="36308" marT="0" marB="0">
                    <a:solidFill>
                      <a:schemeClr val="tx2"/>
                    </a:solidFill>
                  </a:tcPr>
                </a:tc>
                <a:extLst>
                  <a:ext uri="{0D108BD9-81ED-4DB2-BD59-A6C34878D82A}">
                    <a16:rowId xmlns:a16="http://schemas.microsoft.com/office/drawing/2014/main" val="10000"/>
                  </a:ext>
                </a:extLst>
              </a:tr>
              <a:tr h="530146">
                <a:tc>
                  <a:txBody>
                    <a:bodyPr/>
                    <a:lstStyle/>
                    <a:p>
                      <a:pPr marL="0" marR="0" lvl="0" indent="0" algn="l" rtl="0">
                        <a:lnSpc>
                          <a:spcPct val="107000"/>
                        </a:lnSpc>
                        <a:spcBef>
                          <a:spcPts val="0"/>
                        </a:spcBef>
                        <a:spcAft>
                          <a:spcPts val="0"/>
                        </a:spcAft>
                        <a:buNone/>
                      </a:pPr>
                      <a:r>
                        <a:rPr lang="en-US" sz="1500" b="1" dirty="0">
                          <a:solidFill>
                            <a:srgbClr val="0070C0"/>
                          </a:solidFill>
                          <a:latin typeface="+mn-lt"/>
                        </a:rPr>
                        <a:t>Glooko</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rgbClr val="0070C0"/>
                          </a:solidFill>
                          <a:latin typeface="+mn-lt"/>
                          <a:sym typeface="Calibri"/>
                        </a:rPr>
                        <a:t>Glooko</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rgbClr val="0070C0"/>
                          </a:solidFill>
                          <a:latin typeface="+mn-lt"/>
                        </a:rPr>
                        <a:t>Insulin pumps (Omnipod, T:slim X2), G6, Eversense, many glucose meters, InPen</a:t>
                      </a:r>
                      <a:endParaRPr sz="1500" dirty="0">
                        <a:solidFill>
                          <a:srgbClr val="0070C0"/>
                        </a:solidFill>
                        <a:latin typeface="+mn-lt"/>
                      </a:endParaRPr>
                    </a:p>
                  </a:txBody>
                  <a:tcPr marL="36308" marR="36308" marT="0" marB="0" anchor="ctr"/>
                </a:tc>
                <a:extLst>
                  <a:ext uri="{0D108BD9-81ED-4DB2-BD59-A6C34878D82A}">
                    <a16:rowId xmlns:a16="http://schemas.microsoft.com/office/drawing/2014/main" val="10001"/>
                  </a:ext>
                </a:extLst>
              </a:tr>
              <a:tr h="530146">
                <a:tc>
                  <a:txBody>
                    <a:bodyPr/>
                    <a:lstStyle/>
                    <a:p>
                      <a:pPr marL="0" marR="0" lvl="0" indent="0" algn="l" rtl="0">
                        <a:lnSpc>
                          <a:spcPct val="107000"/>
                        </a:lnSpc>
                        <a:spcBef>
                          <a:spcPts val="0"/>
                        </a:spcBef>
                        <a:spcAft>
                          <a:spcPts val="0"/>
                        </a:spcAft>
                        <a:buNone/>
                      </a:pPr>
                      <a:r>
                        <a:rPr lang="en-US" sz="1500" b="1" dirty="0">
                          <a:solidFill>
                            <a:srgbClr val="0070C0"/>
                          </a:solidFill>
                          <a:latin typeface="+mn-lt"/>
                        </a:rPr>
                        <a:t>Clarity</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baseline="0" dirty="0">
                          <a:solidFill>
                            <a:srgbClr val="0070C0"/>
                          </a:solidFill>
                          <a:latin typeface="+mn-lt"/>
                          <a:sym typeface="Calibri"/>
                        </a:rPr>
                        <a:t>Dexcom G6, Clarity, Dexcom Follow, Undermyfork, Sugarmate</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rgbClr val="0070C0"/>
                          </a:solidFill>
                          <a:latin typeface="+mn-lt"/>
                        </a:rPr>
                        <a:t>G6, InPen</a:t>
                      </a:r>
                      <a:endParaRPr sz="1500" dirty="0">
                        <a:solidFill>
                          <a:srgbClr val="0070C0"/>
                        </a:solidFill>
                        <a:latin typeface="+mn-lt"/>
                      </a:endParaRPr>
                    </a:p>
                    <a:p>
                      <a:pPr marL="0" marR="0" lvl="0" indent="0" algn="l" rtl="0">
                        <a:lnSpc>
                          <a:spcPct val="107000"/>
                        </a:lnSpc>
                        <a:spcBef>
                          <a:spcPts val="0"/>
                        </a:spcBef>
                        <a:spcAft>
                          <a:spcPts val="0"/>
                        </a:spcAft>
                        <a:buNone/>
                      </a:pPr>
                      <a:r>
                        <a:rPr lang="en-US" sz="1500" dirty="0">
                          <a:solidFill>
                            <a:srgbClr val="0070C0"/>
                          </a:solidFill>
                          <a:latin typeface="+mn-lt"/>
                        </a:rPr>
                        <a:t> </a:t>
                      </a:r>
                      <a:endParaRPr sz="1500" dirty="0">
                        <a:solidFill>
                          <a:srgbClr val="0070C0"/>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2"/>
                  </a:ext>
                </a:extLst>
              </a:tr>
              <a:tr h="530146">
                <a:tc>
                  <a:txBody>
                    <a:bodyPr/>
                    <a:lstStyle/>
                    <a:p>
                      <a:pPr marL="0" marR="0" lvl="0" indent="0" algn="l" rtl="0">
                        <a:lnSpc>
                          <a:spcPct val="107000"/>
                        </a:lnSpc>
                        <a:spcBef>
                          <a:spcPts val="0"/>
                        </a:spcBef>
                        <a:spcAft>
                          <a:spcPts val="0"/>
                        </a:spcAft>
                        <a:buNone/>
                      </a:pPr>
                      <a:r>
                        <a:rPr lang="en-US" sz="1500" b="1" dirty="0">
                          <a:solidFill>
                            <a:srgbClr val="0070C0"/>
                          </a:solidFill>
                          <a:latin typeface="+mn-lt"/>
                        </a:rPr>
                        <a:t>LibreView</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rgbClr val="0070C0"/>
                          </a:solidFill>
                          <a:latin typeface="+mn-lt"/>
                          <a:sym typeface="Calibri"/>
                        </a:rPr>
                        <a:t>LibreLink, LibreLinkUp, Libre 14 day, Libre 2, Libre 3</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rgbClr val="0070C0"/>
                          </a:solidFill>
                          <a:latin typeface="+mn-lt"/>
                        </a:rPr>
                        <a:t>Libre 14 day, Libre 2, Libre 3</a:t>
                      </a:r>
                      <a:endParaRPr sz="1500" dirty="0">
                        <a:solidFill>
                          <a:srgbClr val="0070C0"/>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3"/>
                  </a:ext>
                </a:extLst>
              </a:tr>
              <a:tr h="432304">
                <a:tc>
                  <a:txBody>
                    <a:bodyPr/>
                    <a:lstStyle/>
                    <a:p>
                      <a:pPr marL="0" marR="0" lvl="0" indent="0" algn="l" rtl="0">
                        <a:lnSpc>
                          <a:spcPct val="107000"/>
                        </a:lnSpc>
                        <a:spcBef>
                          <a:spcPts val="0"/>
                        </a:spcBef>
                        <a:spcAft>
                          <a:spcPts val="0"/>
                        </a:spcAft>
                        <a:buNone/>
                      </a:pPr>
                      <a:r>
                        <a:rPr lang="en-US" sz="1500" b="1" dirty="0">
                          <a:solidFill>
                            <a:srgbClr val="0070C0"/>
                          </a:solidFill>
                          <a:latin typeface="+mn-lt"/>
                        </a:rPr>
                        <a:t>Carelink</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rgbClr val="0070C0"/>
                          </a:solidFill>
                          <a:latin typeface="+mn-lt"/>
                          <a:sym typeface="Calibri"/>
                        </a:rPr>
                        <a:t>Guardian Connect, </a:t>
                      </a:r>
                      <a:r>
                        <a:rPr lang="en-US" sz="1500" dirty="0" err="1">
                          <a:solidFill>
                            <a:srgbClr val="0070C0"/>
                          </a:solidFill>
                          <a:latin typeface="+mn-lt"/>
                          <a:sym typeface="Calibri"/>
                        </a:rPr>
                        <a:t>Carelink</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rgbClr val="0070C0"/>
                          </a:solidFill>
                          <a:latin typeface="+mn-lt"/>
                        </a:rPr>
                        <a:t>770G, Guardian CGM</a:t>
                      </a:r>
                      <a:endParaRPr sz="1500" dirty="0">
                        <a:solidFill>
                          <a:srgbClr val="0070C0"/>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4"/>
                  </a:ext>
                </a:extLst>
              </a:tr>
              <a:tr h="801235">
                <a:tc>
                  <a:txBody>
                    <a:bodyPr/>
                    <a:lstStyle/>
                    <a:p>
                      <a:pPr marL="0" marR="0" lvl="0" indent="0" algn="l" rtl="0">
                        <a:lnSpc>
                          <a:spcPct val="107000"/>
                        </a:lnSpc>
                        <a:spcBef>
                          <a:spcPts val="0"/>
                        </a:spcBef>
                        <a:spcAft>
                          <a:spcPts val="0"/>
                        </a:spcAft>
                        <a:buNone/>
                      </a:pPr>
                      <a:r>
                        <a:rPr lang="en-US" sz="1500" b="1" dirty="0">
                          <a:solidFill>
                            <a:srgbClr val="0070C0"/>
                          </a:solidFill>
                          <a:latin typeface="+mn-lt"/>
                        </a:rPr>
                        <a:t>Tidepool</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rgbClr val="0070C0"/>
                          </a:solidFill>
                          <a:latin typeface="+mn-lt"/>
                          <a:sym typeface="Calibri"/>
                        </a:rPr>
                        <a:t>Tidepool Mobile</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rgbClr val="0070C0"/>
                          </a:solidFill>
                          <a:latin typeface="+mn-lt"/>
                        </a:rPr>
                        <a:t>Insulin pumps (770G, T:Slim X2, Tandem, </a:t>
                      </a:r>
                      <a:r>
                        <a:rPr lang="en-US" sz="1500" dirty="0" err="1">
                          <a:solidFill>
                            <a:srgbClr val="0070C0"/>
                          </a:solidFill>
                          <a:latin typeface="+mn-lt"/>
                        </a:rPr>
                        <a:t>Omnipod</a:t>
                      </a:r>
                      <a:r>
                        <a:rPr lang="en-US" sz="1500" dirty="0">
                          <a:solidFill>
                            <a:srgbClr val="0070C0"/>
                          </a:solidFill>
                          <a:latin typeface="+mn-lt"/>
                        </a:rPr>
                        <a:t>), G6, Guardian, Libre,  many glucose meters, InPen</a:t>
                      </a:r>
                      <a:endParaRPr sz="1500" dirty="0">
                        <a:solidFill>
                          <a:srgbClr val="0070C0"/>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5"/>
                  </a:ext>
                </a:extLst>
              </a:tr>
              <a:tr h="400309">
                <a:tc>
                  <a:txBody>
                    <a:bodyPr/>
                    <a:lstStyle/>
                    <a:p>
                      <a:pPr marL="0" marR="0" lvl="0" indent="0" algn="l" rtl="0">
                        <a:lnSpc>
                          <a:spcPct val="107000"/>
                        </a:lnSpc>
                        <a:spcBef>
                          <a:spcPts val="0"/>
                        </a:spcBef>
                        <a:spcAft>
                          <a:spcPts val="0"/>
                        </a:spcAft>
                        <a:buNone/>
                      </a:pPr>
                      <a:r>
                        <a:rPr lang="en-US" sz="1500" b="1" dirty="0">
                          <a:solidFill>
                            <a:srgbClr val="0070C0"/>
                          </a:solidFill>
                          <a:latin typeface="+mn-lt"/>
                          <a:ea typeface="Calibri"/>
                          <a:cs typeface="Calibri"/>
                          <a:sym typeface="Calibri"/>
                        </a:rPr>
                        <a:t>T:Connect</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rgbClr val="0070C0"/>
                          </a:solidFill>
                          <a:latin typeface="+mn-lt"/>
                          <a:ea typeface="Calibri"/>
                          <a:cs typeface="Calibri"/>
                          <a:sym typeface="Calibri"/>
                        </a:rPr>
                        <a:t>T:Connect Mobile</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rgbClr val="0070C0"/>
                          </a:solidFill>
                          <a:latin typeface="+mn-lt"/>
                          <a:ea typeface="Calibri"/>
                          <a:cs typeface="Calibri"/>
                          <a:sym typeface="Calibri"/>
                        </a:rPr>
                        <a:t>T:Slim X2, G6</a:t>
                      </a:r>
                      <a:endParaRPr sz="1500" dirty="0">
                        <a:solidFill>
                          <a:srgbClr val="0070C0"/>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6"/>
                  </a:ext>
                </a:extLst>
              </a:tr>
              <a:tr h="795791">
                <a:tc>
                  <a:txBody>
                    <a:bodyPr/>
                    <a:lstStyle/>
                    <a:p>
                      <a:pPr marL="0" marR="0" lvl="0" indent="0" algn="l" rtl="0">
                        <a:lnSpc>
                          <a:spcPct val="107000"/>
                        </a:lnSpc>
                        <a:spcBef>
                          <a:spcPts val="0"/>
                        </a:spcBef>
                        <a:spcAft>
                          <a:spcPts val="0"/>
                        </a:spcAft>
                        <a:buNone/>
                      </a:pPr>
                      <a:r>
                        <a:rPr lang="en-US" sz="1500" b="1" dirty="0">
                          <a:solidFill>
                            <a:srgbClr val="0070C0"/>
                          </a:solidFill>
                          <a:latin typeface="+mn-lt"/>
                        </a:rPr>
                        <a:t>Eversense Data Management System</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rgbClr val="0070C0"/>
                          </a:solidFill>
                          <a:latin typeface="+mn-lt"/>
                          <a:sym typeface="Calibri"/>
                        </a:rPr>
                        <a:t>Eversense</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rgbClr val="0070C0"/>
                          </a:solidFill>
                          <a:latin typeface="+mn-lt"/>
                        </a:rPr>
                        <a:t>Eversense</a:t>
                      </a:r>
                      <a:endParaRPr sz="1500" dirty="0">
                        <a:solidFill>
                          <a:srgbClr val="0070C0"/>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7"/>
                  </a:ext>
                </a:extLst>
              </a:tr>
              <a:tr h="524722">
                <a:tc>
                  <a:txBody>
                    <a:bodyPr/>
                    <a:lstStyle/>
                    <a:p>
                      <a:pPr marL="0" marR="0" lvl="0" indent="0" algn="l" rtl="0">
                        <a:lnSpc>
                          <a:spcPct val="107000"/>
                        </a:lnSpc>
                        <a:spcBef>
                          <a:spcPts val="0"/>
                        </a:spcBef>
                        <a:spcAft>
                          <a:spcPts val="0"/>
                        </a:spcAft>
                        <a:buNone/>
                      </a:pPr>
                      <a:r>
                        <a:rPr lang="en-US" sz="1500" b="1" dirty="0">
                          <a:solidFill>
                            <a:srgbClr val="0070C0"/>
                          </a:solidFill>
                          <a:latin typeface="+mn-lt"/>
                          <a:sym typeface="Calibri"/>
                        </a:rPr>
                        <a:t>InPen Insights Report</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rgbClr val="0070C0"/>
                          </a:solidFill>
                          <a:latin typeface="+mn-lt"/>
                          <a:sym typeface="Calibri"/>
                        </a:rPr>
                        <a:t>InPen</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rtl="0">
                        <a:lnSpc>
                          <a:spcPct val="107000"/>
                        </a:lnSpc>
                        <a:spcBef>
                          <a:spcPts val="0"/>
                        </a:spcBef>
                        <a:spcAft>
                          <a:spcPts val="0"/>
                        </a:spcAft>
                        <a:buNone/>
                      </a:pPr>
                      <a:r>
                        <a:rPr lang="en-US" sz="1500" dirty="0">
                          <a:solidFill>
                            <a:srgbClr val="0070C0"/>
                          </a:solidFill>
                          <a:latin typeface="+mn-lt"/>
                          <a:sym typeface="Calibri"/>
                        </a:rPr>
                        <a:t>InPen, G6, Guardian Connect</a:t>
                      </a:r>
                      <a:endParaRPr sz="1500" dirty="0">
                        <a:solidFill>
                          <a:srgbClr val="0070C0"/>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8"/>
                  </a:ext>
                </a:extLst>
              </a:tr>
              <a:tr h="530146">
                <a:tc>
                  <a:txBody>
                    <a:bodyPr/>
                    <a:lstStyle/>
                    <a:p>
                      <a:pPr marL="0" marR="0" lvl="0" indent="0" algn="l" rtl="0">
                        <a:lnSpc>
                          <a:spcPct val="107000"/>
                        </a:lnSpc>
                        <a:spcBef>
                          <a:spcPts val="0"/>
                        </a:spcBef>
                        <a:spcAft>
                          <a:spcPts val="0"/>
                        </a:spcAft>
                        <a:buNone/>
                      </a:pPr>
                      <a:r>
                        <a:rPr lang="en-US" sz="1500" b="1" dirty="0">
                          <a:solidFill>
                            <a:srgbClr val="0070C0"/>
                          </a:solidFill>
                          <a:latin typeface="+mn-lt"/>
                          <a:ea typeface="Calibri"/>
                          <a:cs typeface="Calibri"/>
                          <a:sym typeface="Calibri"/>
                        </a:rPr>
                        <a:t>Bigfoot Unity </a:t>
                      </a:r>
                      <a:endParaRPr sz="1500" b="1" dirty="0">
                        <a:solidFill>
                          <a:srgbClr val="0070C0"/>
                        </a:solidFill>
                        <a:latin typeface="+mn-lt"/>
                        <a:ea typeface="Calibri"/>
                        <a:cs typeface="Calibri"/>
                        <a:sym typeface="Calibri"/>
                      </a:endParaRPr>
                    </a:p>
                  </a:txBody>
                  <a:tcPr marL="36308" marR="36308" marT="0" marB="0" anchor="ctr">
                    <a:solidFill>
                      <a:schemeClr val="accent2">
                        <a:lumMod val="20000"/>
                        <a:lumOff val="80000"/>
                      </a:schemeClr>
                    </a:solidFill>
                  </a:tcPr>
                </a:tc>
                <a:tc>
                  <a:txBody>
                    <a:bodyPr/>
                    <a:lstStyle/>
                    <a:p>
                      <a:pPr marL="0" marR="0" lvl="0" indent="0" algn="l" rtl="0">
                        <a:lnSpc>
                          <a:spcPct val="107000"/>
                        </a:lnSpc>
                        <a:spcBef>
                          <a:spcPts val="0"/>
                        </a:spcBef>
                        <a:spcAft>
                          <a:spcPts val="0"/>
                        </a:spcAft>
                        <a:buNone/>
                      </a:pPr>
                      <a:r>
                        <a:rPr lang="en-US" sz="1500" dirty="0">
                          <a:solidFill>
                            <a:srgbClr val="0070C0"/>
                          </a:solidFill>
                          <a:latin typeface="+mn-lt"/>
                          <a:ea typeface="Calibri"/>
                          <a:cs typeface="Calibri"/>
                          <a:sym typeface="Calibri"/>
                        </a:rPr>
                        <a:t>Bigfoot Unity </a:t>
                      </a:r>
                      <a:endParaRPr sz="1500" dirty="0">
                        <a:solidFill>
                          <a:srgbClr val="0070C0"/>
                        </a:solidFill>
                        <a:latin typeface="+mn-lt"/>
                        <a:ea typeface="Calibri"/>
                        <a:cs typeface="Calibri"/>
                        <a:sym typeface="Calibri"/>
                      </a:endParaRPr>
                    </a:p>
                  </a:txBody>
                  <a:tcPr marL="36308" marR="36308" marT="0" marB="0" anchor="ct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500" kern="1200" dirty="0">
                          <a:solidFill>
                            <a:srgbClr val="0070C0"/>
                          </a:solidFill>
                          <a:latin typeface="+mn-lt"/>
                          <a:ea typeface="Calibri"/>
                          <a:cs typeface="Calibri"/>
                          <a:sym typeface="Calibri"/>
                        </a:rPr>
                        <a:t>Bigfoot Unity pen cap, Libre 2</a:t>
                      </a:r>
                    </a:p>
                    <a:p>
                      <a:pPr marL="0" marR="0" lvl="0" indent="0" algn="l" rtl="0">
                        <a:lnSpc>
                          <a:spcPct val="107000"/>
                        </a:lnSpc>
                        <a:spcBef>
                          <a:spcPts val="0"/>
                        </a:spcBef>
                        <a:spcAft>
                          <a:spcPts val="0"/>
                        </a:spcAft>
                        <a:buNone/>
                      </a:pPr>
                      <a:endParaRPr sz="1500" dirty="0">
                        <a:solidFill>
                          <a:srgbClr val="0070C0"/>
                        </a:solidFill>
                        <a:latin typeface="+mn-lt"/>
                        <a:ea typeface="Calibri"/>
                        <a:cs typeface="Calibri"/>
                        <a:sym typeface="Calibri"/>
                      </a:endParaRPr>
                    </a:p>
                  </a:txBody>
                  <a:tcPr marL="36308" marR="36308" marT="0"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460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1BE3-9600-ECD4-8F6D-65E37ACB0AB0}"/>
              </a:ext>
            </a:extLst>
          </p:cNvPr>
          <p:cNvSpPr>
            <a:spLocks noGrp="1"/>
          </p:cNvSpPr>
          <p:nvPr>
            <p:ph type="title"/>
          </p:nvPr>
        </p:nvSpPr>
        <p:spPr/>
        <p:txBody>
          <a:bodyPr/>
          <a:lstStyle/>
          <a:p>
            <a:r>
              <a:rPr lang="en-US" dirty="0"/>
              <a:t>Putting it all together</a:t>
            </a:r>
          </a:p>
        </p:txBody>
      </p:sp>
      <p:pic>
        <p:nvPicPr>
          <p:cNvPr id="5" name="Content Placeholder 4" descr="Group of smiling people standing in a greenhouse">
            <a:extLst>
              <a:ext uri="{FF2B5EF4-FFF2-40B4-BE49-F238E27FC236}">
                <a16:creationId xmlns:a16="http://schemas.microsoft.com/office/drawing/2014/main" id="{88CE5470-6EEF-DD86-96C3-04EB37AE69BE}"/>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01319" y="1219200"/>
            <a:ext cx="7541361" cy="4937125"/>
          </a:xfrm>
        </p:spPr>
      </p:pic>
    </p:spTree>
    <p:extLst>
      <p:ext uri="{BB962C8B-B14F-4D97-AF65-F5344CB8AC3E}">
        <p14:creationId xmlns:p14="http://schemas.microsoft.com/office/powerpoint/2010/main" val="426098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F469-A70D-E002-CE33-1A9926DDD296}"/>
              </a:ext>
            </a:extLst>
          </p:cNvPr>
          <p:cNvSpPr>
            <a:spLocks noGrp="1"/>
          </p:cNvSpPr>
          <p:nvPr>
            <p:ph type="title"/>
          </p:nvPr>
        </p:nvSpPr>
        <p:spPr/>
        <p:txBody>
          <a:bodyPr/>
          <a:lstStyle/>
          <a:p>
            <a:r>
              <a:rPr lang="en-US" dirty="0"/>
              <a:t>ReVive 5 Steps</a:t>
            </a:r>
          </a:p>
        </p:txBody>
      </p:sp>
      <p:sp>
        <p:nvSpPr>
          <p:cNvPr id="14" name="Content Placeholder 13"/>
          <p:cNvSpPr>
            <a:spLocks noGrp="1"/>
          </p:cNvSpPr>
          <p:nvPr>
            <p:ph sz="quarter" idx="1"/>
          </p:nvPr>
        </p:nvSpPr>
        <p:spPr/>
        <p:txBody>
          <a:bodyPr>
            <a:normAutofit fontScale="92500"/>
          </a:bodyPr>
          <a:lstStyle/>
          <a:p>
            <a:pPr marL="0" indent="0">
              <a:lnSpc>
                <a:spcPct val="110000"/>
              </a:lnSpc>
              <a:spcBef>
                <a:spcPts val="0"/>
              </a:spcBef>
              <a:buNone/>
            </a:pPr>
            <a:r>
              <a:rPr lang="en-US" b="1" dirty="0">
                <a:latin typeface="Calibri" panose="020F0502020204030204" pitchFamily="34" charset="0"/>
                <a:ea typeface="Calibri" panose="020F0502020204030204" pitchFamily="34" charset="0"/>
              </a:rPr>
              <a:t>5 Steps to Address Distress Diabetes and Enhance Management</a:t>
            </a:r>
            <a:endParaRPr lang="en-US" dirty="0">
              <a:latin typeface="Calibri" panose="020F0502020204030204" pitchFamily="34" charset="0"/>
              <a:ea typeface="Calibri" panose="020F0502020204030204" pitchFamily="34" charset="0"/>
            </a:endParaRP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Assess diabetes distress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Begin a conversation to foster a new perspective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Consider different management choices that are not driven by tough thoughts and feelings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Optimize self-care based on personal choice and values—”find the expert within.”</a:t>
            </a:r>
          </a:p>
          <a:p>
            <a:pPr marL="385865" indent="-385865">
              <a:lnSpc>
                <a:spcPct val="110000"/>
              </a:lnSpc>
              <a:spcBef>
                <a:spcPts val="0"/>
              </a:spcBef>
              <a:buAutoNum type="arabicPeriod"/>
            </a:pPr>
            <a:r>
              <a:rPr lang="en-US" dirty="0">
                <a:solidFill>
                  <a:srgbClr val="0070C0"/>
                </a:solidFill>
                <a:latin typeface="Calibri" panose="020F0502020204030204" pitchFamily="34" charset="0"/>
                <a:ea typeface="Calibri" panose="020F0502020204030204" pitchFamily="34" charset="0"/>
              </a:rPr>
              <a:t>Make changes and plan for next steps.  </a:t>
            </a:r>
          </a:p>
          <a:p>
            <a:pPr marL="0" indent="0">
              <a:buClr>
                <a:srgbClr val="005959"/>
              </a:buClr>
              <a:buNone/>
            </a:pPr>
            <a:endParaRPr lang="en-US" sz="2701" b="1"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334DCAAF-2AF1-941B-FA97-8D09EAB9C14C}"/>
              </a:ext>
            </a:extLst>
          </p:cNvPr>
          <p:cNvSpPr/>
          <p:nvPr/>
        </p:nvSpPr>
        <p:spPr>
          <a:xfrm>
            <a:off x="762000" y="6253675"/>
            <a:ext cx="903637" cy="4498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933802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AB69E30D-2767-02A5-F8AE-CBEB3F86CDBC}"/>
              </a:ext>
            </a:extLst>
          </p:cNvPr>
          <p:cNvSpPr>
            <a:spLocks noGrp="1"/>
          </p:cNvSpPr>
          <p:nvPr>
            <p:ph type="title"/>
          </p:nvPr>
        </p:nvSpPr>
        <p:spPr/>
        <p:txBody>
          <a:bodyPr>
            <a:noAutofit/>
          </a:bodyPr>
          <a:lstStyle/>
          <a:p>
            <a:r>
              <a:rPr lang="en-US" sz="3200" dirty="0">
                <a:ea typeface="Calibri" panose="020F0502020204030204" pitchFamily="34" charset="0"/>
                <a:cs typeface="Calibri" panose="020F0502020204030204" pitchFamily="34" charset="0"/>
              </a:rPr>
              <a:t>Step 5- Collect new data to see what happened</a:t>
            </a:r>
          </a:p>
        </p:txBody>
      </p:sp>
      <p:sp>
        <p:nvSpPr>
          <p:cNvPr id="7" name="Content Placeholder 6">
            <a:extLst>
              <a:ext uri="{FF2B5EF4-FFF2-40B4-BE49-F238E27FC236}">
                <a16:creationId xmlns:a16="http://schemas.microsoft.com/office/drawing/2014/main" id="{8991EE58-F585-5CE0-4CBF-DE77E91CAE35}"/>
              </a:ext>
            </a:extLst>
          </p:cNvPr>
          <p:cNvSpPr>
            <a:spLocks noGrp="1"/>
          </p:cNvSpPr>
          <p:nvPr>
            <p:ph sz="quarter" idx="1"/>
          </p:nvPr>
        </p:nvSpPr>
        <p:spPr>
          <a:xfrm>
            <a:off x="438150" y="1219200"/>
            <a:ext cx="5886450" cy="5486400"/>
          </a:xfrm>
        </p:spPr>
        <p:txBody>
          <a:bodyPr>
            <a:normAutofit fontScale="85000" lnSpcReduction="20000"/>
          </a:bodyPr>
          <a:lstStyle/>
          <a:p>
            <a:pPr marL="342991" lvl="1" indent="-342991">
              <a:lnSpc>
                <a:spcPct val="120000"/>
              </a:lnSpc>
              <a:buClr>
                <a:srgbClr val="005959"/>
              </a:buClr>
              <a:buFont typeface="Wingdings" panose="05000000000000000000" pitchFamily="2" charset="2"/>
              <a:buChar char="§"/>
            </a:pPr>
            <a:r>
              <a:rPr lang="en-US" sz="3000" dirty="0">
                <a:ea typeface="Calibri" panose="020F0502020204030204" pitchFamily="34" charset="0"/>
                <a:cs typeface="Calibri" panose="020F0502020204030204" pitchFamily="34" charset="0"/>
              </a:rPr>
              <a:t>The best way to know is to collect a new batch of information </a:t>
            </a:r>
          </a:p>
          <a:p>
            <a:pPr marL="342991" lvl="1" indent="-342991">
              <a:lnSpc>
                <a:spcPct val="120000"/>
              </a:lnSpc>
              <a:buClr>
                <a:srgbClr val="005959"/>
              </a:buClr>
              <a:buFont typeface="Wingdings" panose="05000000000000000000" pitchFamily="2" charset="2"/>
              <a:buChar char="§"/>
            </a:pPr>
            <a:r>
              <a:rPr lang="en-US" sz="3000" dirty="0">
                <a:ea typeface="Calibri" panose="020F0502020204030204" pitchFamily="34" charset="0"/>
                <a:cs typeface="Calibri" panose="020F0502020204030204" pitchFamily="34" charset="0"/>
              </a:rPr>
              <a:t>Then compare the original information with the new information to discover if change occurred.</a:t>
            </a:r>
          </a:p>
          <a:p>
            <a:pPr marL="342991" lvl="1" indent="-342991">
              <a:lnSpc>
                <a:spcPct val="120000"/>
              </a:lnSpc>
              <a:buClr>
                <a:srgbClr val="005959"/>
              </a:buClr>
              <a:buFont typeface="Wingdings" panose="05000000000000000000" pitchFamily="2" charset="2"/>
              <a:buChar char="§"/>
            </a:pPr>
            <a:r>
              <a:rPr lang="en-US" sz="3000" dirty="0">
                <a:ea typeface="Calibri" panose="020F0502020204030204" pitchFamily="34" charset="0"/>
                <a:cs typeface="Calibri" panose="020F0502020204030204" pitchFamily="34" charset="0"/>
              </a:rPr>
              <a:t>It is VERY common to find that something has changed, but more is required.</a:t>
            </a:r>
          </a:p>
          <a:p>
            <a:pPr marL="342991" lvl="1" indent="-342991">
              <a:lnSpc>
                <a:spcPct val="120000"/>
              </a:lnSpc>
              <a:buClr>
                <a:srgbClr val="005959"/>
              </a:buClr>
              <a:buFont typeface="Wingdings" panose="05000000000000000000" pitchFamily="2" charset="2"/>
              <a:buChar char="§"/>
            </a:pPr>
            <a:r>
              <a:rPr lang="en-US" sz="3000" dirty="0">
                <a:solidFill>
                  <a:srgbClr val="005959"/>
                </a:solidFill>
                <a:ea typeface="Calibri" panose="020F0502020204030204" pitchFamily="34" charset="0"/>
                <a:cs typeface="Calibri" panose="020F0502020204030204" pitchFamily="34" charset="0"/>
              </a:rPr>
              <a:t>Let’s go back to Sally. She was drinking a full milkshake to prevent nighttime lows, but cut it back to a half milkshake, even though she was still afraid.</a:t>
            </a:r>
            <a:endParaRPr lang="en-US" sz="4100" dirty="0">
              <a:solidFill>
                <a:srgbClr val="005959"/>
              </a:solidFill>
              <a:ea typeface="Calibri" panose="020F0502020204030204" pitchFamily="34" charset="0"/>
              <a:cs typeface="Calibri" panose="020F0502020204030204" pitchFamily="34" charset="0"/>
            </a:endParaRPr>
          </a:p>
          <a:p>
            <a:pPr marL="0" lvl="1" algn="ctr">
              <a:lnSpc>
                <a:spcPct val="110000"/>
              </a:lnSpc>
            </a:pPr>
            <a:endParaRPr lang="en-US" sz="3000" dirty="0">
              <a:ea typeface="Calibri" panose="020F0502020204030204" pitchFamily="34" charset="0"/>
              <a:cs typeface="Calibri" panose="020F0502020204030204" pitchFamily="34" charset="0"/>
            </a:endParaRPr>
          </a:p>
          <a:p>
            <a:endParaRPr lang="en-US" dirty="0"/>
          </a:p>
        </p:txBody>
      </p:sp>
      <p:pic>
        <p:nvPicPr>
          <p:cNvPr id="4" name="Picture 3" descr="Mint chocolate milkshake">
            <a:extLst>
              <a:ext uri="{FF2B5EF4-FFF2-40B4-BE49-F238E27FC236}">
                <a16:creationId xmlns:a16="http://schemas.microsoft.com/office/drawing/2014/main" id="{32B593BC-1B72-51B9-B767-6D50BDE45D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4756" y="3581400"/>
            <a:ext cx="1676400" cy="2514600"/>
          </a:xfrm>
          <a:prstGeom prst="rect">
            <a:avLst/>
          </a:prstGeom>
        </p:spPr>
      </p:pic>
    </p:spTree>
    <p:extLst>
      <p:ext uri="{BB962C8B-B14F-4D97-AF65-F5344CB8AC3E}">
        <p14:creationId xmlns:p14="http://schemas.microsoft.com/office/powerpoint/2010/main" val="4213239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116664" y="2349556"/>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14400" y="1343647"/>
            <a:ext cx="4305714" cy="4495800"/>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endParaRPr lang="en-CA" altLang="en-US" sz="2200" i="1" dirty="0">
              <a:solidFill>
                <a:srgbClr val="001965"/>
              </a:solidFill>
            </a:endParaRPr>
          </a:p>
          <a:p>
            <a:pPr marL="107505" lvl="1" indent="1005" defTabSz="578720" fontAlgn="base">
              <a:spcBef>
                <a:spcPct val="0"/>
              </a:spcBef>
              <a:spcAft>
                <a:spcPct val="0"/>
              </a:spcAft>
              <a:defRPr/>
            </a:pPr>
            <a:r>
              <a:rPr lang="en-CA" altLang="en-US" sz="2200" i="1" dirty="0">
                <a:solidFill>
                  <a:srgbClr val="001965"/>
                </a:solidFill>
                <a:latin typeface="Calibri" panose="020F0502020204030204" pitchFamily="34" charset="0"/>
                <a:cs typeface="Calibri" panose="020F0502020204030204" pitchFamily="34" charset="0"/>
              </a:rPr>
              <a:t>“In an effort to face the fear of lows at night and have a BG level that is closer to where you want to be, you are going to start tonight by drinking half a milkshake and go to bed with a BG of 200 mg/dl. You will also move forward with the process of getting a CGM today. Do I have that right?</a:t>
            </a:r>
            <a:endParaRPr lang="en-US" altLang="en-US" sz="2200" i="1" dirty="0">
              <a:solidFill>
                <a:srgbClr val="001965"/>
              </a:solidFill>
              <a:latin typeface="Calibri" panose="020F0502020204030204" pitchFamily="34" charset="0"/>
              <a:cs typeface="Calibri" panose="020F0502020204030204" pitchFamily="34" charset="0"/>
            </a:endParaRPr>
          </a:p>
          <a:p>
            <a:pPr marL="107505" lvl="1" indent="1005" defTabSz="578720" fontAlgn="base">
              <a:spcBef>
                <a:spcPct val="0"/>
              </a:spcBef>
              <a:spcAft>
                <a:spcPct val="0"/>
              </a:spcAft>
              <a:defRPr/>
            </a:pPr>
            <a:endParaRPr lang="en-CA" altLang="en-US" sz="1962" i="1" dirty="0">
              <a:solidFill>
                <a:srgbClr val="001965"/>
              </a:solidFill>
              <a:latin typeface="Palatino Linotype" panose="02040502050505030304" pitchFamily="18" charset="0"/>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4529BA8F-002C-1549-E7FF-648517D074B5}"/>
              </a:ext>
            </a:extLst>
          </p:cNvPr>
          <p:cNvPicPr>
            <a:picLocks noChangeAspect="1"/>
          </p:cNvPicPr>
          <p:nvPr/>
        </p:nvPicPr>
        <p:blipFill>
          <a:blip r:embed="rId4"/>
          <a:stretch>
            <a:fillRect/>
          </a:stretch>
        </p:blipFill>
        <p:spPr>
          <a:xfrm>
            <a:off x="304800" y="6172202"/>
            <a:ext cx="993734" cy="469433"/>
          </a:xfrm>
          <a:prstGeom prst="rect">
            <a:avLst/>
          </a:prstGeom>
        </p:spPr>
      </p:pic>
    </p:spTree>
    <p:extLst>
      <p:ext uri="{BB962C8B-B14F-4D97-AF65-F5344CB8AC3E}">
        <p14:creationId xmlns:p14="http://schemas.microsoft.com/office/powerpoint/2010/main" val="3325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5946" y="1524000"/>
            <a:ext cx="3337014" cy="2525700"/>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91000" y="851804"/>
            <a:ext cx="3905845" cy="3236558"/>
          </a:xfrm>
          <a:prstGeom prst="wedgeRoundRectCallout">
            <a:avLst>
              <a:gd name="adj1" fmla="val -62798"/>
              <a:gd name="adj2" fmla="val 667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“Yes. You have that correct. This feels like a weight has been lifted. I’ve been really stuck and this feels like a plan that I can really do. Thank you.”</a:t>
            </a:r>
          </a:p>
        </p:txBody>
      </p:sp>
      <p:pic>
        <p:nvPicPr>
          <p:cNvPr id="3" name="Picture 2">
            <a:extLst>
              <a:ext uri="{FF2B5EF4-FFF2-40B4-BE49-F238E27FC236}">
                <a16:creationId xmlns:a16="http://schemas.microsoft.com/office/drawing/2014/main" id="{8B857195-3B49-9B4B-1EAA-3783C72B5640}"/>
              </a:ext>
            </a:extLst>
          </p:cNvPr>
          <p:cNvPicPr>
            <a:picLocks noChangeAspect="1"/>
          </p:cNvPicPr>
          <p:nvPr/>
        </p:nvPicPr>
        <p:blipFill>
          <a:blip r:embed="rId4"/>
          <a:stretch>
            <a:fillRect/>
          </a:stretch>
        </p:blipFill>
        <p:spPr>
          <a:xfrm>
            <a:off x="228600" y="6172202"/>
            <a:ext cx="993734" cy="469433"/>
          </a:xfrm>
          <a:prstGeom prst="rect">
            <a:avLst/>
          </a:prstGeom>
        </p:spPr>
      </p:pic>
    </p:spTree>
    <p:extLst>
      <p:ext uri="{BB962C8B-B14F-4D97-AF65-F5344CB8AC3E}">
        <p14:creationId xmlns:p14="http://schemas.microsoft.com/office/powerpoint/2010/main" val="36356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5606" y="1018001"/>
            <a:ext cx="743144" cy="743144"/>
          </a:xfrm>
          <a:prstGeom prst="rect">
            <a:avLst/>
          </a:prstGeom>
        </p:spPr>
      </p:pic>
      <p:sp>
        <p:nvSpPr>
          <p:cNvPr id="2" name="Title 1">
            <a:extLst>
              <a:ext uri="{FF2B5EF4-FFF2-40B4-BE49-F238E27FC236}">
                <a16:creationId xmlns:a16="http://schemas.microsoft.com/office/drawing/2014/main" id="{BFF62570-6A88-250A-C6EB-9D90881E6213}"/>
              </a:ext>
            </a:extLst>
          </p:cNvPr>
          <p:cNvSpPr>
            <a:spLocks noGrp="1"/>
          </p:cNvSpPr>
          <p:nvPr>
            <p:ph type="title"/>
          </p:nvPr>
        </p:nvSpPr>
        <p:spPr/>
        <p:txBody>
          <a:bodyPr/>
          <a:lstStyle/>
          <a:p>
            <a:r>
              <a:rPr lang="en-US" dirty="0"/>
              <a:t>Discover Knowledge Gaps</a:t>
            </a:r>
          </a:p>
        </p:txBody>
      </p:sp>
      <p:sp>
        <p:nvSpPr>
          <p:cNvPr id="8" name="Content Placeholder 13"/>
          <p:cNvSpPr>
            <a:spLocks noGrp="1"/>
          </p:cNvSpPr>
          <p:nvPr>
            <p:ph sz="quarter" idx="1"/>
          </p:nvPr>
        </p:nvSpPr>
        <p:spPr>
          <a:xfrm>
            <a:off x="457200" y="1219200"/>
            <a:ext cx="5562600" cy="4937760"/>
          </a:xfrm>
        </p:spPr>
        <p:txBody>
          <a:bodyPr>
            <a:normAutofit lnSpcReduction="10000"/>
          </a:bodyPr>
          <a:lstStyle/>
          <a:p>
            <a:r>
              <a:rPr lang="en-US" sz="2701" dirty="0">
                <a:latin typeface="Calibri" panose="020F0502020204030204" pitchFamily="34" charset="0"/>
                <a:cs typeface="Calibri" panose="020F0502020204030204" pitchFamily="34" charset="0"/>
              </a:rPr>
              <a:t>People with diabetes have gained lots of self-expertise from living with diabetes 24/7/365.</a:t>
            </a:r>
          </a:p>
          <a:p>
            <a:r>
              <a:rPr lang="en-US" sz="2701" dirty="0">
                <a:latin typeface="Calibri" panose="020F0502020204030204" pitchFamily="34" charset="0"/>
                <a:cs typeface="Calibri" panose="020F0502020204030204" pitchFamily="34" charset="0"/>
              </a:rPr>
              <a:t>Even though people with diabetes have lived with it for many years, they often have knowledge gaps in some or many areas of </a:t>
            </a:r>
            <a:r>
              <a:rPr lang="en-US" sz="2701" dirty="0">
                <a:cs typeface="Calibri" panose="020F0502020204030204" pitchFamily="34" charset="0"/>
              </a:rPr>
              <a:t>diabetes self-management. </a:t>
            </a:r>
            <a:endParaRPr lang="en-US" sz="2701" dirty="0">
              <a:latin typeface="Calibri" panose="020F0502020204030204" pitchFamily="34" charset="0"/>
              <a:cs typeface="Calibri" panose="020F0502020204030204" pitchFamily="34" charset="0"/>
            </a:endParaRPr>
          </a:p>
          <a:p>
            <a:r>
              <a:rPr lang="en-US" sz="2701" dirty="0">
                <a:latin typeface="Calibri" panose="020F0502020204030204" pitchFamily="34" charset="0"/>
                <a:cs typeface="Calibri" panose="020F0502020204030204" pitchFamily="34" charset="0"/>
              </a:rPr>
              <a:t>We suggest a quick review of the basics to </a:t>
            </a:r>
            <a:r>
              <a:rPr lang="en-US" sz="2701" dirty="0">
                <a:cs typeface="Calibri" panose="020F0502020204030204" pitchFamily="34" charset="0"/>
              </a:rPr>
              <a:t>evaluate </a:t>
            </a:r>
            <a:r>
              <a:rPr lang="en-US" sz="2701" dirty="0">
                <a:latin typeface="Calibri" panose="020F0502020204030204" pitchFamily="34" charset="0"/>
                <a:cs typeface="Calibri" panose="020F0502020204030204" pitchFamily="34" charset="0"/>
              </a:rPr>
              <a:t>baseline knowledge in preparation for glucose problem solving.</a:t>
            </a:r>
          </a:p>
        </p:txBody>
      </p:sp>
      <p:sp>
        <p:nvSpPr>
          <p:cNvPr id="3" name="Rectangle: Rounded Corners 2">
            <a:extLst>
              <a:ext uri="{FF2B5EF4-FFF2-40B4-BE49-F238E27FC236}">
                <a16:creationId xmlns:a16="http://schemas.microsoft.com/office/drawing/2014/main" id="{9DCC7F68-C5BA-43A0-BC9F-D407612D279F}"/>
              </a:ext>
            </a:extLst>
          </p:cNvPr>
          <p:cNvSpPr/>
          <p:nvPr/>
        </p:nvSpPr>
        <p:spPr>
          <a:xfrm>
            <a:off x="762000" y="6253675"/>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pic>
        <p:nvPicPr>
          <p:cNvPr id="9" name="Picture 8">
            <a:extLst>
              <a:ext uri="{FF2B5EF4-FFF2-40B4-BE49-F238E27FC236}">
                <a16:creationId xmlns:a16="http://schemas.microsoft.com/office/drawing/2014/main" id="{E3F86C0A-19F2-1631-591E-90F52D1A2664}"/>
              </a:ext>
            </a:extLst>
          </p:cNvPr>
          <p:cNvPicPr>
            <a:picLocks noChangeAspect="1"/>
          </p:cNvPicPr>
          <p:nvPr/>
        </p:nvPicPr>
        <p:blipFill>
          <a:blip r:embed="rId5"/>
          <a:stretch>
            <a:fillRect/>
          </a:stretch>
        </p:blipFill>
        <p:spPr>
          <a:xfrm>
            <a:off x="6324600" y="1438502"/>
            <a:ext cx="2251409" cy="2376487"/>
          </a:xfrm>
          <a:prstGeom prst="rect">
            <a:avLst/>
          </a:prstGeom>
        </p:spPr>
      </p:pic>
    </p:spTree>
    <p:extLst>
      <p:ext uri="{BB962C8B-B14F-4D97-AF65-F5344CB8AC3E}">
        <p14:creationId xmlns:p14="http://schemas.microsoft.com/office/powerpoint/2010/main" val="3375173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220113" y="22860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90602" y="381001"/>
            <a:ext cx="4229513" cy="5325534"/>
          </a:xfrm>
          <a:prstGeom prst="wedgeRoundRectCallout">
            <a:avLst>
              <a:gd name="adj1" fmla="val 69588"/>
              <a:gd name="adj2" fmla="val 1974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endParaRPr lang="en-CA" altLang="en-US" i="1" dirty="0">
              <a:solidFill>
                <a:srgbClr val="001965"/>
              </a:solidFill>
              <a:latin typeface="Calibri" panose="020F0502020204030204" pitchFamily="34" charset="0"/>
              <a:cs typeface="Calibri" panose="020F0502020204030204" pitchFamily="34" charset="0"/>
            </a:endParaRP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“I’m really glad. Expect that you will be fearful when you try this out tonight. It is scary to move forward after having a bad low. You have a good plan to begin to regain your confidence. And, thank you for your willingness to share your diabetes story with me. </a:t>
            </a:r>
            <a:r>
              <a:rPr lang="en-CA" altLang="en-US" i="1" dirty="0">
                <a:solidFill>
                  <a:srgbClr val="C00000"/>
                </a:solidFill>
                <a:latin typeface="Calibri" panose="020F0502020204030204" pitchFamily="34" charset="0"/>
                <a:cs typeface="Calibri" panose="020F0502020204030204" pitchFamily="34" charset="0"/>
              </a:rPr>
              <a:t>Let’s plan to look at your logs next visit to review how it is going.</a:t>
            </a:r>
            <a:endParaRPr lang="en-US" altLang="en-US" i="1" dirty="0">
              <a:solidFill>
                <a:srgbClr val="C00000"/>
              </a:solidFill>
              <a:latin typeface="Calibri" panose="020F0502020204030204" pitchFamily="34" charset="0"/>
              <a:cs typeface="Calibri" panose="020F0502020204030204" pitchFamily="34" charset="0"/>
            </a:endParaRPr>
          </a:p>
          <a:p>
            <a:pPr marL="107505" lvl="1" indent="1005" defTabSz="578720" fontAlgn="base">
              <a:spcBef>
                <a:spcPct val="0"/>
              </a:spcBef>
              <a:spcAft>
                <a:spcPct val="0"/>
              </a:spcAft>
              <a:defRPr/>
            </a:pPr>
            <a:endParaRPr lang="en-CA" altLang="en-US" sz="1962" i="1" dirty="0">
              <a:solidFill>
                <a:srgbClr val="001965"/>
              </a:solidFill>
              <a:latin typeface="Palatino Linotype" panose="02040502050505030304" pitchFamily="18" charset="0"/>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A713A6BB-C0B4-6A65-8971-F50D14E58384}"/>
              </a:ext>
            </a:extLst>
          </p:cNvPr>
          <p:cNvPicPr>
            <a:picLocks noChangeAspect="1"/>
          </p:cNvPicPr>
          <p:nvPr/>
        </p:nvPicPr>
        <p:blipFill>
          <a:blip r:embed="rId4"/>
          <a:stretch>
            <a:fillRect/>
          </a:stretch>
        </p:blipFill>
        <p:spPr>
          <a:xfrm>
            <a:off x="304800" y="6172202"/>
            <a:ext cx="993734" cy="469433"/>
          </a:xfrm>
          <a:prstGeom prst="rect">
            <a:avLst/>
          </a:prstGeom>
        </p:spPr>
      </p:pic>
    </p:spTree>
    <p:extLst>
      <p:ext uri="{BB962C8B-B14F-4D97-AF65-F5344CB8AC3E}">
        <p14:creationId xmlns:p14="http://schemas.microsoft.com/office/powerpoint/2010/main" val="237112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4160" y="1850537"/>
            <a:ext cx="3505200" cy="265299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14800" y="457200"/>
            <a:ext cx="4267200" cy="5278652"/>
          </a:xfrm>
          <a:prstGeom prst="wedgeRoundRectCallout">
            <a:avLst>
              <a:gd name="adj1" fmla="val -74227"/>
              <a:gd name="adj2" fmla="val -697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“I finally got my CGM and have been wearing it for the past few weeks. Thank goodness for the alarm feature. On the first night I drank only a half a milkshake, I had a low blood sugar of 61 around 3am. I drank some juice and went back to bed. However, when I looked at my log sheets, I think I might have discovered the issue ”</a:t>
            </a:r>
          </a:p>
        </p:txBody>
      </p:sp>
      <p:pic>
        <p:nvPicPr>
          <p:cNvPr id="3" name="Picture 2">
            <a:extLst>
              <a:ext uri="{FF2B5EF4-FFF2-40B4-BE49-F238E27FC236}">
                <a16:creationId xmlns:a16="http://schemas.microsoft.com/office/drawing/2014/main" id="{8B857195-3B49-9B4B-1EAA-3783C72B5640}"/>
              </a:ext>
            </a:extLst>
          </p:cNvPr>
          <p:cNvPicPr>
            <a:picLocks noChangeAspect="1"/>
          </p:cNvPicPr>
          <p:nvPr/>
        </p:nvPicPr>
        <p:blipFill>
          <a:blip r:embed="rId4"/>
          <a:stretch>
            <a:fillRect/>
          </a:stretch>
        </p:blipFill>
        <p:spPr>
          <a:xfrm>
            <a:off x="228600" y="6172202"/>
            <a:ext cx="993734" cy="469433"/>
          </a:xfrm>
          <a:prstGeom prst="rect">
            <a:avLst/>
          </a:prstGeom>
        </p:spPr>
      </p:pic>
    </p:spTree>
    <p:extLst>
      <p:ext uri="{BB962C8B-B14F-4D97-AF65-F5344CB8AC3E}">
        <p14:creationId xmlns:p14="http://schemas.microsoft.com/office/powerpoint/2010/main" val="340338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220113" y="22860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14400" y="304800"/>
            <a:ext cx="4495800" cy="6172199"/>
          </a:xfrm>
          <a:prstGeom prst="wedgeRoundRectCallout">
            <a:avLst>
              <a:gd name="adj1" fmla="val 67554"/>
              <a:gd name="adj2" fmla="val 8218"/>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“Thank you for sharing all of this. First, I want to recognize that you got your CGM, moved forward with the experiment and kept log sheets. I am sorry that you experienced a low blood sugar. I am sure this event brought up a lot of emotions for you. </a:t>
            </a:r>
          </a:p>
          <a:p>
            <a:pPr marL="107505" lvl="1" indent="1005" defTabSz="578720" fontAlgn="base">
              <a:spcBef>
                <a:spcPct val="0"/>
              </a:spcBef>
              <a:spcAft>
                <a:spcPct val="0"/>
              </a:spcAft>
              <a:defRPr/>
            </a:pPr>
            <a:endParaRPr lang="en-CA" altLang="en-US" i="1" dirty="0">
              <a:solidFill>
                <a:srgbClr val="001965"/>
              </a:solidFill>
              <a:latin typeface="Calibri" panose="020F0502020204030204" pitchFamily="34" charset="0"/>
              <a:cs typeface="Calibri" panose="020F0502020204030204" pitchFamily="34" charset="0"/>
            </a:endParaRP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I am curious to know more about this and what else you think you discovered.”</a:t>
            </a:r>
            <a:endParaRPr lang="en-CA" altLang="en-US" sz="2000" i="1" dirty="0">
              <a:solidFill>
                <a:srgbClr val="001965"/>
              </a:solidFill>
              <a:latin typeface="Palatino Linotype" panose="02040502050505030304" pitchFamily="18" charset="0"/>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A713A6BB-C0B4-6A65-8971-F50D14E58384}"/>
              </a:ext>
            </a:extLst>
          </p:cNvPr>
          <p:cNvPicPr>
            <a:picLocks noChangeAspect="1"/>
          </p:cNvPicPr>
          <p:nvPr/>
        </p:nvPicPr>
        <p:blipFill>
          <a:blip r:embed="rId4"/>
          <a:stretch>
            <a:fillRect/>
          </a:stretch>
        </p:blipFill>
        <p:spPr>
          <a:xfrm>
            <a:off x="304800" y="6172202"/>
            <a:ext cx="993734" cy="469433"/>
          </a:xfrm>
          <a:prstGeom prst="rect">
            <a:avLst/>
          </a:prstGeom>
        </p:spPr>
      </p:pic>
    </p:spTree>
    <p:extLst>
      <p:ext uri="{BB962C8B-B14F-4D97-AF65-F5344CB8AC3E}">
        <p14:creationId xmlns:p14="http://schemas.microsoft.com/office/powerpoint/2010/main" val="160976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4160" y="1850537"/>
            <a:ext cx="3505200" cy="265299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14800" y="371838"/>
            <a:ext cx="4267200" cy="6032035"/>
          </a:xfrm>
          <a:prstGeom prst="wedgeRoundRectCallout">
            <a:avLst>
              <a:gd name="adj1" fmla="val -74227"/>
              <a:gd name="adj2" fmla="val -697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“It was really scary, but I took a step back and looked at the logs to see if I could figure out what was happening.  </a:t>
            </a: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For 3 nights in a row, my blood sugar dropped around 3am.  I noticed that my basal insulin was set at 0.5 units an hour from 7pm to 2am. But at 2am the basal rate increased to 0.8 units until 7am.  </a:t>
            </a: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I think my basal rate is too high at night.</a:t>
            </a:r>
          </a:p>
        </p:txBody>
      </p:sp>
      <p:pic>
        <p:nvPicPr>
          <p:cNvPr id="3" name="Picture 2">
            <a:extLst>
              <a:ext uri="{FF2B5EF4-FFF2-40B4-BE49-F238E27FC236}">
                <a16:creationId xmlns:a16="http://schemas.microsoft.com/office/drawing/2014/main" id="{8B857195-3B49-9B4B-1EAA-3783C72B5640}"/>
              </a:ext>
            </a:extLst>
          </p:cNvPr>
          <p:cNvPicPr>
            <a:picLocks noChangeAspect="1"/>
          </p:cNvPicPr>
          <p:nvPr/>
        </p:nvPicPr>
        <p:blipFill>
          <a:blip r:embed="rId4"/>
          <a:stretch>
            <a:fillRect/>
          </a:stretch>
        </p:blipFill>
        <p:spPr>
          <a:xfrm>
            <a:off x="228600" y="6172202"/>
            <a:ext cx="993734" cy="469433"/>
          </a:xfrm>
          <a:prstGeom prst="rect">
            <a:avLst/>
          </a:prstGeom>
        </p:spPr>
      </p:pic>
    </p:spTree>
    <p:extLst>
      <p:ext uri="{BB962C8B-B14F-4D97-AF65-F5344CB8AC3E}">
        <p14:creationId xmlns:p14="http://schemas.microsoft.com/office/powerpoint/2010/main" val="93462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220113" y="2286002"/>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990602" y="1066799"/>
            <a:ext cx="4229513" cy="4639735"/>
          </a:xfrm>
          <a:prstGeom prst="wedgeRoundRectCallout">
            <a:avLst>
              <a:gd name="adj1" fmla="val 69588"/>
              <a:gd name="adj2" fmla="val 11639"/>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endParaRPr lang="en-CA" altLang="en-US" sz="2200" i="1" dirty="0">
              <a:solidFill>
                <a:srgbClr val="001965"/>
              </a:solidFill>
              <a:latin typeface="Calibri" panose="020F0502020204030204" pitchFamily="34" charset="0"/>
              <a:cs typeface="Calibri" panose="020F0502020204030204" pitchFamily="34" charset="0"/>
            </a:endParaRP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a:t>
            </a:r>
            <a:r>
              <a:rPr lang="en-US" altLang="en-US" i="1" dirty="0">
                <a:solidFill>
                  <a:srgbClr val="001965"/>
                </a:solidFill>
                <a:latin typeface="Calibri" panose="020F0502020204030204" pitchFamily="34" charset="0"/>
                <a:cs typeface="Calibri" panose="020F0502020204030204" pitchFamily="34" charset="0"/>
              </a:rPr>
              <a:t>This is really great detective work.  By looking at your data and log sheets, you realized that you are on too much basal insulin and that is what’s causing the low blood sugars.</a:t>
            </a:r>
          </a:p>
          <a:p>
            <a:pPr marL="107505" lvl="1" indent="1005" defTabSz="578720" fontAlgn="base">
              <a:spcBef>
                <a:spcPct val="0"/>
              </a:spcBef>
              <a:spcAft>
                <a:spcPct val="0"/>
              </a:spcAft>
              <a:defRPr/>
            </a:pPr>
            <a:endParaRPr lang="en-US" altLang="en-US" i="1" dirty="0">
              <a:solidFill>
                <a:srgbClr val="001965"/>
              </a:solidFill>
              <a:latin typeface="Calibri" panose="020F0502020204030204" pitchFamily="34" charset="0"/>
              <a:cs typeface="Calibri" panose="020F0502020204030204" pitchFamily="34" charset="0"/>
            </a:endParaRPr>
          </a:p>
          <a:p>
            <a:pPr marL="107505" lvl="1" indent="1005" defTabSz="578720" fontAlgn="base">
              <a:spcBef>
                <a:spcPct val="0"/>
              </a:spcBef>
              <a:spcAft>
                <a:spcPct val="0"/>
              </a:spcAft>
              <a:defRPr/>
            </a:pPr>
            <a:r>
              <a:rPr lang="en-US" altLang="en-US" i="1" dirty="0">
                <a:solidFill>
                  <a:srgbClr val="001965"/>
                </a:solidFill>
                <a:latin typeface="Calibri" panose="020F0502020204030204" pitchFamily="34" charset="0"/>
                <a:cs typeface="Calibri" panose="020F0502020204030204" pitchFamily="34" charset="0"/>
              </a:rPr>
              <a:t>What do you think would be the next step?”</a:t>
            </a:r>
            <a:endParaRPr lang="en-US" altLang="en-US" i="1" dirty="0">
              <a:solidFill>
                <a:srgbClr val="C00000"/>
              </a:solidFill>
              <a:latin typeface="Calibri" panose="020F0502020204030204" pitchFamily="34" charset="0"/>
              <a:cs typeface="Calibri" panose="020F0502020204030204" pitchFamily="34" charset="0"/>
            </a:endParaRPr>
          </a:p>
          <a:p>
            <a:pPr marL="107505" lvl="1" indent="1005" defTabSz="578720" fontAlgn="base">
              <a:spcBef>
                <a:spcPct val="0"/>
              </a:spcBef>
              <a:spcAft>
                <a:spcPct val="0"/>
              </a:spcAft>
              <a:defRPr/>
            </a:pPr>
            <a:endParaRPr lang="en-CA" altLang="en-US" sz="1962" i="1" dirty="0">
              <a:solidFill>
                <a:srgbClr val="001965"/>
              </a:solidFill>
              <a:latin typeface="Palatino Linotype" panose="02040502050505030304" pitchFamily="18" charset="0"/>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A713A6BB-C0B4-6A65-8971-F50D14E58384}"/>
              </a:ext>
            </a:extLst>
          </p:cNvPr>
          <p:cNvPicPr>
            <a:picLocks noChangeAspect="1"/>
          </p:cNvPicPr>
          <p:nvPr/>
        </p:nvPicPr>
        <p:blipFill>
          <a:blip r:embed="rId4"/>
          <a:stretch>
            <a:fillRect/>
          </a:stretch>
        </p:blipFill>
        <p:spPr>
          <a:xfrm>
            <a:off x="304800" y="6172202"/>
            <a:ext cx="993734" cy="469433"/>
          </a:xfrm>
          <a:prstGeom prst="rect">
            <a:avLst/>
          </a:prstGeom>
        </p:spPr>
      </p:pic>
    </p:spTree>
    <p:extLst>
      <p:ext uri="{BB962C8B-B14F-4D97-AF65-F5344CB8AC3E}">
        <p14:creationId xmlns:p14="http://schemas.microsoft.com/office/powerpoint/2010/main" val="316809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4160" y="1850537"/>
            <a:ext cx="3505200" cy="265299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4114800" y="685801"/>
            <a:ext cx="4267200" cy="5562600"/>
          </a:xfrm>
          <a:prstGeom prst="wedgeRoundRectCallout">
            <a:avLst>
              <a:gd name="adj1" fmla="val -74227"/>
              <a:gd name="adj2" fmla="val -697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“Actually, I already contacted my provider and shared the data with them.  I asked if we could reduce the basal rate to 0.5 an hour through the night. </a:t>
            </a: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My provider was so pleased that I discovered that and supported the insulin rate change.</a:t>
            </a: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I am just disappointed that my diabetes team didn’t figure this out earlier.”</a:t>
            </a:r>
          </a:p>
        </p:txBody>
      </p:sp>
      <p:pic>
        <p:nvPicPr>
          <p:cNvPr id="3" name="Picture 2">
            <a:extLst>
              <a:ext uri="{FF2B5EF4-FFF2-40B4-BE49-F238E27FC236}">
                <a16:creationId xmlns:a16="http://schemas.microsoft.com/office/drawing/2014/main" id="{8B857195-3B49-9B4B-1EAA-3783C72B5640}"/>
              </a:ext>
            </a:extLst>
          </p:cNvPr>
          <p:cNvPicPr>
            <a:picLocks noChangeAspect="1"/>
          </p:cNvPicPr>
          <p:nvPr/>
        </p:nvPicPr>
        <p:blipFill>
          <a:blip r:embed="rId4"/>
          <a:stretch>
            <a:fillRect/>
          </a:stretch>
        </p:blipFill>
        <p:spPr>
          <a:xfrm>
            <a:off x="228600" y="6172202"/>
            <a:ext cx="993734" cy="469433"/>
          </a:xfrm>
          <a:prstGeom prst="rect">
            <a:avLst/>
          </a:prstGeom>
        </p:spPr>
      </p:pic>
    </p:spTree>
    <p:extLst>
      <p:ext uri="{BB962C8B-B14F-4D97-AF65-F5344CB8AC3E}">
        <p14:creationId xmlns:p14="http://schemas.microsoft.com/office/powerpoint/2010/main" val="116334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248339" y="2209800"/>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685800" y="571499"/>
            <a:ext cx="4844194" cy="5715002"/>
          </a:xfrm>
          <a:prstGeom prst="wedgeRoundRectCallout">
            <a:avLst>
              <a:gd name="adj1" fmla="val 67464"/>
              <a:gd name="adj2" fmla="val 1122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“Yes, I can imagine that feels disappointing.</a:t>
            </a: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That’s why we are sharing this approach with people living with diabetes. By getting really familiar with the details of your diabetes management plan, you can start steering the boat and identify issues and take action right away. </a:t>
            </a: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This approach recognizes that people living with diabetes are experts in themselves.</a:t>
            </a:r>
            <a:br>
              <a:rPr lang="en-CA" altLang="en-US" i="1" dirty="0">
                <a:solidFill>
                  <a:srgbClr val="001965"/>
                </a:solidFill>
                <a:latin typeface="Calibri" panose="020F0502020204030204" pitchFamily="34" charset="0"/>
                <a:cs typeface="Calibri" panose="020F0502020204030204" pitchFamily="34" charset="0"/>
              </a:rPr>
            </a:br>
            <a:r>
              <a:rPr lang="en-CA" altLang="en-US" i="1" dirty="0">
                <a:solidFill>
                  <a:srgbClr val="001965"/>
                </a:solidFill>
                <a:latin typeface="Calibri" panose="020F0502020204030204" pitchFamily="34" charset="0"/>
                <a:cs typeface="Calibri" panose="020F0502020204030204" pitchFamily="34" charset="0"/>
              </a:rPr>
              <a:t>How does that seem to you?”</a:t>
            </a:r>
            <a:endParaRPr lang="en-CA" altLang="en-US" sz="2000" i="1" dirty="0">
              <a:solidFill>
                <a:srgbClr val="001965"/>
              </a:solidFill>
              <a:latin typeface="Palatino Linotype" panose="02040502050505030304" pitchFamily="18" charset="0"/>
            </a:endParaRP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4529BA8F-002C-1549-E7FF-648517D074B5}"/>
              </a:ext>
            </a:extLst>
          </p:cNvPr>
          <p:cNvPicPr>
            <a:picLocks noChangeAspect="1"/>
          </p:cNvPicPr>
          <p:nvPr/>
        </p:nvPicPr>
        <p:blipFill>
          <a:blip r:embed="rId4"/>
          <a:stretch>
            <a:fillRect/>
          </a:stretch>
        </p:blipFill>
        <p:spPr>
          <a:xfrm>
            <a:off x="304800" y="6172202"/>
            <a:ext cx="993734" cy="469433"/>
          </a:xfrm>
          <a:prstGeom prst="rect">
            <a:avLst/>
          </a:prstGeom>
        </p:spPr>
      </p:pic>
    </p:spTree>
    <p:extLst>
      <p:ext uri="{BB962C8B-B14F-4D97-AF65-F5344CB8AC3E}">
        <p14:creationId xmlns:p14="http://schemas.microsoft.com/office/powerpoint/2010/main" val="356430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4160" y="1850537"/>
            <a:ext cx="3505200" cy="2652996"/>
          </a:xfrm>
          <a:prstGeom prst="rect">
            <a:avLst/>
          </a:prstGeom>
        </p:spPr>
      </p:pic>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387282" y="1368333"/>
            <a:ext cx="6461523" cy="482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3886200" y="1153354"/>
            <a:ext cx="4267200" cy="4714046"/>
          </a:xfrm>
          <a:prstGeom prst="wedgeRoundRectCallout">
            <a:avLst>
              <a:gd name="adj1" fmla="val -74227"/>
              <a:gd name="adj2" fmla="val -6971"/>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“It feels a little overwhelming and kind of reassuring at the same time.  </a:t>
            </a:r>
          </a:p>
          <a:p>
            <a:pPr marL="107505" lvl="1" indent="1005" defTabSz="578720" fontAlgn="base">
              <a:spcBef>
                <a:spcPct val="0"/>
              </a:spcBef>
              <a:spcAft>
                <a:spcPct val="0"/>
              </a:spcAft>
              <a:defRPr/>
            </a:pPr>
            <a:endParaRPr lang="en-CA" altLang="en-US" i="1" dirty="0">
              <a:solidFill>
                <a:srgbClr val="001965"/>
              </a:solidFill>
              <a:latin typeface="Calibri" panose="020F0502020204030204" pitchFamily="34" charset="0"/>
              <a:cs typeface="Calibri" panose="020F0502020204030204" pitchFamily="34" charset="0"/>
            </a:endParaRP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I realize now how much I didn’t know about my diabetes plan and how my DD story was impacting my management. By being more aware of all these details, I have more say in my own outcomes.”</a:t>
            </a:r>
          </a:p>
        </p:txBody>
      </p:sp>
      <p:pic>
        <p:nvPicPr>
          <p:cNvPr id="3" name="Picture 2">
            <a:extLst>
              <a:ext uri="{FF2B5EF4-FFF2-40B4-BE49-F238E27FC236}">
                <a16:creationId xmlns:a16="http://schemas.microsoft.com/office/drawing/2014/main" id="{8B857195-3B49-9B4B-1EAA-3783C72B5640}"/>
              </a:ext>
            </a:extLst>
          </p:cNvPr>
          <p:cNvPicPr>
            <a:picLocks noChangeAspect="1"/>
          </p:cNvPicPr>
          <p:nvPr/>
        </p:nvPicPr>
        <p:blipFill>
          <a:blip r:embed="rId4"/>
          <a:stretch>
            <a:fillRect/>
          </a:stretch>
        </p:blipFill>
        <p:spPr>
          <a:xfrm>
            <a:off x="228600" y="6172202"/>
            <a:ext cx="993734" cy="469433"/>
          </a:xfrm>
          <a:prstGeom prst="rect">
            <a:avLst/>
          </a:prstGeom>
        </p:spPr>
      </p:pic>
    </p:spTree>
    <p:extLst>
      <p:ext uri="{BB962C8B-B14F-4D97-AF65-F5344CB8AC3E}">
        <p14:creationId xmlns:p14="http://schemas.microsoft.com/office/powerpoint/2010/main" val="54934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 2 diabetes &amp; CRM disease overview | Boehringer Ingelheim Pro"/>
          <p:cNvPicPr>
            <a:picLocks noChangeAspect="1" noChangeArrowheads="1"/>
          </p:cNvPicPr>
          <p:nvPr/>
        </p:nvPicPr>
        <p:blipFill rotWithShape="1">
          <a:blip r:embed="rId3">
            <a:extLst>
              <a:ext uri="{28A0092B-C50C-407E-A947-70E740481C1C}">
                <a14:useLocalDpi xmlns:a14="http://schemas.microsoft.com/office/drawing/2010/main" val="0"/>
              </a:ext>
            </a:extLst>
          </a:blip>
          <a:srcRect l="1" r="41906"/>
          <a:stretch/>
        </p:blipFill>
        <p:spPr bwMode="auto">
          <a:xfrm>
            <a:off x="5486400" y="2057400"/>
            <a:ext cx="3112936" cy="293455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F2E3299B-EF6A-BC4B-B5A1-370360CB4CD7}"/>
              </a:ext>
            </a:extLst>
          </p:cNvPr>
          <p:cNvSpPr>
            <a:spLocks noChangeArrowheads="1"/>
          </p:cNvSpPr>
          <p:nvPr/>
        </p:nvSpPr>
        <p:spPr bwMode="auto">
          <a:xfrm>
            <a:off x="762000" y="1447800"/>
            <a:ext cx="5029200" cy="4343400"/>
          </a:xfrm>
          <a:prstGeom prst="wedgeRoundRectCallout">
            <a:avLst>
              <a:gd name="adj1" fmla="val 67464"/>
              <a:gd name="adj2" fmla="val 11222"/>
              <a:gd name="adj3" fmla="val 16667"/>
            </a:avLst>
          </a:prstGeom>
          <a:solidFill>
            <a:srgbClr val="FFFFFF"/>
          </a:solidFill>
          <a:ln w="25400">
            <a:solidFill>
              <a:srgbClr val="009FDA"/>
            </a:solidFill>
            <a:miter lim="800000"/>
            <a:headEnd/>
            <a:tailEnd/>
          </a:ln>
          <a:effectLst>
            <a:outerShdw blurRad="50800" dist="38100" dir="8100000" algn="tr" rotWithShape="0">
              <a:srgbClr val="808080">
                <a:alpha val="39999"/>
              </a:srgbClr>
            </a:outerShdw>
          </a:effectLst>
        </p:spPr>
        <p:txBody>
          <a:bodyPr anchor="ct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16986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“What you are saying makes complete sense.</a:t>
            </a: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The good news is that you are not alone on this journey of discovery.  We will keep checking in on a regular basis and you can always make an appointment if you feel stuck.</a:t>
            </a:r>
          </a:p>
          <a:p>
            <a:pPr marL="107505" lvl="1" indent="1005" defTabSz="578720" fontAlgn="base">
              <a:spcBef>
                <a:spcPct val="0"/>
              </a:spcBef>
              <a:spcAft>
                <a:spcPct val="0"/>
              </a:spcAft>
              <a:defRPr/>
            </a:pPr>
            <a:r>
              <a:rPr lang="en-CA" altLang="en-US" i="1" dirty="0">
                <a:solidFill>
                  <a:srgbClr val="001965"/>
                </a:solidFill>
                <a:latin typeface="Calibri" panose="020F0502020204030204" pitchFamily="34" charset="0"/>
                <a:cs typeface="Calibri" panose="020F0502020204030204" pitchFamily="34" charset="0"/>
              </a:rPr>
              <a:t>Diabetes changes over time and we will keep needing to adjust the approach to match you.</a:t>
            </a:r>
          </a:p>
        </p:txBody>
      </p:sp>
      <p:sp>
        <p:nvSpPr>
          <p:cNvPr id="640002" name="Rectangle 2">
            <a:extLst>
              <a:ext uri="{FF2B5EF4-FFF2-40B4-BE49-F238E27FC236}">
                <a16:creationId xmlns:a16="http://schemas.microsoft.com/office/drawing/2014/main" id="{FD23DE06-472C-FE4A-9EA2-37BE762EDC24}"/>
              </a:ext>
            </a:extLst>
          </p:cNvPr>
          <p:cNvSpPr>
            <a:spLocks noChangeArrowheads="1"/>
          </p:cNvSpPr>
          <p:nvPr/>
        </p:nvSpPr>
        <p:spPr bwMode="auto">
          <a:xfrm>
            <a:off x="1618097" y="1312017"/>
            <a:ext cx="6461523" cy="4822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7261" tIns="28129" rIns="57261" bIns="28129" anchor="ctr"/>
          <a:lstStyle/>
          <a:p>
            <a:pPr algn="ctr" defTabSz="578720" eaLnBrk="0" fontAlgn="base" hangingPunct="0">
              <a:spcBef>
                <a:spcPct val="0"/>
              </a:spcBef>
              <a:spcAft>
                <a:spcPct val="0"/>
              </a:spcAft>
              <a:defRPr/>
            </a:pPr>
            <a:endParaRPr lang="en-US" sz="3300" dirty="0">
              <a:solidFill>
                <a:srgbClr val="CFAE46"/>
              </a:solidFill>
              <a:latin typeface="Century Gothic"/>
              <a:ea typeface="ＭＳ Ｐゴシック" pitchFamily="-65" charset="-128"/>
              <a:cs typeface="Century Gothic"/>
            </a:endParaRPr>
          </a:p>
        </p:txBody>
      </p:sp>
      <p:pic>
        <p:nvPicPr>
          <p:cNvPr id="2" name="Picture 1">
            <a:extLst>
              <a:ext uri="{FF2B5EF4-FFF2-40B4-BE49-F238E27FC236}">
                <a16:creationId xmlns:a16="http://schemas.microsoft.com/office/drawing/2014/main" id="{4529BA8F-002C-1549-E7FF-648517D074B5}"/>
              </a:ext>
            </a:extLst>
          </p:cNvPr>
          <p:cNvPicPr>
            <a:picLocks noChangeAspect="1"/>
          </p:cNvPicPr>
          <p:nvPr/>
        </p:nvPicPr>
        <p:blipFill>
          <a:blip r:embed="rId4"/>
          <a:stretch>
            <a:fillRect/>
          </a:stretch>
        </p:blipFill>
        <p:spPr>
          <a:xfrm>
            <a:off x="304800" y="6172202"/>
            <a:ext cx="993734" cy="469433"/>
          </a:xfrm>
          <a:prstGeom prst="rect">
            <a:avLst/>
          </a:prstGeom>
        </p:spPr>
      </p:pic>
    </p:spTree>
    <p:extLst>
      <p:ext uri="{BB962C8B-B14F-4D97-AF65-F5344CB8AC3E}">
        <p14:creationId xmlns:p14="http://schemas.microsoft.com/office/powerpoint/2010/main" val="363585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533" y="944672"/>
            <a:ext cx="857473" cy="857473"/>
          </a:xfrm>
          <a:prstGeom prst="rect">
            <a:avLst/>
          </a:prstGeom>
        </p:spPr>
      </p:pic>
      <p:sp>
        <p:nvSpPr>
          <p:cNvPr id="12" name="TextBox 11"/>
          <p:cNvSpPr txBox="1"/>
          <p:nvPr/>
        </p:nvSpPr>
        <p:spPr>
          <a:xfrm>
            <a:off x="627623" y="1775436"/>
            <a:ext cx="4801850" cy="706988"/>
          </a:xfrm>
          <a:prstGeom prst="rect">
            <a:avLst/>
          </a:prstGeom>
          <a:noFill/>
        </p:spPr>
        <p:txBody>
          <a:bodyPr wrap="square" rtlCol="0">
            <a:spAutoFit/>
          </a:bodyPr>
          <a:lstStyle/>
          <a:p>
            <a:pPr>
              <a:lnSpc>
                <a:spcPts val="1275"/>
              </a:lnSpc>
            </a:pPr>
            <a:endParaRPr lang="en-US" sz="1350" b="1" dirty="0">
              <a:latin typeface="Baskerville Old Face" panose="02020602080505020303" pitchFamily="18" charset="0"/>
            </a:endParaRPr>
          </a:p>
          <a:p>
            <a:pPr>
              <a:lnSpc>
                <a:spcPts val="2251"/>
              </a:lnSpc>
            </a:pPr>
            <a:endParaRPr lang="en-US" sz="2101" dirty="0"/>
          </a:p>
          <a:p>
            <a:pPr algn="ctr">
              <a:lnSpc>
                <a:spcPts val="1125"/>
              </a:lnSpc>
            </a:pPr>
            <a:endParaRPr lang="en-US" sz="1350" b="1" dirty="0">
              <a:latin typeface="Baskerville Old Face" panose="02020602080505020303" pitchFamily="18" charset="0"/>
            </a:endParaRPr>
          </a:p>
        </p:txBody>
      </p:sp>
      <p:sp>
        <p:nvSpPr>
          <p:cNvPr id="2" name="Title 1">
            <a:extLst>
              <a:ext uri="{FF2B5EF4-FFF2-40B4-BE49-F238E27FC236}">
                <a16:creationId xmlns:a16="http://schemas.microsoft.com/office/drawing/2014/main" id="{BB43C1EA-9083-6154-A0A1-52E11B4DD00E}"/>
              </a:ext>
            </a:extLst>
          </p:cNvPr>
          <p:cNvSpPr>
            <a:spLocks noGrp="1"/>
          </p:cNvSpPr>
          <p:nvPr>
            <p:ph type="title"/>
          </p:nvPr>
        </p:nvSpPr>
        <p:spPr/>
        <p:txBody>
          <a:bodyPr>
            <a:normAutofit fontScale="90000"/>
          </a:bodyPr>
          <a:lstStyle/>
          <a:p>
            <a:r>
              <a:rPr lang="en-US" dirty="0" err="1"/>
              <a:t>ReVive</a:t>
            </a:r>
            <a:r>
              <a:rPr lang="en-US" dirty="0"/>
              <a:t> 5 Program – Fresh Perspective</a:t>
            </a:r>
          </a:p>
        </p:txBody>
      </p:sp>
      <p:sp>
        <p:nvSpPr>
          <p:cNvPr id="4" name="Content Placeholder 3">
            <a:extLst>
              <a:ext uri="{FF2B5EF4-FFF2-40B4-BE49-F238E27FC236}">
                <a16:creationId xmlns:a16="http://schemas.microsoft.com/office/drawing/2014/main" id="{C23A53DF-24CD-486E-35DC-005120CE1D08}"/>
              </a:ext>
            </a:extLst>
          </p:cNvPr>
          <p:cNvSpPr>
            <a:spLocks noGrp="1"/>
          </p:cNvSpPr>
          <p:nvPr>
            <p:ph sz="quarter" idx="1"/>
          </p:nvPr>
        </p:nvSpPr>
        <p:spPr>
          <a:xfrm>
            <a:off x="381000" y="1275753"/>
            <a:ext cx="3419533" cy="5557894"/>
          </a:xfrm>
        </p:spPr>
        <p:txBody>
          <a:bodyPr>
            <a:normAutofit/>
          </a:bodyPr>
          <a:lstStyle/>
          <a:p>
            <a:pPr marL="342991" indent="-342991">
              <a:buFont typeface="Wingdings" pitchFamily="2" charset="2"/>
              <a:buChar char="§"/>
            </a:pPr>
            <a:r>
              <a:rPr lang="en-US" sz="3200" dirty="0"/>
              <a:t>To help look at things differently.</a:t>
            </a:r>
          </a:p>
          <a:p>
            <a:pPr marL="342991" indent="-342991">
              <a:buFont typeface="Wingdings" pitchFamily="2" charset="2"/>
              <a:buChar char="§"/>
            </a:pPr>
            <a:r>
              <a:rPr lang="en-US" sz="3200" dirty="0"/>
              <a:t>To gain a new perspective.</a:t>
            </a:r>
          </a:p>
          <a:p>
            <a:pPr marL="342991" indent="-342991">
              <a:buFont typeface="Wingdings" pitchFamily="2" charset="2"/>
              <a:buChar char="§"/>
            </a:pPr>
            <a:r>
              <a:rPr lang="en-US" sz="3200" dirty="0"/>
              <a:t>To get out of a blood glucose rut.</a:t>
            </a:r>
          </a:p>
          <a:p>
            <a:endParaRPr lang="en-US" sz="3200" b="1" dirty="0"/>
          </a:p>
          <a:p>
            <a:endParaRPr lang="en-US" dirty="0"/>
          </a:p>
        </p:txBody>
      </p:sp>
      <p:pic>
        <p:nvPicPr>
          <p:cNvPr id="6" name="Picture 5" descr="Child in pirate costume">
            <a:extLst>
              <a:ext uri="{FF2B5EF4-FFF2-40B4-BE49-F238E27FC236}">
                <a16:creationId xmlns:a16="http://schemas.microsoft.com/office/drawing/2014/main" id="{972DA373-0B0C-8912-6B1A-BD1FCB0577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1345843"/>
            <a:ext cx="3597333" cy="2627943"/>
          </a:xfrm>
          <a:prstGeom prst="rect">
            <a:avLst/>
          </a:prstGeom>
        </p:spPr>
      </p:pic>
      <p:sp>
        <p:nvSpPr>
          <p:cNvPr id="3" name="Rectangle: Rounded Corners 2">
            <a:extLst>
              <a:ext uri="{FF2B5EF4-FFF2-40B4-BE49-F238E27FC236}">
                <a16:creationId xmlns:a16="http://schemas.microsoft.com/office/drawing/2014/main" id="{938BC82F-12B1-4885-5D1F-C9A5B3542DD6}"/>
              </a:ext>
            </a:extLst>
          </p:cNvPr>
          <p:cNvSpPr/>
          <p:nvPr/>
        </p:nvSpPr>
        <p:spPr>
          <a:xfrm>
            <a:off x="1524000" y="6220555"/>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extBox 7">
            <a:extLst>
              <a:ext uri="{FF2B5EF4-FFF2-40B4-BE49-F238E27FC236}">
                <a16:creationId xmlns:a16="http://schemas.microsoft.com/office/drawing/2014/main" id="{A1CC43CC-CA04-E4CB-51ED-1CF74F973CB6}"/>
              </a:ext>
            </a:extLst>
          </p:cNvPr>
          <p:cNvSpPr txBox="1"/>
          <p:nvPr/>
        </p:nvSpPr>
        <p:spPr>
          <a:xfrm>
            <a:off x="3974608" y="4176629"/>
            <a:ext cx="4801850" cy="2246769"/>
          </a:xfrm>
          <a:prstGeom prst="rect">
            <a:avLst/>
          </a:prstGeom>
          <a:noFill/>
        </p:spPr>
        <p:txBody>
          <a:bodyPr wrap="square">
            <a:spAutoFit/>
          </a:bodyPr>
          <a:lstStyle/>
          <a:p>
            <a:r>
              <a:rPr lang="en-US" sz="2800" dirty="0">
                <a:solidFill>
                  <a:srgbClr val="0070C0"/>
                </a:solidFill>
              </a:rPr>
              <a:t>With this new perspective, we partner with the person with diabetes, who is the expert in their lives, to figure out next steps.</a:t>
            </a:r>
            <a:endParaRPr lang="en-US" sz="2000" dirty="0">
              <a:solidFill>
                <a:srgbClr val="0070C0"/>
              </a:solidFill>
            </a:endParaRPr>
          </a:p>
        </p:txBody>
      </p:sp>
    </p:spTree>
    <p:extLst>
      <p:ext uri="{BB962C8B-B14F-4D97-AF65-F5344CB8AC3E}">
        <p14:creationId xmlns:p14="http://schemas.microsoft.com/office/powerpoint/2010/main" val="253726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8008" y="1001436"/>
            <a:ext cx="767908" cy="767908"/>
          </a:xfrm>
          <a:prstGeom prst="rect">
            <a:avLst/>
          </a:prstGeom>
        </p:spPr>
      </p:pic>
      <p:sp>
        <p:nvSpPr>
          <p:cNvPr id="2" name="Title 1">
            <a:extLst>
              <a:ext uri="{FF2B5EF4-FFF2-40B4-BE49-F238E27FC236}">
                <a16:creationId xmlns:a16="http://schemas.microsoft.com/office/drawing/2014/main" id="{8527057D-282F-3D7D-AEE6-171E5F419A5F}"/>
              </a:ext>
            </a:extLst>
          </p:cNvPr>
          <p:cNvSpPr>
            <a:spLocks noGrp="1"/>
          </p:cNvSpPr>
          <p:nvPr>
            <p:ph type="title"/>
          </p:nvPr>
        </p:nvSpPr>
        <p:spPr>
          <a:xfrm>
            <a:off x="457200" y="228600"/>
            <a:ext cx="8229600" cy="1273314"/>
          </a:xfrm>
        </p:spPr>
        <p:txBody>
          <a:bodyPr>
            <a:normAutofit fontScale="90000"/>
          </a:bodyPr>
          <a:lstStyle/>
          <a:p>
            <a:r>
              <a:rPr lang="en-US" dirty="0"/>
              <a:t>Quick Review: What is Type 1 Diabetes?</a:t>
            </a:r>
          </a:p>
        </p:txBody>
      </p:sp>
      <p:sp>
        <p:nvSpPr>
          <p:cNvPr id="7" name="Content Placeholder 13"/>
          <p:cNvSpPr>
            <a:spLocks noGrp="1"/>
          </p:cNvSpPr>
          <p:nvPr>
            <p:ph sz="quarter" idx="2"/>
          </p:nvPr>
        </p:nvSpPr>
        <p:spPr>
          <a:xfrm>
            <a:off x="391247" y="1675615"/>
            <a:ext cx="5943600" cy="4556760"/>
          </a:xfrm>
        </p:spPr>
        <p:txBody>
          <a:bodyPr>
            <a:noAutofit/>
          </a:bodyPr>
          <a:lstStyle/>
          <a:p>
            <a:pPr marL="0" indent="0">
              <a:buNone/>
            </a:pPr>
            <a:r>
              <a:rPr lang="en-US" sz="2701" dirty="0">
                <a:latin typeface="Calibri" panose="020F0502020204030204" pitchFamily="34" charset="0"/>
                <a:cs typeface="Calibri" panose="020F0502020204030204" pitchFamily="34" charset="0"/>
              </a:rPr>
              <a:t>Simply stated:</a:t>
            </a:r>
            <a:endParaRPr lang="en-US" sz="1800" u="sng" dirty="0">
              <a:latin typeface="Calibri" panose="020F0502020204030204" pitchFamily="34" charset="0"/>
              <a:cs typeface="Calibri" panose="020F0502020204030204" pitchFamily="34" charset="0"/>
            </a:endParaRPr>
          </a:p>
          <a:p>
            <a:pPr marL="0" indent="0">
              <a:buNone/>
            </a:pPr>
            <a:r>
              <a:rPr lang="en-US" sz="2401" dirty="0">
                <a:cs typeface="Calibri" panose="020F0502020204030204" pitchFamily="34" charset="0"/>
              </a:rPr>
              <a:t>Type 1</a:t>
            </a:r>
            <a:r>
              <a:rPr lang="en-US" sz="2401" dirty="0">
                <a:latin typeface="Calibri" panose="020F0502020204030204" pitchFamily="34" charset="0"/>
                <a:cs typeface="Calibri" panose="020F0502020204030204" pitchFamily="34" charset="0"/>
              </a:rPr>
              <a:t> is an autoimmune condition.</a:t>
            </a:r>
          </a:p>
          <a:p>
            <a:r>
              <a:rPr lang="en-US" sz="2401" dirty="0">
                <a:cs typeface="Calibri" panose="020F0502020204030204" pitchFamily="34" charset="0"/>
              </a:rPr>
              <a:t>Due to a combination of genes and unknown triggers, the pancreas no longer makes insulin.</a:t>
            </a:r>
            <a:endParaRPr lang="en-US" sz="2401" dirty="0">
              <a:latin typeface="Calibri" panose="020F0502020204030204" pitchFamily="34" charset="0"/>
              <a:cs typeface="Calibri" panose="020F0502020204030204" pitchFamily="34" charset="0"/>
            </a:endParaRPr>
          </a:p>
          <a:p>
            <a:pPr>
              <a:buClr>
                <a:srgbClr val="005959"/>
              </a:buClr>
              <a:buFont typeface="Wingdings" panose="05000000000000000000" pitchFamily="2" charset="2"/>
              <a:buChar char="§"/>
            </a:pPr>
            <a:r>
              <a:rPr lang="en-US" sz="2401" dirty="0">
                <a:latin typeface="Calibri" panose="020F0502020204030204" pitchFamily="34" charset="0"/>
                <a:cs typeface="Calibri" panose="020F0502020204030204" pitchFamily="34" charset="0"/>
              </a:rPr>
              <a:t>Since there is not enough insuli</a:t>
            </a:r>
            <a:r>
              <a:rPr lang="en-US" sz="2401" dirty="0">
                <a:cs typeface="Calibri" panose="020F0502020204030204" pitchFamily="34" charset="0"/>
              </a:rPr>
              <a:t>n, blood sugars elevate</a:t>
            </a:r>
            <a:r>
              <a:rPr lang="en-US" sz="2401" dirty="0">
                <a:latin typeface="Calibri" panose="020F0502020204030204" pitchFamily="34" charset="0"/>
                <a:cs typeface="Calibri" panose="020F0502020204030204" pitchFamily="34" charset="0"/>
              </a:rPr>
              <a:t>.</a:t>
            </a:r>
          </a:p>
          <a:p>
            <a:pPr>
              <a:buClr>
                <a:srgbClr val="005959"/>
              </a:buClr>
              <a:buFont typeface="Wingdings" panose="05000000000000000000" pitchFamily="2" charset="2"/>
              <a:buChar char="§"/>
            </a:pPr>
            <a:r>
              <a:rPr lang="en-US" sz="2401" dirty="0">
                <a:latin typeface="Calibri" panose="020F0502020204030204" pitchFamily="34" charset="0"/>
                <a:cs typeface="Calibri" panose="020F0502020204030204" pitchFamily="34" charset="0"/>
              </a:rPr>
              <a:t> </a:t>
            </a:r>
            <a:r>
              <a:rPr lang="en-US" sz="2401" dirty="0">
                <a:cs typeface="Calibri" panose="020F0502020204030204" pitchFamily="34" charset="0"/>
              </a:rPr>
              <a:t>A person with type 1 imitates the work of a very complex organ, while preventing blood sugars from going too high or too low 24 hours a day, 365 days a year.</a:t>
            </a:r>
          </a:p>
          <a:p>
            <a:pPr>
              <a:buClr>
                <a:srgbClr val="005959"/>
              </a:buClr>
              <a:buFont typeface="Wingdings" panose="05000000000000000000" pitchFamily="2" charset="2"/>
              <a:buChar char="§"/>
            </a:pPr>
            <a:r>
              <a:rPr lang="en-US" sz="2401" dirty="0">
                <a:cs typeface="Calibri" panose="020F0502020204030204" pitchFamily="34" charset="0"/>
              </a:rPr>
              <a:t>T</a:t>
            </a:r>
            <a:r>
              <a:rPr lang="en-US" sz="2401" dirty="0">
                <a:latin typeface="Calibri" panose="020F0502020204030204" pitchFamily="34" charset="0"/>
                <a:cs typeface="Calibri" panose="020F0502020204030204" pitchFamily="34" charset="0"/>
              </a:rPr>
              <a:t>he</a:t>
            </a:r>
            <a:r>
              <a:rPr lang="en-US" sz="2401" dirty="0">
                <a:cs typeface="Calibri" panose="020F0502020204030204" pitchFamily="34" charset="0"/>
              </a:rPr>
              <a:t>re are no vacation days.</a:t>
            </a:r>
            <a:endParaRPr lang="en-US" sz="240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AC4E43FE-9F32-281E-F765-3A69202D7B74}"/>
              </a:ext>
            </a:extLst>
          </p:cNvPr>
          <p:cNvPicPr>
            <a:picLocks noChangeAspect="1"/>
          </p:cNvPicPr>
          <p:nvPr/>
        </p:nvPicPr>
        <p:blipFill>
          <a:blip r:embed="rId4"/>
          <a:stretch>
            <a:fillRect/>
          </a:stretch>
        </p:blipFill>
        <p:spPr>
          <a:xfrm>
            <a:off x="6495976" y="1677186"/>
            <a:ext cx="2153902" cy="1954056"/>
          </a:xfrm>
          <a:prstGeom prst="rect">
            <a:avLst/>
          </a:prstGeom>
        </p:spPr>
      </p:pic>
      <p:sp>
        <p:nvSpPr>
          <p:cNvPr id="3" name="Rectangle: Rounded Corners 2">
            <a:extLst>
              <a:ext uri="{FF2B5EF4-FFF2-40B4-BE49-F238E27FC236}">
                <a16:creationId xmlns:a16="http://schemas.microsoft.com/office/drawing/2014/main" id="{76D7D4FB-5B7F-B9D0-2B39-797DFD5A2CC3}"/>
              </a:ext>
            </a:extLst>
          </p:cNvPr>
          <p:cNvSpPr/>
          <p:nvPr/>
        </p:nvSpPr>
        <p:spPr>
          <a:xfrm>
            <a:off x="7162800" y="6008222"/>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TextBox 3">
            <a:extLst>
              <a:ext uri="{FF2B5EF4-FFF2-40B4-BE49-F238E27FC236}">
                <a16:creationId xmlns:a16="http://schemas.microsoft.com/office/drawing/2014/main" id="{1B7ABDB7-0250-9F1D-3C72-DFB367EC3F8E}"/>
              </a:ext>
            </a:extLst>
          </p:cNvPr>
          <p:cNvSpPr txBox="1"/>
          <p:nvPr/>
        </p:nvSpPr>
        <p:spPr>
          <a:xfrm>
            <a:off x="6248400" y="3602962"/>
            <a:ext cx="2534902" cy="707886"/>
          </a:xfrm>
          <a:prstGeom prst="rect">
            <a:avLst/>
          </a:prstGeom>
          <a:noFill/>
        </p:spPr>
        <p:txBody>
          <a:bodyPr wrap="square" rtlCol="0">
            <a:spAutoFit/>
          </a:bodyPr>
          <a:lstStyle/>
          <a:p>
            <a:pPr algn="ctr"/>
            <a:r>
              <a:rPr lang="en-US" sz="2000" dirty="0">
                <a:solidFill>
                  <a:srgbClr val="0949C9"/>
                </a:solidFill>
              </a:rPr>
              <a:t>Diabetes isn’t your fault.</a:t>
            </a:r>
          </a:p>
        </p:txBody>
      </p:sp>
    </p:spTree>
    <p:extLst>
      <p:ext uri="{BB962C8B-B14F-4D97-AF65-F5344CB8AC3E}">
        <p14:creationId xmlns:p14="http://schemas.microsoft.com/office/powerpoint/2010/main" val="65923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F469-A70D-E002-CE33-1A9926DDD296}"/>
              </a:ext>
            </a:extLst>
          </p:cNvPr>
          <p:cNvSpPr>
            <a:spLocks noGrp="1"/>
          </p:cNvSpPr>
          <p:nvPr>
            <p:ph type="title"/>
          </p:nvPr>
        </p:nvSpPr>
        <p:spPr/>
        <p:txBody>
          <a:bodyPr/>
          <a:lstStyle/>
          <a:p>
            <a:r>
              <a:rPr lang="en-US" dirty="0"/>
              <a:t>ReVive 5 Steps</a:t>
            </a:r>
          </a:p>
        </p:txBody>
      </p:sp>
      <p:sp>
        <p:nvSpPr>
          <p:cNvPr id="14" name="Content Placeholder 13"/>
          <p:cNvSpPr>
            <a:spLocks noGrp="1"/>
          </p:cNvSpPr>
          <p:nvPr>
            <p:ph sz="quarter" idx="1"/>
          </p:nvPr>
        </p:nvSpPr>
        <p:spPr/>
        <p:txBody>
          <a:bodyPr>
            <a:normAutofit fontScale="92500"/>
          </a:bodyPr>
          <a:lstStyle/>
          <a:p>
            <a:pPr marL="0" indent="0">
              <a:lnSpc>
                <a:spcPct val="110000"/>
              </a:lnSpc>
              <a:spcBef>
                <a:spcPts val="0"/>
              </a:spcBef>
              <a:buNone/>
            </a:pPr>
            <a:r>
              <a:rPr lang="en-US" b="1" dirty="0">
                <a:latin typeface="Calibri" panose="020F0502020204030204" pitchFamily="34" charset="0"/>
                <a:ea typeface="Calibri" panose="020F0502020204030204" pitchFamily="34" charset="0"/>
              </a:rPr>
              <a:t>5 Steps to Address Distress Diabetes and Enhance Management</a:t>
            </a:r>
            <a:endParaRPr lang="en-US" dirty="0">
              <a:latin typeface="Calibri" panose="020F0502020204030204" pitchFamily="34" charset="0"/>
              <a:ea typeface="Calibri" panose="020F0502020204030204" pitchFamily="34" charset="0"/>
            </a:endParaRP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Assess diabetes distress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Begin a conversation to foster a new perspective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Consider different management choices that are not driven by tough thoughts and feelings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Optimize self-care based on personal choice and values—”find the expert within.”</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Make changes and plan for next steps.  </a:t>
            </a:r>
          </a:p>
          <a:p>
            <a:pPr marL="0" indent="0">
              <a:buClr>
                <a:srgbClr val="005959"/>
              </a:buClr>
              <a:buNone/>
            </a:pPr>
            <a:endParaRPr lang="en-US" sz="2701" b="1"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334DCAAF-2AF1-941B-FA97-8D09EAB9C14C}"/>
              </a:ext>
            </a:extLst>
          </p:cNvPr>
          <p:cNvSpPr/>
          <p:nvPr/>
        </p:nvSpPr>
        <p:spPr>
          <a:xfrm>
            <a:off x="762000" y="6253675"/>
            <a:ext cx="903637" cy="4498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279084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 calcmode="lin" valueType="num">
                                      <p:cBhvr additive="base">
                                        <p:cTn id="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 calcmode="lin" valueType="num">
                                      <p:cBhvr additive="base">
                                        <p:cTn id="1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 calcmode="lin" valueType="num">
                                      <p:cBhvr additive="base">
                                        <p:cTn id="1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 calcmode="lin" valueType="num">
                                      <p:cBhvr additive="base">
                                        <p:cTn id="2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anim calcmode="lin" valueType="num">
                                      <p:cBhvr additive="base">
                                        <p:cTn id="31"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9928-A993-89F8-8BFF-84D752F3A932}"/>
              </a:ext>
            </a:extLst>
          </p:cNvPr>
          <p:cNvSpPr>
            <a:spLocks noGrp="1"/>
          </p:cNvSpPr>
          <p:nvPr>
            <p:ph type="title"/>
          </p:nvPr>
        </p:nvSpPr>
        <p:spPr>
          <a:xfrm>
            <a:off x="6172200" y="361950"/>
            <a:ext cx="2667000" cy="838200"/>
          </a:xfrm>
        </p:spPr>
        <p:txBody>
          <a:bodyPr anchor="b">
            <a:normAutofit/>
          </a:bodyPr>
          <a:lstStyle/>
          <a:p>
            <a:pPr algn="ctr"/>
            <a:r>
              <a:rPr lang="en-US" sz="2400" dirty="0"/>
              <a:t>ReVive 5 Connect 2023</a:t>
            </a:r>
          </a:p>
        </p:txBody>
      </p:sp>
      <p:sp>
        <p:nvSpPr>
          <p:cNvPr id="4" name="Content Placeholder 3">
            <a:extLst>
              <a:ext uri="{FF2B5EF4-FFF2-40B4-BE49-F238E27FC236}">
                <a16:creationId xmlns:a16="http://schemas.microsoft.com/office/drawing/2014/main" id="{55F03758-7EB4-06C1-914F-C953A19D636E}"/>
              </a:ext>
            </a:extLst>
          </p:cNvPr>
          <p:cNvSpPr>
            <a:spLocks noGrp="1"/>
          </p:cNvSpPr>
          <p:nvPr>
            <p:ph type="body" idx="2"/>
          </p:nvPr>
        </p:nvSpPr>
        <p:spPr>
          <a:xfrm>
            <a:off x="6324600" y="1219200"/>
            <a:ext cx="2514600" cy="4843463"/>
          </a:xfrm>
        </p:spPr>
        <p:txBody>
          <a:bodyPr>
            <a:normAutofit fontScale="92500"/>
          </a:bodyPr>
          <a:lstStyle/>
          <a:p>
            <a:r>
              <a:rPr lang="en-US" sz="2200" b="1" dirty="0"/>
              <a:t>Dates:</a:t>
            </a:r>
          </a:p>
          <a:p>
            <a:pPr lvl="1"/>
            <a:r>
              <a:rPr lang="en-US" sz="2000" b="1" dirty="0"/>
              <a:t>February 27</a:t>
            </a:r>
            <a:r>
              <a:rPr lang="en-US" sz="2000" b="1" baseline="30000" dirty="0"/>
              <a:t>th</a:t>
            </a:r>
            <a:endParaRPr lang="en-US" sz="2000" b="1" dirty="0"/>
          </a:p>
          <a:p>
            <a:pPr lvl="1"/>
            <a:r>
              <a:rPr lang="en-US" sz="2000" b="1" dirty="0"/>
              <a:t>April 24</a:t>
            </a:r>
            <a:r>
              <a:rPr lang="en-US" sz="2000" b="1" baseline="30000" dirty="0"/>
              <a:t>th</a:t>
            </a:r>
            <a:endParaRPr lang="en-US" sz="2000" b="1" dirty="0"/>
          </a:p>
          <a:p>
            <a:pPr lvl="1"/>
            <a:r>
              <a:rPr lang="en-US" sz="2000" b="1" dirty="0"/>
              <a:t>July 31</a:t>
            </a:r>
            <a:r>
              <a:rPr lang="en-US" sz="2000" b="1" baseline="30000" dirty="0"/>
              <a:t>st</a:t>
            </a:r>
            <a:endParaRPr lang="en-US" sz="2000" b="1" dirty="0"/>
          </a:p>
          <a:p>
            <a:pPr lvl="1"/>
            <a:r>
              <a:rPr lang="en-US" sz="2000" b="1" dirty="0"/>
              <a:t>October 30</a:t>
            </a:r>
            <a:r>
              <a:rPr lang="en-US" sz="2000" b="1" baseline="30000" dirty="0"/>
              <a:t>th</a:t>
            </a:r>
            <a:endParaRPr lang="en-US" sz="2000" b="1" dirty="0"/>
          </a:p>
          <a:p>
            <a:r>
              <a:rPr lang="en-US" sz="2200" b="1" dirty="0"/>
              <a:t>Time:</a:t>
            </a:r>
          </a:p>
          <a:p>
            <a:pPr lvl="1"/>
            <a:r>
              <a:rPr lang="en-US" sz="2000" b="1" dirty="0"/>
              <a:t>11:30 to 1:00pm PST</a:t>
            </a:r>
          </a:p>
          <a:p>
            <a:pPr lvl="1"/>
            <a:endParaRPr lang="en-US" sz="1600" dirty="0"/>
          </a:p>
          <a:p>
            <a:pPr lvl="1"/>
            <a:endParaRPr lang="en-US" sz="1600" dirty="0"/>
          </a:p>
          <a:p>
            <a:r>
              <a:rPr lang="en-US" sz="1700" dirty="0"/>
              <a:t>No CE’s are provided, but this is a great opportunity to connect.  Keep an eye on your inbox for your invitation.</a:t>
            </a:r>
          </a:p>
        </p:txBody>
      </p:sp>
      <p:graphicFrame>
        <p:nvGraphicFramePr>
          <p:cNvPr id="6" name="Content Placeholder 2">
            <a:extLst>
              <a:ext uri="{FF2B5EF4-FFF2-40B4-BE49-F238E27FC236}">
                <a16:creationId xmlns:a16="http://schemas.microsoft.com/office/drawing/2014/main" id="{01288E25-A547-CC57-CA30-D2E9D3692388}"/>
              </a:ext>
            </a:extLst>
          </p:cNvPr>
          <p:cNvGraphicFramePr>
            <a:graphicFrameLocks noGrp="1"/>
          </p:cNvGraphicFramePr>
          <p:nvPr>
            <p:ph sz="quarter" idx="1"/>
          </p:nvPr>
        </p:nvGraphicFramePr>
        <p:xfrm>
          <a:off x="304800" y="304800"/>
          <a:ext cx="5715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238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9FB9-7621-B21C-846E-9D3769CC507C}"/>
              </a:ext>
            </a:extLst>
          </p:cNvPr>
          <p:cNvSpPr>
            <a:spLocks noGrp="1"/>
          </p:cNvSpPr>
          <p:nvPr>
            <p:ph type="title"/>
          </p:nvPr>
        </p:nvSpPr>
        <p:spPr/>
        <p:txBody>
          <a:bodyPr/>
          <a:lstStyle/>
          <a:p>
            <a:r>
              <a:rPr lang="en-US" dirty="0"/>
              <a:t>Questions?</a:t>
            </a:r>
          </a:p>
        </p:txBody>
      </p:sp>
      <p:pic>
        <p:nvPicPr>
          <p:cNvPr id="5" name="Content Placeholder 4" descr="Woman wearing pink turtleneck">
            <a:extLst>
              <a:ext uri="{FF2B5EF4-FFF2-40B4-BE49-F238E27FC236}">
                <a16:creationId xmlns:a16="http://schemas.microsoft.com/office/drawing/2014/main" id="{3660243F-B1E6-92A5-BE5D-A0D3C98103DA}"/>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503" y="1219200"/>
            <a:ext cx="7404993" cy="4937125"/>
          </a:xfrm>
        </p:spPr>
      </p:pic>
    </p:spTree>
    <p:extLst>
      <p:ext uri="{BB962C8B-B14F-4D97-AF65-F5344CB8AC3E}">
        <p14:creationId xmlns:p14="http://schemas.microsoft.com/office/powerpoint/2010/main" val="144692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7ADBD42-AD5A-8245-8245-91AD3260B513}"/>
              </a:ext>
            </a:extLst>
          </p:cNvPr>
          <p:cNvSpPr>
            <a:spLocks noGrp="1"/>
          </p:cNvSpPr>
          <p:nvPr>
            <p:ph type="title"/>
          </p:nvPr>
        </p:nvSpPr>
        <p:spPr>
          <a:xfrm>
            <a:off x="341770" y="304800"/>
            <a:ext cx="8287880" cy="838200"/>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Last piece: Putting It All Together</a:t>
            </a:r>
          </a:p>
        </p:txBody>
      </p:sp>
      <p:sp>
        <p:nvSpPr>
          <p:cNvPr id="4" name="Footer Placeholder 3">
            <a:extLst>
              <a:ext uri="{FF2B5EF4-FFF2-40B4-BE49-F238E27FC236}">
                <a16:creationId xmlns:a16="http://schemas.microsoft.com/office/drawing/2014/main" id="{81738DB7-ACA5-E242-B895-5D3DEFE69010}"/>
              </a:ext>
            </a:extLst>
          </p:cNvPr>
          <p:cNvSpPr>
            <a:spLocks noGrp="1"/>
          </p:cNvSpPr>
          <p:nvPr>
            <p:ph type="ftr" sz="quarter" idx="12"/>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AC1E07E3-81DE-3746-A4F4-E99A6F108D23}"/>
              </a:ext>
            </a:extLst>
          </p:cNvPr>
          <p:cNvSpPr>
            <a:spLocks noGrp="1"/>
          </p:cNvSpPr>
          <p:nvPr>
            <p:ph type="sldNum" sz="quarter" idx="13"/>
          </p:nvPr>
        </p:nvSpPr>
        <p:spPr/>
        <p:txBody>
          <a:bodyPr/>
          <a:lstStyle/>
          <a:p>
            <a:fld id="{7BCC8D0D-EAEC-449D-9161-023DFF90F2E2}" type="slidenum">
              <a:rPr lang="en-US" smtClean="0"/>
              <a:pPr/>
              <a:t>143</a:t>
            </a:fld>
            <a:endParaRPr lang="en-US" dirty="0"/>
          </a:p>
        </p:txBody>
      </p:sp>
      <p:sp>
        <p:nvSpPr>
          <p:cNvPr id="7" name="Content Placeholder 6">
            <a:extLst>
              <a:ext uri="{FF2B5EF4-FFF2-40B4-BE49-F238E27FC236}">
                <a16:creationId xmlns:a16="http://schemas.microsoft.com/office/drawing/2014/main" id="{41399C48-461D-54E1-6802-52B33FE63C5E}"/>
              </a:ext>
            </a:extLst>
          </p:cNvPr>
          <p:cNvSpPr>
            <a:spLocks noGrp="1"/>
          </p:cNvSpPr>
          <p:nvPr>
            <p:ph sz="quarter" idx="18"/>
          </p:nvPr>
        </p:nvSpPr>
        <p:spPr>
          <a:xfrm>
            <a:off x="341770" y="1143000"/>
            <a:ext cx="6211430" cy="5562600"/>
          </a:xfrm>
        </p:spPr>
        <p:txBody>
          <a:bodyPr>
            <a:noAutofit/>
          </a:bodyPr>
          <a:lstStyle/>
          <a:p>
            <a:r>
              <a:rPr lang="en-US" sz="2400" dirty="0"/>
              <a:t>Identifying glucose profiles through specialized Log Sheets</a:t>
            </a:r>
          </a:p>
          <a:p>
            <a:r>
              <a:rPr lang="en-US" sz="2400" dirty="0"/>
              <a:t>Discovering patterns and issues</a:t>
            </a:r>
          </a:p>
          <a:p>
            <a:r>
              <a:rPr lang="en-US" sz="2400" dirty="0"/>
              <a:t>Integrating how feelings drive glucose as seen on the log sheets</a:t>
            </a:r>
          </a:p>
          <a:p>
            <a:r>
              <a:rPr lang="en-US" sz="2400" dirty="0"/>
              <a:t>Being present with uncomfortable feelings to help make different management choices</a:t>
            </a:r>
          </a:p>
          <a:p>
            <a:r>
              <a:rPr lang="en-US" sz="2400" dirty="0"/>
              <a:t>Seeing the results of new choices using log sheets.</a:t>
            </a:r>
          </a:p>
          <a:p>
            <a:r>
              <a:rPr lang="en-US" sz="2400" dirty="0"/>
              <a:t>Case Studies that incorporate the ReVive 5 Process.</a:t>
            </a:r>
          </a:p>
          <a:p>
            <a:r>
              <a:rPr lang="en-US" sz="2400" dirty="0"/>
              <a:t>ReVive 5 Connect – We will meet 4 times in 2023 &amp; 2024 to check in and provide support.</a:t>
            </a:r>
            <a:endParaRPr lang="en-US" sz="2800" dirty="0"/>
          </a:p>
          <a:p>
            <a:endParaRPr lang="en-US" dirty="0"/>
          </a:p>
        </p:txBody>
      </p:sp>
      <p:pic>
        <p:nvPicPr>
          <p:cNvPr id="2" name="Content Placeholder 3">
            <a:extLst>
              <a:ext uri="{FF2B5EF4-FFF2-40B4-BE49-F238E27FC236}">
                <a16:creationId xmlns:a16="http://schemas.microsoft.com/office/drawing/2014/main" id="{0CBF4DD6-A0E0-B8BC-F4A3-83FF6E2A5415}"/>
              </a:ext>
            </a:extLst>
          </p:cNvPr>
          <p:cNvPicPr>
            <a:picLocks noChangeAspect="1"/>
          </p:cNvPicPr>
          <p:nvPr/>
        </p:nvPicPr>
        <p:blipFill>
          <a:blip r:embed="rId3"/>
          <a:stretch>
            <a:fillRect/>
          </a:stretch>
        </p:blipFill>
        <p:spPr>
          <a:xfrm>
            <a:off x="6781800" y="1371600"/>
            <a:ext cx="1847850" cy="1541269"/>
          </a:xfrm>
          <a:prstGeom prst="rect">
            <a:avLst/>
          </a:prstGeom>
        </p:spPr>
      </p:pic>
    </p:spTree>
    <p:extLst>
      <p:ext uri="{BB962C8B-B14F-4D97-AF65-F5344CB8AC3E}">
        <p14:creationId xmlns:p14="http://schemas.microsoft.com/office/powerpoint/2010/main" val="1631627108"/>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27C36-FA6A-4D78-9244-E9EDE64075EF}"/>
              </a:ext>
            </a:extLst>
          </p:cNvPr>
          <p:cNvSpPr>
            <a:spLocks noGrp="1"/>
          </p:cNvSpPr>
          <p:nvPr>
            <p:ph type="title"/>
          </p:nvPr>
        </p:nvSpPr>
        <p:spPr/>
        <p:txBody>
          <a:bodyPr/>
          <a:lstStyle/>
          <a:p>
            <a:r>
              <a:rPr lang="en-US" dirty="0"/>
              <a:t>ReVive 5 Resource Page</a:t>
            </a:r>
          </a:p>
        </p:txBody>
      </p:sp>
      <p:pic>
        <p:nvPicPr>
          <p:cNvPr id="6" name="Picture 5">
            <a:extLst>
              <a:ext uri="{FF2B5EF4-FFF2-40B4-BE49-F238E27FC236}">
                <a16:creationId xmlns:a16="http://schemas.microsoft.com/office/drawing/2014/main" id="{0E1BF496-1E7F-FAD2-5B51-43EB83BF5129}"/>
              </a:ext>
            </a:extLst>
          </p:cNvPr>
          <p:cNvPicPr>
            <a:picLocks noChangeAspect="1"/>
          </p:cNvPicPr>
          <p:nvPr/>
        </p:nvPicPr>
        <p:blipFill>
          <a:blip r:embed="rId3"/>
          <a:stretch>
            <a:fillRect/>
          </a:stretch>
        </p:blipFill>
        <p:spPr>
          <a:xfrm>
            <a:off x="1044367" y="1143000"/>
            <a:ext cx="6629400" cy="5541764"/>
          </a:xfrm>
          <a:prstGeom prst="rect">
            <a:avLst/>
          </a:prstGeom>
        </p:spPr>
      </p:pic>
    </p:spTree>
    <p:extLst>
      <p:ext uri="{BB962C8B-B14F-4D97-AF65-F5344CB8AC3E}">
        <p14:creationId xmlns:p14="http://schemas.microsoft.com/office/powerpoint/2010/main" val="4113039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58633D-5104-CE85-E983-E0CA6BD4D8D9}"/>
              </a:ext>
            </a:extLst>
          </p:cNvPr>
          <p:cNvSpPr>
            <a:spLocks noGrp="1"/>
          </p:cNvSpPr>
          <p:nvPr>
            <p:ph type="title"/>
          </p:nvPr>
        </p:nvSpPr>
        <p:spPr/>
        <p:txBody>
          <a:bodyPr/>
          <a:lstStyle/>
          <a:p>
            <a:endParaRPr lang="en-US"/>
          </a:p>
        </p:txBody>
      </p:sp>
      <p:sp>
        <p:nvSpPr>
          <p:cNvPr id="11" name="Content Placeholder 10">
            <a:extLst>
              <a:ext uri="{FF2B5EF4-FFF2-40B4-BE49-F238E27FC236}">
                <a16:creationId xmlns:a16="http://schemas.microsoft.com/office/drawing/2014/main" id="{E086DB59-2906-6184-23BD-E6B3693331AD}"/>
              </a:ext>
            </a:extLst>
          </p:cNvPr>
          <p:cNvSpPr>
            <a:spLocks noGrp="1"/>
          </p:cNvSpPr>
          <p:nvPr>
            <p:ph sz="quarter" idx="1"/>
          </p:nvPr>
        </p:nvSpPr>
        <p:spPr>
          <a:xfrm>
            <a:off x="457200" y="2971800"/>
            <a:ext cx="8229600" cy="3657600"/>
          </a:xfrm>
        </p:spPr>
        <p:txBody>
          <a:bodyPr>
            <a:normAutofit fontScale="85000" lnSpcReduction="10000"/>
          </a:bodyPr>
          <a:lstStyle/>
          <a:p>
            <a:r>
              <a:rPr lang="en-US" dirty="0"/>
              <a:t>Please go to DiabetesEd Online University to take the post test, complete survey and earn your CE’s.</a:t>
            </a:r>
          </a:p>
          <a:p>
            <a:r>
              <a:rPr lang="en-US" dirty="0"/>
              <a:t>You have access to the recorded webinars, podcasts, and resources for one year.</a:t>
            </a:r>
          </a:p>
          <a:p>
            <a:r>
              <a:rPr lang="en-US" dirty="0"/>
              <a:t>We look forward to seeing you at our ReVive5 Connect </a:t>
            </a:r>
          </a:p>
          <a:p>
            <a:pPr lvl="1"/>
            <a:r>
              <a:rPr lang="en-US" sz="3100" dirty="0"/>
              <a:t>July 31 and October 30th</a:t>
            </a:r>
          </a:p>
          <a:p>
            <a:pPr lvl="1"/>
            <a:r>
              <a:rPr lang="en-US" sz="3100" dirty="0"/>
              <a:t> 11:30 to 12:30 am</a:t>
            </a:r>
          </a:p>
          <a:p>
            <a:pPr lvl="1"/>
            <a:r>
              <a:rPr lang="en-US" sz="3100" dirty="0"/>
              <a:t>Bring your stories for ongoing support.</a:t>
            </a:r>
          </a:p>
          <a:p>
            <a:pPr marL="0" indent="0">
              <a:buNone/>
            </a:pPr>
            <a:endParaRPr lang="en-US" sz="3700" dirty="0"/>
          </a:p>
          <a:p>
            <a:pPr marL="0" indent="0">
              <a:buNone/>
            </a:pPr>
            <a:endParaRPr lang="en-US" sz="3700" dirty="0"/>
          </a:p>
          <a:p>
            <a:endParaRPr lang="en-US" dirty="0"/>
          </a:p>
        </p:txBody>
      </p:sp>
      <p:pic>
        <p:nvPicPr>
          <p:cNvPr id="7" name="Picture 6">
            <a:extLst>
              <a:ext uri="{FF2B5EF4-FFF2-40B4-BE49-F238E27FC236}">
                <a16:creationId xmlns:a16="http://schemas.microsoft.com/office/drawing/2014/main" id="{6D5D6502-2B3F-4CF2-B098-10B54496B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2400"/>
            <a:ext cx="8229600" cy="2598821"/>
          </a:xfrm>
          <a:prstGeom prst="rect">
            <a:avLst/>
          </a:prstGeom>
        </p:spPr>
      </p:pic>
    </p:spTree>
    <p:extLst>
      <p:ext uri="{BB962C8B-B14F-4D97-AF65-F5344CB8AC3E}">
        <p14:creationId xmlns:p14="http://schemas.microsoft.com/office/powerpoint/2010/main" val="419980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01050" cy="1067846"/>
          </a:xfrm>
        </p:spPr>
        <p:txBody>
          <a:bodyPr>
            <a:normAutofit/>
          </a:bodyPr>
          <a:lstStyle/>
          <a:p>
            <a:r>
              <a:rPr lang="en-US" dirty="0"/>
              <a:t>Thank you!</a:t>
            </a:r>
          </a:p>
        </p:txBody>
      </p:sp>
      <p:sp>
        <p:nvSpPr>
          <p:cNvPr id="7" name="TextBox 6">
            <a:extLst>
              <a:ext uri="{FF2B5EF4-FFF2-40B4-BE49-F238E27FC236}">
                <a16:creationId xmlns:a16="http://schemas.microsoft.com/office/drawing/2014/main" id="{F8B48604-9563-4702-A02B-EA0E80D52F6D}"/>
              </a:ext>
            </a:extLst>
          </p:cNvPr>
          <p:cNvSpPr txBox="1"/>
          <p:nvPr/>
        </p:nvSpPr>
        <p:spPr>
          <a:xfrm>
            <a:off x="307612" y="5731222"/>
            <a:ext cx="7839076"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We are here to help!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2"/>
              </a:rPr>
              <a:t>www.DiabetesEd.net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3"/>
              </a:rPr>
              <a:t>info@diabetesed.net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 530-893-8635</a:t>
            </a:r>
          </a:p>
        </p:txBody>
      </p:sp>
      <p:sp>
        <p:nvSpPr>
          <p:cNvPr id="9" name="TextBox 8">
            <a:extLst>
              <a:ext uri="{FF2B5EF4-FFF2-40B4-BE49-F238E27FC236}">
                <a16:creationId xmlns:a16="http://schemas.microsoft.com/office/drawing/2014/main" id="{D2C28DA7-F71F-365D-86A4-4594F2604B97}"/>
              </a:ext>
            </a:extLst>
          </p:cNvPr>
          <p:cNvSpPr txBox="1"/>
          <p:nvPr/>
        </p:nvSpPr>
        <p:spPr>
          <a:xfrm>
            <a:off x="4876800" y="1676400"/>
            <a:ext cx="3190026" cy="304698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2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Thank</a:t>
            </a:r>
            <a:r>
              <a:rPr kumimoji="0" lang="fr-FR" sz="32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you for </a:t>
            </a:r>
            <a:r>
              <a:rPr kumimoji="0" lang="fr-FR" sz="32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joining</a:t>
            </a:r>
            <a:r>
              <a:rPr kumimoji="0" lang="fr-FR" sz="32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us!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2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Please</a:t>
            </a:r>
            <a:r>
              <a:rPr kumimoji="0" lang="fr-FR" sz="32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let us know if </a:t>
            </a:r>
            <a:r>
              <a:rPr kumimoji="0" lang="fr-FR" sz="32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we</a:t>
            </a:r>
            <a:r>
              <a:rPr kumimoji="0" lang="fr-FR" sz="32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can </a:t>
            </a:r>
            <a:r>
              <a:rPr kumimoji="0" lang="fr-FR" sz="32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answer</a:t>
            </a:r>
            <a:r>
              <a:rPr kumimoji="0" lang="fr-FR" sz="32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fr-FR" sz="3200" b="0" i="0"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any</a:t>
            </a:r>
            <a:r>
              <a:rPr kumimoji="0" lang="fr-FR" sz="3200" b="0" i="0"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 questions.</a:t>
            </a:r>
          </a:p>
        </p:txBody>
      </p:sp>
      <p:pic>
        <p:nvPicPr>
          <p:cNvPr id="6" name="Picture 5">
            <a:extLst>
              <a:ext uri="{FF2B5EF4-FFF2-40B4-BE49-F238E27FC236}">
                <a16:creationId xmlns:a16="http://schemas.microsoft.com/office/drawing/2014/main" id="{CE32BFF4-E21A-62A4-4DB2-329105FAAB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688" y="1623764"/>
            <a:ext cx="3585437" cy="3099624"/>
          </a:xfrm>
          <a:prstGeom prst="rect">
            <a:avLst/>
          </a:prstGeom>
        </p:spPr>
      </p:pic>
    </p:spTree>
    <p:extLst>
      <p:ext uri="{BB962C8B-B14F-4D97-AF65-F5344CB8AC3E}">
        <p14:creationId xmlns:p14="http://schemas.microsoft.com/office/powerpoint/2010/main" val="277120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DDA0-10CC-02DD-3F8B-E928850C5C93}"/>
              </a:ext>
            </a:extLst>
          </p:cNvPr>
          <p:cNvSpPr>
            <a:spLocks noGrp="1"/>
          </p:cNvSpPr>
          <p:nvPr>
            <p:ph type="title"/>
          </p:nvPr>
        </p:nvSpPr>
        <p:spPr>
          <a:xfrm>
            <a:off x="457200" y="228600"/>
            <a:ext cx="8229600" cy="914400"/>
          </a:xfrm>
        </p:spPr>
        <p:txBody>
          <a:bodyPr anchor="b">
            <a:normAutofit/>
          </a:bodyPr>
          <a:lstStyle/>
          <a:p>
            <a:pPr>
              <a:lnSpc>
                <a:spcPct val="90000"/>
              </a:lnSpc>
            </a:pPr>
            <a:r>
              <a:rPr lang="en-US" sz="3700"/>
              <a:t>~30% of People with Type 2 use Insulin</a:t>
            </a:r>
          </a:p>
        </p:txBody>
      </p:sp>
      <p:pic>
        <p:nvPicPr>
          <p:cNvPr id="5" name="Picture 4" descr="Woman wearing eyeglasses">
            <a:extLst>
              <a:ext uri="{FF2B5EF4-FFF2-40B4-BE49-F238E27FC236}">
                <a16:creationId xmlns:a16="http://schemas.microsoft.com/office/drawing/2014/main" id="{F18A0857-0FE9-71D4-4FB9-DA67B84FB4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307" r="22055" b="-3"/>
          <a:stretch/>
        </p:blipFill>
        <p:spPr>
          <a:xfrm>
            <a:off x="457200" y="1219200"/>
            <a:ext cx="4041648" cy="4937760"/>
          </a:xfrm>
          <a:prstGeom prst="rect">
            <a:avLst/>
          </a:prstGeom>
          <a:noFill/>
        </p:spPr>
      </p:pic>
      <p:sp>
        <p:nvSpPr>
          <p:cNvPr id="3" name="Content Placeholder 2">
            <a:extLst>
              <a:ext uri="{FF2B5EF4-FFF2-40B4-BE49-F238E27FC236}">
                <a16:creationId xmlns:a16="http://schemas.microsoft.com/office/drawing/2014/main" id="{22D8B945-03A6-216F-6A42-25CC0F030185}"/>
              </a:ext>
            </a:extLst>
          </p:cNvPr>
          <p:cNvSpPr>
            <a:spLocks noGrp="1"/>
          </p:cNvSpPr>
          <p:nvPr>
            <p:ph sz="quarter" idx="2"/>
          </p:nvPr>
        </p:nvSpPr>
        <p:spPr>
          <a:xfrm>
            <a:off x="4632198" y="1216152"/>
            <a:ext cx="4041648" cy="4937760"/>
          </a:xfrm>
        </p:spPr>
        <p:txBody>
          <a:bodyPr>
            <a:normAutofit/>
          </a:bodyPr>
          <a:lstStyle/>
          <a:p>
            <a:r>
              <a:rPr lang="en-US" dirty="0"/>
              <a:t>Insulin Resistance Coupled with Insulin Deficiency</a:t>
            </a:r>
          </a:p>
          <a:p>
            <a:endParaRPr lang="en-US" dirty="0"/>
          </a:p>
        </p:txBody>
      </p:sp>
    </p:spTree>
    <p:extLst>
      <p:ext uri="{BB962C8B-B14F-4D97-AF65-F5344CB8AC3E}">
        <p14:creationId xmlns:p14="http://schemas.microsoft.com/office/powerpoint/2010/main" val="120989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a:t>
            </a:r>
          </a:p>
        </p:txBody>
      </p:sp>
      <p:sp>
        <p:nvSpPr>
          <p:cNvPr id="3" name="Content Placeholder 2"/>
          <p:cNvSpPr>
            <a:spLocks noGrp="1"/>
          </p:cNvSpPr>
          <p:nvPr>
            <p:ph sz="quarter" idx="1"/>
          </p:nvPr>
        </p:nvSpPr>
        <p:spPr/>
        <p:txBody>
          <a:bodyPr/>
          <a:lstStyle/>
          <a:p>
            <a:r>
              <a:rPr lang="en-US" dirty="0"/>
              <a:t>What best describes the role of bolus insulins?</a:t>
            </a:r>
          </a:p>
          <a:p>
            <a:pPr marL="274320" lvl="1" indent="0">
              <a:buNone/>
            </a:pPr>
            <a:r>
              <a:rPr lang="en-US" sz="3200" dirty="0"/>
              <a:t>a. cover carbs at meals and hyperglycemia</a:t>
            </a:r>
          </a:p>
          <a:p>
            <a:pPr marL="274320" lvl="1" indent="0">
              <a:buNone/>
            </a:pPr>
            <a:r>
              <a:rPr lang="en-US" sz="3200" dirty="0"/>
              <a:t>b. helps to lower fasting blood glucose</a:t>
            </a:r>
          </a:p>
          <a:p>
            <a:pPr marL="274320" lvl="1" indent="0">
              <a:buNone/>
            </a:pPr>
            <a:r>
              <a:rPr lang="en-US" sz="3200" dirty="0"/>
              <a:t>c. keeps overnight blood sugars under control</a:t>
            </a:r>
          </a:p>
          <a:p>
            <a:pPr marL="274320" lvl="1" indent="0">
              <a:buNone/>
            </a:pPr>
            <a:r>
              <a:rPr lang="en-US" sz="3200" dirty="0"/>
              <a:t>d. best used during hypoglycemic episodes</a:t>
            </a:r>
          </a:p>
          <a:p>
            <a:endParaRPr lang="en-US" dirty="0"/>
          </a:p>
        </p:txBody>
      </p:sp>
      <p:pic>
        <p:nvPicPr>
          <p:cNvPr id="5" name="Picture 4"/>
          <p:cNvPicPr>
            <a:picLocks noChangeAspect="1"/>
          </p:cNvPicPr>
          <p:nvPr/>
        </p:nvPicPr>
        <p:blipFill>
          <a:blip r:embed="rId3"/>
          <a:stretch>
            <a:fillRect/>
          </a:stretch>
        </p:blipFill>
        <p:spPr>
          <a:xfrm>
            <a:off x="6711916" y="3962399"/>
            <a:ext cx="2136809" cy="2194561"/>
          </a:xfrm>
          <a:prstGeom prst="rect">
            <a:avLst/>
          </a:prstGeom>
        </p:spPr>
      </p:pic>
      <p:sp>
        <p:nvSpPr>
          <p:cNvPr id="4" name="Oval 3">
            <a:extLst>
              <a:ext uri="{FF2B5EF4-FFF2-40B4-BE49-F238E27FC236}">
                <a16:creationId xmlns:a16="http://schemas.microsoft.com/office/drawing/2014/main" id="{7B0CDBC4-CFBD-2FA6-1CCA-617B1C2E79BE}"/>
              </a:ext>
            </a:extLst>
          </p:cNvPr>
          <p:cNvSpPr/>
          <p:nvPr/>
        </p:nvSpPr>
        <p:spPr>
          <a:xfrm>
            <a:off x="295274" y="1676400"/>
            <a:ext cx="8086725" cy="838200"/>
          </a:xfrm>
          <a:prstGeom prst="ellipse">
            <a:avLst/>
          </a:prstGeom>
          <a:noFill/>
          <a:ln w="38100">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1487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C4F2-0870-42DE-AD7A-FB06E066E923}"/>
              </a:ext>
            </a:extLst>
          </p:cNvPr>
          <p:cNvSpPr>
            <a:spLocks noGrp="1"/>
          </p:cNvSpPr>
          <p:nvPr>
            <p:ph type="title"/>
          </p:nvPr>
        </p:nvSpPr>
        <p:spPr/>
        <p:txBody>
          <a:bodyPr>
            <a:normAutofit/>
          </a:bodyPr>
          <a:lstStyle/>
          <a:p>
            <a:r>
              <a:rPr lang="en-US" dirty="0"/>
              <a:t>“How to Think Like a Pancreas”</a:t>
            </a:r>
          </a:p>
        </p:txBody>
      </p:sp>
      <p:pic>
        <p:nvPicPr>
          <p:cNvPr id="5" name="Picture 4" descr="Diagram&#10;&#10;Description automatically generated">
            <a:extLst>
              <a:ext uri="{FF2B5EF4-FFF2-40B4-BE49-F238E27FC236}">
                <a16:creationId xmlns:a16="http://schemas.microsoft.com/office/drawing/2014/main" id="{E73E9D49-8395-426B-87FE-DD92EBFC6FA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15000" y="1420867"/>
            <a:ext cx="3200400" cy="2000250"/>
          </a:xfrm>
          <a:prstGeom prst="rect">
            <a:avLst/>
          </a:prstGeom>
        </p:spPr>
      </p:pic>
      <p:sp>
        <p:nvSpPr>
          <p:cNvPr id="3" name="Content Placeholder 2">
            <a:extLst>
              <a:ext uri="{FF2B5EF4-FFF2-40B4-BE49-F238E27FC236}">
                <a16:creationId xmlns:a16="http://schemas.microsoft.com/office/drawing/2014/main" id="{EF3A7DE4-8B1F-4A7B-9B85-986C2D06F9F2}"/>
              </a:ext>
            </a:extLst>
          </p:cNvPr>
          <p:cNvSpPr>
            <a:spLocks noGrp="1"/>
          </p:cNvSpPr>
          <p:nvPr>
            <p:ph sz="quarter" idx="1"/>
          </p:nvPr>
        </p:nvSpPr>
        <p:spPr>
          <a:xfrm>
            <a:off x="375745" y="1219200"/>
            <a:ext cx="5562600" cy="5486400"/>
          </a:xfrm>
        </p:spPr>
        <p:txBody>
          <a:bodyPr>
            <a:normAutofit lnSpcReduction="10000"/>
          </a:bodyPr>
          <a:lstStyle/>
          <a:p>
            <a:r>
              <a:rPr lang="en-US" dirty="0"/>
              <a:t>We are going to try and imitate the work of your pancreas.</a:t>
            </a:r>
          </a:p>
          <a:p>
            <a:r>
              <a:rPr lang="en-US" dirty="0"/>
              <a:t>Your pancreas releases little doses of insulin through out the day and night. </a:t>
            </a:r>
          </a:p>
          <a:p>
            <a:pPr lvl="1"/>
            <a:r>
              <a:rPr lang="en-US" dirty="0"/>
              <a:t>This is called basal insulin</a:t>
            </a:r>
          </a:p>
          <a:p>
            <a:r>
              <a:rPr lang="en-US" dirty="0"/>
              <a:t>Your pancreas also releases a squirt of insulin with meals or if your blood sugars are running above target</a:t>
            </a:r>
          </a:p>
          <a:p>
            <a:pPr lvl="1"/>
            <a:r>
              <a:rPr lang="en-US" dirty="0"/>
              <a:t>This is called bolus insulin</a:t>
            </a:r>
          </a:p>
        </p:txBody>
      </p:sp>
      <p:pic>
        <p:nvPicPr>
          <p:cNvPr id="6" name="Picture 5">
            <a:extLst>
              <a:ext uri="{FF2B5EF4-FFF2-40B4-BE49-F238E27FC236}">
                <a16:creationId xmlns:a16="http://schemas.microsoft.com/office/drawing/2014/main" id="{FE0EB6D3-8652-408D-9200-B9DD0406E2D1}"/>
              </a:ext>
            </a:extLst>
          </p:cNvPr>
          <p:cNvPicPr>
            <a:picLocks noChangeAspect="1"/>
          </p:cNvPicPr>
          <p:nvPr/>
        </p:nvPicPr>
        <p:blipFill>
          <a:blip r:embed="rId4"/>
          <a:stretch>
            <a:fillRect/>
          </a:stretch>
        </p:blipFill>
        <p:spPr>
          <a:xfrm rot="19832526">
            <a:off x="5820445" y="4246796"/>
            <a:ext cx="2571750" cy="1104900"/>
          </a:xfrm>
          <a:prstGeom prst="rect">
            <a:avLst/>
          </a:prstGeom>
        </p:spPr>
      </p:pic>
      <p:sp>
        <p:nvSpPr>
          <p:cNvPr id="4" name="Rectangle: Rounded Corners 3">
            <a:extLst>
              <a:ext uri="{FF2B5EF4-FFF2-40B4-BE49-F238E27FC236}">
                <a16:creationId xmlns:a16="http://schemas.microsoft.com/office/drawing/2014/main" id="{AAE3BAF4-6BB6-543A-BB69-856152E38482}"/>
              </a:ext>
            </a:extLst>
          </p:cNvPr>
          <p:cNvSpPr/>
          <p:nvPr/>
        </p:nvSpPr>
        <p:spPr>
          <a:xfrm>
            <a:off x="7082874" y="6084185"/>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65464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a:xfrm>
            <a:off x="457200" y="97230"/>
            <a:ext cx="8229600" cy="990600"/>
          </a:xfrm>
        </p:spPr>
        <p:txBody>
          <a:bodyPr>
            <a:normAutofit fontScale="90000"/>
          </a:bodyPr>
          <a:lstStyle/>
          <a:p>
            <a:pPr eaLnBrk="1" hangingPunct="1"/>
            <a:r>
              <a:rPr lang="en-US" sz="3700"/>
              <a:t>Physiologic Insulin Secretion:    24-Hour Profile </a:t>
            </a:r>
            <a:endParaRPr lang="en-US"/>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840037" y="2101849"/>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
        <p:nvSpPr>
          <p:cNvPr id="2" name="Rectangle: Rounded Corners 1">
            <a:extLst>
              <a:ext uri="{FF2B5EF4-FFF2-40B4-BE49-F238E27FC236}">
                <a16:creationId xmlns:a16="http://schemas.microsoft.com/office/drawing/2014/main" id="{419F3611-FB29-5BD8-1E4C-EF8DA1F70172}"/>
              </a:ext>
            </a:extLst>
          </p:cNvPr>
          <p:cNvSpPr/>
          <p:nvPr/>
        </p:nvSpPr>
        <p:spPr>
          <a:xfrm>
            <a:off x="762000" y="6253675"/>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custDataLst>
      <p:tags r:id="rId1"/>
    </p:custDataLst>
    <p:extLst>
      <p:ext uri="{BB962C8B-B14F-4D97-AF65-F5344CB8AC3E}">
        <p14:creationId xmlns:p14="http://schemas.microsoft.com/office/powerpoint/2010/main" val="15413875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7101" y="987300"/>
            <a:ext cx="628814" cy="628814"/>
          </a:xfrm>
          <a:prstGeom prst="rect">
            <a:avLst/>
          </a:prstGeom>
        </p:spPr>
      </p:pic>
      <p:pic>
        <p:nvPicPr>
          <p:cNvPr id="8" name="Picture 7">
            <a:extLst>
              <a:ext uri="{FF2B5EF4-FFF2-40B4-BE49-F238E27FC236}">
                <a16:creationId xmlns:a16="http://schemas.microsoft.com/office/drawing/2014/main" id="{873398FF-F990-C647-9C68-43066024919B}"/>
              </a:ext>
            </a:extLst>
          </p:cNvPr>
          <p:cNvPicPr>
            <a:picLocks noChangeAspect="1"/>
          </p:cNvPicPr>
          <p:nvPr/>
        </p:nvPicPr>
        <p:blipFill>
          <a:blip r:embed="rId4"/>
          <a:stretch>
            <a:fillRect/>
          </a:stretch>
        </p:blipFill>
        <p:spPr>
          <a:xfrm>
            <a:off x="401838" y="1295400"/>
            <a:ext cx="8284962" cy="4660291"/>
          </a:xfrm>
          <a:prstGeom prst="rect">
            <a:avLst/>
          </a:prstGeom>
        </p:spPr>
      </p:pic>
      <p:sp>
        <p:nvSpPr>
          <p:cNvPr id="2" name="Title 1">
            <a:extLst>
              <a:ext uri="{FF2B5EF4-FFF2-40B4-BE49-F238E27FC236}">
                <a16:creationId xmlns:a16="http://schemas.microsoft.com/office/drawing/2014/main" id="{9401FCEB-10A0-29C2-7362-A251221C294B}"/>
              </a:ext>
            </a:extLst>
          </p:cNvPr>
          <p:cNvSpPr>
            <a:spLocks noGrp="1"/>
          </p:cNvSpPr>
          <p:nvPr>
            <p:ph type="title"/>
          </p:nvPr>
        </p:nvSpPr>
        <p:spPr/>
        <p:txBody>
          <a:bodyPr/>
          <a:lstStyle/>
          <a:p>
            <a:r>
              <a:rPr lang="en-US" dirty="0"/>
              <a:t>Blood Sugars with Diabetes</a:t>
            </a:r>
          </a:p>
        </p:txBody>
      </p:sp>
      <p:sp>
        <p:nvSpPr>
          <p:cNvPr id="3" name="Rectangle: Rounded Corners 2">
            <a:extLst>
              <a:ext uri="{FF2B5EF4-FFF2-40B4-BE49-F238E27FC236}">
                <a16:creationId xmlns:a16="http://schemas.microsoft.com/office/drawing/2014/main" id="{BB4DF3DF-1FEB-CDEC-8CE3-18D11FD1B12A}"/>
              </a:ext>
            </a:extLst>
          </p:cNvPr>
          <p:cNvSpPr/>
          <p:nvPr/>
        </p:nvSpPr>
        <p:spPr>
          <a:xfrm>
            <a:off x="762000" y="6253675"/>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01504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0169A6-1916-4A90-E182-3317F9FBDE2B}"/>
              </a:ext>
            </a:extLst>
          </p:cNvPr>
          <p:cNvSpPr txBox="1"/>
          <p:nvPr/>
        </p:nvSpPr>
        <p:spPr>
          <a:xfrm>
            <a:off x="990600" y="2362200"/>
            <a:ext cx="6858000" cy="369332"/>
          </a:xfrm>
          <a:prstGeom prst="rect">
            <a:avLst/>
          </a:prstGeom>
          <a:noFill/>
        </p:spPr>
        <p:txBody>
          <a:bodyPr wrap="square" rtlCol="0">
            <a:spAutoFit/>
          </a:bodyPr>
          <a:lstStyle/>
          <a:p>
            <a:r>
              <a:rPr lang="en-US" b="0" i="0">
                <a:solidFill>
                  <a:srgbClr val="000000"/>
                </a:solidFill>
                <a:effectLst/>
                <a:latin typeface="-apple-system"/>
              </a:rPr>
              <a:t>so please download your certificates into a file on your computer.</a:t>
            </a:r>
            <a:endParaRPr lang="en-US" dirty="0"/>
          </a:p>
        </p:txBody>
      </p:sp>
      <p:pic>
        <p:nvPicPr>
          <p:cNvPr id="3" name="Picture 2" descr="Text, letter&#10;&#10;Description automatically generated">
            <a:extLst>
              <a:ext uri="{FF2B5EF4-FFF2-40B4-BE49-F238E27FC236}">
                <a16:creationId xmlns:a16="http://schemas.microsoft.com/office/drawing/2014/main" id="{2855DF88-8E2E-1A95-2285-1A3A10A52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89" y="2133600"/>
            <a:ext cx="8534400" cy="2678681"/>
          </a:xfrm>
          <a:prstGeom prst="rect">
            <a:avLst/>
          </a:prstGeom>
        </p:spPr>
      </p:pic>
      <p:sp>
        <p:nvSpPr>
          <p:cNvPr id="2" name="TextBox 1">
            <a:extLst>
              <a:ext uri="{FF2B5EF4-FFF2-40B4-BE49-F238E27FC236}">
                <a16:creationId xmlns:a16="http://schemas.microsoft.com/office/drawing/2014/main" id="{24C86A47-3A8B-1DFB-0774-8F40C410721E}"/>
              </a:ext>
            </a:extLst>
          </p:cNvPr>
          <p:cNvSpPr txBox="1"/>
          <p:nvPr/>
        </p:nvSpPr>
        <p:spPr>
          <a:xfrm>
            <a:off x="810811" y="4922502"/>
            <a:ext cx="7783355" cy="1261884"/>
          </a:xfrm>
          <a:prstGeom prst="rect">
            <a:avLst/>
          </a:prstGeom>
          <a:noFill/>
        </p:spPr>
        <p:txBody>
          <a:bodyPr wrap="square" rtlCol="0">
            <a:spAutoFit/>
          </a:bodyPr>
          <a:lstStyle/>
          <a:p>
            <a:pPr algn="ctr"/>
            <a:r>
              <a:rPr lang="en-US" sz="2800" dirty="0">
                <a:solidFill>
                  <a:srgbClr val="280049"/>
                </a:solidFill>
                <a:latin typeface="Calibri" panose="020F0502020204030204" pitchFamily="34" charset="0"/>
                <a:cs typeface="Calibri" panose="020F0502020204030204" pitchFamily="34" charset="0"/>
              </a:rPr>
              <a:t>Welcome to our DiabetesEd Online University  </a:t>
            </a:r>
          </a:p>
          <a:p>
            <a:pPr algn="ctr"/>
            <a:r>
              <a:rPr lang="en-US" sz="2400" b="0" i="1" dirty="0">
                <a:solidFill>
                  <a:srgbClr val="7030A0"/>
                </a:solidFill>
                <a:latin typeface="Calibri" panose="020F0502020204030204" pitchFamily="34" charset="0"/>
                <a:cs typeface="Calibri" panose="020F0502020204030204" pitchFamily="34" charset="0"/>
              </a:rPr>
              <a:t>Our goal is to provide an exceptional user experience and build a sense of community.</a:t>
            </a:r>
          </a:p>
        </p:txBody>
      </p:sp>
      <p:pic>
        <p:nvPicPr>
          <p:cNvPr id="7" name="Picture 6" descr="Text, letter&#10;&#10;Description automatically generated">
            <a:extLst>
              <a:ext uri="{FF2B5EF4-FFF2-40B4-BE49-F238E27FC236}">
                <a16:creationId xmlns:a16="http://schemas.microsoft.com/office/drawing/2014/main" id="{300D386A-9F06-17D2-5B00-BA78C4703A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18" y="2120920"/>
            <a:ext cx="8969689" cy="2616159"/>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16A4BB4A-61EF-A563-9FCD-905B6E2F75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25" y="128053"/>
            <a:ext cx="9009888" cy="1713537"/>
          </a:xfrm>
          <a:prstGeom prst="rect">
            <a:avLst/>
          </a:prstGeom>
        </p:spPr>
      </p:pic>
      <p:sp>
        <p:nvSpPr>
          <p:cNvPr id="4" name="Rectangle: Rounded Corners 3">
            <a:extLst>
              <a:ext uri="{FF2B5EF4-FFF2-40B4-BE49-F238E27FC236}">
                <a16:creationId xmlns:a16="http://schemas.microsoft.com/office/drawing/2014/main" id="{B7224D1F-CFD1-8EB0-CEAD-CB71915D0E65}"/>
              </a:ext>
            </a:extLst>
          </p:cNvPr>
          <p:cNvSpPr/>
          <p:nvPr/>
        </p:nvSpPr>
        <p:spPr>
          <a:xfrm>
            <a:off x="190500" y="6326024"/>
            <a:ext cx="533399" cy="303376"/>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87319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Freeform 25"/>
          <p:cNvSpPr>
            <a:spLocks/>
          </p:cNvSpPr>
          <p:nvPr/>
        </p:nvSpPr>
        <p:spPr bwMode="auto">
          <a:xfrm>
            <a:off x="1524001" y="2389909"/>
            <a:ext cx="7000523" cy="2632364"/>
          </a:xfrm>
          <a:custGeom>
            <a:avLst/>
            <a:gdLst>
              <a:gd name="T0" fmla="*/ 0 w 4944"/>
              <a:gd name="T1" fmla="*/ 1734 h 1740"/>
              <a:gd name="T2" fmla="*/ 0 w 4944"/>
              <a:gd name="T3" fmla="*/ 1638 h 1740"/>
              <a:gd name="T4" fmla="*/ 294 w 4944"/>
              <a:gd name="T5" fmla="*/ 1638 h 1740"/>
              <a:gd name="T6" fmla="*/ 576 w 4944"/>
              <a:gd name="T7" fmla="*/ 1572 h 1740"/>
              <a:gd name="T8" fmla="*/ 714 w 4944"/>
              <a:gd name="T9" fmla="*/ 1416 h 1740"/>
              <a:gd name="T10" fmla="*/ 786 w 4944"/>
              <a:gd name="T11" fmla="*/ 930 h 1740"/>
              <a:gd name="T12" fmla="*/ 888 w 4944"/>
              <a:gd name="T13" fmla="*/ 0 h 1740"/>
              <a:gd name="T14" fmla="*/ 942 w 4944"/>
              <a:gd name="T15" fmla="*/ 984 h 1740"/>
              <a:gd name="T16" fmla="*/ 1038 w 4944"/>
              <a:gd name="T17" fmla="*/ 1098 h 1740"/>
              <a:gd name="T18" fmla="*/ 1140 w 4944"/>
              <a:gd name="T19" fmla="*/ 1392 h 1740"/>
              <a:gd name="T20" fmla="*/ 1362 w 4944"/>
              <a:gd name="T21" fmla="*/ 1518 h 1740"/>
              <a:gd name="T22" fmla="*/ 1536 w 4944"/>
              <a:gd name="T23" fmla="*/ 1506 h 1740"/>
              <a:gd name="T24" fmla="*/ 1716 w 4944"/>
              <a:gd name="T25" fmla="*/ 594 h 1740"/>
              <a:gd name="T26" fmla="*/ 1776 w 4944"/>
              <a:gd name="T27" fmla="*/ 594 h 1740"/>
              <a:gd name="T28" fmla="*/ 1866 w 4944"/>
              <a:gd name="T29" fmla="*/ 1062 h 1740"/>
              <a:gd name="T30" fmla="*/ 1986 w 4944"/>
              <a:gd name="T31" fmla="*/ 1146 h 1740"/>
              <a:gd name="T32" fmla="*/ 2016 w 4944"/>
              <a:gd name="T33" fmla="*/ 1326 h 1740"/>
              <a:gd name="T34" fmla="*/ 2118 w 4944"/>
              <a:gd name="T35" fmla="*/ 1380 h 1740"/>
              <a:gd name="T36" fmla="*/ 2250 w 4944"/>
              <a:gd name="T37" fmla="*/ 1542 h 1740"/>
              <a:gd name="T38" fmla="*/ 2628 w 4944"/>
              <a:gd name="T39" fmla="*/ 1560 h 1740"/>
              <a:gd name="T40" fmla="*/ 2808 w 4944"/>
              <a:gd name="T41" fmla="*/ 666 h 1740"/>
              <a:gd name="T42" fmla="*/ 2916 w 4944"/>
              <a:gd name="T43" fmla="*/ 660 h 1740"/>
              <a:gd name="T44" fmla="*/ 3060 w 4944"/>
              <a:gd name="T45" fmla="*/ 1110 h 1740"/>
              <a:gd name="T46" fmla="*/ 3312 w 4944"/>
              <a:gd name="T47" fmla="*/ 1404 h 1740"/>
              <a:gd name="T48" fmla="*/ 3762 w 4944"/>
              <a:gd name="T49" fmla="*/ 1542 h 1740"/>
              <a:gd name="T50" fmla="*/ 4182 w 4944"/>
              <a:gd name="T51" fmla="*/ 1608 h 1740"/>
              <a:gd name="T52" fmla="*/ 4536 w 4944"/>
              <a:gd name="T53" fmla="*/ 1638 h 1740"/>
              <a:gd name="T54" fmla="*/ 4890 w 4944"/>
              <a:gd name="T55" fmla="*/ 1536 h 1740"/>
              <a:gd name="T56" fmla="*/ 4944 w 4944"/>
              <a:gd name="T57" fmla="*/ 1638 h 1740"/>
              <a:gd name="T58" fmla="*/ 4938 w 4944"/>
              <a:gd name="T59" fmla="*/ 1740 h 1740"/>
              <a:gd name="T60" fmla="*/ 0 w 4944"/>
              <a:gd name="T61" fmla="*/ 1734 h 17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44"/>
              <a:gd name="T94" fmla="*/ 0 h 1740"/>
              <a:gd name="T95" fmla="*/ 4944 w 4944"/>
              <a:gd name="T96" fmla="*/ 1740 h 17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44" h="1740">
                <a:moveTo>
                  <a:pt x="0" y="1734"/>
                </a:moveTo>
                <a:lnTo>
                  <a:pt x="0" y="1638"/>
                </a:lnTo>
                <a:lnTo>
                  <a:pt x="294" y="1638"/>
                </a:lnTo>
                <a:lnTo>
                  <a:pt x="576" y="1572"/>
                </a:lnTo>
                <a:lnTo>
                  <a:pt x="714" y="1416"/>
                </a:lnTo>
                <a:lnTo>
                  <a:pt x="786" y="930"/>
                </a:lnTo>
                <a:lnTo>
                  <a:pt x="888" y="0"/>
                </a:lnTo>
                <a:lnTo>
                  <a:pt x="942" y="984"/>
                </a:lnTo>
                <a:lnTo>
                  <a:pt x="1038" y="1098"/>
                </a:lnTo>
                <a:lnTo>
                  <a:pt x="1140" y="1392"/>
                </a:lnTo>
                <a:lnTo>
                  <a:pt x="1362" y="1518"/>
                </a:lnTo>
                <a:lnTo>
                  <a:pt x="1536" y="1506"/>
                </a:lnTo>
                <a:lnTo>
                  <a:pt x="1716" y="594"/>
                </a:lnTo>
                <a:lnTo>
                  <a:pt x="1776" y="594"/>
                </a:lnTo>
                <a:lnTo>
                  <a:pt x="1866" y="1062"/>
                </a:lnTo>
                <a:lnTo>
                  <a:pt x="1986" y="1146"/>
                </a:lnTo>
                <a:lnTo>
                  <a:pt x="2016" y="1326"/>
                </a:lnTo>
                <a:lnTo>
                  <a:pt x="2118" y="1380"/>
                </a:lnTo>
                <a:lnTo>
                  <a:pt x="2250" y="1542"/>
                </a:lnTo>
                <a:lnTo>
                  <a:pt x="2628" y="1560"/>
                </a:lnTo>
                <a:lnTo>
                  <a:pt x="2808" y="666"/>
                </a:lnTo>
                <a:lnTo>
                  <a:pt x="2916" y="660"/>
                </a:lnTo>
                <a:lnTo>
                  <a:pt x="3060" y="1110"/>
                </a:lnTo>
                <a:lnTo>
                  <a:pt x="3312" y="1404"/>
                </a:lnTo>
                <a:lnTo>
                  <a:pt x="3762" y="1542"/>
                </a:lnTo>
                <a:lnTo>
                  <a:pt x="4182" y="1608"/>
                </a:lnTo>
                <a:lnTo>
                  <a:pt x="4536" y="1638"/>
                </a:lnTo>
                <a:lnTo>
                  <a:pt x="4890" y="1536"/>
                </a:lnTo>
                <a:lnTo>
                  <a:pt x="4944" y="1638"/>
                </a:lnTo>
                <a:lnTo>
                  <a:pt x="4938" y="1740"/>
                </a:lnTo>
                <a:lnTo>
                  <a:pt x="0" y="1734"/>
                </a:lnTo>
                <a:close/>
              </a:path>
            </a:pathLst>
          </a:custGeom>
          <a:solidFill>
            <a:schemeClr val="hlink"/>
          </a:solidFill>
          <a:ln w="4826">
            <a:solidFill>
              <a:schemeClr val="hlink"/>
            </a:solidFill>
            <a:round/>
            <a:headEnd/>
            <a:tailEnd/>
          </a:ln>
        </p:spPr>
        <p:txBody>
          <a:bodyPr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237570" name="Rectangle 2"/>
          <p:cNvSpPr>
            <a:spLocks noGrp="1" noChangeArrowheads="1"/>
          </p:cNvSpPr>
          <p:nvPr>
            <p:ph type="title"/>
          </p:nvPr>
        </p:nvSpPr>
        <p:spPr>
          <a:xfrm>
            <a:off x="457200" y="450272"/>
            <a:ext cx="8229600" cy="1108363"/>
          </a:xfrm>
        </p:spPr>
        <p:txBody>
          <a:bodyPr vert="horz" lIns="82262" tIns="40409" rIns="82262" bIns="40409" anchor="b" anchorCtr="0">
            <a:normAutofit fontScale="90000"/>
          </a:bodyPr>
          <a:lstStyle/>
          <a:p>
            <a:pPr algn="ctr"/>
            <a:r>
              <a:rPr lang="en-US" altLang="en-US" b="1" dirty="0"/>
              <a:t> Insulin Release:</a:t>
            </a:r>
            <a:br>
              <a:rPr lang="en-US" altLang="en-US" sz="2909" b="1" dirty="0"/>
            </a:br>
            <a:r>
              <a:rPr lang="en-US" altLang="en-US" sz="2909" dirty="0"/>
              <a:t> </a:t>
            </a:r>
            <a:r>
              <a:rPr lang="en-US" altLang="en-US" sz="3273" dirty="0"/>
              <a:t>Individuals without diabetes</a:t>
            </a:r>
          </a:p>
        </p:txBody>
      </p:sp>
      <p:sp>
        <p:nvSpPr>
          <p:cNvPr id="93189" name="Line 3"/>
          <p:cNvSpPr>
            <a:spLocks noChangeShapeType="1"/>
          </p:cNvSpPr>
          <p:nvPr/>
        </p:nvSpPr>
        <p:spPr bwMode="auto">
          <a:xfrm>
            <a:off x="649111" y="4537364"/>
            <a:ext cx="2635956"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0" name="Line 6"/>
          <p:cNvSpPr>
            <a:spLocks noChangeShapeType="1"/>
          </p:cNvSpPr>
          <p:nvPr/>
        </p:nvSpPr>
        <p:spPr bwMode="auto">
          <a:xfrm>
            <a:off x="3222978" y="4537364"/>
            <a:ext cx="1349022"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1" name="Freeform 7"/>
          <p:cNvSpPr>
            <a:spLocks/>
          </p:cNvSpPr>
          <p:nvPr/>
        </p:nvSpPr>
        <p:spPr bwMode="auto">
          <a:xfrm>
            <a:off x="3623735" y="3013363"/>
            <a:ext cx="382412" cy="1525444"/>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2" name="Freeform 8"/>
          <p:cNvSpPr>
            <a:spLocks/>
          </p:cNvSpPr>
          <p:nvPr/>
        </p:nvSpPr>
        <p:spPr bwMode="auto">
          <a:xfrm>
            <a:off x="5249334" y="3221182"/>
            <a:ext cx="338667" cy="1317625"/>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3" name="Freeform 9"/>
          <p:cNvSpPr>
            <a:spLocks/>
          </p:cNvSpPr>
          <p:nvPr/>
        </p:nvSpPr>
        <p:spPr bwMode="auto">
          <a:xfrm>
            <a:off x="4030133" y="3013364"/>
            <a:ext cx="383822" cy="1490807"/>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4" name="Line 10"/>
          <p:cNvSpPr>
            <a:spLocks noChangeShapeType="1"/>
          </p:cNvSpPr>
          <p:nvPr/>
        </p:nvSpPr>
        <p:spPr bwMode="auto">
          <a:xfrm>
            <a:off x="4572001" y="4537364"/>
            <a:ext cx="1693333"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5" name="Freeform 11"/>
          <p:cNvSpPr>
            <a:spLocks/>
          </p:cNvSpPr>
          <p:nvPr/>
        </p:nvSpPr>
        <p:spPr bwMode="auto">
          <a:xfrm>
            <a:off x="5588001" y="3221182"/>
            <a:ext cx="474133" cy="1316182"/>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6" name="Line 12"/>
          <p:cNvSpPr>
            <a:spLocks noChangeShapeType="1"/>
          </p:cNvSpPr>
          <p:nvPr/>
        </p:nvSpPr>
        <p:spPr bwMode="auto">
          <a:xfrm>
            <a:off x="6265334" y="4537364"/>
            <a:ext cx="2370667"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8" name="Line 14"/>
          <p:cNvSpPr>
            <a:spLocks noChangeShapeType="1"/>
          </p:cNvSpPr>
          <p:nvPr/>
        </p:nvSpPr>
        <p:spPr bwMode="auto">
          <a:xfrm>
            <a:off x="548924" y="5160818"/>
            <a:ext cx="818303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9" name="Rectangle 15"/>
          <p:cNvSpPr>
            <a:spLocks noChangeArrowheads="1"/>
          </p:cNvSpPr>
          <p:nvPr/>
        </p:nvSpPr>
        <p:spPr bwMode="auto">
          <a:xfrm>
            <a:off x="1981200" y="5160819"/>
            <a:ext cx="914400"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0" name="Rectangle 16"/>
          <p:cNvSpPr>
            <a:spLocks noChangeArrowheads="1"/>
          </p:cNvSpPr>
          <p:nvPr/>
        </p:nvSpPr>
        <p:spPr bwMode="auto">
          <a:xfrm>
            <a:off x="3759200" y="5160819"/>
            <a:ext cx="842434"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1" name="Rectangle 17"/>
          <p:cNvSpPr>
            <a:spLocks noChangeArrowheads="1"/>
          </p:cNvSpPr>
          <p:nvPr/>
        </p:nvSpPr>
        <p:spPr bwMode="auto">
          <a:xfrm>
            <a:off x="5384800" y="5160819"/>
            <a:ext cx="908756"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p>
        </p:txBody>
      </p:sp>
      <p:sp>
        <p:nvSpPr>
          <p:cNvPr id="237586" name="Rectangle 18"/>
          <p:cNvSpPr>
            <a:spLocks noChangeArrowheads="1"/>
          </p:cNvSpPr>
          <p:nvPr/>
        </p:nvSpPr>
        <p:spPr bwMode="auto">
          <a:xfrm>
            <a:off x="333402" y="1766455"/>
            <a:ext cx="8065531"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Insulin bolus occurs in the first 10 minutes after eating</a:t>
            </a:r>
          </a:p>
        </p:txBody>
      </p:sp>
      <p:sp>
        <p:nvSpPr>
          <p:cNvPr id="237587" name="Rectangle 19"/>
          <p:cNvSpPr>
            <a:spLocks noChangeArrowheads="1"/>
          </p:cNvSpPr>
          <p:nvPr/>
        </p:nvSpPr>
        <p:spPr bwMode="auto">
          <a:xfrm>
            <a:off x="1388534" y="4606637"/>
            <a:ext cx="6786533" cy="473253"/>
          </a:xfrm>
          <a:prstGeom prst="rect">
            <a:avLst/>
          </a:prstGeom>
          <a:noFill/>
          <a:ln w="12700">
            <a:noFill/>
            <a:miter lim="800000"/>
            <a:headEnd/>
            <a:tailEnd/>
          </a:ln>
          <a:effectLst/>
        </p:spPr>
        <p:txBody>
          <a:bodyPr wrap="none"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545" b="1" dirty="0">
                <a:solidFill>
                  <a:schemeClr val="tx1"/>
                </a:solidFill>
                <a:effectLst>
                  <a:outerShdw blurRad="38100" dist="38100" dir="2700000" algn="tl">
                    <a:srgbClr val="000000"/>
                  </a:outerShdw>
                </a:effectLst>
                <a:latin typeface="Arial" pitchFamily="34" charset="0"/>
              </a:rPr>
              <a:t>Basal  insulin is released every 12 minutes</a:t>
            </a:r>
          </a:p>
        </p:txBody>
      </p:sp>
      <p:sp>
        <p:nvSpPr>
          <p:cNvPr id="93204" name="Line 20"/>
          <p:cNvSpPr>
            <a:spLocks noChangeShapeType="1"/>
          </p:cNvSpPr>
          <p:nvPr/>
        </p:nvSpPr>
        <p:spPr bwMode="auto">
          <a:xfrm>
            <a:off x="1371600" y="2805545"/>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5" name="Line 21"/>
          <p:cNvSpPr>
            <a:spLocks noChangeShapeType="1"/>
          </p:cNvSpPr>
          <p:nvPr/>
        </p:nvSpPr>
        <p:spPr bwMode="auto">
          <a:xfrm>
            <a:off x="3149600" y="2805545"/>
            <a:ext cx="609600" cy="55418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6" name="Line 22"/>
          <p:cNvSpPr>
            <a:spLocks noChangeShapeType="1"/>
          </p:cNvSpPr>
          <p:nvPr/>
        </p:nvSpPr>
        <p:spPr bwMode="auto">
          <a:xfrm>
            <a:off x="4504267" y="2874818"/>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7" name="AutoShape 23"/>
          <p:cNvSpPr>
            <a:spLocks noChangeArrowheads="1"/>
          </p:cNvSpPr>
          <p:nvPr/>
        </p:nvSpPr>
        <p:spPr bwMode="auto">
          <a:xfrm>
            <a:off x="8094133" y="4675909"/>
            <a:ext cx="609600" cy="277091"/>
          </a:xfrm>
          <a:custGeom>
            <a:avLst/>
            <a:gdLst>
              <a:gd name="T0" fmla="*/ 489871 w 21600"/>
              <a:gd name="T1" fmla="*/ 0 h 21600"/>
              <a:gd name="T2" fmla="*/ 293910 w 21600"/>
              <a:gd name="T3" fmla="*/ 101600 h 21600"/>
              <a:gd name="T4" fmla="*/ 0 w 21600"/>
              <a:gd name="T5" fmla="*/ 254014 h 21600"/>
              <a:gd name="T6" fmla="*/ 293910 w 21600"/>
              <a:gd name="T7" fmla="*/ 304800 h 21600"/>
              <a:gd name="T8" fmla="*/ 587820 w 21600"/>
              <a:gd name="T9" fmla="*/ 211667 h 21600"/>
              <a:gd name="T10" fmla="*/ 685800 w 21600"/>
              <a:gd name="T11" fmla="*/ 101600 h 21600"/>
              <a:gd name="T12" fmla="*/ 3 60000 65536"/>
              <a:gd name="T13" fmla="*/ 2 60000 65536"/>
              <a:gd name="T14" fmla="*/ 2 60000 65536"/>
              <a:gd name="T15" fmla="*/ 1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12700">
            <a:solidFill>
              <a:schemeClr val="tx1"/>
            </a:solidFill>
            <a:miter lim="800000"/>
            <a:headEnd/>
            <a:tailEnd/>
          </a:ln>
        </p:spPr>
        <p:txBody>
          <a:bodyPr wrap="none"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08" name="AutoShape 24"/>
          <p:cNvSpPr>
            <a:spLocks noChangeArrowheads="1"/>
          </p:cNvSpPr>
          <p:nvPr/>
        </p:nvSpPr>
        <p:spPr bwMode="auto">
          <a:xfrm flipH="1">
            <a:off x="643467" y="4675909"/>
            <a:ext cx="609600" cy="277091"/>
          </a:xfrm>
          <a:custGeom>
            <a:avLst/>
            <a:gdLst>
              <a:gd name="T0" fmla="*/ 489871 w 21600"/>
              <a:gd name="T1" fmla="*/ 0 h 21600"/>
              <a:gd name="T2" fmla="*/ 293910 w 21600"/>
              <a:gd name="T3" fmla="*/ 101600 h 21600"/>
              <a:gd name="T4" fmla="*/ 0 w 21600"/>
              <a:gd name="T5" fmla="*/ 254014 h 21600"/>
              <a:gd name="T6" fmla="*/ 293910 w 21600"/>
              <a:gd name="T7" fmla="*/ 304800 h 21600"/>
              <a:gd name="T8" fmla="*/ 587820 w 21600"/>
              <a:gd name="T9" fmla="*/ 211667 h 21600"/>
              <a:gd name="T10" fmla="*/ 685800 w 21600"/>
              <a:gd name="T11" fmla="*/ 101600 h 21600"/>
              <a:gd name="T12" fmla="*/ 3 60000 65536"/>
              <a:gd name="T13" fmla="*/ 2 60000 65536"/>
              <a:gd name="T14" fmla="*/ 2 60000 65536"/>
              <a:gd name="T15" fmla="*/ 1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12700">
            <a:solidFill>
              <a:schemeClr val="tx1"/>
            </a:solidFill>
            <a:miter lim="800000"/>
            <a:headEnd/>
            <a:tailEnd/>
          </a:ln>
        </p:spPr>
        <p:txBody>
          <a:bodyPr wrap="none"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09" name="Text Box 28"/>
          <p:cNvSpPr txBox="1">
            <a:spLocks noChangeArrowheads="1"/>
          </p:cNvSpPr>
          <p:nvPr/>
        </p:nvSpPr>
        <p:spPr bwMode="auto">
          <a:xfrm>
            <a:off x="2540000" y="5853547"/>
            <a:ext cx="4639412" cy="428131"/>
          </a:xfrm>
          <a:prstGeom prst="rect">
            <a:avLst/>
          </a:prstGeom>
          <a:solidFill>
            <a:srgbClr val="000000"/>
          </a:solidFill>
          <a:ln w="12700">
            <a:solidFill>
              <a:schemeClr val="hlink"/>
            </a:solidFill>
            <a:miter lim="800000"/>
            <a:headEnd/>
            <a:tailEnd/>
          </a:ln>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bg2"/>
                </a:solidFill>
                <a:latin typeface="Arial" pitchFamily="34" charset="0"/>
              </a:rPr>
              <a:t>Blood glucose– goes up after eating</a:t>
            </a:r>
          </a:p>
        </p:txBody>
      </p:sp>
      <p:sp>
        <p:nvSpPr>
          <p:cNvPr id="93210" name="Line 31"/>
          <p:cNvSpPr>
            <a:spLocks noChangeShapeType="1"/>
          </p:cNvSpPr>
          <p:nvPr/>
        </p:nvSpPr>
        <p:spPr bwMode="auto">
          <a:xfrm>
            <a:off x="5342467" y="2389911"/>
            <a:ext cx="47413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1" name="Text Box 33"/>
          <p:cNvSpPr txBox="1">
            <a:spLocks noChangeArrowheads="1"/>
          </p:cNvSpPr>
          <p:nvPr/>
        </p:nvSpPr>
        <p:spPr bwMode="auto">
          <a:xfrm>
            <a:off x="6062134" y="2265754"/>
            <a:ext cx="1939955" cy="76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Insulin</a:t>
            </a:r>
          </a:p>
          <a:p>
            <a:r>
              <a:rPr lang="en-US" altLang="en-US" sz="2182" dirty="0">
                <a:solidFill>
                  <a:schemeClr val="tx1"/>
                </a:solidFill>
                <a:latin typeface="Arial" pitchFamily="34" charset="0"/>
              </a:rPr>
              <a:t>Blood glucose</a:t>
            </a:r>
          </a:p>
        </p:txBody>
      </p:sp>
      <p:sp>
        <p:nvSpPr>
          <p:cNvPr id="93212" name="Line 34"/>
          <p:cNvSpPr>
            <a:spLocks noChangeShapeType="1"/>
          </p:cNvSpPr>
          <p:nvPr/>
        </p:nvSpPr>
        <p:spPr bwMode="auto">
          <a:xfrm>
            <a:off x="5477933" y="2667000"/>
            <a:ext cx="338667"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3" name="Text Box 35"/>
          <p:cNvSpPr txBox="1">
            <a:spLocks noChangeArrowheads="1"/>
          </p:cNvSpPr>
          <p:nvPr/>
        </p:nvSpPr>
        <p:spPr bwMode="auto">
          <a:xfrm>
            <a:off x="6305925" y="3978744"/>
            <a:ext cx="1754006" cy="4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Basal insulin</a:t>
            </a:r>
          </a:p>
        </p:txBody>
      </p:sp>
      <p:sp>
        <p:nvSpPr>
          <p:cNvPr id="93214" name="Line 36"/>
          <p:cNvSpPr>
            <a:spLocks noChangeShapeType="1"/>
          </p:cNvSpPr>
          <p:nvPr/>
        </p:nvSpPr>
        <p:spPr bwMode="auto">
          <a:xfrm flipH="1" flipV="1">
            <a:off x="2810934" y="4329545"/>
            <a:ext cx="1151467" cy="152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3215" name="Group 31"/>
          <p:cNvGrpSpPr>
            <a:grpSpLocks/>
          </p:cNvGrpSpPr>
          <p:nvPr/>
        </p:nvGrpSpPr>
        <p:grpSpPr bwMode="auto">
          <a:xfrm>
            <a:off x="2404534" y="2528455"/>
            <a:ext cx="843844" cy="1939636"/>
            <a:chOff x="1682" y="1632"/>
            <a:chExt cx="598" cy="1344"/>
          </a:xfrm>
        </p:grpSpPr>
        <p:sp>
          <p:nvSpPr>
            <p:cNvPr id="93216" name="Freeform 5"/>
            <p:cNvSpPr>
              <a:spLocks/>
            </p:cNvSpPr>
            <p:nvPr/>
          </p:nvSpPr>
          <p:spPr bwMode="auto">
            <a:xfrm>
              <a:off x="1944" y="1632"/>
              <a:ext cx="336" cy="1344"/>
            </a:xfrm>
            <a:custGeom>
              <a:avLst/>
              <a:gdLst>
                <a:gd name="T0" fmla="*/ 0 w 289"/>
                <a:gd name="T1" fmla="*/ 0 h 1033"/>
                <a:gd name="T2" fmla="*/ 288 w 289"/>
                <a:gd name="T3" fmla="*/ 1032 h 1033"/>
                <a:gd name="T4" fmla="*/ 0 60000 65536"/>
                <a:gd name="T5" fmla="*/ 0 60000 65536"/>
                <a:gd name="T6" fmla="*/ 0 w 289"/>
                <a:gd name="T7" fmla="*/ 0 h 1033"/>
                <a:gd name="T8" fmla="*/ 289 w 289"/>
                <a:gd name="T9" fmla="*/ 1033 h 1033"/>
              </a:gdLst>
              <a:ahLst/>
              <a:cxnLst>
                <a:cxn ang="T4">
                  <a:pos x="T0" y="T1"/>
                </a:cxn>
                <a:cxn ang="T5">
                  <a:pos x="T2" y="T3"/>
                </a:cxn>
              </a:cxnLst>
              <a:rect l="T6" t="T7" r="T8" b="T9"/>
              <a:pathLst>
                <a:path w="289" h="1033">
                  <a:moveTo>
                    <a:pt x="0" y="0"/>
                  </a:moveTo>
                  <a:lnTo>
                    <a:pt x="288"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17" name="Freeform 4"/>
            <p:cNvSpPr>
              <a:spLocks/>
            </p:cNvSpPr>
            <p:nvPr/>
          </p:nvSpPr>
          <p:spPr bwMode="auto">
            <a:xfrm>
              <a:off x="1682" y="1632"/>
              <a:ext cx="270" cy="1297"/>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solidFill>
              <a:schemeClr val="tx2"/>
            </a:solidFill>
            <a:ln w="76200" cap="rnd">
              <a:solidFill>
                <a:schemeClr val="tx1"/>
              </a:solidFill>
              <a:round/>
              <a:headEnd/>
              <a:tailEnd/>
            </a:ln>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grpSp>
      <p:sp>
        <p:nvSpPr>
          <p:cNvPr id="2" name="Rectangle: Rounded Corners 1">
            <a:extLst>
              <a:ext uri="{FF2B5EF4-FFF2-40B4-BE49-F238E27FC236}">
                <a16:creationId xmlns:a16="http://schemas.microsoft.com/office/drawing/2014/main" id="{17B0C50A-F720-FAAA-A3F1-B5703F02D0A0}"/>
              </a:ext>
            </a:extLst>
          </p:cNvPr>
          <p:cNvSpPr/>
          <p:nvPr/>
        </p:nvSpPr>
        <p:spPr>
          <a:xfrm>
            <a:off x="762000" y="6253675"/>
            <a:ext cx="903637" cy="4498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4488294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37587"/>
                                        </p:tgtEl>
                                        <p:attrNameLst>
                                          <p:attrName>style.visibility</p:attrName>
                                        </p:attrNameLst>
                                      </p:cBhvr>
                                      <p:to>
                                        <p:strVal val="visible"/>
                                      </p:to>
                                    </p:set>
                                    <p:anim calcmode="lin" valueType="num">
                                      <p:cBhvr>
                                        <p:cTn id="7" dur="500" fill="hold"/>
                                        <p:tgtEl>
                                          <p:spTgt spid="237587"/>
                                        </p:tgtEl>
                                        <p:attrNameLst>
                                          <p:attrName>ppt_w</p:attrName>
                                        </p:attrNameLst>
                                      </p:cBhvr>
                                      <p:tavLst>
                                        <p:tav tm="0">
                                          <p:val>
                                            <p:fltVal val="0"/>
                                          </p:val>
                                        </p:tav>
                                        <p:tav tm="100000">
                                          <p:val>
                                            <p:strVal val="#ppt_w"/>
                                          </p:val>
                                        </p:tav>
                                      </p:tavLst>
                                    </p:anim>
                                    <p:anim calcmode="lin" valueType="num">
                                      <p:cBhvr>
                                        <p:cTn id="8" dur="500" fill="hold"/>
                                        <p:tgtEl>
                                          <p:spTgt spid="23758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37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86" grpId="0" autoUpdateAnimBg="0"/>
      <p:bldP spid="237587"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553200" y="1654039"/>
            <a:ext cx="2124450" cy="1321929"/>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dirty="0">
              <a:solidFill>
                <a:srgbClr val="000000"/>
              </a:solidFill>
              <a:latin typeface="Arial" charset="0"/>
            </a:endParaRPr>
          </a:p>
        </p:txBody>
      </p:sp>
      <p:sp>
        <p:nvSpPr>
          <p:cNvPr id="2" name="Title 1"/>
          <p:cNvSpPr>
            <a:spLocks noGrp="1"/>
          </p:cNvSpPr>
          <p:nvPr>
            <p:ph type="title"/>
          </p:nvPr>
        </p:nvSpPr>
        <p:spPr>
          <a:xfrm>
            <a:off x="266700" y="523819"/>
            <a:ext cx="8610600" cy="971550"/>
          </a:xfrm>
        </p:spPr>
        <p:txBody>
          <a:bodyPr>
            <a:normAutofit fontScale="90000"/>
          </a:bodyPr>
          <a:lstStyle/>
          <a:p>
            <a:r>
              <a:rPr lang="en-US" dirty="0"/>
              <a:t>Long-acting Insulin with Insulin analog</a:t>
            </a:r>
          </a:p>
        </p:txBody>
      </p:sp>
      <p:sp>
        <p:nvSpPr>
          <p:cNvPr id="4" name="Text Placeholder 3"/>
          <p:cNvSpPr>
            <a:spLocks noGrp="1"/>
          </p:cNvSpPr>
          <p:nvPr>
            <p:ph type="body" sz="quarter" idx="10"/>
          </p:nvPr>
        </p:nvSpPr>
        <p:spPr>
          <a:xfrm>
            <a:off x="3657600" y="6214211"/>
            <a:ext cx="4572000" cy="381000"/>
          </a:xfrm>
        </p:spPr>
        <p:txBody>
          <a:bodyPr/>
          <a:lstStyle/>
          <a:p>
            <a:pPr lvl="0"/>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2020.</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50" y="1799165"/>
            <a:ext cx="608685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Rounded Corners 2">
            <a:extLst>
              <a:ext uri="{FF2B5EF4-FFF2-40B4-BE49-F238E27FC236}">
                <a16:creationId xmlns:a16="http://schemas.microsoft.com/office/drawing/2014/main" id="{EDF51B18-1223-0EBC-866D-AAC58E22E3BE}"/>
              </a:ext>
            </a:extLst>
          </p:cNvPr>
          <p:cNvSpPr/>
          <p:nvPr/>
        </p:nvSpPr>
        <p:spPr>
          <a:xfrm>
            <a:off x="685800" y="6145223"/>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TextBox 4"/>
          <p:cNvSpPr txBox="1"/>
          <p:nvPr/>
        </p:nvSpPr>
        <p:spPr>
          <a:xfrm>
            <a:off x="6553200" y="1658387"/>
            <a:ext cx="2090157" cy="1200329"/>
          </a:xfrm>
          <a:prstGeom prst="rect">
            <a:avLst/>
          </a:prstGeom>
          <a:noFill/>
        </p:spPr>
        <p:txBody>
          <a:bodyPr wrap="square" rtlCol="0">
            <a:spAutoFit/>
          </a:bodyPr>
          <a:lstStyle/>
          <a:p>
            <a:pPr algn="ctr" fontAlgn="base">
              <a:spcBef>
                <a:spcPct val="0"/>
              </a:spcBef>
              <a:spcAft>
                <a:spcPct val="0"/>
              </a:spcAft>
            </a:pPr>
            <a:r>
              <a:rPr lang="en-US" dirty="0">
                <a:solidFill>
                  <a:schemeClr val="bg1"/>
                </a:solidFill>
                <a:latin typeface="+mn-lt"/>
              </a:rPr>
              <a:t>Long-acting serves as basal</a:t>
            </a:r>
          </a:p>
          <a:p>
            <a:pPr algn="ctr" fontAlgn="base">
              <a:spcBef>
                <a:spcPct val="0"/>
              </a:spcBef>
              <a:spcAft>
                <a:spcPct val="0"/>
              </a:spcAft>
            </a:pPr>
            <a:r>
              <a:rPr lang="en-US" dirty="0">
                <a:solidFill>
                  <a:schemeClr val="bg1"/>
                </a:solidFill>
                <a:latin typeface="+mn-lt"/>
              </a:rPr>
              <a:t>insulin analog serves as bolus</a:t>
            </a:r>
          </a:p>
        </p:txBody>
      </p:sp>
    </p:spTree>
    <p:extLst>
      <p:ext uri="{BB962C8B-B14F-4D97-AF65-F5344CB8AC3E}">
        <p14:creationId xmlns:p14="http://schemas.microsoft.com/office/powerpoint/2010/main" val="1276585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C53F-7E34-6185-A61F-38E669DEF0AA}"/>
              </a:ext>
            </a:extLst>
          </p:cNvPr>
          <p:cNvSpPr>
            <a:spLocks noGrp="1"/>
          </p:cNvSpPr>
          <p:nvPr>
            <p:ph type="title"/>
          </p:nvPr>
        </p:nvSpPr>
        <p:spPr/>
        <p:txBody>
          <a:bodyPr/>
          <a:lstStyle/>
          <a:p>
            <a:r>
              <a:rPr lang="en-US" dirty="0"/>
              <a:t>ReVive Step 4</a:t>
            </a:r>
          </a:p>
        </p:txBody>
      </p:sp>
      <p:sp>
        <p:nvSpPr>
          <p:cNvPr id="14" name="Content Placeholder 13"/>
          <p:cNvSpPr>
            <a:spLocks noGrp="1"/>
          </p:cNvSpPr>
          <p:nvPr>
            <p:ph sz="quarter" idx="1"/>
          </p:nvPr>
        </p:nvSpPr>
        <p:spPr/>
        <p:txBody>
          <a:bodyPr>
            <a:normAutofit/>
          </a:bodyPr>
          <a:lstStyle/>
          <a:p>
            <a:pPr marL="0" indent="0" algn="ctr">
              <a:lnSpc>
                <a:spcPct val="110000"/>
              </a:lnSpc>
              <a:spcBef>
                <a:spcPts val="0"/>
              </a:spcBef>
              <a:buNone/>
            </a:pPr>
            <a:r>
              <a:rPr lang="en-US" sz="2800" b="1" dirty="0">
                <a:solidFill>
                  <a:srgbClr val="0070C0"/>
                </a:solidFill>
                <a:latin typeface="Calibri" panose="020F0502020204030204" pitchFamily="34" charset="0"/>
                <a:cs typeface="Calibri" panose="020F0502020204030204" pitchFamily="34" charset="0"/>
              </a:rPr>
              <a:t>Problem solve and enhance glucose management</a:t>
            </a:r>
          </a:p>
          <a:p>
            <a:pPr marL="0" indent="0">
              <a:lnSpc>
                <a:spcPct val="110000"/>
              </a:lnSpc>
              <a:spcBef>
                <a:spcPts val="0"/>
              </a:spcBef>
              <a:buNone/>
            </a:pPr>
            <a:endParaRPr lang="en-US" sz="2401" b="1"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800" b="1" dirty="0">
                <a:latin typeface="Calibri" panose="020F0502020204030204" pitchFamily="34" charset="0"/>
                <a:ea typeface="Calibri" panose="020F0502020204030204" pitchFamily="34" charset="0"/>
              </a:rPr>
              <a:t>Step 4: Optimize self-management based on personal choice and values—”find the expert within.”</a:t>
            </a:r>
          </a:p>
          <a:p>
            <a:pPr marL="0" indent="0">
              <a:lnSpc>
                <a:spcPct val="110000"/>
              </a:lnSpc>
              <a:spcBef>
                <a:spcPts val="0"/>
              </a:spcBef>
              <a:buNone/>
            </a:pPr>
            <a:endParaRPr lang="en-US" sz="2800"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This step has several elements.</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a:t>
            </a:r>
            <a:r>
              <a:rPr lang="en-US" sz="2800" dirty="0">
                <a:solidFill>
                  <a:srgbClr val="7030A0"/>
                </a:solidFill>
                <a:latin typeface="Calibri" panose="020F0502020204030204" pitchFamily="34" charset="0"/>
                <a:ea typeface="Calibri" panose="020F0502020204030204" pitchFamily="34" charset="0"/>
              </a:rPr>
              <a:t>- </a:t>
            </a:r>
            <a:r>
              <a:rPr lang="en-US" sz="2800" dirty="0">
                <a:solidFill>
                  <a:srgbClr val="0070C0"/>
                </a:solidFill>
                <a:latin typeface="Calibri" panose="020F0502020204030204" pitchFamily="34" charset="0"/>
                <a:ea typeface="Calibri" panose="020F0502020204030204" pitchFamily="34" charset="0"/>
              </a:rPr>
              <a:t>Organize diabetes tool kit         </a:t>
            </a:r>
            <a:r>
              <a:rPr lang="en-US" sz="2800" dirty="0">
                <a:latin typeface="Calibri" panose="020F0502020204030204" pitchFamily="34" charset="0"/>
                <a:ea typeface="Calibri" panose="020F0502020204030204" pitchFamily="34" charset="0"/>
              </a:rPr>
              <a:t>    </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 Collect data and identify most pressing problem </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 Explore problem and identify patterns </a:t>
            </a:r>
          </a:p>
          <a:p>
            <a:pPr marL="0" indent="0">
              <a:lnSpc>
                <a:spcPct val="110000"/>
              </a:lnSpc>
              <a:spcBef>
                <a:spcPts val="0"/>
              </a:spcBef>
              <a:buNone/>
            </a:pPr>
            <a:endParaRPr lang="en-US" sz="2701" b="1"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39096AA7-1789-104B-1B9A-818647BB91FF}"/>
              </a:ext>
            </a:extLst>
          </p:cNvPr>
          <p:cNvSpPr/>
          <p:nvPr/>
        </p:nvSpPr>
        <p:spPr>
          <a:xfrm>
            <a:off x="762000" y="6253675"/>
            <a:ext cx="903637" cy="4498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086062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4">
                                            <p:txEl>
                                              <p:pRg st="5" end="5"/>
                                            </p:txEl>
                                          </p:spTgt>
                                        </p:tgtEl>
                                        <p:attrNameLst>
                                          <p:attrName>style.color</p:attrName>
                                        </p:attrNameLst>
                                      </p:cBhvr>
                                      <p:to>
                                        <a:schemeClr val="accent2"/>
                                      </p:to>
                                    </p:animClr>
                                    <p:animClr clrSpc="rgb" dir="cw">
                                      <p:cBhvr>
                                        <p:cTn id="7" dur="500" fill="hold"/>
                                        <p:tgtEl>
                                          <p:spTgt spid="14">
                                            <p:txEl>
                                              <p:pRg st="5" end="5"/>
                                            </p:txEl>
                                          </p:spTgt>
                                        </p:tgtEl>
                                        <p:attrNameLst>
                                          <p:attrName>fillcolor</p:attrName>
                                        </p:attrNameLst>
                                      </p:cBhvr>
                                      <p:to>
                                        <a:schemeClr val="accent2"/>
                                      </p:to>
                                    </p:animClr>
                                    <p:set>
                                      <p:cBhvr>
                                        <p:cTn id="8" dur="500" fill="hold"/>
                                        <p:tgtEl>
                                          <p:spTgt spid="14">
                                            <p:txEl>
                                              <p:pRg st="5" end="5"/>
                                            </p:txEl>
                                          </p:spTgt>
                                        </p:tgtEl>
                                        <p:attrNameLst>
                                          <p:attrName>fill.type</p:attrName>
                                        </p:attrNameLst>
                                      </p:cBhvr>
                                      <p:to>
                                        <p:strVal val="solid"/>
                                      </p:to>
                                    </p:set>
                                    <p:set>
                                      <p:cBhvr>
                                        <p:cTn id="9" dur="500" fill="hold"/>
                                        <p:tgtEl>
                                          <p:spTgt spid="14">
                                            <p:txEl>
                                              <p:pRg st="5" end="5"/>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14">
                                            <p:txEl>
                                              <p:pRg st="6" end="6"/>
                                            </p:txEl>
                                          </p:spTgt>
                                        </p:tgtEl>
                                        <p:attrNameLst>
                                          <p:attrName>style.color</p:attrName>
                                        </p:attrNameLst>
                                      </p:cBhvr>
                                      <p:to>
                                        <a:schemeClr val="accent2"/>
                                      </p:to>
                                    </p:animClr>
                                    <p:animClr clrSpc="rgb" dir="cw">
                                      <p:cBhvr>
                                        <p:cTn id="14" dur="500" fill="hold"/>
                                        <p:tgtEl>
                                          <p:spTgt spid="14">
                                            <p:txEl>
                                              <p:pRg st="6" end="6"/>
                                            </p:txEl>
                                          </p:spTgt>
                                        </p:tgtEl>
                                        <p:attrNameLst>
                                          <p:attrName>fillcolor</p:attrName>
                                        </p:attrNameLst>
                                      </p:cBhvr>
                                      <p:to>
                                        <a:schemeClr val="accent2"/>
                                      </p:to>
                                    </p:animClr>
                                    <p:set>
                                      <p:cBhvr>
                                        <p:cTn id="15" dur="500" fill="hold"/>
                                        <p:tgtEl>
                                          <p:spTgt spid="14">
                                            <p:txEl>
                                              <p:pRg st="6" end="6"/>
                                            </p:txEl>
                                          </p:spTgt>
                                        </p:tgtEl>
                                        <p:attrNameLst>
                                          <p:attrName>fill.type</p:attrName>
                                        </p:attrNameLst>
                                      </p:cBhvr>
                                      <p:to>
                                        <p:strVal val="solid"/>
                                      </p:to>
                                    </p:set>
                                    <p:set>
                                      <p:cBhvr>
                                        <p:cTn id="16" dur="500" fill="hold"/>
                                        <p:tgtEl>
                                          <p:spTgt spid="14">
                                            <p:txEl>
                                              <p:pRg st="6" end="6"/>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14">
                                            <p:txEl>
                                              <p:pRg st="7" end="7"/>
                                            </p:txEl>
                                          </p:spTgt>
                                        </p:tgtEl>
                                        <p:attrNameLst>
                                          <p:attrName>style.color</p:attrName>
                                        </p:attrNameLst>
                                      </p:cBhvr>
                                      <p:to>
                                        <a:schemeClr val="accent2"/>
                                      </p:to>
                                    </p:animClr>
                                    <p:animClr clrSpc="rgb" dir="cw">
                                      <p:cBhvr>
                                        <p:cTn id="21" dur="500" fill="hold"/>
                                        <p:tgtEl>
                                          <p:spTgt spid="14">
                                            <p:txEl>
                                              <p:pRg st="7" end="7"/>
                                            </p:txEl>
                                          </p:spTgt>
                                        </p:tgtEl>
                                        <p:attrNameLst>
                                          <p:attrName>fillcolor</p:attrName>
                                        </p:attrNameLst>
                                      </p:cBhvr>
                                      <p:to>
                                        <a:schemeClr val="accent2"/>
                                      </p:to>
                                    </p:animClr>
                                    <p:set>
                                      <p:cBhvr>
                                        <p:cTn id="22" dur="500" fill="hold"/>
                                        <p:tgtEl>
                                          <p:spTgt spid="14">
                                            <p:txEl>
                                              <p:pRg st="7" end="7"/>
                                            </p:txEl>
                                          </p:spTgt>
                                        </p:tgtEl>
                                        <p:attrNameLst>
                                          <p:attrName>fill.type</p:attrName>
                                        </p:attrNameLst>
                                      </p:cBhvr>
                                      <p:to>
                                        <p:strVal val="solid"/>
                                      </p:to>
                                    </p:set>
                                    <p:set>
                                      <p:cBhvr>
                                        <p:cTn id="23" dur="500" fill="hold"/>
                                        <p:tgtEl>
                                          <p:spTgt spid="14">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617" y="966426"/>
            <a:ext cx="800308" cy="800308"/>
          </a:xfrm>
          <a:prstGeom prst="rect">
            <a:avLst/>
          </a:prstGeom>
        </p:spPr>
      </p:pic>
      <p:sp>
        <p:nvSpPr>
          <p:cNvPr id="4" name="Title 3">
            <a:extLst>
              <a:ext uri="{FF2B5EF4-FFF2-40B4-BE49-F238E27FC236}">
                <a16:creationId xmlns:a16="http://schemas.microsoft.com/office/drawing/2014/main" id="{E480F37E-9C84-940C-968A-D88E4A744039}"/>
              </a:ext>
            </a:extLst>
          </p:cNvPr>
          <p:cNvSpPr>
            <a:spLocks noGrp="1"/>
          </p:cNvSpPr>
          <p:nvPr>
            <p:ph type="title"/>
          </p:nvPr>
        </p:nvSpPr>
        <p:spPr/>
        <p:txBody>
          <a:bodyPr/>
          <a:lstStyle/>
          <a:p>
            <a:r>
              <a:rPr lang="en-US" dirty="0"/>
              <a:t> Start Here - Organize Tool Kit</a:t>
            </a:r>
          </a:p>
        </p:txBody>
      </p:sp>
      <p:sp>
        <p:nvSpPr>
          <p:cNvPr id="7" name="Content Placeholder 6">
            <a:extLst>
              <a:ext uri="{FF2B5EF4-FFF2-40B4-BE49-F238E27FC236}">
                <a16:creationId xmlns:a16="http://schemas.microsoft.com/office/drawing/2014/main" id="{5315FFC0-C1DD-C600-8DB0-37149AB72036}"/>
              </a:ext>
            </a:extLst>
          </p:cNvPr>
          <p:cNvSpPr>
            <a:spLocks noGrp="1"/>
          </p:cNvSpPr>
          <p:nvPr>
            <p:ph sz="quarter" idx="1"/>
          </p:nvPr>
        </p:nvSpPr>
        <p:spPr>
          <a:xfrm>
            <a:off x="457200" y="1344584"/>
            <a:ext cx="8229600" cy="5132416"/>
          </a:xfrm>
        </p:spPr>
        <p:txBody>
          <a:bodyPr>
            <a:normAutofit/>
          </a:bodyPr>
          <a:lstStyle/>
          <a:p>
            <a:pPr marL="274320" lvl="1" indent="0">
              <a:lnSpc>
                <a:spcPct val="120000"/>
              </a:lnSpc>
              <a:buClr>
                <a:srgbClr val="005959"/>
              </a:buClr>
              <a:buNone/>
            </a:pPr>
            <a:r>
              <a:rPr lang="en-US" sz="2800" b="1" dirty="0">
                <a:solidFill>
                  <a:srgbClr val="0070C0"/>
                </a:solidFill>
                <a:cs typeface="Calibri" panose="020F0502020204030204" pitchFamily="34" charset="0"/>
              </a:rPr>
              <a:t>Organizing the </a:t>
            </a:r>
            <a:r>
              <a:rPr lang="en-US" sz="2800" b="1" dirty="0">
                <a:solidFill>
                  <a:srgbClr val="0070C0"/>
                </a:solidFill>
                <a:latin typeface="Calibri" panose="020F0502020204030204" pitchFamily="34" charset="0"/>
                <a:cs typeface="Calibri" panose="020F0502020204030204" pitchFamily="34" charset="0"/>
              </a:rPr>
              <a:t>Toolkit is the MOST frequently omitted step</a:t>
            </a:r>
            <a:r>
              <a:rPr lang="en-US" sz="2800" b="1" dirty="0">
                <a:solidFill>
                  <a:srgbClr val="0070C0"/>
                </a:solidFill>
                <a:cs typeface="Calibri" panose="020F0502020204030204" pitchFamily="34" charset="0"/>
              </a:rPr>
              <a:t>, y</a:t>
            </a:r>
            <a:r>
              <a:rPr lang="en-US" sz="2800" b="1" dirty="0">
                <a:solidFill>
                  <a:srgbClr val="0070C0"/>
                </a:solidFill>
                <a:latin typeface="Calibri" panose="020F0502020204030204" pitchFamily="34" charset="0"/>
                <a:cs typeface="Calibri" panose="020F0502020204030204" pitchFamily="34" charset="0"/>
              </a:rPr>
              <a:t>et it may be the MOST important one!</a:t>
            </a:r>
          </a:p>
          <a:p>
            <a:pPr marL="617311" lvl="1" indent="-342991">
              <a:lnSpc>
                <a:spcPct val="120000"/>
              </a:lnSpc>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Gather all insulin devices and medications in one place.</a:t>
            </a:r>
          </a:p>
          <a:p>
            <a:pPr marL="617311" lvl="1" indent="-342991">
              <a:lnSpc>
                <a:spcPct val="120000"/>
              </a:lnSpc>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Check everything systematically to make sure that everything is working  the way it should.</a:t>
            </a:r>
          </a:p>
          <a:p>
            <a:pPr marL="617311" lvl="1" indent="-342991">
              <a:lnSpc>
                <a:spcPct val="120000"/>
              </a:lnSpc>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Make sure supplies and insulin are not out of date.</a:t>
            </a: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Evaluate</a:t>
            </a:r>
            <a:r>
              <a:rPr lang="en-US" dirty="0">
                <a:latin typeface="Calibri" panose="020F0502020204030204" pitchFamily="34" charset="0"/>
                <a:cs typeface="Calibri" panose="020F0502020204030204" pitchFamily="34" charset="0"/>
              </a:rPr>
              <a:t> injection sites.</a:t>
            </a: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Then move on</a:t>
            </a:r>
            <a:r>
              <a:rPr lang="en-US" dirty="0">
                <a:latin typeface="Calibri" panose="020F0502020204030204" pitchFamily="34" charset="0"/>
                <a:cs typeface="Calibri" panose="020F0502020204030204" pitchFamily="34" charset="0"/>
              </a:rPr>
              <a:t>to checking insulin dosing</a:t>
            </a:r>
          </a:p>
          <a:p>
            <a:pPr lvl="1"/>
            <a:endParaRPr lang="en-US" b="1" dirty="0">
              <a:latin typeface="Calibri" panose="020F0502020204030204" pitchFamily="34" charset="0"/>
              <a:cs typeface="Calibri" panose="020F0502020204030204" pitchFamily="34" charset="0"/>
            </a:endParaRPr>
          </a:p>
          <a:p>
            <a:endParaRPr lang="en-US" sz="3200" b="1" dirty="0">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F6425DF-6865-C25F-A6E7-F5D57B662A03}"/>
              </a:ext>
            </a:extLst>
          </p:cNvPr>
          <p:cNvSpPr/>
          <p:nvPr/>
        </p:nvSpPr>
        <p:spPr>
          <a:xfrm>
            <a:off x="762000" y="6253675"/>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645274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B9FB-5689-5B73-64DF-B9BB1C352FCD}"/>
              </a:ext>
            </a:extLst>
          </p:cNvPr>
          <p:cNvSpPr>
            <a:spLocks noGrp="1"/>
          </p:cNvSpPr>
          <p:nvPr>
            <p:ph type="title"/>
          </p:nvPr>
        </p:nvSpPr>
        <p:spPr>
          <a:xfrm>
            <a:off x="457200" y="152400"/>
            <a:ext cx="8229600" cy="990600"/>
          </a:xfrm>
        </p:spPr>
        <p:txBody>
          <a:bodyPr>
            <a:normAutofit/>
          </a:bodyPr>
          <a:lstStyle/>
          <a:p>
            <a:r>
              <a:rPr lang="en-US" dirty="0"/>
              <a:t>ReVive 5 Tool Kit Assessment Sheet</a:t>
            </a:r>
          </a:p>
        </p:txBody>
      </p:sp>
      <p:pic>
        <p:nvPicPr>
          <p:cNvPr id="11" name="Content Placeholder 10">
            <a:extLst>
              <a:ext uri="{FF2B5EF4-FFF2-40B4-BE49-F238E27FC236}">
                <a16:creationId xmlns:a16="http://schemas.microsoft.com/office/drawing/2014/main" id="{EE25F20C-B371-4ADB-DF66-D34939C50A81}"/>
              </a:ext>
            </a:extLst>
          </p:cNvPr>
          <p:cNvPicPr>
            <a:picLocks noGrp="1" noChangeAspect="1"/>
          </p:cNvPicPr>
          <p:nvPr>
            <p:ph sz="quarter" idx="1"/>
          </p:nvPr>
        </p:nvPicPr>
        <p:blipFill>
          <a:blip r:embed="rId2"/>
          <a:stretch>
            <a:fillRect/>
          </a:stretch>
        </p:blipFill>
        <p:spPr>
          <a:xfrm>
            <a:off x="762000" y="1272455"/>
            <a:ext cx="7428149" cy="5426075"/>
          </a:xfrm>
        </p:spPr>
      </p:pic>
    </p:spTree>
    <p:extLst>
      <p:ext uri="{BB962C8B-B14F-4D97-AF65-F5344CB8AC3E}">
        <p14:creationId xmlns:p14="http://schemas.microsoft.com/office/powerpoint/2010/main" val="267816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EA1083-3E6F-4C7C-8FED-2B0968834EA7}"/>
              </a:ext>
            </a:extLst>
          </p:cNvPr>
          <p:cNvSpPr>
            <a:spLocks noGrp="1"/>
          </p:cNvSpPr>
          <p:nvPr>
            <p:ph type="title"/>
          </p:nvPr>
        </p:nvSpPr>
        <p:spPr>
          <a:xfrm>
            <a:off x="457200" y="228600"/>
            <a:ext cx="8229600" cy="914400"/>
          </a:xfrm>
        </p:spPr>
        <p:txBody>
          <a:bodyPr anchor="b">
            <a:normAutofit/>
          </a:bodyPr>
          <a:lstStyle/>
          <a:p>
            <a:r>
              <a:rPr lang="en-US" dirty="0"/>
              <a:t>Diabetes Toolkit</a:t>
            </a:r>
          </a:p>
        </p:txBody>
      </p:sp>
      <p:sp>
        <p:nvSpPr>
          <p:cNvPr id="16" name="Content Placeholder 3">
            <a:extLst>
              <a:ext uri="{FF2B5EF4-FFF2-40B4-BE49-F238E27FC236}">
                <a16:creationId xmlns:a16="http://schemas.microsoft.com/office/drawing/2014/main" id="{A7D1FE0D-B53C-4ABB-9774-DD520B024668}"/>
              </a:ext>
            </a:extLst>
          </p:cNvPr>
          <p:cNvSpPr>
            <a:spLocks noGrp="1"/>
          </p:cNvSpPr>
          <p:nvPr>
            <p:ph sz="quarter" idx="2"/>
          </p:nvPr>
        </p:nvSpPr>
        <p:spPr>
          <a:xfrm>
            <a:off x="4632198" y="1216152"/>
            <a:ext cx="4041648" cy="4937760"/>
          </a:xfrm>
        </p:spPr>
        <p:txBody>
          <a:bodyPr>
            <a:normAutofit fontScale="92500" lnSpcReduction="10000"/>
          </a:bodyPr>
          <a:lstStyle/>
          <a:p>
            <a:r>
              <a:rPr lang="en-US" dirty="0"/>
              <a:t>Can access glucose reports?</a:t>
            </a:r>
          </a:p>
          <a:p>
            <a:r>
              <a:rPr lang="en-US" dirty="0"/>
              <a:t>Diabetes ID</a:t>
            </a:r>
          </a:p>
          <a:p>
            <a:pPr lvl="1"/>
            <a:r>
              <a:rPr lang="en-US" sz="3200" dirty="0"/>
              <a:t>Phone, medic alert, on person</a:t>
            </a:r>
          </a:p>
          <a:p>
            <a:r>
              <a:rPr lang="en-US" dirty="0"/>
              <a:t>Carbohydrate source</a:t>
            </a:r>
          </a:p>
          <a:p>
            <a:pPr lvl="1"/>
            <a:r>
              <a:rPr lang="en-US" sz="3200" dirty="0"/>
              <a:t>Granola bar, glucose tabs, GU, gummy bears</a:t>
            </a:r>
          </a:p>
          <a:p>
            <a:r>
              <a:rPr lang="en-US" dirty="0"/>
              <a:t>Glucagon Rescue Meds</a:t>
            </a:r>
          </a:p>
        </p:txBody>
      </p:sp>
      <p:graphicFrame>
        <p:nvGraphicFramePr>
          <p:cNvPr id="18" name="Text Placeholder 2">
            <a:extLst>
              <a:ext uri="{FF2B5EF4-FFF2-40B4-BE49-F238E27FC236}">
                <a16:creationId xmlns:a16="http://schemas.microsoft.com/office/drawing/2014/main" id="{3C26DB38-6B84-49FA-BC5D-9BE5769D6F3E}"/>
              </a:ext>
            </a:extLst>
          </p:cNvPr>
          <p:cNvGraphicFramePr/>
          <p:nvPr/>
        </p:nvGraphicFramePr>
        <p:xfrm>
          <a:off x="457200" y="121920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Rounded Corners 1">
            <a:extLst>
              <a:ext uri="{FF2B5EF4-FFF2-40B4-BE49-F238E27FC236}">
                <a16:creationId xmlns:a16="http://schemas.microsoft.com/office/drawing/2014/main" id="{FC9F7162-1538-9F62-947C-5B3C59C59217}"/>
              </a:ext>
            </a:extLst>
          </p:cNvPr>
          <p:cNvSpPr/>
          <p:nvPr/>
        </p:nvSpPr>
        <p:spPr>
          <a:xfrm>
            <a:off x="762000" y="6253675"/>
            <a:ext cx="903637" cy="449876"/>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53302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$4.99 Tackle box - Wow</a:t>
            </a:r>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685800" y="1295400"/>
            <a:ext cx="3702843" cy="493712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285188"/>
            <a:ext cx="3657600" cy="4876800"/>
          </a:xfrm>
          <a:prstGeom prst="rect">
            <a:avLst/>
          </a:prstGeom>
        </p:spPr>
      </p:pic>
      <p:sp>
        <p:nvSpPr>
          <p:cNvPr id="3" name="Rectangle: Rounded Corners 2">
            <a:extLst>
              <a:ext uri="{FF2B5EF4-FFF2-40B4-BE49-F238E27FC236}">
                <a16:creationId xmlns:a16="http://schemas.microsoft.com/office/drawing/2014/main" id="{1420922D-23D5-5E71-B9C2-266A55249E34}"/>
              </a:ext>
            </a:extLst>
          </p:cNvPr>
          <p:cNvSpPr/>
          <p:nvPr/>
        </p:nvSpPr>
        <p:spPr>
          <a:xfrm>
            <a:off x="762000" y="6253675"/>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custDataLst>
      <p:tags r:id="rId1"/>
    </p:custDataLst>
    <p:extLst>
      <p:ext uri="{BB962C8B-B14F-4D97-AF65-F5344CB8AC3E}">
        <p14:creationId xmlns:p14="http://schemas.microsoft.com/office/powerpoint/2010/main" val="354485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767C3F9-938C-4427-888C-44CCAFDAFDF7}"/>
              </a:ext>
            </a:extLst>
          </p:cNvPr>
          <p:cNvSpPr>
            <a:spLocks noGrp="1"/>
          </p:cNvSpPr>
          <p:nvPr>
            <p:ph type="title"/>
          </p:nvPr>
        </p:nvSpPr>
        <p:spPr>
          <a:xfrm>
            <a:off x="457200" y="152400"/>
            <a:ext cx="8229600" cy="990600"/>
          </a:xfrm>
        </p:spPr>
        <p:txBody>
          <a:bodyPr/>
          <a:lstStyle/>
          <a:p>
            <a:r>
              <a:rPr lang="en-US" dirty="0"/>
              <a:t>Devices to Inject insulin</a:t>
            </a:r>
          </a:p>
        </p:txBody>
      </p:sp>
      <p:pic>
        <p:nvPicPr>
          <p:cNvPr id="10" name="Content Placeholder 9" descr="Diagram, engineering drawing&#10;&#10;Description automatically generated">
            <a:extLst>
              <a:ext uri="{FF2B5EF4-FFF2-40B4-BE49-F238E27FC236}">
                <a16:creationId xmlns:a16="http://schemas.microsoft.com/office/drawing/2014/main" id="{F607F8C2-BFE4-44A5-B6CC-F23855AAAEFA}"/>
              </a:ext>
            </a:extLst>
          </p:cNvPr>
          <p:cNvPicPr>
            <a:picLocks noGrp="1" noChangeAspect="1"/>
          </p:cNvPicPr>
          <p:nvPr>
            <p:ph sz="quarter"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0" y="1676400"/>
            <a:ext cx="8229600" cy="2743199"/>
          </a:xfrm>
        </p:spPr>
      </p:pic>
      <p:sp>
        <p:nvSpPr>
          <p:cNvPr id="11" name="TextBox 10">
            <a:extLst>
              <a:ext uri="{FF2B5EF4-FFF2-40B4-BE49-F238E27FC236}">
                <a16:creationId xmlns:a16="http://schemas.microsoft.com/office/drawing/2014/main" id="{5DE1D94B-CB0D-4E7C-8131-0DFED5353F0B}"/>
              </a:ext>
            </a:extLst>
          </p:cNvPr>
          <p:cNvSpPr txBox="1"/>
          <p:nvPr/>
        </p:nvSpPr>
        <p:spPr>
          <a:xfrm>
            <a:off x="304800" y="4419599"/>
            <a:ext cx="8229600" cy="230832"/>
          </a:xfrm>
          <a:prstGeom prst="rect">
            <a:avLst/>
          </a:prstGeom>
          <a:noFill/>
        </p:spPr>
        <p:txBody>
          <a:bodyPr wrap="square" rtlCol="0">
            <a:spAutoFit/>
          </a:bodyPr>
          <a:lstStyle/>
          <a:p>
            <a:r>
              <a:rPr lang="en-US" sz="900">
                <a:hlinkClick r:id="rId3" tooltip="https://commons.wikimedia.org/wiki/File:Insulin_Delivery_Devices-es.png"/>
              </a:rPr>
              <a:t>This Photo</a:t>
            </a:r>
            <a:r>
              <a:rPr lang="en-US" sz="900"/>
              <a:t> by Unknown Author is licensed under </a:t>
            </a:r>
            <a:r>
              <a:rPr lang="en-US" sz="900">
                <a:hlinkClick r:id="rId4" tooltip="https://creativecommons.org/licenses/by-sa/3.0/"/>
              </a:rPr>
              <a:t>CC BY-SA</a:t>
            </a:r>
            <a:endParaRPr lang="en-US" sz="900"/>
          </a:p>
        </p:txBody>
      </p:sp>
      <p:sp>
        <p:nvSpPr>
          <p:cNvPr id="12" name="TextBox 11">
            <a:extLst>
              <a:ext uri="{FF2B5EF4-FFF2-40B4-BE49-F238E27FC236}">
                <a16:creationId xmlns:a16="http://schemas.microsoft.com/office/drawing/2014/main" id="{D8597F84-F570-41C3-89E3-40488464186F}"/>
              </a:ext>
            </a:extLst>
          </p:cNvPr>
          <p:cNvSpPr txBox="1"/>
          <p:nvPr/>
        </p:nvSpPr>
        <p:spPr>
          <a:xfrm>
            <a:off x="1371600" y="1524000"/>
            <a:ext cx="6248400" cy="609600"/>
          </a:xfrm>
          <a:prstGeom prst="rect">
            <a:avLst/>
          </a:prstGeom>
          <a:solidFill>
            <a:schemeClr val="bg1"/>
          </a:solidFill>
        </p:spPr>
        <p:txBody>
          <a:bodyPr wrap="square" rtlCol="0">
            <a:spAutoFit/>
          </a:bodyPr>
          <a:lstStyle/>
          <a:p>
            <a:endParaRPr lang="en-US" dirty="0"/>
          </a:p>
        </p:txBody>
      </p:sp>
      <p:sp>
        <p:nvSpPr>
          <p:cNvPr id="14" name="TextBox 13">
            <a:extLst>
              <a:ext uri="{FF2B5EF4-FFF2-40B4-BE49-F238E27FC236}">
                <a16:creationId xmlns:a16="http://schemas.microsoft.com/office/drawing/2014/main" id="{9A004006-3330-41D1-BC70-D9B569A17BC7}"/>
              </a:ext>
            </a:extLst>
          </p:cNvPr>
          <p:cNvSpPr txBox="1"/>
          <p:nvPr/>
        </p:nvSpPr>
        <p:spPr>
          <a:xfrm>
            <a:off x="304800" y="3886200"/>
            <a:ext cx="8229600" cy="830997"/>
          </a:xfrm>
          <a:prstGeom prst="rect">
            <a:avLst/>
          </a:prstGeom>
          <a:solidFill>
            <a:schemeClr val="bg2"/>
          </a:solidFill>
        </p:spPr>
        <p:txBody>
          <a:bodyPr wrap="square" rtlCol="0">
            <a:spAutoFit/>
          </a:bodyPr>
          <a:lstStyle/>
          <a:p>
            <a:r>
              <a:rPr lang="en-US" sz="2400" dirty="0"/>
              <a:t>Syringe	  	Pen		 Injector		Pump</a:t>
            </a:r>
          </a:p>
          <a:p>
            <a:endParaRPr lang="en-US" sz="2400" dirty="0"/>
          </a:p>
        </p:txBody>
      </p:sp>
      <p:sp>
        <p:nvSpPr>
          <p:cNvPr id="16" name="TextBox 15">
            <a:extLst>
              <a:ext uri="{FF2B5EF4-FFF2-40B4-BE49-F238E27FC236}">
                <a16:creationId xmlns:a16="http://schemas.microsoft.com/office/drawing/2014/main" id="{41936B1F-530E-49D7-8875-7D899C6779F2}"/>
              </a:ext>
            </a:extLst>
          </p:cNvPr>
          <p:cNvSpPr txBox="1"/>
          <p:nvPr/>
        </p:nvSpPr>
        <p:spPr>
          <a:xfrm>
            <a:off x="990600" y="4885271"/>
            <a:ext cx="7924800" cy="1200329"/>
          </a:xfrm>
          <a:prstGeom prst="rect">
            <a:avLst/>
          </a:prstGeom>
          <a:noFill/>
        </p:spPr>
        <p:txBody>
          <a:bodyPr wrap="square" rtlCol="0">
            <a:spAutoFit/>
          </a:bodyPr>
          <a:lstStyle/>
          <a:p>
            <a:r>
              <a:rPr lang="en-US" b="1" dirty="0"/>
              <a:t>Choice of device is person centered and based on:</a:t>
            </a:r>
          </a:p>
          <a:p>
            <a:pPr marL="285750" indent="-285750">
              <a:buFont typeface="Arial" panose="020B0604020202020204" pitchFamily="34" charset="0"/>
              <a:buChar char="•"/>
            </a:pPr>
            <a:r>
              <a:rPr lang="en-US" dirty="0"/>
              <a:t>Preference</a:t>
            </a:r>
          </a:p>
          <a:p>
            <a:pPr marL="285750" indent="-285750">
              <a:buFont typeface="Arial" panose="020B0604020202020204" pitchFamily="34" charset="0"/>
              <a:buChar char="•"/>
            </a:pPr>
            <a:r>
              <a:rPr lang="en-US" dirty="0"/>
              <a:t>Cost</a:t>
            </a:r>
          </a:p>
          <a:p>
            <a:pPr marL="285750" indent="-285750">
              <a:buFont typeface="Arial" panose="020B0604020202020204" pitchFamily="34" charset="0"/>
              <a:buChar char="•"/>
            </a:pPr>
            <a:r>
              <a:rPr lang="en-US" dirty="0"/>
              <a:t>Convenience 	</a:t>
            </a:r>
          </a:p>
        </p:txBody>
      </p:sp>
      <p:sp>
        <p:nvSpPr>
          <p:cNvPr id="2" name="Rectangle: Rounded Corners 1">
            <a:extLst>
              <a:ext uri="{FF2B5EF4-FFF2-40B4-BE49-F238E27FC236}">
                <a16:creationId xmlns:a16="http://schemas.microsoft.com/office/drawing/2014/main" id="{53385D3F-79DD-C805-AEE6-46912744CF36}"/>
              </a:ext>
            </a:extLst>
          </p:cNvPr>
          <p:cNvSpPr/>
          <p:nvPr/>
        </p:nvSpPr>
        <p:spPr>
          <a:xfrm>
            <a:off x="762000" y="6253675"/>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01994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52931-7257-8B46-D8CD-B61C3751497A}"/>
              </a:ext>
            </a:extLst>
          </p:cNvPr>
          <p:cNvSpPr>
            <a:spLocks noGrp="1"/>
          </p:cNvSpPr>
          <p:nvPr>
            <p:ph type="title"/>
          </p:nvPr>
        </p:nvSpPr>
        <p:spPr/>
        <p:txBody>
          <a:bodyPr/>
          <a:lstStyle/>
          <a:p>
            <a:r>
              <a:rPr lang="en-US" dirty="0"/>
              <a:t>Poll Question 2</a:t>
            </a:r>
          </a:p>
        </p:txBody>
      </p:sp>
      <p:sp>
        <p:nvSpPr>
          <p:cNvPr id="3" name="Content Placeholder 2">
            <a:extLst>
              <a:ext uri="{FF2B5EF4-FFF2-40B4-BE49-F238E27FC236}">
                <a16:creationId xmlns:a16="http://schemas.microsoft.com/office/drawing/2014/main" id="{CABF8731-7E0E-9452-EC7D-B48C9BA6F4AA}"/>
              </a:ext>
            </a:extLst>
          </p:cNvPr>
          <p:cNvSpPr>
            <a:spLocks noGrp="1"/>
          </p:cNvSpPr>
          <p:nvPr>
            <p:ph sz="quarter" idx="1"/>
          </p:nvPr>
        </p:nvSpPr>
        <p:spPr/>
        <p:txBody>
          <a:bodyPr/>
          <a:lstStyle/>
          <a:p>
            <a:r>
              <a:rPr lang="en-US" dirty="0"/>
              <a:t>RT says they keep using the same site for their insulin pump, since it doesn’t hurt as much. When you evaluate their abdomen, you notice a large lump at the site.  Why are you worried about this practice?</a:t>
            </a:r>
          </a:p>
          <a:p>
            <a:r>
              <a:rPr lang="en-US" dirty="0"/>
              <a:t>A. Magnified risk of hypoglycemia</a:t>
            </a:r>
          </a:p>
          <a:p>
            <a:r>
              <a:rPr lang="en-US" dirty="0"/>
              <a:t>B. Acanthosis nigricans</a:t>
            </a:r>
          </a:p>
          <a:p>
            <a:r>
              <a:rPr lang="en-US" dirty="0"/>
              <a:t>C. Development of a lipoma</a:t>
            </a:r>
          </a:p>
          <a:p>
            <a:r>
              <a:rPr lang="en-US" dirty="0"/>
              <a:t>D. Decreased insulin absorption</a:t>
            </a:r>
          </a:p>
        </p:txBody>
      </p:sp>
      <p:sp>
        <p:nvSpPr>
          <p:cNvPr id="6" name="Oval 5">
            <a:extLst>
              <a:ext uri="{FF2B5EF4-FFF2-40B4-BE49-F238E27FC236}">
                <a16:creationId xmlns:a16="http://schemas.microsoft.com/office/drawing/2014/main" id="{DDE36A20-6675-85AA-4F79-654A3BE7A57E}"/>
              </a:ext>
            </a:extLst>
          </p:cNvPr>
          <p:cNvSpPr/>
          <p:nvPr/>
        </p:nvSpPr>
        <p:spPr>
          <a:xfrm>
            <a:off x="457200" y="5242560"/>
            <a:ext cx="6553200" cy="990600"/>
          </a:xfrm>
          <a:prstGeom prst="ellipse">
            <a:avLst/>
          </a:prstGeom>
          <a:noFill/>
          <a:ln w="38100">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83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 Insulin &amp; Injection Sites</a:t>
            </a:r>
          </a:p>
        </p:txBody>
      </p:sp>
      <p:sp>
        <p:nvSpPr>
          <p:cNvPr id="1419267" name="Rectangle 3"/>
          <p:cNvSpPr>
            <a:spLocks noGrp="1" noChangeArrowheads="1"/>
          </p:cNvSpPr>
          <p:nvPr>
            <p:ph sz="quarter" idx="1"/>
          </p:nvPr>
        </p:nvSpPr>
        <p:spPr>
          <a:xfrm>
            <a:off x="342899" y="1230131"/>
            <a:ext cx="3692593" cy="5354528"/>
          </a:xfrm>
        </p:spPr>
        <p:txBody>
          <a:bodyPr vert="horz" lIns="90488" tIns="44450" rIns="90488" bIns="44450">
            <a:normAutofit/>
          </a:bodyPr>
          <a:lstStyle/>
          <a:p>
            <a:pPr eaLnBrk="1" hangingPunct="1">
              <a:defRPr/>
            </a:pPr>
            <a:r>
              <a:rPr lang="en-US" sz="2800" dirty="0"/>
              <a:t>Keep unopened insulin in refrigerator</a:t>
            </a:r>
          </a:p>
          <a:p>
            <a:pPr>
              <a:defRPr/>
            </a:pPr>
            <a:r>
              <a:rPr lang="en-US" sz="2800" dirty="0"/>
              <a:t>Look for:</a:t>
            </a:r>
          </a:p>
          <a:p>
            <a:pPr lvl="1">
              <a:defRPr/>
            </a:pPr>
            <a:r>
              <a:rPr lang="en-US" sz="2800" dirty="0"/>
              <a:t>Lipodystrophy (a)</a:t>
            </a:r>
          </a:p>
          <a:p>
            <a:pPr lvl="1">
              <a:defRPr/>
            </a:pPr>
            <a:r>
              <a:rPr lang="en-US" sz="2800" dirty="0" err="1"/>
              <a:t>Lipohypertrophy</a:t>
            </a:r>
            <a:r>
              <a:rPr lang="en-US" sz="2800" dirty="0"/>
              <a:t> (b)</a:t>
            </a:r>
            <a:endParaRPr lang="en-US" sz="2000" dirty="0"/>
          </a:p>
          <a:p>
            <a:pPr marL="0" indent="0" eaLnBrk="1" hangingPunct="1">
              <a:buNone/>
              <a:defRPr/>
            </a:pPr>
            <a:endParaRPr lang="en-US" sz="2400" dirty="0"/>
          </a:p>
        </p:txBody>
      </p:sp>
      <p:sp>
        <p:nvSpPr>
          <p:cNvPr id="1419268" name="Rectangle 4"/>
          <p:cNvSpPr>
            <a:spLocks noGrp="1" noChangeArrowheads="1"/>
          </p:cNvSpPr>
          <p:nvPr>
            <p:ph sz="quarter" idx="2"/>
          </p:nvPr>
        </p:nvSpPr>
        <p:spPr>
          <a:xfrm>
            <a:off x="3829050" y="1298448"/>
            <a:ext cx="4857750" cy="4629912"/>
          </a:xfrm>
        </p:spPr>
        <p:txBody>
          <a:bodyPr vert="horz" lIns="90488" tIns="44450" rIns="90488" bIns="44450">
            <a:normAutofit/>
          </a:bodyPr>
          <a:lstStyle/>
          <a:p>
            <a:pPr eaLnBrk="1" hangingPunct="1">
              <a:lnSpc>
                <a:spcPct val="90000"/>
              </a:lnSpc>
              <a:defRPr/>
            </a:pPr>
            <a:r>
              <a:rPr lang="en-US" sz="2800" dirty="0">
                <a:solidFill>
                  <a:schemeClr val="tx2">
                    <a:lumMod val="75000"/>
                  </a:schemeClr>
                </a:solidFill>
              </a:rPr>
              <a:t>Make sure insulin isn’t expired</a:t>
            </a:r>
          </a:p>
          <a:p>
            <a:pPr eaLnBrk="1" hangingPunct="1">
              <a:lnSpc>
                <a:spcPct val="90000"/>
              </a:lnSpc>
              <a:defRPr/>
            </a:pPr>
            <a:r>
              <a:rPr lang="en-US" sz="2800" dirty="0">
                <a:solidFill>
                  <a:schemeClr val="tx2">
                    <a:lumMod val="75000"/>
                  </a:schemeClr>
                </a:solidFill>
              </a:rPr>
              <a:t>Proper disposal</a:t>
            </a:r>
          </a:p>
          <a:p>
            <a:pPr eaLnBrk="1" hangingPunct="1">
              <a:lnSpc>
                <a:spcPct val="90000"/>
              </a:lnSpc>
              <a:defRPr/>
            </a:pPr>
            <a:r>
              <a:rPr lang="en-US" sz="2800" dirty="0"/>
              <a:t>Review person’s ability to in insert and rotate sites for CGM, Pumps, injections</a:t>
            </a:r>
          </a:p>
          <a:p>
            <a:pPr marL="594360" lvl="2" indent="0" eaLnBrk="1" hangingPunct="1">
              <a:lnSpc>
                <a:spcPct val="90000"/>
              </a:lnSpc>
              <a:buNone/>
              <a:defRPr/>
            </a:pPr>
            <a:endParaRPr lang="en-US" sz="1800" dirty="0"/>
          </a:p>
          <a:p>
            <a:pPr lvl="2" eaLnBrk="1" hangingPunct="1">
              <a:lnSpc>
                <a:spcPct val="90000"/>
              </a:lnSpc>
              <a:defRPr/>
            </a:pPr>
            <a:endParaRPr lang="en-US" sz="1600" dirty="0"/>
          </a:p>
        </p:txBody>
      </p:sp>
      <p:pic>
        <p:nvPicPr>
          <p:cNvPr id="4" name="Picture 3"/>
          <p:cNvPicPr>
            <a:picLocks noChangeAspect="1"/>
          </p:cNvPicPr>
          <p:nvPr/>
        </p:nvPicPr>
        <p:blipFill>
          <a:blip r:embed="rId4"/>
          <a:stretch>
            <a:fillRect/>
          </a:stretch>
        </p:blipFill>
        <p:spPr>
          <a:xfrm>
            <a:off x="576395" y="3680126"/>
            <a:ext cx="4495800" cy="2949274"/>
          </a:xfrm>
          <a:prstGeom prst="rect">
            <a:avLst/>
          </a:prstGeom>
        </p:spPr>
      </p:pic>
      <p:sp>
        <p:nvSpPr>
          <p:cNvPr id="3" name="Rectangle: Rounded Corners 2">
            <a:extLst>
              <a:ext uri="{FF2B5EF4-FFF2-40B4-BE49-F238E27FC236}">
                <a16:creationId xmlns:a16="http://schemas.microsoft.com/office/drawing/2014/main" id="{22615B5E-0084-FB70-38FE-92E1D41E5319}"/>
              </a:ext>
            </a:extLst>
          </p:cNvPr>
          <p:cNvSpPr/>
          <p:nvPr/>
        </p:nvSpPr>
        <p:spPr>
          <a:xfrm>
            <a:off x="7123718" y="5996677"/>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custDataLst>
      <p:tags r:id="rId1"/>
    </p:custDataLst>
    <p:extLst>
      <p:ext uri="{BB962C8B-B14F-4D97-AF65-F5344CB8AC3E}">
        <p14:creationId xmlns:p14="http://schemas.microsoft.com/office/powerpoint/2010/main" val="6755966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mph" presetSubtype="0" fill="hold" nodeType="clickEffect">
                                  <p:stCondLst>
                                    <p:cond delay="0"/>
                                  </p:stCondLst>
                                  <p:childTnLst>
                                    <p:animRot by="21600000">
                                      <p:cBhvr>
                                        <p:cTn id="24" dur="2000" fill="hold"/>
                                        <p:tgtEl>
                                          <p:spTgt spid="1419268">
                                            <p:txEl>
                                              <p:pRg st="0" end="0"/>
                                            </p:txEl>
                                          </p:spTgt>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57200" y="228600"/>
            <a:ext cx="8229600" cy="914400"/>
          </a:xfrm>
        </p:spPr>
        <p:txBody>
          <a:bodyPr anchor="b">
            <a:normAutofit/>
          </a:bodyPr>
          <a:lstStyle/>
          <a:p>
            <a:r>
              <a:rPr lang="en-US" dirty="0"/>
              <a:t> Bryanna is here to Help!</a:t>
            </a:r>
          </a:p>
        </p:txBody>
      </p:sp>
      <p:pic>
        <p:nvPicPr>
          <p:cNvPr id="7" name="Picture 6">
            <a:extLst>
              <a:ext uri="{FF2B5EF4-FFF2-40B4-BE49-F238E27FC236}">
                <a16:creationId xmlns:a16="http://schemas.microsoft.com/office/drawing/2014/main" id="{A8C7A057-7DEE-424E-BBE9-E74AB4A2FCF0}"/>
              </a:ext>
            </a:extLst>
          </p:cNvPr>
          <p:cNvPicPr>
            <a:picLocks noChangeAspect="1"/>
          </p:cNvPicPr>
          <p:nvPr/>
        </p:nvPicPr>
        <p:blipFill rotWithShape="1">
          <a:blip r:embed="rId3"/>
          <a:srcRect l="18549"/>
          <a:stretch/>
        </p:blipFill>
        <p:spPr>
          <a:xfrm>
            <a:off x="762000" y="1455420"/>
            <a:ext cx="3230824" cy="3947160"/>
          </a:xfrm>
          <a:prstGeom prst="rect">
            <a:avLst/>
          </a:prstGeom>
          <a:noFill/>
        </p:spPr>
      </p:pic>
      <p:sp>
        <p:nvSpPr>
          <p:cNvPr id="3" name="TextBox 2">
            <a:extLst>
              <a:ext uri="{FF2B5EF4-FFF2-40B4-BE49-F238E27FC236}">
                <a16:creationId xmlns:a16="http://schemas.microsoft.com/office/drawing/2014/main" id="{C7910F69-9F53-44D1-9AF1-8F5A6E0E6477}"/>
              </a:ext>
            </a:extLst>
          </p:cNvPr>
          <p:cNvSpPr txBox="1"/>
          <p:nvPr/>
        </p:nvSpPr>
        <p:spPr>
          <a:xfrm>
            <a:off x="549402" y="5402580"/>
            <a:ext cx="5470397" cy="132343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Bryanna Sabourin</a:t>
            </a:r>
          </a:p>
          <a:p>
            <a:r>
              <a:rPr lang="en-US" sz="2000" dirty="0">
                <a:latin typeface="Calibri" panose="020F0502020204030204" pitchFamily="34" charset="0"/>
                <a:ea typeface="Calibri" panose="020F0502020204030204" pitchFamily="34" charset="0"/>
                <a:cs typeface="Calibri" panose="020F0502020204030204" pitchFamily="34" charset="0"/>
              </a:rPr>
              <a:t>Director of Operations </a:t>
            </a:r>
          </a:p>
          <a:p>
            <a:r>
              <a:rPr lang="en-US" sz="2000" dirty="0">
                <a:latin typeface="Calibri" panose="020F0502020204030204" pitchFamily="34" charset="0"/>
                <a:ea typeface="Calibri" panose="020F0502020204030204" pitchFamily="34" charset="0"/>
                <a:cs typeface="Calibri" panose="020F0502020204030204" pitchFamily="34" charset="0"/>
              </a:rPr>
              <a:t>Certification Pathway Coach &amp;</a:t>
            </a:r>
          </a:p>
          <a:p>
            <a:r>
              <a:rPr lang="en-US" sz="2000" dirty="0">
                <a:latin typeface="Calibri" panose="020F0502020204030204" pitchFamily="34" charset="0"/>
                <a:ea typeface="Calibri" panose="020F0502020204030204" pitchFamily="34" charset="0"/>
                <a:cs typeface="Calibri" panose="020F0502020204030204" pitchFamily="34" charset="0"/>
              </a:rPr>
              <a:t>Customer Happiness Expert</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p:txBody>
          <a:bodyPr>
            <a:normAutofit fontScale="85000" lnSpcReduction="10000"/>
          </a:bodyPr>
          <a:lstStyle/>
          <a:p>
            <a:pPr marL="0" indent="0" algn="ctr" eaLnBrk="1" hangingPunct="1">
              <a:lnSpc>
                <a:spcPct val="120000"/>
              </a:lnSpc>
              <a:buNone/>
              <a:defRPr/>
            </a:pPr>
            <a:r>
              <a:rPr lang="en-US" sz="4000" dirty="0"/>
              <a:t>If you have questions, you can chat with Bryanna at </a:t>
            </a:r>
            <a:r>
              <a:rPr lang="en-US" sz="4000" b="1" dirty="0">
                <a:hlinkClick r:id="rId4"/>
              </a:rPr>
              <a:t>www.DiabetesEd.net</a:t>
            </a:r>
            <a:r>
              <a:rPr lang="en-US" sz="4000" b="1" dirty="0"/>
              <a:t> </a:t>
            </a:r>
            <a:r>
              <a:rPr lang="en-US" sz="4000" dirty="0"/>
              <a:t>or call 530 / 893-8635 or email at info@diabetesed.net</a:t>
            </a:r>
          </a:p>
          <a:p>
            <a:endParaRPr lang="en-US" dirty="0"/>
          </a:p>
        </p:txBody>
      </p:sp>
      <p:sp>
        <p:nvSpPr>
          <p:cNvPr id="4" name="Rectangle: Rounded Corners 3">
            <a:extLst>
              <a:ext uri="{FF2B5EF4-FFF2-40B4-BE49-F238E27FC236}">
                <a16:creationId xmlns:a16="http://schemas.microsoft.com/office/drawing/2014/main" id="{10316F6E-381E-995E-523D-9A0CF21415A9}"/>
              </a:ext>
            </a:extLst>
          </p:cNvPr>
          <p:cNvSpPr/>
          <p:nvPr/>
        </p:nvSpPr>
        <p:spPr>
          <a:xfrm>
            <a:off x="8327898" y="6227064"/>
            <a:ext cx="533399" cy="3033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51350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 Alert – Just in Case </a:t>
            </a:r>
          </a:p>
        </p:txBody>
      </p:sp>
      <p:pic>
        <p:nvPicPr>
          <p:cNvPr id="5122"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623456" y="1794033"/>
            <a:ext cx="3034145" cy="178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885531" y="1234347"/>
            <a:ext cx="3030537" cy="1100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30201" y="1328733"/>
            <a:ext cx="2571750" cy="461665"/>
          </a:xfrm>
          <a:prstGeom prst="rect">
            <a:avLst/>
          </a:prstGeom>
          <a:noFill/>
        </p:spPr>
        <p:txBody>
          <a:bodyPr wrap="square" rtlCol="0">
            <a:spAutoFit/>
          </a:bodyPr>
          <a:lstStyle/>
          <a:p>
            <a:pPr defTabSz="685800"/>
            <a:r>
              <a:rPr lang="en-US" sz="2400" dirty="0" err="1">
                <a:solidFill>
                  <a:prstClr val="black"/>
                </a:solidFill>
                <a:latin typeface="Gill Sans MT"/>
              </a:rPr>
              <a:t>LaurensHope.Com</a:t>
            </a:r>
            <a:endParaRPr lang="en-US" sz="2400" dirty="0">
              <a:solidFill>
                <a:prstClr val="black"/>
              </a:solidFill>
              <a:latin typeface="Gill Sans MT"/>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93" y="4228146"/>
            <a:ext cx="1670125" cy="1478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57200" y="5867400"/>
            <a:ext cx="2571750" cy="400110"/>
          </a:xfrm>
          <a:prstGeom prst="rect">
            <a:avLst/>
          </a:prstGeom>
          <a:noFill/>
        </p:spPr>
        <p:txBody>
          <a:bodyPr wrap="square" rtlCol="0">
            <a:spAutoFit/>
          </a:bodyPr>
          <a:lstStyle/>
          <a:p>
            <a:pPr defTabSz="685800"/>
            <a:r>
              <a:rPr lang="en-US" sz="2000" dirty="0">
                <a:solidFill>
                  <a:prstClr val="black"/>
                </a:solidFill>
                <a:latin typeface="Gill Sans MT"/>
              </a:rPr>
              <a:t>Elegant Medical Alert</a:t>
            </a:r>
          </a:p>
        </p:txBody>
      </p:sp>
      <p:sp>
        <p:nvSpPr>
          <p:cNvPr id="12" name="TextBox 11"/>
          <p:cNvSpPr txBox="1"/>
          <p:nvPr/>
        </p:nvSpPr>
        <p:spPr>
          <a:xfrm>
            <a:off x="5334000" y="2601395"/>
            <a:ext cx="1828800" cy="415498"/>
          </a:xfrm>
          <a:prstGeom prst="rect">
            <a:avLst/>
          </a:prstGeom>
          <a:noFill/>
        </p:spPr>
        <p:txBody>
          <a:bodyPr wrap="square" rtlCol="0">
            <a:spAutoFit/>
          </a:bodyPr>
          <a:lstStyle/>
          <a:p>
            <a:pPr defTabSz="685800"/>
            <a:r>
              <a:rPr lang="en-US" sz="2100" dirty="0">
                <a:solidFill>
                  <a:prstClr val="black"/>
                </a:solidFill>
                <a:latin typeface="Gill Sans MT"/>
              </a:rPr>
              <a:t>MedicAlert.org</a:t>
            </a:r>
          </a:p>
        </p:txBody>
      </p:sp>
      <p:pic>
        <p:nvPicPr>
          <p:cNvPr id="3" name="Picture 2"/>
          <p:cNvPicPr>
            <a:picLocks noChangeAspect="1"/>
          </p:cNvPicPr>
          <p:nvPr/>
        </p:nvPicPr>
        <p:blipFill>
          <a:blip r:embed="rId5"/>
          <a:stretch>
            <a:fillRect/>
          </a:stretch>
        </p:blipFill>
        <p:spPr>
          <a:xfrm>
            <a:off x="4441502" y="4114800"/>
            <a:ext cx="3613796" cy="2322321"/>
          </a:xfrm>
          <a:prstGeom prst="rect">
            <a:avLst/>
          </a:prstGeom>
        </p:spPr>
      </p:pic>
      <p:sp>
        <p:nvSpPr>
          <p:cNvPr id="4" name="Rectangle: Rounded Corners 3">
            <a:extLst>
              <a:ext uri="{FF2B5EF4-FFF2-40B4-BE49-F238E27FC236}">
                <a16:creationId xmlns:a16="http://schemas.microsoft.com/office/drawing/2014/main" id="{7DFB3DEE-EF11-8DF1-BCB3-88A147EEB653}"/>
              </a:ext>
            </a:extLst>
          </p:cNvPr>
          <p:cNvSpPr/>
          <p:nvPr/>
        </p:nvSpPr>
        <p:spPr>
          <a:xfrm>
            <a:off x="762000" y="6253675"/>
            <a:ext cx="903637" cy="449876"/>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22947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362075"/>
            <a:ext cx="352140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30238"/>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2796" y="3255962"/>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4336258" y="1227931"/>
            <a:ext cx="1905000" cy="1981200"/>
          </a:xfrm>
          <a:prstGeom prst="rect">
            <a:avLst/>
          </a:prstGeom>
        </p:spPr>
      </p:pic>
      <p:sp>
        <p:nvSpPr>
          <p:cNvPr id="3" name="Title 2">
            <a:extLst>
              <a:ext uri="{FF2B5EF4-FFF2-40B4-BE49-F238E27FC236}">
                <a16:creationId xmlns:a16="http://schemas.microsoft.com/office/drawing/2014/main" id="{115DD493-70E7-9C74-982F-05E965D4C275}"/>
              </a:ext>
            </a:extLst>
          </p:cNvPr>
          <p:cNvSpPr>
            <a:spLocks noGrp="1"/>
          </p:cNvSpPr>
          <p:nvPr>
            <p:ph type="title"/>
          </p:nvPr>
        </p:nvSpPr>
        <p:spPr/>
        <p:txBody>
          <a:bodyPr/>
          <a:lstStyle/>
          <a:p>
            <a:r>
              <a:rPr lang="en-US" dirty="0"/>
              <a:t>Treatment for Low Blood Sugars</a:t>
            </a:r>
          </a:p>
        </p:txBody>
      </p:sp>
    </p:spTree>
    <p:custDataLst>
      <p:tags r:id="rId1"/>
    </p:custDataLst>
    <p:extLst>
      <p:ext uri="{BB962C8B-B14F-4D97-AF65-F5344CB8AC3E}">
        <p14:creationId xmlns:p14="http://schemas.microsoft.com/office/powerpoint/2010/main" val="11564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7784-A094-C480-4F5E-06D88A78EDFC}"/>
              </a:ext>
            </a:extLst>
          </p:cNvPr>
          <p:cNvSpPr>
            <a:spLocks noGrp="1"/>
          </p:cNvSpPr>
          <p:nvPr>
            <p:ph type="title"/>
          </p:nvPr>
        </p:nvSpPr>
        <p:spPr>
          <a:xfrm>
            <a:off x="457200" y="228600"/>
            <a:ext cx="8229600" cy="914400"/>
          </a:xfrm>
        </p:spPr>
        <p:txBody>
          <a:bodyPr anchor="b">
            <a:normAutofit/>
          </a:bodyPr>
          <a:lstStyle/>
          <a:p>
            <a:r>
              <a:rPr lang="en-US" dirty="0"/>
              <a:t>RT not sure what to tell partner</a:t>
            </a:r>
          </a:p>
        </p:txBody>
      </p:sp>
      <p:sp>
        <p:nvSpPr>
          <p:cNvPr id="3" name="Content Placeholder 2">
            <a:extLst>
              <a:ext uri="{FF2B5EF4-FFF2-40B4-BE49-F238E27FC236}">
                <a16:creationId xmlns:a16="http://schemas.microsoft.com/office/drawing/2014/main" id="{A58907CB-5479-ED5F-AFE7-7002BA83B6DF}"/>
              </a:ext>
            </a:extLst>
          </p:cNvPr>
          <p:cNvSpPr>
            <a:spLocks noGrp="1"/>
          </p:cNvSpPr>
          <p:nvPr>
            <p:ph sz="quarter" idx="1"/>
          </p:nvPr>
        </p:nvSpPr>
        <p:spPr>
          <a:xfrm>
            <a:off x="457200" y="1219200"/>
            <a:ext cx="4648200" cy="5486400"/>
          </a:xfrm>
        </p:spPr>
        <p:txBody>
          <a:bodyPr>
            <a:normAutofit lnSpcReduction="10000"/>
          </a:bodyPr>
          <a:lstStyle/>
          <a:p>
            <a:pPr>
              <a:lnSpc>
                <a:spcPct val="110000"/>
              </a:lnSpc>
            </a:pPr>
            <a:r>
              <a:rPr lang="en-US" sz="2800" dirty="0"/>
              <a:t>RK has lived with type 1 diabetes for over 20 years. After a divorce, RT started surfing and dating.</a:t>
            </a:r>
          </a:p>
          <a:p>
            <a:pPr>
              <a:lnSpc>
                <a:spcPct val="110000"/>
              </a:lnSpc>
            </a:pPr>
            <a:r>
              <a:rPr lang="en-US" sz="2800" dirty="0"/>
              <a:t>RK has told their partner they have diabetes but has not told them what to do in case of a low blood sugar emergency.</a:t>
            </a:r>
          </a:p>
          <a:p>
            <a:pPr>
              <a:lnSpc>
                <a:spcPct val="110000"/>
              </a:lnSpc>
            </a:pPr>
            <a:r>
              <a:rPr lang="en-US" sz="2800" dirty="0"/>
              <a:t>RT asks about treatment options.</a:t>
            </a:r>
          </a:p>
          <a:p>
            <a:pPr>
              <a:lnSpc>
                <a:spcPct val="110000"/>
              </a:lnSpc>
            </a:pPr>
            <a:r>
              <a:rPr lang="en-US" sz="2800" dirty="0"/>
              <a:t>How might you respond? </a:t>
            </a:r>
          </a:p>
        </p:txBody>
      </p:sp>
      <p:pic>
        <p:nvPicPr>
          <p:cNvPr id="5" name="Picture 4" descr="Woman laying on surfboard floating in the sea">
            <a:extLst>
              <a:ext uri="{FF2B5EF4-FFF2-40B4-BE49-F238E27FC236}">
                <a16:creationId xmlns:a16="http://schemas.microsoft.com/office/drawing/2014/main" id="{50265838-16B9-76D9-9902-711CAA4A02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41" r="25622" b="-3"/>
          <a:stretch/>
        </p:blipFill>
        <p:spPr>
          <a:xfrm>
            <a:off x="5365682" y="1216152"/>
            <a:ext cx="3308164" cy="4041648"/>
          </a:xfrm>
          <a:prstGeom prst="rect">
            <a:avLst/>
          </a:prstGeom>
          <a:noFill/>
        </p:spPr>
      </p:pic>
      <p:sp>
        <p:nvSpPr>
          <p:cNvPr id="4" name="Rectangle: Rounded Corners 3">
            <a:extLst>
              <a:ext uri="{FF2B5EF4-FFF2-40B4-BE49-F238E27FC236}">
                <a16:creationId xmlns:a16="http://schemas.microsoft.com/office/drawing/2014/main" id="{238AE371-DFF2-56A0-F558-CF80539F82A9}"/>
              </a:ext>
            </a:extLst>
          </p:cNvPr>
          <p:cNvSpPr/>
          <p:nvPr/>
        </p:nvSpPr>
        <p:spPr>
          <a:xfrm>
            <a:off x="6096000" y="5486400"/>
            <a:ext cx="1741837" cy="838083"/>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79615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B36744-EFBE-7D20-4BEA-C0915621618C}"/>
              </a:ext>
            </a:extLst>
          </p:cNvPr>
          <p:cNvPicPr>
            <a:picLocks noGrp="1" noChangeAspect="1"/>
          </p:cNvPicPr>
          <p:nvPr>
            <p:ph sz="quarter" idx="1"/>
          </p:nvPr>
        </p:nvPicPr>
        <p:blipFill>
          <a:blip r:embed="rId2"/>
          <a:stretch>
            <a:fillRect/>
          </a:stretch>
        </p:blipFill>
        <p:spPr>
          <a:xfrm>
            <a:off x="457200" y="304800"/>
            <a:ext cx="8080269" cy="6019800"/>
          </a:xfrm>
          <a:noFill/>
        </p:spPr>
      </p:pic>
      <p:sp>
        <p:nvSpPr>
          <p:cNvPr id="10" name="Title 1">
            <a:extLst>
              <a:ext uri="{FF2B5EF4-FFF2-40B4-BE49-F238E27FC236}">
                <a16:creationId xmlns:a16="http://schemas.microsoft.com/office/drawing/2014/main" id="{CFE9C795-BB20-A47A-B148-2C5BBB410220}"/>
              </a:ext>
            </a:extLst>
          </p:cNvPr>
          <p:cNvSpPr>
            <a:spLocks noGrp="1"/>
          </p:cNvSpPr>
          <p:nvPr>
            <p:ph type="title"/>
          </p:nvPr>
        </p:nvSpPr>
        <p:spPr>
          <a:xfrm>
            <a:off x="457200" y="152400"/>
            <a:ext cx="8229600" cy="990600"/>
          </a:xfrm>
        </p:spPr>
        <p:txBody>
          <a:bodyPr/>
          <a:lstStyle/>
          <a:p>
            <a:r>
              <a:rPr lang="en-US" dirty="0"/>
              <a:t>Having the Conversation</a:t>
            </a:r>
          </a:p>
        </p:txBody>
      </p:sp>
    </p:spTree>
    <p:extLst>
      <p:ext uri="{BB962C8B-B14F-4D97-AF65-F5344CB8AC3E}">
        <p14:creationId xmlns:p14="http://schemas.microsoft.com/office/powerpoint/2010/main" val="17913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lstStyle/>
          <a:p>
            <a:r>
              <a:rPr lang="en-US" dirty="0"/>
              <a:t>Hypoglycemia Conversation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200" y="1219200"/>
            <a:ext cx="5638800" cy="5334000"/>
          </a:xfrm>
        </p:spPr>
        <p:txBody>
          <a:bodyPr>
            <a:normAutofit/>
          </a:bodyPr>
          <a:lstStyle/>
          <a:p>
            <a:pPr>
              <a:lnSpc>
                <a:spcPct val="120000"/>
              </a:lnSpc>
            </a:pPr>
            <a:r>
              <a:rPr lang="en-US" sz="2400" dirty="0"/>
              <a:t>What is the story you are telling yourself?</a:t>
            </a:r>
          </a:p>
          <a:p>
            <a:pPr>
              <a:lnSpc>
                <a:spcPct val="120000"/>
              </a:lnSpc>
            </a:pPr>
            <a:r>
              <a:rPr lang="en-US" sz="2400" dirty="0"/>
              <a:t>It sounds like you are afraid that if you tell your boyfriend about your risk of low blood sugar, he might feel uncomfortable? Did I get that right? </a:t>
            </a:r>
            <a:r>
              <a:rPr lang="en-US" sz="2400" dirty="0">
                <a:solidFill>
                  <a:srgbClr val="C00000"/>
                </a:solidFill>
              </a:rPr>
              <a:t>(R, S)</a:t>
            </a:r>
          </a:p>
          <a:p>
            <a:pPr>
              <a:lnSpc>
                <a:spcPct val="120000"/>
              </a:lnSpc>
            </a:pPr>
            <a:r>
              <a:rPr lang="en-US" sz="2400" dirty="0"/>
              <a:t>That makes sense to me. </a:t>
            </a:r>
            <a:r>
              <a:rPr lang="en-US" sz="2400" dirty="0">
                <a:solidFill>
                  <a:srgbClr val="C00000"/>
                </a:solidFill>
              </a:rPr>
              <a:t>(N)</a:t>
            </a:r>
          </a:p>
          <a:p>
            <a:pPr>
              <a:lnSpc>
                <a:spcPct val="120000"/>
              </a:lnSpc>
            </a:pPr>
            <a:r>
              <a:rPr lang="en-US" sz="2400" dirty="0"/>
              <a:t>Would you be interests in exploring some newer treatment options for low blood sugar?</a:t>
            </a:r>
          </a:p>
          <a:p>
            <a:pPr>
              <a:lnSpc>
                <a:spcPct val="120000"/>
              </a:lnSpc>
            </a:pPr>
            <a:r>
              <a:rPr lang="en-US" sz="2400" dirty="0"/>
              <a:t>What do you think would be the next best step? </a:t>
            </a:r>
            <a:r>
              <a:rPr lang="en-US" sz="2400" dirty="0">
                <a:solidFill>
                  <a:srgbClr val="C00000"/>
                </a:solidFill>
              </a:rPr>
              <a:t>(O)</a:t>
            </a:r>
          </a:p>
        </p:txBody>
      </p:sp>
      <p:pic>
        <p:nvPicPr>
          <p:cNvPr id="8" name="Picture 7">
            <a:extLst>
              <a:ext uri="{FF2B5EF4-FFF2-40B4-BE49-F238E27FC236}">
                <a16:creationId xmlns:a16="http://schemas.microsoft.com/office/drawing/2014/main" id="{ABF4A38C-B6EF-ECFD-D807-B38C75101554}"/>
              </a:ext>
            </a:extLst>
          </p:cNvPr>
          <p:cNvPicPr>
            <a:picLocks noChangeAspect="1"/>
          </p:cNvPicPr>
          <p:nvPr/>
        </p:nvPicPr>
        <p:blipFill>
          <a:blip r:embed="rId4"/>
          <a:stretch>
            <a:fillRect/>
          </a:stretch>
        </p:blipFill>
        <p:spPr>
          <a:xfrm>
            <a:off x="6553200" y="1415188"/>
            <a:ext cx="1931021" cy="2307343"/>
          </a:xfrm>
          <a:prstGeom prst="rect">
            <a:avLst/>
          </a:prstGeom>
        </p:spPr>
      </p:pic>
      <p:sp>
        <p:nvSpPr>
          <p:cNvPr id="4" name="TextBox 3">
            <a:extLst>
              <a:ext uri="{FF2B5EF4-FFF2-40B4-BE49-F238E27FC236}">
                <a16:creationId xmlns:a16="http://schemas.microsoft.com/office/drawing/2014/main" id="{6BA87602-086B-F726-2EEC-191A7A39A10D}"/>
              </a:ext>
            </a:extLst>
          </p:cNvPr>
          <p:cNvSpPr txBox="1"/>
          <p:nvPr/>
        </p:nvSpPr>
        <p:spPr>
          <a:xfrm>
            <a:off x="6858000" y="3722531"/>
            <a:ext cx="1828800" cy="461665"/>
          </a:xfrm>
          <a:prstGeom prst="rect">
            <a:avLst/>
          </a:prstGeom>
          <a:noFill/>
        </p:spPr>
        <p:txBody>
          <a:bodyPr wrap="square" rtlCol="0">
            <a:spAutoFit/>
          </a:bodyPr>
          <a:lstStyle/>
          <a:p>
            <a:r>
              <a:rPr lang="en-US" sz="2400" dirty="0">
                <a:solidFill>
                  <a:srgbClr val="0070C0"/>
                </a:solidFill>
              </a:rPr>
              <a:t> </a:t>
            </a:r>
          </a:p>
        </p:txBody>
      </p:sp>
    </p:spTree>
    <p:extLst>
      <p:ext uri="{BB962C8B-B14F-4D97-AF65-F5344CB8AC3E}">
        <p14:creationId xmlns:p14="http://schemas.microsoft.com/office/powerpoint/2010/main" val="891219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BB90F21-3CFB-4347-A8C7-DEAB64D15C09}"/>
              </a:ext>
            </a:extLst>
          </p:cNvPr>
          <p:cNvSpPr>
            <a:spLocks noGrp="1"/>
          </p:cNvSpPr>
          <p:nvPr>
            <p:ph sz="quarter" idx="1"/>
          </p:nvPr>
        </p:nvSpPr>
        <p:spPr/>
        <p:txBody>
          <a:bodyPr/>
          <a:lstStyle/>
          <a:p>
            <a:endParaRPr lang="en-US" dirty="0"/>
          </a:p>
        </p:txBody>
      </p:sp>
      <p:sp>
        <p:nvSpPr>
          <p:cNvPr id="6" name="Rectangle: Rounded Corners 5">
            <a:extLst>
              <a:ext uri="{FF2B5EF4-FFF2-40B4-BE49-F238E27FC236}">
                <a16:creationId xmlns:a16="http://schemas.microsoft.com/office/drawing/2014/main" id="{2BE23884-AF3D-7438-058F-E1524A016367}"/>
              </a:ext>
            </a:extLst>
          </p:cNvPr>
          <p:cNvSpPr/>
          <p:nvPr/>
        </p:nvSpPr>
        <p:spPr>
          <a:xfrm>
            <a:off x="762000" y="6253675"/>
            <a:ext cx="903637" cy="4498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pic>
        <p:nvPicPr>
          <p:cNvPr id="5" name="Picture 4">
            <a:extLst>
              <a:ext uri="{FF2B5EF4-FFF2-40B4-BE49-F238E27FC236}">
                <a16:creationId xmlns:a16="http://schemas.microsoft.com/office/drawing/2014/main" id="{FE1EFF9B-ECA4-AF75-3312-ECB218F139F8}"/>
              </a:ext>
            </a:extLst>
          </p:cNvPr>
          <p:cNvPicPr>
            <a:picLocks noChangeAspect="1"/>
          </p:cNvPicPr>
          <p:nvPr/>
        </p:nvPicPr>
        <p:blipFill>
          <a:blip r:embed="rId4"/>
          <a:stretch>
            <a:fillRect/>
          </a:stretch>
        </p:blipFill>
        <p:spPr>
          <a:xfrm>
            <a:off x="228600" y="142875"/>
            <a:ext cx="8534400" cy="6030811"/>
          </a:xfrm>
          <a:prstGeom prst="rect">
            <a:avLst/>
          </a:prstGeom>
        </p:spPr>
      </p:pic>
    </p:spTree>
    <p:extLst>
      <p:ext uri="{BB962C8B-B14F-4D97-AF65-F5344CB8AC3E}">
        <p14:creationId xmlns:p14="http://schemas.microsoft.com/office/powerpoint/2010/main" val="195923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sp>
        <p:nvSpPr>
          <p:cNvPr id="3" name="Rectangle: Rounded Corners 2">
            <a:extLst>
              <a:ext uri="{FF2B5EF4-FFF2-40B4-BE49-F238E27FC236}">
                <a16:creationId xmlns:a16="http://schemas.microsoft.com/office/drawing/2014/main" id="{52E7CADC-7E91-6E35-B577-AD671F51D435}"/>
              </a:ext>
            </a:extLst>
          </p:cNvPr>
          <p:cNvSpPr/>
          <p:nvPr/>
        </p:nvSpPr>
        <p:spPr>
          <a:xfrm>
            <a:off x="762000" y="6253675"/>
            <a:ext cx="903637" cy="449876"/>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F83FE639-0FB0-060E-2BFD-7020EE5B2479}"/>
              </a:ext>
            </a:extLst>
          </p:cNvPr>
          <p:cNvPicPr>
            <a:picLocks noChangeAspect="1"/>
          </p:cNvPicPr>
          <p:nvPr/>
        </p:nvPicPr>
        <p:blipFill>
          <a:blip r:embed="rId3"/>
          <a:stretch>
            <a:fillRect/>
          </a:stretch>
        </p:blipFill>
        <p:spPr>
          <a:xfrm>
            <a:off x="321551" y="0"/>
            <a:ext cx="8500898" cy="5991225"/>
          </a:xfrm>
          <a:prstGeom prst="rect">
            <a:avLst/>
          </a:prstGeom>
        </p:spPr>
      </p:pic>
    </p:spTree>
    <p:extLst>
      <p:ext uri="{BB962C8B-B14F-4D97-AF65-F5344CB8AC3E}">
        <p14:creationId xmlns:p14="http://schemas.microsoft.com/office/powerpoint/2010/main" val="238062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9B171-4B93-4BD8-9D6A-BCD43FE888E5}"/>
              </a:ext>
            </a:extLst>
          </p:cNvPr>
          <p:cNvSpPr>
            <a:spLocks noGrp="1"/>
          </p:cNvSpPr>
          <p:nvPr>
            <p:ph type="title"/>
          </p:nvPr>
        </p:nvSpPr>
        <p:spPr/>
        <p:txBody>
          <a:bodyPr>
            <a:normAutofit/>
          </a:bodyPr>
          <a:lstStyle/>
          <a:p>
            <a:r>
              <a:rPr lang="en-US" sz="4400" dirty="0"/>
              <a:t>Nasal Glucagon - </a:t>
            </a:r>
            <a:r>
              <a:rPr lang="en-US" sz="4400" dirty="0" err="1"/>
              <a:t>Baqsimi</a:t>
            </a:r>
            <a:endParaRPr lang="en-US" sz="4400" dirty="0"/>
          </a:p>
        </p:txBody>
      </p:sp>
      <p:sp>
        <p:nvSpPr>
          <p:cNvPr id="4" name="Content Placeholder 3">
            <a:extLst>
              <a:ext uri="{FF2B5EF4-FFF2-40B4-BE49-F238E27FC236}">
                <a16:creationId xmlns:a16="http://schemas.microsoft.com/office/drawing/2014/main" id="{BEDF5410-C5DE-4A3F-AF9D-70AD3F32F48F}"/>
              </a:ext>
            </a:extLst>
          </p:cNvPr>
          <p:cNvSpPr>
            <a:spLocks noGrp="1"/>
          </p:cNvSpPr>
          <p:nvPr>
            <p:ph sz="quarter" idx="1"/>
          </p:nvPr>
        </p:nvSpPr>
        <p:spPr/>
        <p:txBody>
          <a:bodyPr>
            <a:noAutofit/>
          </a:bodyPr>
          <a:lstStyle/>
          <a:p>
            <a:r>
              <a:rPr lang="en-US" sz="2800" dirty="0"/>
              <a:t>Approved for ages 4 +</a:t>
            </a:r>
          </a:p>
          <a:p>
            <a:r>
              <a:rPr lang="en-US" sz="2800" dirty="0"/>
              <a:t>Absorbed nasally</a:t>
            </a:r>
          </a:p>
          <a:p>
            <a:r>
              <a:rPr lang="en-US" sz="2800" dirty="0"/>
              <a:t>No reconstitution or refrigeration needed</a:t>
            </a:r>
          </a:p>
          <a:p>
            <a:r>
              <a:rPr lang="en-US" sz="2800" dirty="0"/>
              <a:t>Kept in temps up to 86</a:t>
            </a:r>
          </a:p>
          <a:p>
            <a:r>
              <a:rPr lang="en-US" sz="2800" dirty="0"/>
              <a:t>Raises BG 67-73 mg/dl</a:t>
            </a:r>
          </a:p>
          <a:p>
            <a:r>
              <a:rPr lang="en-US" sz="2800" dirty="0"/>
              <a:t>Don’t use in those with</a:t>
            </a:r>
          </a:p>
          <a:p>
            <a:pPr lvl="1"/>
            <a:r>
              <a:rPr lang="en-US" sz="2800" dirty="0"/>
              <a:t>Pheochromocytoma</a:t>
            </a:r>
          </a:p>
          <a:p>
            <a:pPr lvl="1"/>
            <a:r>
              <a:rPr lang="en-US" sz="2800" dirty="0"/>
              <a:t>Insulinoma</a:t>
            </a:r>
          </a:p>
          <a:p>
            <a:pPr lvl="1"/>
            <a:r>
              <a:rPr lang="en-US" sz="2800" dirty="0"/>
              <a:t>See package insert</a:t>
            </a:r>
          </a:p>
        </p:txBody>
      </p:sp>
      <p:pic>
        <p:nvPicPr>
          <p:cNvPr id="6" name="Content Placeholder 5">
            <a:extLst>
              <a:ext uri="{FF2B5EF4-FFF2-40B4-BE49-F238E27FC236}">
                <a16:creationId xmlns:a16="http://schemas.microsoft.com/office/drawing/2014/main" id="{BDC4E7A9-6F0E-467F-BFAF-92B2959148B7}"/>
              </a:ext>
            </a:extLst>
          </p:cNvPr>
          <p:cNvPicPr>
            <a:picLocks noGrp="1" noChangeAspect="1"/>
          </p:cNvPicPr>
          <p:nvPr>
            <p:ph sz="quarter" idx="4294967295"/>
          </p:nvPr>
        </p:nvPicPr>
        <p:blipFill>
          <a:blip r:embed="rId3"/>
          <a:stretch>
            <a:fillRect/>
          </a:stretch>
        </p:blipFill>
        <p:spPr>
          <a:xfrm>
            <a:off x="7010400" y="1293919"/>
            <a:ext cx="1762747" cy="1536700"/>
          </a:xfrm>
          <a:prstGeom prst="rect">
            <a:avLst/>
          </a:prstGeom>
        </p:spPr>
      </p:pic>
      <p:pic>
        <p:nvPicPr>
          <p:cNvPr id="7" name="Picture 6">
            <a:extLst>
              <a:ext uri="{FF2B5EF4-FFF2-40B4-BE49-F238E27FC236}">
                <a16:creationId xmlns:a16="http://schemas.microsoft.com/office/drawing/2014/main" id="{7F788C4C-35B3-4113-A5BA-0620A6AAD495}"/>
              </a:ext>
            </a:extLst>
          </p:cNvPr>
          <p:cNvPicPr>
            <a:picLocks noChangeAspect="1"/>
          </p:cNvPicPr>
          <p:nvPr/>
        </p:nvPicPr>
        <p:blipFill>
          <a:blip r:embed="rId4"/>
          <a:stretch>
            <a:fillRect/>
          </a:stretch>
        </p:blipFill>
        <p:spPr>
          <a:xfrm>
            <a:off x="4724400" y="2993322"/>
            <a:ext cx="3672965" cy="3576457"/>
          </a:xfrm>
          <a:prstGeom prst="rect">
            <a:avLst/>
          </a:prstGeom>
        </p:spPr>
      </p:pic>
      <p:sp>
        <p:nvSpPr>
          <p:cNvPr id="3" name="Rectangle: Rounded Corners 2">
            <a:extLst>
              <a:ext uri="{FF2B5EF4-FFF2-40B4-BE49-F238E27FC236}">
                <a16:creationId xmlns:a16="http://schemas.microsoft.com/office/drawing/2014/main" id="{5F235291-F981-3278-8120-3D56A0623F39}"/>
              </a:ext>
            </a:extLst>
          </p:cNvPr>
          <p:cNvSpPr/>
          <p:nvPr/>
        </p:nvSpPr>
        <p:spPr>
          <a:xfrm>
            <a:off x="762000" y="6253675"/>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99647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6F8D54-9FB7-4CEE-B8B8-4962D5BCEDBB}"/>
              </a:ext>
            </a:extLst>
          </p:cNvPr>
          <p:cNvSpPr>
            <a:spLocks noGrp="1"/>
          </p:cNvSpPr>
          <p:nvPr>
            <p:ph type="title"/>
          </p:nvPr>
        </p:nvSpPr>
        <p:spPr/>
        <p:txBody>
          <a:bodyPr>
            <a:noAutofit/>
          </a:bodyPr>
          <a:lstStyle/>
          <a:p>
            <a:pPr algn="ctr"/>
            <a:r>
              <a:rPr lang="en-US" sz="3600" dirty="0"/>
              <a:t>Gvoke HypoPen – Single dose injector</a:t>
            </a:r>
            <a:endParaRPr lang="en-US" sz="3200" dirty="0"/>
          </a:p>
        </p:txBody>
      </p:sp>
      <p:pic>
        <p:nvPicPr>
          <p:cNvPr id="8" name="Picture 7">
            <a:extLst>
              <a:ext uri="{FF2B5EF4-FFF2-40B4-BE49-F238E27FC236}">
                <a16:creationId xmlns:a16="http://schemas.microsoft.com/office/drawing/2014/main" id="{99973E1B-1F41-4AA9-9712-0E96C4FD53C5}"/>
              </a:ext>
            </a:extLst>
          </p:cNvPr>
          <p:cNvPicPr>
            <a:picLocks noChangeAspect="1"/>
          </p:cNvPicPr>
          <p:nvPr/>
        </p:nvPicPr>
        <p:blipFill>
          <a:blip r:embed="rId2"/>
          <a:stretch>
            <a:fillRect/>
          </a:stretch>
        </p:blipFill>
        <p:spPr>
          <a:xfrm>
            <a:off x="457200" y="1172308"/>
            <a:ext cx="8435985" cy="3018692"/>
          </a:xfrm>
          <a:prstGeom prst="rect">
            <a:avLst/>
          </a:prstGeom>
        </p:spPr>
      </p:pic>
      <p:sp>
        <p:nvSpPr>
          <p:cNvPr id="2" name="Rectangle: Rounded Corners 1">
            <a:extLst>
              <a:ext uri="{FF2B5EF4-FFF2-40B4-BE49-F238E27FC236}">
                <a16:creationId xmlns:a16="http://schemas.microsoft.com/office/drawing/2014/main" id="{44D9A855-A9B9-D90B-DE90-093EAD6A8E7E}"/>
              </a:ext>
            </a:extLst>
          </p:cNvPr>
          <p:cNvSpPr/>
          <p:nvPr/>
        </p:nvSpPr>
        <p:spPr>
          <a:xfrm>
            <a:off x="762000" y="6253675"/>
            <a:ext cx="903637" cy="4498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9945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3EF0-EB02-42F3-BCBB-F2883E9CFD12}"/>
              </a:ext>
            </a:extLst>
          </p:cNvPr>
          <p:cNvSpPr>
            <a:spLocks noGrp="1"/>
          </p:cNvSpPr>
          <p:nvPr>
            <p:ph type="title"/>
          </p:nvPr>
        </p:nvSpPr>
        <p:spPr/>
        <p:txBody>
          <a:bodyPr>
            <a:normAutofit/>
          </a:bodyPr>
          <a:lstStyle/>
          <a:p>
            <a:r>
              <a:rPr lang="en-US" sz="4400" dirty="0"/>
              <a:t>Dasiglucagon (Zegalogue)</a:t>
            </a:r>
          </a:p>
        </p:txBody>
      </p:sp>
      <p:pic>
        <p:nvPicPr>
          <p:cNvPr id="5" name="Content Placeholder 4">
            <a:extLst>
              <a:ext uri="{FF2B5EF4-FFF2-40B4-BE49-F238E27FC236}">
                <a16:creationId xmlns:a16="http://schemas.microsoft.com/office/drawing/2014/main" id="{725942E5-2878-46B0-9000-2CA880B3B6FB}"/>
              </a:ext>
            </a:extLst>
          </p:cNvPr>
          <p:cNvPicPr>
            <a:picLocks noGrp="1" noChangeAspect="1"/>
          </p:cNvPicPr>
          <p:nvPr>
            <p:ph sz="quarter" idx="1"/>
          </p:nvPr>
        </p:nvPicPr>
        <p:blipFill>
          <a:blip r:embed="rId2"/>
          <a:stretch>
            <a:fillRect/>
          </a:stretch>
        </p:blipFill>
        <p:spPr>
          <a:xfrm>
            <a:off x="440348" y="1256168"/>
            <a:ext cx="3341077" cy="3429000"/>
          </a:xfrm>
        </p:spPr>
      </p:pic>
      <p:pic>
        <p:nvPicPr>
          <p:cNvPr id="2050" name="Picture 2" descr="Reference ID: 4766029">
            <a:extLst>
              <a:ext uri="{FF2B5EF4-FFF2-40B4-BE49-F238E27FC236}">
                <a16:creationId xmlns:a16="http://schemas.microsoft.com/office/drawing/2014/main" id="{794DAC4B-F31D-4D1B-A1E9-5ACEC96FE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447800"/>
            <a:ext cx="400050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C6D8A78-E3F6-4B12-9429-5ACBE8B40D86}"/>
              </a:ext>
            </a:extLst>
          </p:cNvPr>
          <p:cNvPicPr>
            <a:picLocks noChangeAspect="1"/>
          </p:cNvPicPr>
          <p:nvPr/>
        </p:nvPicPr>
        <p:blipFill>
          <a:blip r:embed="rId4"/>
          <a:stretch>
            <a:fillRect/>
          </a:stretch>
        </p:blipFill>
        <p:spPr>
          <a:xfrm>
            <a:off x="3352800" y="4801732"/>
            <a:ext cx="1915201" cy="1903868"/>
          </a:xfrm>
          <a:prstGeom prst="rect">
            <a:avLst/>
          </a:prstGeom>
        </p:spPr>
      </p:pic>
      <p:pic>
        <p:nvPicPr>
          <p:cNvPr id="8" name="Picture 7">
            <a:extLst>
              <a:ext uri="{FF2B5EF4-FFF2-40B4-BE49-F238E27FC236}">
                <a16:creationId xmlns:a16="http://schemas.microsoft.com/office/drawing/2014/main" id="{9CD77552-12F9-4A00-9E95-A854DB6CF3A9}"/>
              </a:ext>
            </a:extLst>
          </p:cNvPr>
          <p:cNvPicPr>
            <a:picLocks noChangeAspect="1"/>
          </p:cNvPicPr>
          <p:nvPr/>
        </p:nvPicPr>
        <p:blipFill>
          <a:blip r:embed="rId5"/>
          <a:stretch>
            <a:fillRect/>
          </a:stretch>
        </p:blipFill>
        <p:spPr>
          <a:xfrm>
            <a:off x="3949765" y="2948352"/>
            <a:ext cx="4832285" cy="1471247"/>
          </a:xfrm>
          <a:prstGeom prst="rect">
            <a:avLst/>
          </a:prstGeom>
        </p:spPr>
      </p:pic>
      <p:sp>
        <p:nvSpPr>
          <p:cNvPr id="3" name="Rectangle: Rounded Corners 2">
            <a:extLst>
              <a:ext uri="{FF2B5EF4-FFF2-40B4-BE49-F238E27FC236}">
                <a16:creationId xmlns:a16="http://schemas.microsoft.com/office/drawing/2014/main" id="{A2997B31-72D7-6319-5407-985A866C1162}"/>
              </a:ext>
            </a:extLst>
          </p:cNvPr>
          <p:cNvSpPr/>
          <p:nvPr/>
        </p:nvSpPr>
        <p:spPr>
          <a:xfrm>
            <a:off x="762000" y="6253675"/>
            <a:ext cx="903637" cy="449876"/>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31383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7ADBD42-AD5A-8245-8245-91AD3260B513}"/>
              </a:ext>
            </a:extLst>
          </p:cNvPr>
          <p:cNvSpPr>
            <a:spLocks noGrp="1"/>
          </p:cNvSpPr>
          <p:nvPr>
            <p:ph type="title"/>
          </p:nvPr>
        </p:nvSpPr>
        <p:spPr>
          <a:xfrm>
            <a:off x="228600" y="425002"/>
            <a:ext cx="8398565" cy="734561"/>
          </a:xfrm>
        </p:spPr>
        <p:txBody>
          <a:bodyPr/>
          <a:lstStyle/>
          <a:p>
            <a:r>
              <a:rPr lang="en-US" sz="4000" dirty="0">
                <a:latin typeface="Calibri" panose="020F0502020204030204" pitchFamily="34" charset="0"/>
                <a:ea typeface="Calibri" panose="020F0502020204030204" pitchFamily="34" charset="0"/>
                <a:cs typeface="Calibri" panose="020F0502020204030204" pitchFamily="34" charset="0"/>
              </a:rPr>
              <a:t>What Have We Covered? Session 1</a:t>
            </a:r>
          </a:p>
        </p:txBody>
      </p:sp>
      <p:sp>
        <p:nvSpPr>
          <p:cNvPr id="5" name="Slide Number Placeholder 4">
            <a:extLst>
              <a:ext uri="{FF2B5EF4-FFF2-40B4-BE49-F238E27FC236}">
                <a16:creationId xmlns:a16="http://schemas.microsoft.com/office/drawing/2014/main" id="{AC1E07E3-81DE-3746-A4F4-E99A6F108D23}"/>
              </a:ext>
            </a:extLst>
          </p:cNvPr>
          <p:cNvSpPr>
            <a:spLocks noGrp="1"/>
          </p:cNvSpPr>
          <p:nvPr>
            <p:ph type="sldNum" sz="quarter" idx="13"/>
          </p:nvPr>
        </p:nvSpPr>
        <p:spPr/>
        <p:txBody>
          <a:bodyPr/>
          <a:lstStyle/>
          <a:p>
            <a:endParaRPr lang="en-US" dirty="0"/>
          </a:p>
        </p:txBody>
      </p:sp>
      <p:sp>
        <p:nvSpPr>
          <p:cNvPr id="7" name="Content Placeholder 6">
            <a:extLst>
              <a:ext uri="{FF2B5EF4-FFF2-40B4-BE49-F238E27FC236}">
                <a16:creationId xmlns:a16="http://schemas.microsoft.com/office/drawing/2014/main" id="{41399C48-461D-54E1-6802-52B33FE63C5E}"/>
              </a:ext>
            </a:extLst>
          </p:cNvPr>
          <p:cNvSpPr>
            <a:spLocks noGrp="1"/>
          </p:cNvSpPr>
          <p:nvPr>
            <p:ph sz="quarter" idx="18"/>
          </p:nvPr>
        </p:nvSpPr>
        <p:spPr>
          <a:xfrm>
            <a:off x="453585" y="1285875"/>
            <a:ext cx="3585015" cy="5257800"/>
          </a:xfrm>
        </p:spPr>
        <p:txBody>
          <a:bodyPr>
            <a:normAutofit/>
          </a:bodyPr>
          <a:lstStyle/>
          <a:p>
            <a:pPr lvl="1">
              <a:lnSpc>
                <a:spcPct val="120000"/>
              </a:lnSpc>
            </a:pPr>
            <a:r>
              <a:rPr lang="en-US" sz="2000" dirty="0"/>
              <a:t>Defined Diabetes Distress (DD)</a:t>
            </a:r>
          </a:p>
          <a:p>
            <a:pPr lvl="1">
              <a:lnSpc>
                <a:spcPct val="120000"/>
              </a:lnSpc>
            </a:pPr>
            <a:r>
              <a:rPr lang="en-US" sz="2000" dirty="0"/>
              <a:t>Reviewed how it presents itself</a:t>
            </a:r>
          </a:p>
          <a:p>
            <a:pPr lvl="1">
              <a:lnSpc>
                <a:spcPct val="120000"/>
              </a:lnSpc>
            </a:pPr>
            <a:r>
              <a:rPr lang="en-US" sz="2000" dirty="0"/>
              <a:t>Described its prevalence</a:t>
            </a:r>
          </a:p>
          <a:p>
            <a:pPr lvl="1">
              <a:lnSpc>
                <a:spcPct val="120000"/>
              </a:lnSpc>
            </a:pPr>
            <a:r>
              <a:rPr lang="en-US" sz="2000" dirty="0"/>
              <a:t>Indicated its clinical impact</a:t>
            </a:r>
          </a:p>
          <a:p>
            <a:pPr lvl="1">
              <a:lnSpc>
                <a:spcPct val="120000"/>
              </a:lnSpc>
            </a:pPr>
            <a:r>
              <a:rPr lang="en-US" sz="2000" dirty="0"/>
              <a:t>Differentiated it from ”depression”</a:t>
            </a:r>
          </a:p>
          <a:p>
            <a:pPr lvl="1">
              <a:lnSpc>
                <a:spcPct val="120000"/>
              </a:lnSpc>
            </a:pPr>
            <a:r>
              <a:rPr lang="en-US" sz="2000" dirty="0"/>
              <a:t>Described how it works as a barrier</a:t>
            </a:r>
          </a:p>
          <a:p>
            <a:pPr lvl="1">
              <a:lnSpc>
                <a:spcPct val="120000"/>
              </a:lnSpc>
            </a:pPr>
            <a:r>
              <a:rPr lang="en-US" sz="2000" dirty="0"/>
              <a:t>Provided tools for a new kind of clinical conversation</a:t>
            </a:r>
          </a:p>
          <a:p>
            <a:pPr lvl="1">
              <a:lnSpc>
                <a:spcPct val="120000"/>
              </a:lnSpc>
            </a:pPr>
            <a:endParaRPr lang="en-US" sz="2000" dirty="0"/>
          </a:p>
        </p:txBody>
      </p:sp>
      <p:sp>
        <p:nvSpPr>
          <p:cNvPr id="3" name="Content Placeholder 6">
            <a:extLst>
              <a:ext uri="{FF2B5EF4-FFF2-40B4-BE49-F238E27FC236}">
                <a16:creationId xmlns:a16="http://schemas.microsoft.com/office/drawing/2014/main" id="{F5F31683-D2AD-54F0-A9F9-6D413087225A}"/>
              </a:ext>
            </a:extLst>
          </p:cNvPr>
          <p:cNvSpPr txBox="1">
            <a:spLocks/>
          </p:cNvSpPr>
          <p:nvPr/>
        </p:nvSpPr>
        <p:spPr>
          <a:xfrm>
            <a:off x="4571999" y="1295400"/>
            <a:ext cx="4074215" cy="4876800"/>
          </a:xfrm>
          <a:prstGeom prst="rect">
            <a:avLst/>
          </a:prstGeom>
        </p:spPr>
        <p:txBody>
          <a:bodyPr vert="horz">
            <a:normAutofit fontScale="77500" lnSpcReduction="20000"/>
          </a:bodyPr>
          <a:lstStyle>
            <a:lvl1pPr marL="274320" indent="-274320" algn="l" rtl="0" eaLnBrk="1" latinLnBrk="0" hangingPunct="1">
              <a:spcBef>
                <a:spcPts val="600"/>
              </a:spcBef>
              <a:buClr>
                <a:schemeClr val="accent1"/>
              </a:buClr>
              <a:buSzPct val="76000"/>
              <a:buFont typeface="Wingdings 3"/>
              <a:buChar char=""/>
              <a:defRPr kumimoji="0" sz="3200" b="0" i="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chemeClr val="accent1"/>
              </a:buClr>
              <a:buSzPct val="76000"/>
              <a:buFont typeface="Wingdings 3"/>
              <a:buChar char=""/>
              <a:defRPr kumimoji="0" sz="2600" b="0" i="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chemeClr val="accent1"/>
              </a:buClr>
              <a:buSzPct val="76000"/>
              <a:buFont typeface="Wingdings 3"/>
              <a:buChar char=""/>
              <a:defRPr kumimoji="0" sz="2200" b="0" i="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chemeClr val="accent1"/>
              </a:buClr>
              <a:buSzPct val="70000"/>
              <a:buFont typeface="Wingdings"/>
              <a:buChar char=""/>
              <a:defRPr kumimoji="0" sz="1800" b="0" i="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ct val="120000"/>
              </a:lnSpc>
              <a:buFont typeface="Wingdings" pitchFamily="2" charset="2"/>
              <a:buChar char="§"/>
            </a:pPr>
            <a:r>
              <a:rPr lang="en-US" dirty="0"/>
              <a:t>Eliciting a diabetes story</a:t>
            </a:r>
          </a:p>
          <a:p>
            <a:pPr>
              <a:lnSpc>
                <a:spcPct val="120000"/>
              </a:lnSpc>
              <a:buFont typeface="Wingdings" pitchFamily="2" charset="2"/>
              <a:buChar char="§"/>
            </a:pPr>
            <a:r>
              <a:rPr lang="en-US" dirty="0"/>
              <a:t>Listening for the major DD themes</a:t>
            </a:r>
          </a:p>
          <a:p>
            <a:pPr>
              <a:lnSpc>
                <a:spcPct val="120000"/>
              </a:lnSpc>
              <a:buFont typeface="Wingdings" pitchFamily="2" charset="2"/>
              <a:buChar char="§"/>
            </a:pPr>
            <a:r>
              <a:rPr lang="en-US" dirty="0"/>
              <a:t>Three approaches to fostering a new perspective</a:t>
            </a:r>
          </a:p>
          <a:p>
            <a:pPr lvl="1">
              <a:lnSpc>
                <a:spcPct val="120000"/>
              </a:lnSpc>
              <a:buFont typeface="Wingdings" pitchFamily="2" charset="2"/>
              <a:buChar char="§"/>
            </a:pPr>
            <a:r>
              <a:rPr lang="en-US" dirty="0"/>
              <a:t>Distinguish between thoughts/feelings &amp; actions</a:t>
            </a:r>
          </a:p>
          <a:p>
            <a:pPr lvl="1">
              <a:lnSpc>
                <a:spcPct val="120000"/>
              </a:lnSpc>
              <a:buFont typeface="Wingdings" pitchFamily="2" charset="2"/>
              <a:buChar char="§"/>
            </a:pPr>
            <a:r>
              <a:rPr lang="en-US" dirty="0"/>
              <a:t>Address inaccurate beliefs</a:t>
            </a:r>
          </a:p>
          <a:p>
            <a:pPr lvl="1">
              <a:lnSpc>
                <a:spcPct val="120000"/>
              </a:lnSpc>
              <a:buFont typeface="Wingdings" pitchFamily="2" charset="2"/>
              <a:buChar char="§"/>
            </a:pPr>
            <a:r>
              <a:rPr lang="en-US" dirty="0"/>
              <a:t>Establish more realistic expectations</a:t>
            </a:r>
          </a:p>
          <a:p>
            <a:pPr>
              <a:lnSpc>
                <a:spcPct val="120000"/>
              </a:lnSpc>
              <a:buFont typeface="Wingdings" pitchFamily="2" charset="2"/>
              <a:buChar char="§"/>
            </a:pPr>
            <a:r>
              <a:rPr lang="en-US" dirty="0"/>
              <a:t>Considering different management choices</a:t>
            </a:r>
          </a:p>
          <a:p>
            <a:pPr marL="0" indent="0">
              <a:buFont typeface="Wingdings 3"/>
              <a:buNone/>
            </a:pPr>
            <a:endParaRPr lang="en-US" dirty="0"/>
          </a:p>
          <a:p>
            <a:endParaRPr lang="en-US" dirty="0"/>
          </a:p>
        </p:txBody>
      </p:sp>
      <p:pic>
        <p:nvPicPr>
          <p:cNvPr id="4" name="Content Placeholder 3">
            <a:extLst>
              <a:ext uri="{FF2B5EF4-FFF2-40B4-BE49-F238E27FC236}">
                <a16:creationId xmlns:a16="http://schemas.microsoft.com/office/drawing/2014/main" id="{5932B474-6C3F-E678-785A-F0D5D764FD79}"/>
              </a:ext>
            </a:extLst>
          </p:cNvPr>
          <p:cNvPicPr>
            <a:picLocks noChangeAspect="1"/>
          </p:cNvPicPr>
          <p:nvPr/>
        </p:nvPicPr>
        <p:blipFill>
          <a:blip r:embed="rId2"/>
          <a:stretch>
            <a:fillRect/>
          </a:stretch>
        </p:blipFill>
        <p:spPr>
          <a:xfrm>
            <a:off x="228600" y="6033378"/>
            <a:ext cx="763240" cy="636609"/>
          </a:xfrm>
          <a:prstGeom prst="rect">
            <a:avLst/>
          </a:prstGeom>
        </p:spPr>
      </p:pic>
    </p:spTree>
    <p:extLst>
      <p:ext uri="{BB962C8B-B14F-4D97-AF65-F5344CB8AC3E}">
        <p14:creationId xmlns:p14="http://schemas.microsoft.com/office/powerpoint/2010/main" val="149446592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839825765"/>
              </p:ext>
            </p:extLst>
          </p:nvPr>
        </p:nvGraphicFramePr>
        <p:xfrm>
          <a:off x="457201" y="1226766"/>
          <a:ext cx="8229600" cy="4541889"/>
        </p:xfrm>
        <a:graphic>
          <a:graphicData uri="http://schemas.openxmlformats.org/drawingml/2006/table">
            <a:tbl>
              <a:tblPr firstRow="1" bandRow="1">
                <a:tableStyleId>{5C22544A-7EE6-4342-B048-85BDC9FD1C3A}</a:tableStyleId>
              </a:tblPr>
              <a:tblGrid>
                <a:gridCol w="2886492">
                  <a:extLst>
                    <a:ext uri="{9D8B030D-6E8A-4147-A177-3AD203B41FA5}">
                      <a16:colId xmlns:a16="http://schemas.microsoft.com/office/drawing/2014/main" val="1054303528"/>
                    </a:ext>
                  </a:extLst>
                </a:gridCol>
                <a:gridCol w="5343108">
                  <a:extLst>
                    <a:ext uri="{9D8B030D-6E8A-4147-A177-3AD203B41FA5}">
                      <a16:colId xmlns:a16="http://schemas.microsoft.com/office/drawing/2014/main" val="1835198482"/>
                    </a:ext>
                  </a:extLst>
                </a:gridCol>
              </a:tblGrid>
              <a:tr h="379215">
                <a:tc>
                  <a:txBody>
                    <a:bodyPr/>
                    <a:lstStyle/>
                    <a:p>
                      <a:r>
                        <a:rPr lang="en-US" sz="2800" dirty="0">
                          <a:solidFill>
                            <a:srgbClr val="0070C0"/>
                          </a:solidFill>
                          <a:latin typeface="Calibri" panose="020F0502020204030204" pitchFamily="34" charset="0"/>
                          <a:ea typeface="Calibri" panose="020F0502020204030204" pitchFamily="34" charset="0"/>
                          <a:cs typeface="Calibri" panose="020F0502020204030204" pitchFamily="34" charset="0"/>
                        </a:rPr>
                        <a:t>Device/Med</a:t>
                      </a:r>
                    </a:p>
                  </a:txBody>
                  <a:tcPr marL="68598" marR="68598" marT="34299" marB="34299">
                    <a:solidFill>
                      <a:schemeClr val="accent2">
                        <a:lumMod val="40000"/>
                        <a:lumOff val="60000"/>
                      </a:schemeClr>
                    </a:solidFill>
                  </a:tcPr>
                </a:tc>
                <a:tc>
                  <a:txBody>
                    <a:bodyPr/>
                    <a:lstStyle/>
                    <a:p>
                      <a:r>
                        <a:rPr lang="en-US" sz="2800" dirty="0">
                          <a:solidFill>
                            <a:srgbClr val="0070C0"/>
                          </a:solidFill>
                          <a:latin typeface="Calibri" panose="020F0502020204030204" pitchFamily="34" charset="0"/>
                          <a:ea typeface="Calibri" panose="020F0502020204030204" pitchFamily="34" charset="0"/>
                          <a:cs typeface="Calibri" panose="020F0502020204030204" pitchFamily="34" charset="0"/>
                        </a:rPr>
                        <a:t>Tips</a:t>
                      </a:r>
                    </a:p>
                  </a:txBody>
                  <a:tcPr marL="68598" marR="68598" marT="34299" marB="34299">
                    <a:solidFill>
                      <a:schemeClr val="accent2">
                        <a:lumMod val="40000"/>
                        <a:lumOff val="60000"/>
                      </a:schemeClr>
                    </a:solidFill>
                  </a:tcPr>
                </a:tc>
                <a:extLst>
                  <a:ext uri="{0D108BD9-81ED-4DB2-BD59-A6C34878D82A}">
                    <a16:rowId xmlns:a16="http://schemas.microsoft.com/office/drawing/2014/main" val="2838066123"/>
                  </a:ext>
                </a:extLst>
              </a:tr>
              <a:tr h="884625">
                <a:tc>
                  <a:txBody>
                    <a:bodyPr/>
                    <a:lstStyle/>
                    <a:p>
                      <a:r>
                        <a:rPr lang="en-US" sz="1800" dirty="0">
                          <a:latin typeface="Calibri" panose="020F0502020204030204" pitchFamily="34" charset="0"/>
                          <a:ea typeface="Calibri" panose="020F0502020204030204" pitchFamily="34" charset="0"/>
                          <a:cs typeface="Calibri" panose="020F0502020204030204" pitchFamily="34" charset="0"/>
                        </a:rPr>
                        <a:t>Meter</a:t>
                      </a:r>
                    </a:p>
                  </a:txBody>
                  <a:tcPr marL="68598" marR="68598" marT="34299" marB="34299">
                    <a:solidFill>
                      <a:schemeClr val="accent2">
                        <a:lumMod val="40000"/>
                        <a:lumOff val="60000"/>
                      </a:schemeClr>
                    </a:solidFill>
                  </a:tcPr>
                </a:tc>
                <a:tc>
                  <a:txBody>
                    <a:bodyPr/>
                    <a:lstStyle/>
                    <a:p>
                      <a:pPr marL="285750" indent="-285750">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Ensure that strips are stored properly and are not expired. </a:t>
                      </a:r>
                    </a:p>
                    <a:p>
                      <a:pPr marL="285750" indent="-285750">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Ensure sample is not contaminated</a:t>
                      </a:r>
                      <a:r>
                        <a:rPr lang="en-US" sz="1800" baseline="0" dirty="0">
                          <a:latin typeface="Calibri" panose="020F0502020204030204" pitchFamily="34" charset="0"/>
                          <a:ea typeface="Calibri" panose="020F0502020204030204" pitchFamily="34" charset="0"/>
                          <a:cs typeface="Calibri" panose="020F0502020204030204" pitchFamily="34" charset="0"/>
                        </a:rPr>
                        <a:t> – fruit juice, lotion, etc.</a:t>
                      </a:r>
                    </a:p>
                    <a:p>
                      <a:pPr marL="285750" indent="-285750">
                        <a:buFont typeface="Wingdings" panose="05000000000000000000" pitchFamily="2" charset="2"/>
                        <a:buChar char="§"/>
                      </a:pPr>
                      <a:r>
                        <a:rPr lang="en-US" sz="1800" baseline="0" dirty="0">
                          <a:latin typeface="Calibri" panose="020F0502020204030204" pitchFamily="34" charset="0"/>
                          <a:ea typeface="Calibri" panose="020F0502020204030204" pitchFamily="34" charset="0"/>
                          <a:cs typeface="Calibri" panose="020F0502020204030204" pitchFamily="34" charset="0"/>
                        </a:rPr>
                        <a:t>Use to double check CGM or if CGM is not in use</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98" marR="68598" marT="34299" marB="34299">
                    <a:solidFill>
                      <a:schemeClr val="accent2">
                        <a:lumMod val="40000"/>
                        <a:lumOff val="60000"/>
                      </a:schemeClr>
                    </a:solidFill>
                  </a:tcPr>
                </a:tc>
                <a:extLst>
                  <a:ext uri="{0D108BD9-81ED-4DB2-BD59-A6C34878D82A}">
                    <a16:rowId xmlns:a16="http://schemas.microsoft.com/office/drawing/2014/main" val="3320053697"/>
                  </a:ext>
                </a:extLst>
              </a:tr>
              <a:tr h="480339">
                <a:tc>
                  <a:txBody>
                    <a:bodyPr/>
                    <a:lstStyle/>
                    <a:p>
                      <a:r>
                        <a:rPr lang="en-US" sz="1800" dirty="0">
                          <a:latin typeface="Calibri" panose="020F0502020204030204" pitchFamily="34" charset="0"/>
                          <a:ea typeface="Calibri" panose="020F0502020204030204" pitchFamily="34" charset="0"/>
                          <a:cs typeface="Calibri" panose="020F0502020204030204" pitchFamily="34" charset="0"/>
                        </a:rPr>
                        <a:t>Insulin</a:t>
                      </a:r>
                    </a:p>
                  </a:txBody>
                  <a:tcPr marL="68598" marR="68598" marT="34299" marB="34299">
                    <a:solidFill>
                      <a:schemeClr val="accent2">
                        <a:lumMod val="40000"/>
                        <a:lumOff val="60000"/>
                      </a:schemeClr>
                    </a:solidFill>
                  </a:tcPr>
                </a:tc>
                <a:tc>
                  <a:txBody>
                    <a:bodyPr/>
                    <a:lstStyle/>
                    <a:p>
                      <a:pPr marL="285750" indent="-285750">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Check storage temperature and expiration date.</a:t>
                      </a:r>
                    </a:p>
                    <a:p>
                      <a:pPr marL="285750" indent="-285750">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Start</a:t>
                      </a:r>
                      <a:r>
                        <a:rPr lang="en-US" sz="1800" baseline="0" dirty="0">
                          <a:latin typeface="Calibri" panose="020F0502020204030204" pitchFamily="34" charset="0"/>
                          <a:ea typeface="Calibri" panose="020F0502020204030204" pitchFamily="34" charset="0"/>
                          <a:cs typeface="Calibri" panose="020F0502020204030204" pitchFamily="34" charset="0"/>
                        </a:rPr>
                        <a:t> new vial/pen at least once each month.</a:t>
                      </a:r>
                      <a:endParaRPr lang="en-US" sz="1800" dirty="0">
                        <a:latin typeface="Calibri" panose="020F0502020204030204" pitchFamily="34" charset="0"/>
                        <a:ea typeface="Calibri" panose="020F0502020204030204" pitchFamily="34" charset="0"/>
                        <a:cs typeface="Calibri" panose="020F0502020204030204" pitchFamily="34" charset="0"/>
                      </a:endParaRPr>
                    </a:p>
                  </a:txBody>
                  <a:tcPr marL="68598" marR="68598" marT="34299" marB="34299">
                    <a:solidFill>
                      <a:schemeClr val="accent2">
                        <a:lumMod val="40000"/>
                        <a:lumOff val="60000"/>
                      </a:schemeClr>
                    </a:solidFill>
                  </a:tcPr>
                </a:tc>
                <a:extLst>
                  <a:ext uri="{0D108BD9-81ED-4DB2-BD59-A6C34878D82A}">
                    <a16:rowId xmlns:a16="http://schemas.microsoft.com/office/drawing/2014/main" val="3506421628"/>
                  </a:ext>
                </a:extLst>
              </a:tr>
              <a:tr h="682587">
                <a:tc>
                  <a:txBody>
                    <a:bodyPr/>
                    <a:lstStyle/>
                    <a:p>
                      <a:r>
                        <a:rPr lang="en-US" sz="1800" dirty="0">
                          <a:latin typeface="Calibri" panose="020F0502020204030204" pitchFamily="34" charset="0"/>
                          <a:ea typeface="Calibri" panose="020F0502020204030204" pitchFamily="34" charset="0"/>
                          <a:cs typeface="Calibri" panose="020F0502020204030204" pitchFamily="34" charset="0"/>
                        </a:rPr>
                        <a:t>Insulin Pump</a:t>
                      </a:r>
                    </a:p>
                  </a:txBody>
                  <a:tcPr marL="68598" marR="68598" marT="34299" marB="34299">
                    <a:solidFill>
                      <a:schemeClr val="accent2">
                        <a:lumMod val="40000"/>
                        <a:lumOff val="60000"/>
                      </a:schemeClr>
                    </a:solidFill>
                  </a:tcPr>
                </a:tc>
                <a:tc>
                  <a:txBody>
                    <a:bodyPr/>
                    <a:lstStyle/>
                    <a:p>
                      <a:pPr marL="285750" indent="-285750">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Check tubing</a:t>
                      </a:r>
                      <a:r>
                        <a:rPr lang="en-US" sz="1800" baseline="0" dirty="0">
                          <a:latin typeface="Calibri" panose="020F0502020204030204" pitchFamily="34" charset="0"/>
                          <a:ea typeface="Calibri" panose="020F0502020204030204" pitchFamily="34" charset="0"/>
                          <a:cs typeface="Calibri" panose="020F0502020204030204" pitchFamily="34" charset="0"/>
                        </a:rPr>
                        <a:t> for air.</a:t>
                      </a:r>
                    </a:p>
                    <a:p>
                      <a:pPr marL="285750" indent="-285750">
                        <a:buFont typeface="Wingdings" panose="05000000000000000000" pitchFamily="2" charset="2"/>
                        <a:buChar char="§"/>
                      </a:pPr>
                      <a:r>
                        <a:rPr lang="en-US" sz="1800" baseline="0" dirty="0">
                          <a:latin typeface="Calibri" panose="020F0502020204030204" pitchFamily="34" charset="0"/>
                          <a:ea typeface="Calibri" panose="020F0502020204030204" pitchFamily="34" charset="0"/>
                          <a:cs typeface="Calibri" panose="020F0502020204030204" pitchFamily="34" charset="0"/>
                        </a:rPr>
                        <a:t>Change set site every 3 days.</a:t>
                      </a:r>
                    </a:p>
                    <a:p>
                      <a:pPr marL="285750" indent="-285750">
                        <a:buFont typeface="Wingdings" panose="05000000000000000000" pitchFamily="2" charset="2"/>
                        <a:buChar char="§"/>
                      </a:pPr>
                      <a:r>
                        <a:rPr lang="en-US" sz="1800" baseline="0" dirty="0">
                          <a:latin typeface="Calibri" panose="020F0502020204030204" pitchFamily="34" charset="0"/>
                          <a:ea typeface="Calibri" panose="020F0502020204030204" pitchFamily="34" charset="0"/>
                          <a:cs typeface="Calibri" panose="020F0502020204030204" pitchFamily="34" charset="0"/>
                        </a:rPr>
                        <a:t>Consider insulin flow interruption – crimped set.</a:t>
                      </a:r>
                    </a:p>
                  </a:txBody>
                  <a:tcPr marL="68598" marR="68598" marT="34299" marB="34299">
                    <a:solidFill>
                      <a:schemeClr val="accent2">
                        <a:lumMod val="40000"/>
                        <a:lumOff val="60000"/>
                      </a:schemeClr>
                    </a:solidFill>
                  </a:tcPr>
                </a:tc>
                <a:extLst>
                  <a:ext uri="{0D108BD9-81ED-4DB2-BD59-A6C34878D82A}">
                    <a16:rowId xmlns:a16="http://schemas.microsoft.com/office/drawing/2014/main" val="699098176"/>
                  </a:ext>
                </a:extLst>
              </a:tr>
              <a:tr h="480339">
                <a:tc>
                  <a:txBody>
                    <a:bodyPr/>
                    <a:lstStyle/>
                    <a:p>
                      <a:r>
                        <a:rPr lang="en-US" sz="1800" dirty="0">
                          <a:latin typeface="Calibri" panose="020F0502020204030204" pitchFamily="34" charset="0"/>
                          <a:ea typeface="Calibri" panose="020F0502020204030204" pitchFamily="34" charset="0"/>
                          <a:cs typeface="Calibri" panose="020F0502020204030204" pitchFamily="34" charset="0"/>
                        </a:rPr>
                        <a:t>Injection Site</a:t>
                      </a:r>
                    </a:p>
                  </a:txBody>
                  <a:tcPr marL="68598" marR="68598" marT="34299" marB="34299">
                    <a:solidFill>
                      <a:schemeClr val="accent2">
                        <a:lumMod val="40000"/>
                        <a:lumOff val="60000"/>
                      </a:schemeClr>
                    </a:solidFill>
                  </a:tcPr>
                </a:tc>
                <a:tc>
                  <a:txBody>
                    <a:bodyPr/>
                    <a:lstStyle/>
                    <a:p>
                      <a:pPr marL="285750" indent="-285750">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Rotate sites</a:t>
                      </a:r>
                    </a:p>
                    <a:p>
                      <a:pPr marL="285750" indent="-285750">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Avoid</a:t>
                      </a:r>
                      <a:r>
                        <a:rPr lang="en-US" sz="1800" baseline="0" dirty="0">
                          <a:latin typeface="Calibri" panose="020F0502020204030204" pitchFamily="34" charset="0"/>
                          <a:ea typeface="Calibri" panose="020F0502020204030204" pitchFamily="34" charset="0"/>
                          <a:cs typeface="Calibri" panose="020F0502020204030204" pitchFamily="34" charset="0"/>
                        </a:rPr>
                        <a:t> overused areas</a:t>
                      </a:r>
                    </a:p>
                  </a:txBody>
                  <a:tcPr marL="68598" marR="68598" marT="34299" marB="34299">
                    <a:solidFill>
                      <a:schemeClr val="accent2">
                        <a:lumMod val="40000"/>
                        <a:lumOff val="60000"/>
                      </a:schemeClr>
                    </a:solidFill>
                  </a:tcPr>
                </a:tc>
                <a:extLst>
                  <a:ext uri="{0D108BD9-81ED-4DB2-BD59-A6C34878D82A}">
                    <a16:rowId xmlns:a16="http://schemas.microsoft.com/office/drawing/2014/main" val="2087054453"/>
                  </a:ext>
                </a:extLst>
              </a:tr>
              <a:tr h="480339">
                <a:tc>
                  <a:txBody>
                    <a:bodyPr/>
                    <a:lstStyle/>
                    <a:p>
                      <a:r>
                        <a:rPr lang="en-US" sz="1800" dirty="0">
                          <a:latin typeface="Calibri" panose="020F0502020204030204" pitchFamily="34" charset="0"/>
                          <a:ea typeface="Calibri" panose="020F0502020204030204" pitchFamily="34" charset="0"/>
                          <a:cs typeface="Calibri" panose="020F0502020204030204" pitchFamily="34" charset="0"/>
                        </a:rPr>
                        <a:t>CGM</a:t>
                      </a:r>
                    </a:p>
                  </a:txBody>
                  <a:tcPr marL="68598" marR="68598" marT="34299" marB="34299">
                    <a:solidFill>
                      <a:schemeClr val="accent2">
                        <a:lumMod val="40000"/>
                        <a:lumOff val="60000"/>
                      </a:schemeClr>
                    </a:solidFill>
                  </a:tcPr>
                </a:tc>
                <a:tc>
                  <a:txBody>
                    <a:bodyPr/>
                    <a:lstStyle/>
                    <a:p>
                      <a:pPr marL="285750" indent="-285750">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Calibrate if needed – best to</a:t>
                      </a:r>
                      <a:r>
                        <a:rPr lang="en-US" sz="1800" baseline="0" dirty="0">
                          <a:latin typeface="Calibri" panose="020F0502020204030204" pitchFamily="34" charset="0"/>
                          <a:ea typeface="Calibri" panose="020F0502020204030204" pitchFamily="34" charset="0"/>
                          <a:cs typeface="Calibri" panose="020F0502020204030204" pitchFamily="34" charset="0"/>
                        </a:rPr>
                        <a:t> do when BG is stable.</a:t>
                      </a:r>
                    </a:p>
                  </a:txBody>
                  <a:tcPr marL="68598" marR="68598" marT="34299" marB="34299">
                    <a:solidFill>
                      <a:schemeClr val="accent2">
                        <a:lumMod val="40000"/>
                        <a:lumOff val="60000"/>
                      </a:schemeClr>
                    </a:solidFill>
                  </a:tcPr>
                </a:tc>
                <a:extLst>
                  <a:ext uri="{0D108BD9-81ED-4DB2-BD59-A6C34878D82A}">
                    <a16:rowId xmlns:a16="http://schemas.microsoft.com/office/drawing/2014/main" val="7224262"/>
                  </a:ext>
                </a:extLst>
              </a:tr>
            </a:tbl>
          </a:graphicData>
        </a:graphic>
      </p:graphicFrame>
      <p:sp>
        <p:nvSpPr>
          <p:cNvPr id="2" name="Title 1">
            <a:extLst>
              <a:ext uri="{FF2B5EF4-FFF2-40B4-BE49-F238E27FC236}">
                <a16:creationId xmlns:a16="http://schemas.microsoft.com/office/drawing/2014/main" id="{EA2CC4BA-7128-7F3F-3066-CDD4D2880BED}"/>
              </a:ext>
            </a:extLst>
          </p:cNvPr>
          <p:cNvSpPr>
            <a:spLocks noGrp="1"/>
          </p:cNvSpPr>
          <p:nvPr>
            <p:ph type="title"/>
          </p:nvPr>
        </p:nvSpPr>
        <p:spPr/>
        <p:txBody>
          <a:bodyPr/>
          <a:lstStyle/>
          <a:p>
            <a:r>
              <a:rPr lang="en-US" dirty="0"/>
              <a:t>Toolkit Detail Summary</a:t>
            </a:r>
          </a:p>
        </p:txBody>
      </p:sp>
    </p:spTree>
    <p:extLst>
      <p:ext uri="{BB962C8B-B14F-4D97-AF65-F5344CB8AC3E}">
        <p14:creationId xmlns:p14="http://schemas.microsoft.com/office/powerpoint/2010/main" val="375495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771" y="917962"/>
            <a:ext cx="857473" cy="857473"/>
          </a:xfrm>
          <a:prstGeom prst="rect">
            <a:avLst/>
          </a:prstGeom>
        </p:spPr>
      </p:pic>
      <p:sp>
        <p:nvSpPr>
          <p:cNvPr id="2" name="Title 1">
            <a:extLst>
              <a:ext uri="{FF2B5EF4-FFF2-40B4-BE49-F238E27FC236}">
                <a16:creationId xmlns:a16="http://schemas.microsoft.com/office/drawing/2014/main" id="{193AA4D0-C8E5-72BA-55F3-AE1D14F562D8}"/>
              </a:ext>
            </a:extLst>
          </p:cNvPr>
          <p:cNvSpPr>
            <a:spLocks noGrp="1"/>
          </p:cNvSpPr>
          <p:nvPr>
            <p:ph type="title"/>
          </p:nvPr>
        </p:nvSpPr>
        <p:spPr/>
        <p:txBody>
          <a:bodyPr/>
          <a:lstStyle/>
          <a:p>
            <a:r>
              <a:rPr lang="en-US" dirty="0"/>
              <a:t>Getting to Glucose Target</a:t>
            </a:r>
          </a:p>
        </p:txBody>
      </p:sp>
      <p:sp>
        <p:nvSpPr>
          <p:cNvPr id="4" name="Content Placeholder 3">
            <a:extLst>
              <a:ext uri="{FF2B5EF4-FFF2-40B4-BE49-F238E27FC236}">
                <a16:creationId xmlns:a16="http://schemas.microsoft.com/office/drawing/2014/main" id="{C02A88FF-06CF-48CF-B499-647C3A7E53F8}"/>
              </a:ext>
            </a:extLst>
          </p:cNvPr>
          <p:cNvSpPr>
            <a:spLocks noGrp="1"/>
          </p:cNvSpPr>
          <p:nvPr>
            <p:ph sz="quarter" idx="1"/>
          </p:nvPr>
        </p:nvSpPr>
        <p:spPr>
          <a:xfrm>
            <a:off x="457200" y="1346698"/>
            <a:ext cx="8229600" cy="4937760"/>
          </a:xfrm>
        </p:spPr>
        <p:txBody>
          <a:bodyPr>
            <a:normAutofit fontScale="85000" lnSpcReduction="10000"/>
          </a:bodyPr>
          <a:lstStyle/>
          <a:p>
            <a:r>
              <a:rPr lang="en-US" sz="3600" b="1" dirty="0">
                <a:solidFill>
                  <a:srgbClr val="005959"/>
                </a:solidFill>
              </a:rPr>
              <a:t>ADA Glucose guidelines: </a:t>
            </a:r>
            <a:r>
              <a:rPr lang="en-US" sz="3600" b="1" dirty="0"/>
              <a:t> </a:t>
            </a:r>
          </a:p>
          <a:p>
            <a:pPr algn="ctr"/>
            <a:endParaRPr lang="en-US" sz="3200" b="1" u="sng" dirty="0"/>
          </a:p>
          <a:p>
            <a:pPr marL="342991" indent="-342991">
              <a:lnSpc>
                <a:spcPct val="120000"/>
              </a:lnSpc>
              <a:buClr>
                <a:srgbClr val="005959"/>
              </a:buClr>
              <a:buFont typeface="Wingdings" panose="05000000000000000000" pitchFamily="2" charset="2"/>
              <a:buChar char="§"/>
            </a:pPr>
            <a:r>
              <a:rPr lang="en-US" sz="3200" dirty="0"/>
              <a:t>Pre-meal </a:t>
            </a:r>
            <a:r>
              <a:rPr lang="en-US" sz="3200" dirty="0">
                <a:sym typeface="Wingdings" panose="05000000000000000000" pitchFamily="2" charset="2"/>
              </a:rPr>
              <a:t> 80 to 130 mg/dl</a:t>
            </a:r>
          </a:p>
          <a:p>
            <a:pPr marL="342991" indent="-342991">
              <a:lnSpc>
                <a:spcPct val="120000"/>
              </a:lnSpc>
              <a:buClr>
                <a:srgbClr val="005959"/>
              </a:buClr>
              <a:buFont typeface="Wingdings" panose="05000000000000000000" pitchFamily="2" charset="2"/>
              <a:buChar char="§"/>
            </a:pPr>
            <a:r>
              <a:rPr lang="en-US" sz="3200" dirty="0">
                <a:sym typeface="Wingdings" panose="05000000000000000000" pitchFamily="2" charset="2"/>
              </a:rPr>
              <a:t>Post-meal peak  130 to 180 mg/dl</a:t>
            </a:r>
          </a:p>
          <a:p>
            <a:pPr marL="342991" indent="-342991">
              <a:lnSpc>
                <a:spcPct val="120000"/>
              </a:lnSpc>
              <a:buClr>
                <a:srgbClr val="005959"/>
              </a:buClr>
              <a:buFont typeface="Wingdings" panose="05000000000000000000" pitchFamily="2" charset="2"/>
              <a:buChar char="§"/>
            </a:pPr>
            <a:r>
              <a:rPr lang="en-US" dirty="0">
                <a:sym typeface="Wingdings" panose="05000000000000000000" pitchFamily="2" charset="2"/>
              </a:rPr>
              <a:t>Time in range: </a:t>
            </a:r>
          </a:p>
          <a:p>
            <a:pPr marL="617311" lvl="1" indent="-342991">
              <a:lnSpc>
                <a:spcPct val="120000"/>
              </a:lnSpc>
              <a:buClr>
                <a:srgbClr val="005959"/>
              </a:buClr>
              <a:buFont typeface="Wingdings" panose="05000000000000000000" pitchFamily="2" charset="2"/>
              <a:buChar char="§"/>
            </a:pPr>
            <a:r>
              <a:rPr lang="en-US" sz="3000" dirty="0">
                <a:sym typeface="Wingdings" panose="05000000000000000000" pitchFamily="2" charset="2"/>
              </a:rPr>
              <a:t>70% time in target range and less than 5% below target</a:t>
            </a:r>
          </a:p>
          <a:p>
            <a:pPr marL="342991" indent="-342991" algn="ctr">
              <a:lnSpc>
                <a:spcPct val="120000"/>
              </a:lnSpc>
              <a:buFont typeface="Wingdings" panose="05000000000000000000" pitchFamily="2" charset="2"/>
              <a:buChar char="§"/>
            </a:pPr>
            <a:endParaRPr lang="en-US" sz="3200" dirty="0">
              <a:sym typeface="Wingdings" panose="05000000000000000000" pitchFamily="2" charset="2"/>
            </a:endParaRPr>
          </a:p>
          <a:p>
            <a:pPr algn="ctr"/>
            <a:r>
              <a:rPr lang="en-US" sz="3200" dirty="0">
                <a:sym typeface="Wingdings" panose="05000000000000000000" pitchFamily="2" charset="2"/>
              </a:rPr>
              <a:t>Modify to fit individual </a:t>
            </a:r>
            <a:r>
              <a:rPr lang="en-US" dirty="0">
                <a:sym typeface="Wingdings" panose="05000000000000000000" pitchFamily="2" charset="2"/>
              </a:rPr>
              <a:t>value</a:t>
            </a:r>
            <a:r>
              <a:rPr lang="en-US" sz="3200" dirty="0">
                <a:sym typeface="Wingdings" panose="05000000000000000000" pitchFamily="2" charset="2"/>
              </a:rPr>
              <a:t>s and preferences – goals are a combination of what the person and the team feel are right!</a:t>
            </a:r>
          </a:p>
          <a:p>
            <a:endParaRPr lang="en-US" dirty="0"/>
          </a:p>
        </p:txBody>
      </p:sp>
      <p:sp>
        <p:nvSpPr>
          <p:cNvPr id="3" name="Rectangle: Rounded Corners 2">
            <a:extLst>
              <a:ext uri="{FF2B5EF4-FFF2-40B4-BE49-F238E27FC236}">
                <a16:creationId xmlns:a16="http://schemas.microsoft.com/office/drawing/2014/main" id="{3531690C-B78F-6238-158B-E0CF143B29F8}"/>
              </a:ext>
            </a:extLst>
          </p:cNvPr>
          <p:cNvSpPr/>
          <p:nvPr/>
        </p:nvSpPr>
        <p:spPr>
          <a:xfrm>
            <a:off x="762000" y="6253675"/>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192123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B9FB-5689-5B73-64DF-B9BB1C352FCD}"/>
              </a:ext>
            </a:extLst>
          </p:cNvPr>
          <p:cNvSpPr>
            <a:spLocks noGrp="1"/>
          </p:cNvSpPr>
          <p:nvPr>
            <p:ph type="title"/>
          </p:nvPr>
        </p:nvSpPr>
        <p:spPr>
          <a:xfrm>
            <a:off x="457200" y="152400"/>
            <a:ext cx="8229600" cy="1295400"/>
          </a:xfrm>
        </p:spPr>
        <p:txBody>
          <a:bodyPr>
            <a:normAutofit fontScale="90000"/>
          </a:bodyPr>
          <a:lstStyle/>
          <a:p>
            <a:r>
              <a:rPr lang="en-US" dirty="0"/>
              <a:t>ReVive 5 Tool Kit Assessment</a:t>
            </a:r>
            <a:br>
              <a:rPr lang="en-US" dirty="0"/>
            </a:br>
            <a:r>
              <a:rPr lang="en-US" dirty="0"/>
              <a:t>Safety Focus First</a:t>
            </a:r>
          </a:p>
        </p:txBody>
      </p:sp>
      <p:pic>
        <p:nvPicPr>
          <p:cNvPr id="6" name="Content Placeholder 5">
            <a:extLst>
              <a:ext uri="{FF2B5EF4-FFF2-40B4-BE49-F238E27FC236}">
                <a16:creationId xmlns:a16="http://schemas.microsoft.com/office/drawing/2014/main" id="{68D05A79-3344-14BD-5920-5B44EE7F523C}"/>
              </a:ext>
            </a:extLst>
          </p:cNvPr>
          <p:cNvPicPr>
            <a:picLocks noGrp="1" noChangeAspect="1"/>
          </p:cNvPicPr>
          <p:nvPr>
            <p:ph sz="quarter" idx="1"/>
          </p:nvPr>
        </p:nvPicPr>
        <p:blipFill>
          <a:blip r:embed="rId2"/>
          <a:stretch>
            <a:fillRect/>
          </a:stretch>
        </p:blipFill>
        <p:spPr>
          <a:xfrm>
            <a:off x="304800" y="1349690"/>
            <a:ext cx="8290790" cy="5378691"/>
          </a:xfrm>
        </p:spPr>
      </p:pic>
    </p:spTree>
    <p:extLst>
      <p:ext uri="{BB962C8B-B14F-4D97-AF65-F5344CB8AC3E}">
        <p14:creationId xmlns:p14="http://schemas.microsoft.com/office/powerpoint/2010/main" val="359814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9E6B8-817E-AFD6-1819-546361D3B6C2}"/>
              </a:ext>
            </a:extLst>
          </p:cNvPr>
          <p:cNvSpPr>
            <a:spLocks noGrp="1"/>
          </p:cNvSpPr>
          <p:nvPr>
            <p:ph type="title"/>
          </p:nvPr>
        </p:nvSpPr>
        <p:spPr>
          <a:xfrm>
            <a:off x="457200" y="152400"/>
            <a:ext cx="8229600" cy="990600"/>
          </a:xfrm>
        </p:spPr>
        <p:txBody>
          <a:bodyPr anchor="b">
            <a:normAutofit fontScale="90000"/>
          </a:bodyPr>
          <a:lstStyle/>
          <a:p>
            <a:pPr>
              <a:lnSpc>
                <a:spcPct val="90000"/>
              </a:lnSpc>
            </a:pPr>
            <a:r>
              <a:rPr lang="en-US" sz="3700" dirty="0"/>
              <a:t>Stretch and Question Break</a:t>
            </a:r>
            <a:br>
              <a:rPr lang="en-US" sz="3700" dirty="0"/>
            </a:br>
            <a:r>
              <a:rPr lang="en-US" sz="3700" dirty="0"/>
              <a:t>Next: Checking Basal and Bolus Insulin </a:t>
            </a:r>
          </a:p>
        </p:txBody>
      </p:sp>
      <p:pic>
        <p:nvPicPr>
          <p:cNvPr id="5" name="Content Placeholder 4" descr="Boy in park holding magnifying glass to eye with friends">
            <a:extLst>
              <a:ext uri="{FF2B5EF4-FFF2-40B4-BE49-F238E27FC236}">
                <a16:creationId xmlns:a16="http://schemas.microsoft.com/office/drawing/2014/main" id="{2E46ED58-B1BA-C925-D980-9BC21C4A632E}"/>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b="10112"/>
          <a:stretch/>
        </p:blipFill>
        <p:spPr>
          <a:xfrm>
            <a:off x="457200" y="1219200"/>
            <a:ext cx="8229600" cy="4937760"/>
          </a:xfrm>
          <a:noFill/>
        </p:spPr>
      </p:pic>
    </p:spTree>
    <p:extLst>
      <p:ext uri="{BB962C8B-B14F-4D97-AF65-F5344CB8AC3E}">
        <p14:creationId xmlns:p14="http://schemas.microsoft.com/office/powerpoint/2010/main" val="292467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C53F-7E34-6185-A61F-38E669DEF0AA}"/>
              </a:ext>
            </a:extLst>
          </p:cNvPr>
          <p:cNvSpPr>
            <a:spLocks noGrp="1"/>
          </p:cNvSpPr>
          <p:nvPr>
            <p:ph type="title"/>
          </p:nvPr>
        </p:nvSpPr>
        <p:spPr/>
        <p:txBody>
          <a:bodyPr/>
          <a:lstStyle/>
          <a:p>
            <a:r>
              <a:rPr lang="en-US" dirty="0"/>
              <a:t>ReVive Step 4</a:t>
            </a:r>
          </a:p>
        </p:txBody>
      </p:sp>
      <p:sp>
        <p:nvSpPr>
          <p:cNvPr id="14" name="Content Placeholder 13"/>
          <p:cNvSpPr>
            <a:spLocks noGrp="1"/>
          </p:cNvSpPr>
          <p:nvPr>
            <p:ph sz="quarter" idx="1"/>
          </p:nvPr>
        </p:nvSpPr>
        <p:spPr/>
        <p:txBody>
          <a:bodyPr>
            <a:normAutofit/>
          </a:bodyPr>
          <a:lstStyle/>
          <a:p>
            <a:pPr marL="0" indent="0" algn="ctr">
              <a:lnSpc>
                <a:spcPct val="110000"/>
              </a:lnSpc>
              <a:spcBef>
                <a:spcPts val="0"/>
              </a:spcBef>
              <a:buNone/>
            </a:pPr>
            <a:r>
              <a:rPr lang="en-US" sz="2800" b="1" dirty="0">
                <a:solidFill>
                  <a:srgbClr val="0070C0"/>
                </a:solidFill>
                <a:latin typeface="Calibri" panose="020F0502020204030204" pitchFamily="34" charset="0"/>
                <a:cs typeface="Calibri" panose="020F0502020204030204" pitchFamily="34" charset="0"/>
              </a:rPr>
              <a:t>Problem solve and enhance glucose management</a:t>
            </a:r>
          </a:p>
          <a:p>
            <a:pPr marL="0" indent="0">
              <a:lnSpc>
                <a:spcPct val="110000"/>
              </a:lnSpc>
              <a:spcBef>
                <a:spcPts val="0"/>
              </a:spcBef>
              <a:buNone/>
            </a:pPr>
            <a:endParaRPr lang="en-US" sz="2401" b="1"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800" b="1" dirty="0">
                <a:latin typeface="Calibri" panose="020F0502020204030204" pitchFamily="34" charset="0"/>
                <a:ea typeface="Calibri" panose="020F0502020204030204" pitchFamily="34" charset="0"/>
              </a:rPr>
              <a:t>Step 4: Optimize self-management based on personal choice and values—”find the expert within.”</a:t>
            </a:r>
          </a:p>
          <a:p>
            <a:pPr marL="0" indent="0">
              <a:lnSpc>
                <a:spcPct val="110000"/>
              </a:lnSpc>
              <a:spcBef>
                <a:spcPts val="0"/>
              </a:spcBef>
              <a:buNone/>
            </a:pPr>
            <a:endParaRPr lang="en-US" sz="2800"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This step has several elements.</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a:t>
            </a:r>
            <a:r>
              <a:rPr lang="en-US" sz="2800" dirty="0">
                <a:solidFill>
                  <a:srgbClr val="7030A0"/>
                </a:solidFill>
                <a:latin typeface="Calibri" panose="020F0502020204030204" pitchFamily="34" charset="0"/>
                <a:ea typeface="Calibri" panose="020F0502020204030204" pitchFamily="34" charset="0"/>
              </a:rPr>
              <a:t>- </a:t>
            </a:r>
            <a:r>
              <a:rPr lang="en-US" sz="2800" dirty="0">
                <a:latin typeface="Calibri" panose="020F0502020204030204" pitchFamily="34" charset="0"/>
                <a:ea typeface="Calibri" panose="020F0502020204030204" pitchFamily="34" charset="0"/>
              </a:rPr>
              <a:t>Organize diabetes tool kit    </a:t>
            </a:r>
            <a:r>
              <a:rPr lang="en-US" sz="2800" dirty="0">
                <a:solidFill>
                  <a:srgbClr val="0070C0"/>
                </a:solidFill>
                <a:latin typeface="Calibri" panose="020F0502020204030204" pitchFamily="34" charset="0"/>
                <a:ea typeface="Calibri" panose="020F0502020204030204" pitchFamily="34" charset="0"/>
              </a:rPr>
              <a:t>     </a:t>
            </a:r>
            <a:r>
              <a:rPr lang="en-US" sz="2800" dirty="0">
                <a:latin typeface="Calibri" panose="020F0502020204030204" pitchFamily="34" charset="0"/>
                <a:ea typeface="Calibri" panose="020F0502020204030204" pitchFamily="34" charset="0"/>
              </a:rPr>
              <a:t>    </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 </a:t>
            </a:r>
            <a:r>
              <a:rPr lang="en-US" sz="2800" dirty="0">
                <a:solidFill>
                  <a:srgbClr val="0070C0"/>
                </a:solidFill>
                <a:latin typeface="Calibri" panose="020F0502020204030204" pitchFamily="34" charset="0"/>
                <a:ea typeface="Calibri" panose="020F0502020204030204" pitchFamily="34" charset="0"/>
              </a:rPr>
              <a:t>Collect data and identify most pressing problem</a:t>
            </a:r>
            <a:r>
              <a:rPr lang="en-US" sz="2800" dirty="0">
                <a:solidFill>
                  <a:srgbClr val="00B0F0"/>
                </a:solidFill>
                <a:latin typeface="Calibri" panose="020F0502020204030204" pitchFamily="34" charset="0"/>
                <a:ea typeface="Calibri" panose="020F0502020204030204" pitchFamily="34" charset="0"/>
              </a:rPr>
              <a:t> </a:t>
            </a:r>
          </a:p>
          <a:p>
            <a:pPr marL="0" indent="0">
              <a:lnSpc>
                <a:spcPct val="110000"/>
              </a:lnSpc>
              <a:spcBef>
                <a:spcPts val="0"/>
              </a:spcBef>
              <a:buNone/>
            </a:pPr>
            <a:r>
              <a:rPr lang="en-US" sz="2800" dirty="0">
                <a:latin typeface="Calibri" panose="020F0502020204030204" pitchFamily="34" charset="0"/>
                <a:ea typeface="Calibri" panose="020F0502020204030204" pitchFamily="34" charset="0"/>
              </a:rPr>
              <a:t>	- Explore problem and identify patterns </a:t>
            </a:r>
          </a:p>
          <a:p>
            <a:pPr marL="0" indent="0">
              <a:lnSpc>
                <a:spcPct val="110000"/>
              </a:lnSpc>
              <a:spcBef>
                <a:spcPts val="0"/>
              </a:spcBef>
              <a:buNone/>
            </a:pPr>
            <a:endParaRPr lang="en-US" sz="2701" b="1"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39096AA7-1789-104B-1B9A-818647BB91FF}"/>
              </a:ext>
            </a:extLst>
          </p:cNvPr>
          <p:cNvSpPr/>
          <p:nvPr/>
        </p:nvSpPr>
        <p:spPr>
          <a:xfrm>
            <a:off x="762000" y="6253675"/>
            <a:ext cx="903637" cy="4498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889014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4">
                                            <p:txEl>
                                              <p:pRg st="5" end="5"/>
                                            </p:txEl>
                                          </p:spTgt>
                                        </p:tgtEl>
                                        <p:attrNameLst>
                                          <p:attrName>style.color</p:attrName>
                                        </p:attrNameLst>
                                      </p:cBhvr>
                                      <p:to>
                                        <a:schemeClr val="accent2"/>
                                      </p:to>
                                    </p:animClr>
                                    <p:animClr clrSpc="rgb" dir="cw">
                                      <p:cBhvr>
                                        <p:cTn id="7" dur="500" fill="hold"/>
                                        <p:tgtEl>
                                          <p:spTgt spid="14">
                                            <p:txEl>
                                              <p:pRg st="5" end="5"/>
                                            </p:txEl>
                                          </p:spTgt>
                                        </p:tgtEl>
                                        <p:attrNameLst>
                                          <p:attrName>fillcolor</p:attrName>
                                        </p:attrNameLst>
                                      </p:cBhvr>
                                      <p:to>
                                        <a:schemeClr val="accent2"/>
                                      </p:to>
                                    </p:animClr>
                                    <p:set>
                                      <p:cBhvr>
                                        <p:cTn id="8" dur="500" fill="hold"/>
                                        <p:tgtEl>
                                          <p:spTgt spid="14">
                                            <p:txEl>
                                              <p:pRg st="5" end="5"/>
                                            </p:txEl>
                                          </p:spTgt>
                                        </p:tgtEl>
                                        <p:attrNameLst>
                                          <p:attrName>fill.type</p:attrName>
                                        </p:attrNameLst>
                                      </p:cBhvr>
                                      <p:to>
                                        <p:strVal val="solid"/>
                                      </p:to>
                                    </p:set>
                                    <p:set>
                                      <p:cBhvr>
                                        <p:cTn id="9" dur="500" fill="hold"/>
                                        <p:tgtEl>
                                          <p:spTgt spid="14">
                                            <p:txEl>
                                              <p:pRg st="5" end="5"/>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14">
                                            <p:txEl>
                                              <p:pRg st="6" end="6"/>
                                            </p:txEl>
                                          </p:spTgt>
                                        </p:tgtEl>
                                        <p:attrNameLst>
                                          <p:attrName>style.color</p:attrName>
                                        </p:attrNameLst>
                                      </p:cBhvr>
                                      <p:to>
                                        <a:schemeClr val="accent2"/>
                                      </p:to>
                                    </p:animClr>
                                    <p:animClr clrSpc="rgb" dir="cw">
                                      <p:cBhvr>
                                        <p:cTn id="14" dur="500" fill="hold"/>
                                        <p:tgtEl>
                                          <p:spTgt spid="14">
                                            <p:txEl>
                                              <p:pRg st="6" end="6"/>
                                            </p:txEl>
                                          </p:spTgt>
                                        </p:tgtEl>
                                        <p:attrNameLst>
                                          <p:attrName>fillcolor</p:attrName>
                                        </p:attrNameLst>
                                      </p:cBhvr>
                                      <p:to>
                                        <a:schemeClr val="accent2"/>
                                      </p:to>
                                    </p:animClr>
                                    <p:set>
                                      <p:cBhvr>
                                        <p:cTn id="15" dur="500" fill="hold"/>
                                        <p:tgtEl>
                                          <p:spTgt spid="14">
                                            <p:txEl>
                                              <p:pRg st="6" end="6"/>
                                            </p:txEl>
                                          </p:spTgt>
                                        </p:tgtEl>
                                        <p:attrNameLst>
                                          <p:attrName>fill.type</p:attrName>
                                        </p:attrNameLst>
                                      </p:cBhvr>
                                      <p:to>
                                        <p:strVal val="solid"/>
                                      </p:to>
                                    </p:set>
                                    <p:set>
                                      <p:cBhvr>
                                        <p:cTn id="16" dur="500" fill="hold"/>
                                        <p:tgtEl>
                                          <p:spTgt spid="14">
                                            <p:txEl>
                                              <p:pRg st="6" end="6"/>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14">
                                            <p:txEl>
                                              <p:pRg st="7" end="7"/>
                                            </p:txEl>
                                          </p:spTgt>
                                        </p:tgtEl>
                                        <p:attrNameLst>
                                          <p:attrName>style.color</p:attrName>
                                        </p:attrNameLst>
                                      </p:cBhvr>
                                      <p:to>
                                        <a:schemeClr val="accent2"/>
                                      </p:to>
                                    </p:animClr>
                                    <p:animClr clrSpc="rgb" dir="cw">
                                      <p:cBhvr>
                                        <p:cTn id="21" dur="500" fill="hold"/>
                                        <p:tgtEl>
                                          <p:spTgt spid="14">
                                            <p:txEl>
                                              <p:pRg st="7" end="7"/>
                                            </p:txEl>
                                          </p:spTgt>
                                        </p:tgtEl>
                                        <p:attrNameLst>
                                          <p:attrName>fillcolor</p:attrName>
                                        </p:attrNameLst>
                                      </p:cBhvr>
                                      <p:to>
                                        <a:schemeClr val="accent2"/>
                                      </p:to>
                                    </p:animClr>
                                    <p:set>
                                      <p:cBhvr>
                                        <p:cTn id="22" dur="500" fill="hold"/>
                                        <p:tgtEl>
                                          <p:spTgt spid="14">
                                            <p:txEl>
                                              <p:pRg st="7" end="7"/>
                                            </p:txEl>
                                          </p:spTgt>
                                        </p:tgtEl>
                                        <p:attrNameLst>
                                          <p:attrName>fill.type</p:attrName>
                                        </p:attrNameLst>
                                      </p:cBhvr>
                                      <p:to>
                                        <p:strVal val="solid"/>
                                      </p:to>
                                    </p:set>
                                    <p:set>
                                      <p:cBhvr>
                                        <p:cTn id="23" dur="500" fill="hold"/>
                                        <p:tgtEl>
                                          <p:spTgt spid="14">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978" y="915686"/>
            <a:ext cx="784101" cy="784101"/>
          </a:xfrm>
          <a:prstGeom prst="rect">
            <a:avLst/>
          </a:prstGeom>
        </p:spPr>
      </p:pic>
      <p:sp>
        <p:nvSpPr>
          <p:cNvPr id="4" name="Title 3">
            <a:extLst>
              <a:ext uri="{FF2B5EF4-FFF2-40B4-BE49-F238E27FC236}">
                <a16:creationId xmlns:a16="http://schemas.microsoft.com/office/drawing/2014/main" id="{17DBF480-495A-38DB-20F3-3768CD2A74D4}"/>
              </a:ext>
            </a:extLst>
          </p:cNvPr>
          <p:cNvSpPr>
            <a:spLocks noGrp="1"/>
          </p:cNvSpPr>
          <p:nvPr>
            <p:ph type="title"/>
          </p:nvPr>
        </p:nvSpPr>
        <p:spPr/>
        <p:txBody>
          <a:bodyPr/>
          <a:lstStyle/>
          <a:p>
            <a:r>
              <a:rPr lang="en-US" dirty="0"/>
              <a:t>Basal and Bolus Keep BG in Range</a:t>
            </a:r>
          </a:p>
        </p:txBody>
      </p:sp>
      <p:sp>
        <p:nvSpPr>
          <p:cNvPr id="8" name="Content Placeholder 7">
            <a:extLst>
              <a:ext uri="{FF2B5EF4-FFF2-40B4-BE49-F238E27FC236}">
                <a16:creationId xmlns:a16="http://schemas.microsoft.com/office/drawing/2014/main" id="{9F8E3551-5CB0-E0BB-CDC2-ED80C7773C6E}"/>
              </a:ext>
            </a:extLst>
          </p:cNvPr>
          <p:cNvSpPr>
            <a:spLocks noGrp="1"/>
          </p:cNvSpPr>
          <p:nvPr>
            <p:ph sz="quarter" idx="1"/>
          </p:nvPr>
        </p:nvSpPr>
        <p:spPr>
          <a:xfrm>
            <a:off x="513293" y="1219200"/>
            <a:ext cx="7944907" cy="4937760"/>
          </a:xfrm>
        </p:spPr>
        <p:txBody>
          <a:bodyPr>
            <a:normAutofit fontScale="85000" lnSpcReduction="20000"/>
          </a:bodyPr>
          <a:lstStyle/>
          <a:p>
            <a:r>
              <a:rPr lang="en-US" sz="3200" dirty="0">
                <a:latin typeface="Calibri" panose="020F0502020204030204" pitchFamily="34" charset="0"/>
                <a:cs typeface="Calibri" panose="020F0502020204030204" pitchFamily="34" charset="0"/>
              </a:rPr>
              <a:t>There are two basic </a:t>
            </a:r>
            <a:r>
              <a:rPr lang="en-US" dirty="0">
                <a:cs typeface="Calibri" panose="020F0502020204030204" pitchFamily="34" charset="0"/>
              </a:rPr>
              <a:t>strategies </a:t>
            </a:r>
            <a:r>
              <a:rPr lang="en-US" sz="3200" dirty="0">
                <a:latin typeface="Calibri" panose="020F0502020204030204" pitchFamily="34" charset="0"/>
                <a:cs typeface="Calibri" panose="020F0502020204030204" pitchFamily="34" charset="0"/>
              </a:rPr>
              <a:t>that help keep BG levels in range:</a:t>
            </a:r>
          </a:p>
          <a:p>
            <a:endParaRPr lang="en-US" sz="1600" dirty="0">
              <a:latin typeface="Calibri" panose="020F0502020204030204" pitchFamily="34" charset="0"/>
              <a:cs typeface="Calibri" panose="020F0502020204030204" pitchFamily="34" charset="0"/>
            </a:endParaRPr>
          </a:p>
          <a:p>
            <a:pPr marL="385865" indent="-385865">
              <a:buClr>
                <a:srgbClr val="005959"/>
              </a:buClr>
              <a:buFont typeface="+mj-lt"/>
              <a:buAutoNum type="arabicPeriod"/>
            </a:pPr>
            <a:r>
              <a:rPr lang="en-US" sz="3200" u="sng" dirty="0">
                <a:latin typeface="Calibri" panose="020F0502020204030204" pitchFamily="34" charset="0"/>
                <a:cs typeface="Calibri" panose="020F0502020204030204" pitchFamily="34" charset="0"/>
              </a:rPr>
              <a:t>Basal</a:t>
            </a:r>
            <a:r>
              <a:rPr lang="en-US" sz="3200" dirty="0">
                <a:latin typeface="Calibri" panose="020F0502020204030204" pitchFamily="34" charset="0"/>
                <a:cs typeface="Calibri" panose="020F0502020204030204" pitchFamily="34" charset="0"/>
              </a:rPr>
              <a:t> insulin dose and timing.</a:t>
            </a:r>
          </a:p>
          <a:p>
            <a:pPr marL="385865" indent="-385865">
              <a:buClr>
                <a:srgbClr val="005959"/>
              </a:buClr>
              <a:buFont typeface="+mj-lt"/>
              <a:buAutoNum type="arabicPeriod"/>
            </a:pPr>
            <a:r>
              <a:rPr lang="en-US" sz="3200" u="sng" dirty="0">
                <a:latin typeface="Calibri" panose="020F0502020204030204" pitchFamily="34" charset="0"/>
                <a:cs typeface="Calibri" panose="020F0502020204030204" pitchFamily="34" charset="0"/>
              </a:rPr>
              <a:t>Bolus</a:t>
            </a:r>
            <a:r>
              <a:rPr lang="en-US" sz="3200" dirty="0">
                <a:latin typeface="Calibri" panose="020F0502020204030204" pitchFamily="34" charset="0"/>
                <a:cs typeface="Calibri" panose="020F0502020204030204" pitchFamily="34" charset="0"/>
              </a:rPr>
              <a:t> insulin dose and timing. </a:t>
            </a:r>
          </a:p>
          <a:p>
            <a:endParaRPr lang="en-US" sz="800" dirty="0">
              <a:latin typeface="Calibri" panose="020F0502020204030204" pitchFamily="34" charset="0"/>
              <a:cs typeface="Calibri" panose="020F0502020204030204" pitchFamily="34" charset="0"/>
            </a:endParaRPr>
          </a:p>
          <a:p>
            <a:r>
              <a:rPr lang="en-US" dirty="0">
                <a:cs typeface="Calibri" panose="020F0502020204030204" pitchFamily="34" charset="0"/>
              </a:rPr>
              <a:t>Bolus insulin</a:t>
            </a:r>
            <a:r>
              <a:rPr lang="en-US" sz="3200" dirty="0">
                <a:latin typeface="Calibri" panose="020F0502020204030204" pitchFamily="34" charset="0"/>
                <a:cs typeface="Calibri" panose="020F0502020204030204" pitchFamily="34" charset="0"/>
              </a:rPr>
              <a:t> involves: </a:t>
            </a:r>
          </a:p>
          <a:p>
            <a:pPr marL="617311" lvl="1" indent="-342991">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Deter</a:t>
            </a:r>
            <a:r>
              <a:rPr lang="en-US" sz="2800" dirty="0">
                <a:cs typeface="Calibri" panose="020F0502020204030204" pitchFamily="34" charset="0"/>
              </a:rPr>
              <a:t>mining </a:t>
            </a:r>
            <a:r>
              <a:rPr lang="en-US" sz="2800" dirty="0">
                <a:latin typeface="Calibri" panose="020F0502020204030204" pitchFamily="34" charset="0"/>
                <a:cs typeface="Calibri" panose="020F0502020204030204" pitchFamily="34" charset="0"/>
              </a:rPr>
              <a:t>amount of carbs eaten</a:t>
            </a:r>
          </a:p>
          <a:p>
            <a:pPr marL="617311" lvl="1" indent="-342991">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Using carb/insulin ratios</a:t>
            </a:r>
          </a:p>
          <a:p>
            <a:pPr marL="617311" lvl="1" indent="-342991">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Using insulin correction factors</a:t>
            </a:r>
          </a:p>
          <a:p>
            <a:pPr marL="0" indent="0" algn="ctr">
              <a:lnSpc>
                <a:spcPts val="1876"/>
              </a:lnSpc>
              <a:buNone/>
            </a:pPr>
            <a:endParaRPr lang="en-US" sz="3200" i="1" u="sng" dirty="0">
              <a:solidFill>
                <a:srgbClr val="005959"/>
              </a:solidFill>
              <a:latin typeface="Calibri" panose="020F0502020204030204" pitchFamily="34" charset="0"/>
              <a:cs typeface="Calibri" panose="020F0502020204030204" pitchFamily="34" charset="0"/>
            </a:endParaRPr>
          </a:p>
          <a:p>
            <a:pPr algn="ctr">
              <a:lnSpc>
                <a:spcPct val="120000"/>
              </a:lnSpc>
            </a:pPr>
            <a:r>
              <a:rPr lang="en-US" sz="3200" i="1" dirty="0">
                <a:solidFill>
                  <a:srgbClr val="0070C0"/>
                </a:solidFill>
                <a:latin typeface="Calibri" panose="020F0502020204030204" pitchFamily="34" charset="0"/>
                <a:cs typeface="Calibri" panose="020F0502020204030204" pitchFamily="34" charset="0"/>
              </a:rPr>
              <a:t>More information on each of these can be found in the resource </a:t>
            </a:r>
            <a:r>
              <a:rPr lang="en-US" i="1" dirty="0">
                <a:solidFill>
                  <a:srgbClr val="0070C0"/>
                </a:solidFill>
                <a:cs typeface="Calibri" panose="020F0502020204030204" pitchFamily="34" charset="0"/>
              </a:rPr>
              <a:t>page</a:t>
            </a:r>
            <a:r>
              <a:rPr lang="en-US" sz="3200" i="1" dirty="0">
                <a:solidFill>
                  <a:srgbClr val="0070C0"/>
                </a:solidFill>
                <a:latin typeface="Calibri" panose="020F0502020204030204" pitchFamily="34" charset="0"/>
                <a:cs typeface="Calibri" panose="020F0502020204030204" pitchFamily="34" charset="0"/>
              </a:rPr>
              <a:t> provided.</a:t>
            </a:r>
          </a:p>
          <a:p>
            <a:endParaRPr lang="en-US" dirty="0"/>
          </a:p>
        </p:txBody>
      </p:sp>
      <p:sp>
        <p:nvSpPr>
          <p:cNvPr id="2" name="Rectangle: Rounded Corners 1">
            <a:extLst>
              <a:ext uri="{FF2B5EF4-FFF2-40B4-BE49-F238E27FC236}">
                <a16:creationId xmlns:a16="http://schemas.microsoft.com/office/drawing/2014/main" id="{CF43A660-8455-0684-7A7A-A3FC6A7332B6}"/>
              </a:ext>
            </a:extLst>
          </p:cNvPr>
          <p:cNvSpPr/>
          <p:nvPr/>
        </p:nvSpPr>
        <p:spPr>
          <a:xfrm>
            <a:off x="762000" y="6253675"/>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417149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7101" y="931535"/>
            <a:ext cx="800308" cy="800308"/>
          </a:xfrm>
          <a:prstGeom prst="rect">
            <a:avLst/>
          </a:prstGeom>
        </p:spPr>
      </p:pic>
      <p:sp>
        <p:nvSpPr>
          <p:cNvPr id="7" name="TextBox 6"/>
          <p:cNvSpPr txBox="1"/>
          <p:nvPr/>
        </p:nvSpPr>
        <p:spPr>
          <a:xfrm>
            <a:off x="495300" y="1143000"/>
            <a:ext cx="8153400" cy="2862579"/>
          </a:xfrm>
          <a:prstGeom prst="rect">
            <a:avLst/>
          </a:prstGeom>
          <a:noFill/>
        </p:spPr>
        <p:txBody>
          <a:bodyPr wrap="square" rtlCol="0">
            <a:spAutoFit/>
          </a:bodyPr>
          <a:lstStyle/>
          <a:p>
            <a:pPr>
              <a:buClr>
                <a:srgbClr val="005959"/>
              </a:buClr>
            </a:pPr>
            <a:r>
              <a:rPr lang="en-US" sz="2000" dirty="0">
                <a:latin typeface="Calibri" panose="020F0502020204030204" pitchFamily="34" charset="0"/>
                <a:cs typeface="Calibri" panose="020F0502020204030204" pitchFamily="34" charset="0"/>
              </a:rPr>
              <a:t>Another name is background insulin</a:t>
            </a:r>
          </a:p>
          <a:p>
            <a:pPr marL="342991" indent="-342991">
              <a:buClr>
                <a:srgbClr val="005959"/>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For those on an insulin pump, rapid acting insulin is infused through the pump 24 hours a day and referred to as the </a:t>
            </a:r>
            <a:r>
              <a:rPr lang="en-US" sz="2000" b="1" dirty="0">
                <a:latin typeface="Calibri" panose="020F0502020204030204" pitchFamily="34" charset="0"/>
                <a:cs typeface="Calibri" panose="020F0502020204030204" pitchFamily="34" charset="0"/>
              </a:rPr>
              <a:t>basal insulin.</a:t>
            </a:r>
          </a:p>
          <a:p>
            <a:pPr marL="342991" indent="-342991">
              <a:buClr>
                <a:srgbClr val="005959"/>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For those on injections they may use NPH, detemir, glargine, degludec.</a:t>
            </a:r>
          </a:p>
          <a:p>
            <a:pPr marL="342991" indent="-342991">
              <a:buClr>
                <a:srgbClr val="005959"/>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A person with a working pancreas, releases about 0.5 units of insulin an hour.</a:t>
            </a:r>
          </a:p>
          <a:p>
            <a:pPr>
              <a:buClr>
                <a:srgbClr val="005959"/>
              </a:buClr>
            </a:pPr>
            <a:endParaRPr lang="en-US" sz="2401" b="1" dirty="0">
              <a:latin typeface="Calibri" panose="020F0502020204030204" pitchFamily="34" charset="0"/>
              <a:cs typeface="Calibri" panose="020F0502020204030204" pitchFamily="34" charset="0"/>
            </a:endParaRPr>
          </a:p>
          <a:p>
            <a:pPr marL="342991" indent="-342991">
              <a:buClr>
                <a:srgbClr val="005959"/>
              </a:buClr>
              <a:buFont typeface="Wingdings" panose="05000000000000000000" pitchFamily="2" charset="2"/>
              <a:buChar char="§"/>
            </a:pPr>
            <a:endParaRPr lang="en-US" sz="2401" b="1" dirty="0">
              <a:latin typeface="Calibri" panose="020F0502020204030204" pitchFamily="34" charset="0"/>
              <a:cs typeface="Calibri" panose="020F0502020204030204" pitchFamily="34" charset="0"/>
            </a:endParaRPr>
          </a:p>
          <a:p>
            <a:pPr marL="342991" indent="-342991">
              <a:buClr>
                <a:srgbClr val="005959"/>
              </a:buClr>
              <a:buFont typeface="Wingdings" panose="05000000000000000000" pitchFamily="2" charset="2"/>
              <a:buChar char="§"/>
            </a:pPr>
            <a:endParaRPr lang="en-US" sz="1200" b="1" dirty="0">
              <a:latin typeface="Baskerville Old Face" panose="02020602080505020303" pitchFamily="18" charset="0"/>
            </a:endParaRPr>
          </a:p>
        </p:txBody>
      </p:sp>
      <p:sp>
        <p:nvSpPr>
          <p:cNvPr id="2" name="Title 1">
            <a:extLst>
              <a:ext uri="{FF2B5EF4-FFF2-40B4-BE49-F238E27FC236}">
                <a16:creationId xmlns:a16="http://schemas.microsoft.com/office/drawing/2014/main" id="{EDCE0ED9-FBE0-93B9-117C-B8E4FBC1A6EF}"/>
              </a:ext>
            </a:extLst>
          </p:cNvPr>
          <p:cNvSpPr>
            <a:spLocks noGrp="1"/>
          </p:cNvSpPr>
          <p:nvPr>
            <p:ph type="title"/>
          </p:nvPr>
        </p:nvSpPr>
        <p:spPr/>
        <p:txBody>
          <a:bodyPr/>
          <a:lstStyle/>
          <a:p>
            <a:r>
              <a:rPr lang="en-US" dirty="0"/>
              <a:t>Basal Insulin</a:t>
            </a:r>
          </a:p>
        </p:txBody>
      </p:sp>
      <p:sp>
        <p:nvSpPr>
          <p:cNvPr id="3" name="Rectangle: Rounded Corners 2">
            <a:extLst>
              <a:ext uri="{FF2B5EF4-FFF2-40B4-BE49-F238E27FC236}">
                <a16:creationId xmlns:a16="http://schemas.microsoft.com/office/drawing/2014/main" id="{DA726334-4A86-326E-6E72-BF3FD681785A}"/>
              </a:ext>
            </a:extLst>
          </p:cNvPr>
          <p:cNvSpPr/>
          <p:nvPr/>
        </p:nvSpPr>
        <p:spPr>
          <a:xfrm>
            <a:off x="190500" y="6147184"/>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pic>
        <p:nvPicPr>
          <p:cNvPr id="10" name="Picture 9">
            <a:extLst>
              <a:ext uri="{FF2B5EF4-FFF2-40B4-BE49-F238E27FC236}">
                <a16:creationId xmlns:a16="http://schemas.microsoft.com/office/drawing/2014/main" id="{A53309B5-AF81-28D2-89C4-9FDC486C708C}"/>
              </a:ext>
            </a:extLst>
          </p:cNvPr>
          <p:cNvPicPr>
            <a:picLocks noChangeAspect="1"/>
          </p:cNvPicPr>
          <p:nvPr/>
        </p:nvPicPr>
        <p:blipFill>
          <a:blip r:embed="rId5"/>
          <a:stretch>
            <a:fillRect/>
          </a:stretch>
        </p:blipFill>
        <p:spPr>
          <a:xfrm>
            <a:off x="1295400" y="3127828"/>
            <a:ext cx="6852391" cy="3642947"/>
          </a:xfrm>
          <a:prstGeom prst="rect">
            <a:avLst/>
          </a:prstGeom>
        </p:spPr>
      </p:pic>
    </p:spTree>
    <p:extLst>
      <p:ext uri="{BB962C8B-B14F-4D97-AF65-F5344CB8AC3E}">
        <p14:creationId xmlns:p14="http://schemas.microsoft.com/office/powerpoint/2010/main" val="1971227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4266" y="1031932"/>
            <a:ext cx="800308" cy="800308"/>
          </a:xfrm>
          <a:prstGeom prst="rect">
            <a:avLst/>
          </a:prstGeom>
        </p:spPr>
      </p:pic>
      <p:sp>
        <p:nvSpPr>
          <p:cNvPr id="2" name="Title 1">
            <a:extLst>
              <a:ext uri="{FF2B5EF4-FFF2-40B4-BE49-F238E27FC236}">
                <a16:creationId xmlns:a16="http://schemas.microsoft.com/office/drawing/2014/main" id="{66AC1CA5-BE58-5CAF-3FBF-F6ADDE527851}"/>
              </a:ext>
            </a:extLst>
          </p:cNvPr>
          <p:cNvSpPr>
            <a:spLocks noGrp="1"/>
          </p:cNvSpPr>
          <p:nvPr>
            <p:ph type="title"/>
          </p:nvPr>
        </p:nvSpPr>
        <p:spPr/>
        <p:txBody>
          <a:bodyPr/>
          <a:lstStyle/>
          <a:p>
            <a:r>
              <a:rPr lang="en-US" dirty="0"/>
              <a:t>Think Basal Insulin First</a:t>
            </a:r>
          </a:p>
        </p:txBody>
      </p:sp>
      <p:sp>
        <p:nvSpPr>
          <p:cNvPr id="4" name="Content Placeholder 3">
            <a:extLst>
              <a:ext uri="{FF2B5EF4-FFF2-40B4-BE49-F238E27FC236}">
                <a16:creationId xmlns:a16="http://schemas.microsoft.com/office/drawing/2014/main" id="{F82D897E-D987-4767-3E40-E777C294D97C}"/>
              </a:ext>
            </a:extLst>
          </p:cNvPr>
          <p:cNvSpPr>
            <a:spLocks noGrp="1"/>
          </p:cNvSpPr>
          <p:nvPr>
            <p:ph sz="quarter" idx="1"/>
          </p:nvPr>
        </p:nvSpPr>
        <p:spPr>
          <a:xfrm>
            <a:off x="457200" y="1143000"/>
            <a:ext cx="4724400" cy="5090160"/>
          </a:xfrm>
        </p:spPr>
        <p:txBody>
          <a:bodyPr/>
          <a:lstStyle/>
          <a:p>
            <a:r>
              <a:rPr lang="en-US" sz="2800" dirty="0">
                <a:latin typeface="Calibri" panose="020F0502020204030204" pitchFamily="34" charset="0"/>
                <a:cs typeface="Calibri" panose="020F0502020204030204" pitchFamily="34" charset="0"/>
              </a:rPr>
              <a:t>Basal insulin provides the foundation of glucose management.</a:t>
            </a:r>
          </a:p>
          <a:p>
            <a:r>
              <a:rPr lang="en-US" sz="2800" dirty="0">
                <a:latin typeface="Calibri" panose="020F0502020204030204" pitchFamily="34" charset="0"/>
                <a:cs typeface="Calibri" panose="020F0502020204030204" pitchFamily="34" charset="0"/>
              </a:rPr>
              <a:t>Basal insulin is the platform from which everything else works – including how effective bolus insulin works.</a:t>
            </a:r>
          </a:p>
          <a:p>
            <a:endParaRPr lang="en-US" dirty="0"/>
          </a:p>
        </p:txBody>
      </p:sp>
      <p:pic>
        <p:nvPicPr>
          <p:cNvPr id="6" name="Picture 5" descr="Young woman thinking">
            <a:extLst>
              <a:ext uri="{FF2B5EF4-FFF2-40B4-BE49-F238E27FC236}">
                <a16:creationId xmlns:a16="http://schemas.microsoft.com/office/drawing/2014/main" id="{9D17C4AA-32D3-EA9F-3482-310C6B9D86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4486239"/>
            <a:ext cx="3276600" cy="2187123"/>
          </a:xfrm>
          <a:prstGeom prst="rect">
            <a:avLst/>
          </a:prstGeom>
        </p:spPr>
      </p:pic>
      <p:sp>
        <p:nvSpPr>
          <p:cNvPr id="3" name="TextBox 2">
            <a:extLst>
              <a:ext uri="{FF2B5EF4-FFF2-40B4-BE49-F238E27FC236}">
                <a16:creationId xmlns:a16="http://schemas.microsoft.com/office/drawing/2014/main" id="{228A0D72-0AA4-DB8F-143C-6F2D38278B4A}"/>
              </a:ext>
            </a:extLst>
          </p:cNvPr>
          <p:cNvSpPr txBox="1"/>
          <p:nvPr/>
        </p:nvSpPr>
        <p:spPr>
          <a:xfrm>
            <a:off x="5434737" y="1267905"/>
            <a:ext cx="3276600" cy="5386090"/>
          </a:xfrm>
          <a:prstGeom prst="rect">
            <a:avLst/>
          </a:prstGeom>
          <a:noFill/>
          <a:ln w="19050">
            <a:solidFill>
              <a:srgbClr val="92D050"/>
            </a:solidFill>
          </a:ln>
        </p:spPr>
        <p:txBody>
          <a:bodyPr wrap="square" rtlCol="0">
            <a:spAutoFit/>
          </a:bodyPr>
          <a:lstStyle/>
          <a:p>
            <a:r>
              <a:rPr lang="en-US" sz="2400" b="1" dirty="0"/>
              <a:t>For those on insulin pumps, ask them for their current basal rates.</a:t>
            </a:r>
          </a:p>
          <a:p>
            <a:endParaRPr lang="en-US" sz="1600" dirty="0"/>
          </a:p>
          <a:p>
            <a:r>
              <a:rPr lang="en-US" sz="2400" dirty="0"/>
              <a:t>If they don’t know, ask them to scroll through their pump to discover the time segments and basal rates.</a:t>
            </a:r>
          </a:p>
          <a:p>
            <a:endParaRPr lang="en-US" sz="1400" dirty="0"/>
          </a:p>
          <a:p>
            <a:r>
              <a:rPr lang="en-US" sz="2400" dirty="0"/>
              <a:t>Have them write or type this info, take a photo, and save for future reference.</a:t>
            </a:r>
          </a:p>
        </p:txBody>
      </p:sp>
      <p:sp>
        <p:nvSpPr>
          <p:cNvPr id="7" name="Rectangle: Rounded Corners 6">
            <a:extLst>
              <a:ext uri="{FF2B5EF4-FFF2-40B4-BE49-F238E27FC236}">
                <a16:creationId xmlns:a16="http://schemas.microsoft.com/office/drawing/2014/main" id="{425D2AF8-2A3B-65EB-B1F3-83C3A51382C8}"/>
              </a:ext>
            </a:extLst>
          </p:cNvPr>
          <p:cNvSpPr/>
          <p:nvPr/>
        </p:nvSpPr>
        <p:spPr>
          <a:xfrm>
            <a:off x="303294" y="6223486"/>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602163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5905" y="958054"/>
            <a:ext cx="628814" cy="628814"/>
          </a:xfrm>
          <a:prstGeom prst="rect">
            <a:avLst/>
          </a:prstGeom>
        </p:spPr>
      </p:pic>
      <p:pic>
        <p:nvPicPr>
          <p:cNvPr id="9" name="Picture 8" descr="Icons Windows Timer For #7809 - Free Icons and PNG Background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185" y="2873397"/>
            <a:ext cx="1272466" cy="1339805"/>
          </a:xfrm>
          <a:prstGeom prst="rect">
            <a:avLst/>
          </a:prstGeom>
        </p:spPr>
      </p:pic>
      <p:sp>
        <p:nvSpPr>
          <p:cNvPr id="2" name="Title 1">
            <a:extLst>
              <a:ext uri="{FF2B5EF4-FFF2-40B4-BE49-F238E27FC236}">
                <a16:creationId xmlns:a16="http://schemas.microsoft.com/office/drawing/2014/main" id="{41184C45-E8E2-BE9F-4B87-6C2A9B82940C}"/>
              </a:ext>
            </a:extLst>
          </p:cNvPr>
          <p:cNvSpPr>
            <a:spLocks noGrp="1"/>
          </p:cNvSpPr>
          <p:nvPr>
            <p:ph type="title"/>
          </p:nvPr>
        </p:nvSpPr>
        <p:spPr/>
        <p:txBody>
          <a:bodyPr/>
          <a:lstStyle/>
          <a:p>
            <a:r>
              <a:rPr lang="en-US" dirty="0"/>
              <a:t>Basal Insulin Dosing Options</a:t>
            </a:r>
          </a:p>
        </p:txBody>
      </p:sp>
      <p:sp>
        <p:nvSpPr>
          <p:cNvPr id="4" name="Content Placeholder 3">
            <a:extLst>
              <a:ext uri="{FF2B5EF4-FFF2-40B4-BE49-F238E27FC236}">
                <a16:creationId xmlns:a16="http://schemas.microsoft.com/office/drawing/2014/main" id="{8323A63F-A1D6-3EB9-F706-7C611DEBF89A}"/>
              </a:ext>
            </a:extLst>
          </p:cNvPr>
          <p:cNvSpPr>
            <a:spLocks noGrp="1"/>
          </p:cNvSpPr>
          <p:nvPr>
            <p:ph sz="quarter" idx="1"/>
          </p:nvPr>
        </p:nvSpPr>
        <p:spPr>
          <a:xfrm>
            <a:off x="402353" y="1272460"/>
            <a:ext cx="6822366" cy="5585539"/>
          </a:xfrm>
        </p:spPr>
        <p:txBody>
          <a:bodyPr>
            <a:normAutofit fontScale="70000" lnSpcReduction="20000"/>
          </a:bodyPr>
          <a:lstStyle/>
          <a:p>
            <a:pPr>
              <a:lnSpc>
                <a:spcPct val="120000"/>
              </a:lnSpc>
            </a:pPr>
            <a:r>
              <a:rPr lang="en-US" sz="4000" b="1" dirty="0">
                <a:cs typeface="Calibri" panose="020F0502020204030204" pitchFamily="34" charset="0"/>
              </a:rPr>
              <a:t>Basal </a:t>
            </a:r>
            <a:r>
              <a:rPr lang="en-US" sz="4000" b="1" dirty="0">
                <a:latin typeface="Calibri" panose="020F0502020204030204" pitchFamily="34" charset="0"/>
                <a:cs typeface="Calibri" panose="020F0502020204030204" pitchFamily="34" charset="0"/>
              </a:rPr>
              <a:t>insulin injections:</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Basal insulin can be delivered once a day; sometimes it work best if taken twice a day. </a:t>
            </a:r>
          </a:p>
          <a:p>
            <a:pPr>
              <a:lnSpc>
                <a:spcPct val="120000"/>
              </a:lnSpc>
            </a:pPr>
            <a:r>
              <a:rPr lang="en-US" sz="4000" b="1" dirty="0">
                <a:latin typeface="Calibri" panose="020F0502020204030204" pitchFamily="34" charset="0"/>
                <a:cs typeface="Calibri" panose="020F0502020204030204" pitchFamily="34" charset="0"/>
              </a:rPr>
              <a:t>Insulin Pump Therapy:</a:t>
            </a:r>
            <a:br>
              <a:rPr lang="en-US" sz="4000" b="1"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provides continuous subcutaneous insulin using rapid-acting insulin.</a:t>
            </a:r>
          </a:p>
          <a:p>
            <a:pPr>
              <a:lnSpc>
                <a:spcPct val="120000"/>
              </a:lnSpc>
            </a:pPr>
            <a:r>
              <a:rPr lang="en-US" sz="4000" dirty="0">
                <a:latin typeface="Calibri" panose="020F0502020204030204" pitchFamily="34" charset="0"/>
                <a:cs typeface="Calibri" panose="020F0502020204030204" pitchFamily="34" charset="0"/>
              </a:rPr>
              <a:t>Since it is infused all day/night, the rapid insulin acts as a basal insulin.  </a:t>
            </a:r>
          </a:p>
          <a:p>
            <a:pPr>
              <a:lnSpc>
                <a:spcPct val="120000"/>
              </a:lnSpc>
            </a:pPr>
            <a:r>
              <a:rPr lang="en-US" sz="4000" dirty="0">
                <a:latin typeface="Calibri" panose="020F0502020204030204" pitchFamily="34" charset="0"/>
                <a:cs typeface="Calibri" panose="020F0502020204030204" pitchFamily="34" charset="0"/>
              </a:rPr>
              <a:t>People may </a:t>
            </a:r>
            <a:r>
              <a:rPr lang="en-US" sz="4000" dirty="0">
                <a:cs typeface="Calibri" panose="020F0502020204030204" pitchFamily="34" charset="0"/>
              </a:rPr>
              <a:t>be using hybrid closed loop technology that auto adjusts their basal insulin dose based on CGM data.</a:t>
            </a:r>
            <a:endParaRPr lang="en-US" sz="4000" dirty="0">
              <a:latin typeface="Calibri" panose="020F0502020204030204" pitchFamily="34" charset="0"/>
              <a:cs typeface="Calibri" panose="020F0502020204030204" pitchFamily="34" charset="0"/>
            </a:endParaRPr>
          </a:p>
          <a:p>
            <a:endParaRPr lang="en-US" sz="4000" dirty="0">
              <a:latin typeface="Calibri" panose="020F0502020204030204" pitchFamily="34" charset="0"/>
              <a:cs typeface="Calibri" panose="020F0502020204030204" pitchFamily="34" charset="0"/>
            </a:endParaRPr>
          </a:p>
          <a:p>
            <a:endParaRPr lang="en-US" dirty="0"/>
          </a:p>
        </p:txBody>
      </p:sp>
      <p:sp>
        <p:nvSpPr>
          <p:cNvPr id="3" name="Rectangle: Rounded Corners 2">
            <a:extLst>
              <a:ext uri="{FF2B5EF4-FFF2-40B4-BE49-F238E27FC236}">
                <a16:creationId xmlns:a16="http://schemas.microsoft.com/office/drawing/2014/main" id="{81357B06-61D6-A37C-8893-40FE20D2306B}"/>
              </a:ext>
            </a:extLst>
          </p:cNvPr>
          <p:cNvSpPr/>
          <p:nvPr/>
        </p:nvSpPr>
        <p:spPr>
          <a:xfrm>
            <a:off x="7467600" y="5943600"/>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09578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771" y="930816"/>
            <a:ext cx="628814" cy="628814"/>
          </a:xfrm>
          <a:prstGeom prst="rect">
            <a:avLst/>
          </a:prstGeom>
        </p:spPr>
      </p:pic>
      <p:pic>
        <p:nvPicPr>
          <p:cNvPr id="7" name="Picture 6" descr="Businesswoman brainstorming at board in office">
            <a:extLst>
              <a:ext uri="{FF2B5EF4-FFF2-40B4-BE49-F238E27FC236}">
                <a16:creationId xmlns:a16="http://schemas.microsoft.com/office/drawing/2014/main" id="{36BB2E60-BCDC-4878-8704-D22491BA90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258392" y="4724400"/>
            <a:ext cx="2815171" cy="2080778"/>
          </a:xfrm>
          <a:prstGeom prst="rect">
            <a:avLst/>
          </a:prstGeom>
        </p:spPr>
      </p:pic>
      <p:sp>
        <p:nvSpPr>
          <p:cNvPr id="2" name="Title 1">
            <a:extLst>
              <a:ext uri="{FF2B5EF4-FFF2-40B4-BE49-F238E27FC236}">
                <a16:creationId xmlns:a16="http://schemas.microsoft.com/office/drawing/2014/main" id="{58ED20BA-97F3-512D-EB42-2B5686E188D7}"/>
              </a:ext>
            </a:extLst>
          </p:cNvPr>
          <p:cNvSpPr>
            <a:spLocks noGrp="1"/>
          </p:cNvSpPr>
          <p:nvPr>
            <p:ph type="title"/>
          </p:nvPr>
        </p:nvSpPr>
        <p:spPr/>
        <p:txBody>
          <a:bodyPr>
            <a:normAutofit/>
          </a:bodyPr>
          <a:lstStyle/>
          <a:p>
            <a:r>
              <a:rPr lang="en-US" sz="4400" dirty="0"/>
              <a:t>Basal Insulin Dose Evaluation</a:t>
            </a:r>
          </a:p>
        </p:txBody>
      </p:sp>
      <p:sp>
        <p:nvSpPr>
          <p:cNvPr id="4" name="Content Placeholder 3">
            <a:extLst>
              <a:ext uri="{FF2B5EF4-FFF2-40B4-BE49-F238E27FC236}">
                <a16:creationId xmlns:a16="http://schemas.microsoft.com/office/drawing/2014/main" id="{EB6B855C-A161-6424-C6A7-EF4089F56853}"/>
              </a:ext>
            </a:extLst>
          </p:cNvPr>
          <p:cNvSpPr>
            <a:spLocks noGrp="1"/>
          </p:cNvSpPr>
          <p:nvPr>
            <p:ph sz="quarter" idx="1"/>
          </p:nvPr>
        </p:nvSpPr>
        <p:spPr/>
        <p:txBody>
          <a:bodyPr>
            <a:normAutofit fontScale="92500"/>
          </a:bodyPr>
          <a:lstStyle/>
          <a:p>
            <a:r>
              <a:rPr lang="en-US" sz="3600" dirty="0">
                <a:latin typeface="Calibri" panose="020F0502020204030204" pitchFamily="34" charset="0"/>
                <a:cs typeface="Calibri" panose="020F0502020204030204" pitchFamily="34" charset="0"/>
              </a:rPr>
              <a:t>If basal dose is too high, glucose levels drift down.</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The person will find themselves needing to eat snacks to avoid going too low. Often called “feeding the insulin”.</a:t>
            </a:r>
          </a:p>
          <a:p>
            <a:endParaRPr lang="en-US" dirty="0"/>
          </a:p>
        </p:txBody>
      </p:sp>
      <p:sp>
        <p:nvSpPr>
          <p:cNvPr id="10" name="Content Placeholder 9">
            <a:extLst>
              <a:ext uri="{FF2B5EF4-FFF2-40B4-BE49-F238E27FC236}">
                <a16:creationId xmlns:a16="http://schemas.microsoft.com/office/drawing/2014/main" id="{32E23E57-6666-4F34-0CDB-58185A083AC2}"/>
              </a:ext>
            </a:extLst>
          </p:cNvPr>
          <p:cNvSpPr>
            <a:spLocks noGrp="1"/>
          </p:cNvSpPr>
          <p:nvPr>
            <p:ph sz="quarter" idx="2"/>
          </p:nvPr>
        </p:nvSpPr>
        <p:spPr>
          <a:xfrm>
            <a:off x="4645154" y="1219200"/>
            <a:ext cx="4041648" cy="5090160"/>
          </a:xfrm>
        </p:spPr>
        <p:txBody>
          <a:bodyPr>
            <a:normAutofit fontScale="92500"/>
          </a:bodyPr>
          <a:lstStyle/>
          <a:p>
            <a:r>
              <a:rPr lang="en-US" sz="2800" dirty="0">
                <a:latin typeface="Calibri" panose="020F0502020204030204" pitchFamily="34" charset="0"/>
                <a:cs typeface="Calibri" panose="020F0502020204030204" pitchFamily="34" charset="0"/>
              </a:rPr>
              <a:t>If basal dose is too low, glucose levels will tend to drift up. </a:t>
            </a:r>
          </a:p>
          <a:p>
            <a:r>
              <a:rPr lang="en-US" sz="2800" dirty="0">
                <a:cs typeface="Calibri" panose="020F0502020204030204" pitchFamily="34" charset="0"/>
              </a:rPr>
              <a:t>A person will find themselves taking c</a:t>
            </a:r>
            <a:r>
              <a:rPr lang="en-US" sz="2800" dirty="0">
                <a:latin typeface="Calibri" panose="020F0502020204030204" pitchFamily="34" charset="0"/>
                <a:cs typeface="Calibri" panose="020F0502020204030204" pitchFamily="34" charset="0"/>
              </a:rPr>
              <a:t>orrective doses of rapid acting insulin to lower glucose levels.</a:t>
            </a:r>
          </a:p>
          <a:p>
            <a:endParaRPr lang="en-US" dirty="0"/>
          </a:p>
        </p:txBody>
      </p:sp>
    </p:spTree>
    <p:extLst>
      <p:ext uri="{BB962C8B-B14F-4D97-AF65-F5344CB8AC3E}">
        <p14:creationId xmlns:p14="http://schemas.microsoft.com/office/powerpoint/2010/main" val="1059515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D74DC-5868-07FC-9664-202D9A7298BC}"/>
              </a:ext>
            </a:extLst>
          </p:cNvPr>
          <p:cNvSpPr>
            <a:spLocks noGrp="1"/>
          </p:cNvSpPr>
          <p:nvPr>
            <p:ph type="title"/>
          </p:nvPr>
        </p:nvSpPr>
        <p:spPr/>
        <p:txBody>
          <a:bodyPr/>
          <a:lstStyle/>
          <a:p>
            <a:r>
              <a:rPr lang="en-US" dirty="0"/>
              <a:t>ReVive 5 – Welcome to Session 2</a:t>
            </a:r>
            <a:endParaRPr lang="en-US" dirty="0">
              <a:highlight>
                <a:srgbClr val="FFFF00"/>
              </a:highlight>
            </a:endParaRPr>
          </a:p>
        </p:txBody>
      </p:sp>
      <p:sp>
        <p:nvSpPr>
          <p:cNvPr id="3" name="Content Placeholder 2">
            <a:extLst>
              <a:ext uri="{FF2B5EF4-FFF2-40B4-BE49-F238E27FC236}">
                <a16:creationId xmlns:a16="http://schemas.microsoft.com/office/drawing/2014/main" id="{D532518B-B466-4DB4-67D1-F10F076C681D}"/>
              </a:ext>
            </a:extLst>
          </p:cNvPr>
          <p:cNvSpPr>
            <a:spLocks noGrp="1"/>
          </p:cNvSpPr>
          <p:nvPr>
            <p:ph sz="quarter" idx="2"/>
          </p:nvPr>
        </p:nvSpPr>
        <p:spPr>
          <a:xfrm>
            <a:off x="4632198" y="1216152"/>
            <a:ext cx="4041648" cy="5260848"/>
          </a:xfrm>
        </p:spPr>
        <p:txBody>
          <a:bodyPr>
            <a:normAutofit fontScale="40000" lnSpcReduction="20000"/>
          </a:bodyPr>
          <a:lstStyle/>
          <a:p>
            <a:pPr algn="l">
              <a:lnSpc>
                <a:spcPct val="120000"/>
              </a:lnSpc>
            </a:pPr>
            <a:r>
              <a:rPr lang="en-US" sz="4000" b="1" i="0" dirty="0">
                <a:solidFill>
                  <a:srgbClr val="0070C0"/>
                </a:solidFill>
                <a:effectLst/>
                <a:cs typeface="Calibri" panose="020F0502020204030204" pitchFamily="34" charset="0"/>
              </a:rPr>
              <a:t>Session 2</a:t>
            </a:r>
            <a:r>
              <a:rPr lang="en-US" sz="4000" b="0" i="0" dirty="0">
                <a:solidFill>
                  <a:srgbClr val="0070C0"/>
                </a:solidFill>
                <a:effectLst/>
                <a:cs typeface="Calibri" panose="020F0502020204030204" pitchFamily="34" charset="0"/>
              </a:rPr>
              <a:t>| </a:t>
            </a:r>
            <a:r>
              <a:rPr lang="en-US" sz="4000" b="1" i="0" dirty="0">
                <a:solidFill>
                  <a:srgbClr val="0070C0"/>
                </a:solidFill>
                <a:effectLst/>
                <a:cs typeface="Calibri" panose="020F0502020204030204" pitchFamily="34" charset="0"/>
              </a:rPr>
              <a:t>Finding the Expert Within </a:t>
            </a:r>
            <a:r>
              <a:rPr lang="en-US" sz="4000" b="0" i="0" dirty="0">
                <a:solidFill>
                  <a:srgbClr val="0070C0"/>
                </a:solidFill>
                <a:effectLst/>
                <a:cs typeface="Calibri" panose="020F0502020204030204" pitchFamily="34" charset="0"/>
              </a:rPr>
              <a:t>– </a:t>
            </a:r>
            <a:r>
              <a:rPr lang="en-US" sz="4000" b="1" i="0" dirty="0">
                <a:solidFill>
                  <a:srgbClr val="0070C0"/>
                </a:solidFill>
                <a:effectLst/>
                <a:cs typeface="Calibri" panose="020F0502020204030204" pitchFamily="34" charset="0"/>
              </a:rPr>
              <a:t>Helping individuals discover their expertise to improve glucose and feelings of self-efficacy</a:t>
            </a:r>
            <a:endParaRPr lang="en-US" sz="4000" b="0" i="0" dirty="0">
              <a:solidFill>
                <a:srgbClr val="0070C0"/>
              </a:solidFill>
              <a:effectLst/>
              <a:cs typeface="Calibri" panose="020F0502020204030204" pitchFamily="34" charset="0"/>
            </a:endParaRPr>
          </a:p>
          <a:p>
            <a:pPr algn="l">
              <a:lnSpc>
                <a:spcPct val="120000"/>
              </a:lnSpc>
              <a:buFont typeface="Arial" panose="020B0604020202020204" pitchFamily="34" charset="0"/>
              <a:buChar char="•"/>
            </a:pPr>
            <a:r>
              <a:rPr lang="en-US" sz="3500" b="0" i="0" dirty="0">
                <a:solidFill>
                  <a:srgbClr val="4C4C4C"/>
                </a:solidFill>
                <a:effectLst/>
                <a:cs typeface="Calibri" panose="020F0502020204030204" pitchFamily="34" charset="0"/>
              </a:rPr>
              <a:t>Reviewing the diabetes knowledge and toolkit</a:t>
            </a:r>
          </a:p>
          <a:p>
            <a:pPr algn="l">
              <a:lnSpc>
                <a:spcPct val="120000"/>
              </a:lnSpc>
              <a:buFont typeface="Arial" panose="020B0604020202020204" pitchFamily="34" charset="0"/>
              <a:buChar char="•"/>
            </a:pPr>
            <a:r>
              <a:rPr lang="en-US" sz="3500" b="0" i="0" dirty="0">
                <a:solidFill>
                  <a:srgbClr val="4C4C4C"/>
                </a:solidFill>
                <a:effectLst/>
                <a:cs typeface="Calibri" panose="020F0502020204030204" pitchFamily="34" charset="0"/>
              </a:rPr>
              <a:t>How to evaluate insulin and glucose balance</a:t>
            </a:r>
          </a:p>
          <a:p>
            <a:pPr algn="l">
              <a:lnSpc>
                <a:spcPct val="120000"/>
              </a:lnSpc>
              <a:buFont typeface="Arial" panose="020B0604020202020204" pitchFamily="34" charset="0"/>
              <a:buChar char="•"/>
            </a:pPr>
            <a:r>
              <a:rPr lang="en-US" sz="3500" b="0" i="0" dirty="0">
                <a:solidFill>
                  <a:srgbClr val="4C4C4C"/>
                </a:solidFill>
                <a:effectLst/>
                <a:cs typeface="Calibri" panose="020F0502020204030204" pitchFamily="34" charset="0"/>
              </a:rPr>
              <a:t>Discovering the impact of diet, exercise, stress, insulin,  on glucose levels.</a:t>
            </a:r>
          </a:p>
          <a:p>
            <a:pPr algn="l">
              <a:lnSpc>
                <a:spcPct val="120000"/>
              </a:lnSpc>
              <a:buFont typeface="Arial" panose="020B0604020202020204" pitchFamily="34" charset="0"/>
              <a:buChar char="•"/>
            </a:pPr>
            <a:endParaRPr lang="en-US" sz="3000" b="0" i="0" dirty="0">
              <a:solidFill>
                <a:srgbClr val="4C4C4C"/>
              </a:solidFill>
              <a:effectLst/>
              <a:cs typeface="Calibri" panose="020F0502020204030204" pitchFamily="34" charset="0"/>
            </a:endParaRPr>
          </a:p>
          <a:p>
            <a:pPr algn="l">
              <a:lnSpc>
                <a:spcPct val="120000"/>
              </a:lnSpc>
            </a:pPr>
            <a:r>
              <a:rPr lang="en-US" sz="4000" b="1" i="0" dirty="0">
                <a:solidFill>
                  <a:srgbClr val="4C4C4C"/>
                </a:solidFill>
                <a:effectLst/>
                <a:cs typeface="Calibri" panose="020F0502020204030204" pitchFamily="34" charset="0"/>
              </a:rPr>
              <a:t>Session 2 </a:t>
            </a:r>
            <a:r>
              <a:rPr lang="en-US" sz="4000" b="0" i="0" dirty="0">
                <a:solidFill>
                  <a:srgbClr val="4C4C4C"/>
                </a:solidFill>
                <a:effectLst/>
                <a:cs typeface="Calibri" panose="020F0502020204030204" pitchFamily="34" charset="0"/>
              </a:rPr>
              <a:t>| </a:t>
            </a:r>
            <a:r>
              <a:rPr lang="en-US" sz="4000" b="1" i="0" dirty="0">
                <a:solidFill>
                  <a:srgbClr val="4C4C4C"/>
                </a:solidFill>
                <a:effectLst/>
                <a:cs typeface="Calibri" panose="020F0502020204030204" pitchFamily="34" charset="0"/>
              </a:rPr>
              <a:t>Using ReVive 5 Step approach to integrate the Whole Person Intensive Case Study </a:t>
            </a:r>
            <a:r>
              <a:rPr lang="en-US" sz="4000" b="0" i="0" dirty="0">
                <a:solidFill>
                  <a:srgbClr val="4C4C4C"/>
                </a:solidFill>
                <a:effectLst/>
                <a:cs typeface="Calibri" panose="020F0502020204030204" pitchFamily="34" charset="0"/>
              </a:rPr>
              <a:t>|  </a:t>
            </a:r>
          </a:p>
          <a:p>
            <a:pPr algn="l">
              <a:lnSpc>
                <a:spcPct val="120000"/>
              </a:lnSpc>
              <a:buFont typeface="Arial" panose="020B0604020202020204" pitchFamily="34" charset="0"/>
              <a:buChar char="•"/>
            </a:pPr>
            <a:r>
              <a:rPr lang="en-US" sz="3500" b="0" i="0" dirty="0">
                <a:solidFill>
                  <a:srgbClr val="4C4C4C"/>
                </a:solidFill>
                <a:effectLst/>
                <a:cs typeface="Calibri" panose="020F0502020204030204" pitchFamily="34" charset="0"/>
              </a:rPr>
              <a:t>Explore glucose patterns and identifying issues.</a:t>
            </a:r>
          </a:p>
          <a:p>
            <a:pPr algn="l">
              <a:lnSpc>
                <a:spcPct val="120000"/>
              </a:lnSpc>
              <a:buFont typeface="Arial" panose="020B0604020202020204" pitchFamily="34" charset="0"/>
              <a:buChar char="•"/>
            </a:pPr>
            <a:r>
              <a:rPr lang="en-US" sz="3500" b="0" i="0" dirty="0">
                <a:solidFill>
                  <a:srgbClr val="4C4C4C"/>
                </a:solidFill>
                <a:effectLst/>
                <a:cs typeface="Calibri" panose="020F0502020204030204" pitchFamily="34" charset="0"/>
              </a:rPr>
              <a:t>Using an integrated log sheet as a powerful tool to identify what needs fixing: pattern recognition.</a:t>
            </a:r>
          </a:p>
          <a:p>
            <a:pPr algn="l">
              <a:lnSpc>
                <a:spcPct val="120000"/>
              </a:lnSpc>
              <a:buFont typeface="Arial" panose="020B0604020202020204" pitchFamily="34" charset="0"/>
              <a:buChar char="•"/>
            </a:pPr>
            <a:r>
              <a:rPr lang="en-US" sz="3500" b="0" i="0" dirty="0">
                <a:solidFill>
                  <a:srgbClr val="4C4C4C"/>
                </a:solidFill>
                <a:effectLst/>
                <a:cs typeface="Calibri" panose="020F0502020204030204" pitchFamily="34" charset="0"/>
              </a:rPr>
              <a:t>Case reviews that exemplify common glucose problems and enhance problem solving skills.</a:t>
            </a:r>
          </a:p>
          <a:p>
            <a:pPr marL="0" indent="0">
              <a:buNone/>
            </a:pPr>
            <a:endParaRPr lang="en-US" dirty="0"/>
          </a:p>
        </p:txBody>
      </p:sp>
      <p:sp>
        <p:nvSpPr>
          <p:cNvPr id="4" name="Content Placeholder 2">
            <a:extLst>
              <a:ext uri="{FF2B5EF4-FFF2-40B4-BE49-F238E27FC236}">
                <a16:creationId xmlns:a16="http://schemas.microsoft.com/office/drawing/2014/main" id="{1D4C7D55-70F2-1B28-360F-B051E2E14596}"/>
              </a:ext>
            </a:extLst>
          </p:cNvPr>
          <p:cNvSpPr txBox="1">
            <a:spLocks/>
          </p:cNvSpPr>
          <p:nvPr/>
        </p:nvSpPr>
        <p:spPr>
          <a:xfrm>
            <a:off x="381000" y="1371600"/>
            <a:ext cx="4041648" cy="4937760"/>
          </a:xfrm>
          <a:prstGeom prst="rect">
            <a:avLst/>
          </a:prstGeom>
        </p:spPr>
        <p:txBody>
          <a:bodyPr vert="horz">
            <a:normAutofit fontScale="62500" lnSpcReduction="20000"/>
          </a:bodyPr>
          <a:lstStyle>
            <a:lvl1pPr marL="243843" indent="-243843" algn="l" rtl="0" eaLnBrk="1" latinLnBrk="0" hangingPunct="1">
              <a:spcBef>
                <a:spcPts val="533"/>
              </a:spcBef>
              <a:buClr>
                <a:srgbClr val="86AA2C"/>
              </a:buClr>
              <a:buSzPct val="76000"/>
              <a:buFont typeface="Wingdings 3"/>
              <a:buChar char=""/>
              <a:defRPr kumimoji="0" sz="2844" kern="1200">
                <a:solidFill>
                  <a:schemeClr val="tx1"/>
                </a:solidFill>
                <a:latin typeface="Calibri" panose="020F0502020204030204" pitchFamily="34" charset="0"/>
                <a:ea typeface="+mn-ea"/>
                <a:cs typeface="+mn-cs"/>
              </a:defRPr>
            </a:lvl1pPr>
            <a:lvl2pPr marL="487686" indent="-243843" algn="l" rtl="0" eaLnBrk="1" latinLnBrk="0" hangingPunct="1">
              <a:spcBef>
                <a:spcPts val="444"/>
              </a:spcBef>
              <a:buClr>
                <a:srgbClr val="86AA2C"/>
              </a:buClr>
              <a:buSzPct val="76000"/>
              <a:buFont typeface="Wingdings 3"/>
              <a:buChar char=""/>
              <a:defRPr kumimoji="0" sz="2311" kern="1200">
                <a:solidFill>
                  <a:schemeClr val="tx1"/>
                </a:solidFill>
                <a:latin typeface="Calibri" panose="020F0502020204030204" pitchFamily="34" charset="0"/>
                <a:ea typeface="+mn-ea"/>
                <a:cs typeface="+mn-cs"/>
              </a:defRPr>
            </a:lvl2pPr>
            <a:lvl3pPr marL="731529" indent="-203203" algn="l" rtl="0" eaLnBrk="1" latinLnBrk="0" hangingPunct="1">
              <a:spcBef>
                <a:spcPts val="444"/>
              </a:spcBef>
              <a:buClr>
                <a:srgbClr val="86AA2C"/>
              </a:buClr>
              <a:buSzPct val="76000"/>
              <a:buFont typeface="Wingdings 3"/>
              <a:buChar char=""/>
              <a:defRPr kumimoji="0" sz="1956" kern="1200">
                <a:solidFill>
                  <a:schemeClr val="tx1"/>
                </a:solidFill>
                <a:latin typeface="Calibri" panose="020F0502020204030204" pitchFamily="34" charset="0"/>
                <a:ea typeface="+mn-ea"/>
                <a:cs typeface="+mn-cs"/>
              </a:defRPr>
            </a:lvl3pPr>
            <a:lvl4pPr marL="975372" indent="-203203" algn="l" rtl="0" eaLnBrk="1" latinLnBrk="0" hangingPunct="1">
              <a:spcBef>
                <a:spcPts val="356"/>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4pPr>
            <a:lvl5pPr marL="1219215" indent="-203203" algn="l" rtl="0" eaLnBrk="1" latinLnBrk="0" hangingPunct="1">
              <a:spcBef>
                <a:spcPts val="267"/>
              </a:spcBef>
              <a:buClr>
                <a:srgbClr val="86AA2C"/>
              </a:buClr>
              <a:buSzPct val="70000"/>
              <a:buFont typeface="Wingdings"/>
              <a:buChar char=""/>
              <a:defRPr kumimoji="0" sz="1422" kern="1200">
                <a:solidFill>
                  <a:schemeClr val="tx1"/>
                </a:solidFill>
                <a:latin typeface="Calibri" panose="020F0502020204030204" pitchFamily="34" charset="0"/>
                <a:ea typeface="+mn-ea"/>
                <a:cs typeface="+mn-cs"/>
              </a:defRPr>
            </a:lvl5pPr>
            <a:lvl6pPr marL="1463058" indent="-162562" algn="l" rtl="0" eaLnBrk="1" latinLnBrk="0" hangingPunct="1">
              <a:spcBef>
                <a:spcPts val="267"/>
              </a:spcBef>
              <a:buClr>
                <a:srgbClr val="9FB8CD">
                  <a:shade val="75000"/>
                </a:srgbClr>
              </a:buClr>
              <a:buSzPct val="75000"/>
              <a:buFont typeface="Wingdings 3"/>
              <a:buChar char=""/>
              <a:defRPr kumimoji="0" lang="en-US" sz="1422" kern="1200" smtClean="0">
                <a:solidFill>
                  <a:schemeClr val="tx1"/>
                </a:solidFill>
                <a:latin typeface="+mn-lt"/>
                <a:ea typeface="+mn-ea"/>
                <a:cs typeface="+mn-cs"/>
              </a:defRPr>
            </a:lvl6pPr>
            <a:lvl7pPr marL="1625620" indent="-162562" algn="l" rtl="0" eaLnBrk="1" latinLnBrk="0" hangingPunct="1">
              <a:spcBef>
                <a:spcPts val="267"/>
              </a:spcBef>
              <a:buClr>
                <a:srgbClr val="727CA3">
                  <a:shade val="75000"/>
                </a:srgbClr>
              </a:buClr>
              <a:buSzPct val="75000"/>
              <a:buFont typeface="Wingdings 3"/>
              <a:buChar char=""/>
              <a:defRPr kumimoji="0" lang="en-US" sz="1244" kern="1200" smtClean="0">
                <a:solidFill>
                  <a:schemeClr val="tx1"/>
                </a:solidFill>
                <a:latin typeface="+mn-lt"/>
                <a:ea typeface="+mn-ea"/>
                <a:cs typeface="+mn-cs"/>
              </a:defRPr>
            </a:lvl7pPr>
            <a:lvl8pPr marL="1788182" indent="-162562" algn="l" rtl="0" eaLnBrk="1" latinLnBrk="0" hangingPunct="1">
              <a:spcBef>
                <a:spcPts val="267"/>
              </a:spcBef>
              <a:buClr>
                <a:prstClr val="white">
                  <a:shade val="50000"/>
                </a:prstClr>
              </a:buClr>
              <a:buSzPct val="75000"/>
              <a:buFont typeface="Wingdings 3"/>
              <a:buChar char=""/>
              <a:defRPr kumimoji="0" lang="en-US" sz="1244" kern="1200" smtClean="0">
                <a:solidFill>
                  <a:schemeClr val="tx1"/>
                </a:solidFill>
                <a:latin typeface="+mn-lt"/>
                <a:ea typeface="+mn-ea"/>
                <a:cs typeface="+mn-cs"/>
              </a:defRPr>
            </a:lvl8pPr>
            <a:lvl9pPr marL="1950744" indent="-162562" algn="l" rtl="0" eaLnBrk="1" latinLnBrk="0" hangingPunct="1">
              <a:spcBef>
                <a:spcPts val="267"/>
              </a:spcBef>
              <a:buClr>
                <a:srgbClr val="9FB8CD"/>
              </a:buClr>
              <a:buSzPct val="75000"/>
              <a:buFont typeface="Wingdings 3"/>
              <a:buChar char=""/>
              <a:defRPr kumimoji="0" lang="en-US" sz="1067" kern="1200" smtClean="0">
                <a:solidFill>
                  <a:schemeClr val="tx1"/>
                </a:solidFill>
                <a:latin typeface="+mn-lt"/>
                <a:ea typeface="+mn-ea"/>
                <a:cs typeface="+mn-cs"/>
              </a:defRPr>
            </a:lvl9pPr>
          </a:lstStyle>
          <a:p>
            <a:pPr marL="243843" marR="0" lvl="0" indent="-243843" algn="l" defTabSz="914400" rtl="0" eaLnBrk="1" fontAlgn="auto" latinLnBrk="0" hangingPunct="1">
              <a:lnSpc>
                <a:spcPct val="120000"/>
              </a:lnSpc>
              <a:spcBef>
                <a:spcPts val="533"/>
              </a:spcBef>
              <a:spcAft>
                <a:spcPts val="0"/>
              </a:spcAft>
              <a:buClr>
                <a:srgbClr val="86AA2C"/>
              </a:buClr>
              <a:buSzPct val="76000"/>
              <a:buFont typeface="Wingdings 3"/>
              <a:buChar char=""/>
              <a:tabLst/>
              <a:defRPr/>
            </a:pPr>
            <a:r>
              <a:rPr kumimoji="0" lang="en-US" sz="2844" b="1" i="0" u="none" strike="noStrike" kern="1200" cap="none" spc="0" normalizeH="0" baseline="0" noProof="0" dirty="0">
                <a:ln>
                  <a:noFill/>
                </a:ln>
                <a:solidFill>
                  <a:srgbClr val="4C4C4C"/>
                </a:solidFill>
                <a:effectLst/>
                <a:uLnTx/>
                <a:uFillTx/>
                <a:latin typeface="Calibri" panose="020F0502020204030204" pitchFamily="34" charset="0"/>
                <a:ea typeface="+mn-ea"/>
                <a:cs typeface="Calibri" panose="020F0502020204030204" pitchFamily="34" charset="0"/>
              </a:rPr>
              <a:t>Session 1 | What is Diabetes Distress, and what do we know about it?</a:t>
            </a:r>
            <a:r>
              <a:rPr kumimoji="0" lang="en-US" sz="2844" b="0" i="0" u="none" strike="noStrike" kern="1200" cap="none" spc="0" normalizeH="0" baseline="0" noProof="0" dirty="0">
                <a:ln>
                  <a:noFill/>
                </a:ln>
                <a:solidFill>
                  <a:srgbClr val="4C4C4C"/>
                </a:solidFill>
                <a:effectLst/>
                <a:uLnTx/>
                <a:uFillTx/>
                <a:latin typeface="Calibri" panose="020F0502020204030204" pitchFamily="34" charset="0"/>
                <a:ea typeface="+mn-ea"/>
                <a:cs typeface="Calibri" panose="020F0502020204030204" pitchFamily="34" charset="0"/>
              </a:rPr>
              <a:t> | Recorded</a:t>
            </a:r>
          </a:p>
          <a:p>
            <a:pPr marL="243843" marR="0" lvl="0" indent="-243843" algn="l" defTabSz="914400" rtl="0" eaLnBrk="1" fontAlgn="auto" latinLnBrk="0" hangingPunct="1">
              <a:lnSpc>
                <a:spcPct val="120000"/>
              </a:lnSpc>
              <a:spcBef>
                <a:spcPts val="533"/>
              </a:spcBef>
              <a:spcAft>
                <a:spcPts val="0"/>
              </a:spcAft>
              <a:buClr>
                <a:srgbClr val="86AA2C"/>
              </a:buClr>
              <a:buSzPct val="76000"/>
              <a:buFont typeface="Arial" panose="020B0604020202020204" pitchFamily="34" charset="0"/>
              <a:buChar char="•"/>
              <a:tabLst/>
              <a:defRPr/>
            </a:pPr>
            <a:r>
              <a:rPr kumimoji="0" lang="en-US" sz="2500" b="0" i="0" u="none" strike="noStrike" kern="1200" cap="none" spc="0" normalizeH="0" baseline="0" noProof="0" dirty="0">
                <a:ln>
                  <a:noFill/>
                </a:ln>
                <a:solidFill>
                  <a:srgbClr val="4C4C4C"/>
                </a:solidFill>
                <a:effectLst/>
                <a:uLnTx/>
                <a:uFillTx/>
                <a:latin typeface="Calibri" panose="020F0502020204030204" pitchFamily="34" charset="0"/>
                <a:ea typeface="+mn-ea"/>
                <a:cs typeface="Calibri" panose="020F0502020204030204" pitchFamily="34" charset="0"/>
              </a:rPr>
              <a:t>How does diabetes distress affect self-care?</a:t>
            </a:r>
          </a:p>
          <a:p>
            <a:pPr marL="243843" marR="0" lvl="0" indent="-243843" algn="l" defTabSz="914400" rtl="0" eaLnBrk="1" fontAlgn="auto" latinLnBrk="0" hangingPunct="1">
              <a:lnSpc>
                <a:spcPct val="120000"/>
              </a:lnSpc>
              <a:spcBef>
                <a:spcPts val="533"/>
              </a:spcBef>
              <a:spcAft>
                <a:spcPts val="0"/>
              </a:spcAft>
              <a:buClr>
                <a:srgbClr val="86AA2C"/>
              </a:buClr>
              <a:buSzPct val="76000"/>
              <a:buFont typeface="Arial" panose="020B0604020202020204" pitchFamily="34" charset="0"/>
              <a:buChar char="•"/>
              <a:tabLst/>
              <a:defRPr/>
            </a:pPr>
            <a:r>
              <a:rPr kumimoji="0" lang="en-US" sz="2500" b="0" i="0" u="none" strike="noStrike" kern="1200" cap="none" spc="0" normalizeH="0" baseline="0" noProof="0" dirty="0">
                <a:ln>
                  <a:noFill/>
                </a:ln>
                <a:solidFill>
                  <a:srgbClr val="4C4C4C"/>
                </a:solidFill>
                <a:effectLst/>
                <a:uLnTx/>
                <a:uFillTx/>
                <a:latin typeface="Calibri" panose="020F0502020204030204" pitchFamily="34" charset="0"/>
                <a:ea typeface="+mn-ea"/>
                <a:cs typeface="Calibri" panose="020F0502020204030204" pitchFamily="34" charset="0"/>
              </a:rPr>
              <a:t>How is diabetes distress different from depression?</a:t>
            </a:r>
          </a:p>
          <a:p>
            <a:pPr marL="243843" marR="0" lvl="0" indent="-243843" algn="l" defTabSz="914400" rtl="0" eaLnBrk="1" fontAlgn="auto" latinLnBrk="0" hangingPunct="1">
              <a:lnSpc>
                <a:spcPct val="120000"/>
              </a:lnSpc>
              <a:spcBef>
                <a:spcPts val="533"/>
              </a:spcBef>
              <a:spcAft>
                <a:spcPts val="0"/>
              </a:spcAft>
              <a:buClr>
                <a:srgbClr val="86AA2C"/>
              </a:buClr>
              <a:buSzPct val="76000"/>
              <a:buFont typeface="Arial" panose="020B0604020202020204" pitchFamily="34" charset="0"/>
              <a:buChar char="•"/>
              <a:tabLst/>
              <a:defRPr/>
            </a:pPr>
            <a:r>
              <a:rPr kumimoji="0" lang="en-US" sz="2500" b="0" i="0" u="none" strike="noStrike" kern="1200" cap="none" spc="0" normalizeH="0" baseline="0" noProof="0" dirty="0">
                <a:ln>
                  <a:noFill/>
                </a:ln>
                <a:solidFill>
                  <a:srgbClr val="4C4C4C"/>
                </a:solidFill>
                <a:effectLst/>
                <a:uLnTx/>
                <a:uFillTx/>
                <a:latin typeface="Calibri" panose="020F0502020204030204" pitchFamily="34" charset="0"/>
                <a:ea typeface="+mn-ea"/>
                <a:cs typeface="Calibri" panose="020F0502020204030204" pitchFamily="34" charset="0"/>
              </a:rPr>
              <a:t>How can diabetes distress be assessed practically in clinical care?</a:t>
            </a:r>
          </a:p>
          <a:p>
            <a:pPr marL="243843" marR="0" lvl="0" indent="-243843" algn="l" defTabSz="914400" rtl="0" eaLnBrk="1" fontAlgn="auto" latinLnBrk="0" hangingPunct="1">
              <a:lnSpc>
                <a:spcPct val="120000"/>
              </a:lnSpc>
              <a:spcBef>
                <a:spcPts val="533"/>
              </a:spcBef>
              <a:spcAft>
                <a:spcPts val="0"/>
              </a:spcAft>
              <a:buClr>
                <a:srgbClr val="86AA2C"/>
              </a:buClr>
              <a:buSzPct val="76000"/>
              <a:buFont typeface="Arial" panose="020B0604020202020204" pitchFamily="34" charset="0"/>
              <a:buChar char="•"/>
              <a:tabLst/>
              <a:defRPr/>
            </a:pPr>
            <a:endParaRPr kumimoji="0" lang="en-US" sz="2500" b="0" i="0" u="none" strike="noStrike" kern="1200" cap="none" spc="0" normalizeH="0" baseline="0" noProof="0" dirty="0">
              <a:ln>
                <a:noFill/>
              </a:ln>
              <a:solidFill>
                <a:srgbClr val="4C4C4C"/>
              </a:solidFill>
              <a:effectLst/>
              <a:uLnTx/>
              <a:uFillTx/>
              <a:latin typeface="Calibri" panose="020F0502020204030204" pitchFamily="34" charset="0"/>
              <a:ea typeface="+mn-ea"/>
              <a:cs typeface="Calibri" panose="020F0502020204030204" pitchFamily="34" charset="0"/>
            </a:endParaRPr>
          </a:p>
          <a:p>
            <a:pPr marL="243843" marR="0" lvl="0" indent="-243843" algn="l" defTabSz="914400" rtl="0" eaLnBrk="1" fontAlgn="auto" latinLnBrk="0" hangingPunct="1">
              <a:lnSpc>
                <a:spcPct val="120000"/>
              </a:lnSpc>
              <a:spcBef>
                <a:spcPts val="533"/>
              </a:spcBef>
              <a:spcAft>
                <a:spcPts val="0"/>
              </a:spcAft>
              <a:buClr>
                <a:srgbClr val="86AA2C"/>
              </a:buClr>
              <a:buSzPct val="76000"/>
              <a:buFont typeface="Wingdings 3"/>
              <a:buChar char=""/>
              <a:tabLst/>
              <a:defRPr/>
            </a:pPr>
            <a:r>
              <a:rPr kumimoji="0" lang="en-US" sz="2844"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Session 1</a:t>
            </a:r>
            <a:r>
              <a:rPr kumimoji="0" lang="en-US" sz="2844"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 </a:t>
            </a:r>
            <a:r>
              <a:rPr kumimoji="0" lang="en-US" sz="2844"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Using the ReVive 5 step approach to address distress and support behavior change </a:t>
            </a:r>
            <a:r>
              <a:rPr kumimoji="0" lang="en-US" sz="2844"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Recorded</a:t>
            </a:r>
          </a:p>
          <a:p>
            <a:pPr marL="243843" marR="0" lvl="0" indent="-243843" algn="l" defTabSz="914400" rtl="0" eaLnBrk="1" fontAlgn="auto" latinLnBrk="0" hangingPunct="1">
              <a:lnSpc>
                <a:spcPct val="120000"/>
              </a:lnSpc>
              <a:spcBef>
                <a:spcPts val="533"/>
              </a:spcBef>
              <a:spcAft>
                <a:spcPts val="0"/>
              </a:spcAft>
              <a:buClr>
                <a:srgbClr val="86AA2C"/>
              </a:buClr>
              <a:buSzPct val="76000"/>
              <a:buFont typeface="Arial" panose="020B0604020202020204" pitchFamily="34" charset="0"/>
              <a:buChar char="•"/>
              <a:tabLst/>
              <a:defRPr/>
            </a:pPr>
            <a:r>
              <a:rPr kumimoji="0" lang="en-US" sz="2500" b="0" i="0" u="none" strike="noStrike" kern="1200" cap="none" spc="0" normalizeH="0" baseline="0" noProof="0" dirty="0">
                <a:ln>
                  <a:noFill/>
                </a:ln>
                <a:solidFill>
                  <a:srgbClr val="4C4C4C"/>
                </a:solidFill>
                <a:effectLst/>
                <a:uLnTx/>
                <a:uFillTx/>
                <a:latin typeface="Calibri" panose="020F0502020204030204" pitchFamily="34" charset="0"/>
                <a:ea typeface="+mn-ea"/>
                <a:cs typeface="Calibri" panose="020F0502020204030204" pitchFamily="34" charset="0"/>
              </a:rPr>
              <a:t>Specific tools to enhance effective communication strategies to address diabetes distress.</a:t>
            </a:r>
          </a:p>
          <a:p>
            <a:pPr marL="243843" marR="0" lvl="0" indent="-243843" algn="l" defTabSz="914400" rtl="0" eaLnBrk="1" fontAlgn="auto" latinLnBrk="0" hangingPunct="1">
              <a:lnSpc>
                <a:spcPct val="120000"/>
              </a:lnSpc>
              <a:spcBef>
                <a:spcPts val="533"/>
              </a:spcBef>
              <a:spcAft>
                <a:spcPts val="0"/>
              </a:spcAft>
              <a:buClr>
                <a:srgbClr val="86AA2C"/>
              </a:buClr>
              <a:buSzPct val="76000"/>
              <a:buFont typeface="Arial" panose="020B0604020202020204" pitchFamily="34" charset="0"/>
              <a:buChar char="•"/>
              <a:tabLst/>
              <a:defRPr/>
            </a:pPr>
            <a:r>
              <a:rPr kumimoji="0" lang="en-US" sz="2500" b="0" i="0" u="none" strike="noStrike" kern="1200" cap="none" spc="0" normalizeH="0" baseline="0" noProof="0" dirty="0">
                <a:ln>
                  <a:noFill/>
                </a:ln>
                <a:solidFill>
                  <a:srgbClr val="4C4C4C"/>
                </a:solidFill>
                <a:effectLst/>
                <a:uLnTx/>
                <a:uFillTx/>
                <a:latin typeface="Calibri" panose="020F0502020204030204" pitchFamily="34" charset="0"/>
                <a:ea typeface="+mn-ea"/>
                <a:cs typeface="Calibri" panose="020F0502020204030204" pitchFamily="34" charset="0"/>
              </a:rPr>
              <a:t>Four practical steps to address diabetes distress as a barrier to self-care.</a:t>
            </a:r>
          </a:p>
          <a:p>
            <a:pPr marL="243843" marR="0" lvl="0" indent="-243843" algn="l" defTabSz="914400" rtl="0" eaLnBrk="1" fontAlgn="auto" latinLnBrk="0" hangingPunct="1">
              <a:lnSpc>
                <a:spcPct val="100000"/>
              </a:lnSpc>
              <a:spcBef>
                <a:spcPts val="533"/>
              </a:spcBef>
              <a:spcAft>
                <a:spcPts val="0"/>
              </a:spcAft>
              <a:buClr>
                <a:srgbClr val="86AA2C"/>
              </a:buClr>
              <a:buSzPct val="76000"/>
              <a:buFont typeface="Wingdings 3"/>
              <a:buChar char=""/>
              <a:tabLst/>
              <a:defRPr/>
            </a:pPr>
            <a:endParaRPr kumimoji="0" lang="en-US" sz="2844"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Rectangle: Rounded Corners 4">
            <a:extLst>
              <a:ext uri="{FF2B5EF4-FFF2-40B4-BE49-F238E27FC236}">
                <a16:creationId xmlns:a16="http://schemas.microsoft.com/office/drawing/2014/main" id="{77EE4A5B-9E46-17AE-03D5-090DF3C3B9E4}"/>
              </a:ext>
            </a:extLst>
          </p:cNvPr>
          <p:cNvSpPr/>
          <p:nvPr/>
        </p:nvSpPr>
        <p:spPr>
          <a:xfrm>
            <a:off x="3529414" y="5939327"/>
            <a:ext cx="1287568" cy="675545"/>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71228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4112" y="1028293"/>
            <a:ext cx="800308" cy="800308"/>
          </a:xfrm>
          <a:prstGeom prst="rect">
            <a:avLst/>
          </a:prstGeom>
        </p:spPr>
      </p:pic>
      <p:sp>
        <p:nvSpPr>
          <p:cNvPr id="4" name="Title 3">
            <a:extLst>
              <a:ext uri="{FF2B5EF4-FFF2-40B4-BE49-F238E27FC236}">
                <a16:creationId xmlns:a16="http://schemas.microsoft.com/office/drawing/2014/main" id="{D3DEF561-C442-8BB9-FA49-3D00688ED40D}"/>
              </a:ext>
            </a:extLst>
          </p:cNvPr>
          <p:cNvSpPr>
            <a:spLocks noGrp="1"/>
          </p:cNvSpPr>
          <p:nvPr>
            <p:ph type="title"/>
          </p:nvPr>
        </p:nvSpPr>
        <p:spPr/>
        <p:txBody>
          <a:bodyPr/>
          <a:lstStyle/>
          <a:p>
            <a:r>
              <a:rPr lang="en-US" dirty="0"/>
              <a:t>Basal Insulin Dose Evaluation</a:t>
            </a:r>
          </a:p>
        </p:txBody>
      </p:sp>
      <p:sp>
        <p:nvSpPr>
          <p:cNvPr id="7" name="Content Placeholder 6">
            <a:extLst>
              <a:ext uri="{FF2B5EF4-FFF2-40B4-BE49-F238E27FC236}">
                <a16:creationId xmlns:a16="http://schemas.microsoft.com/office/drawing/2014/main" id="{23B32BB0-A69C-D888-A7F5-E00DB85FEC13}"/>
              </a:ext>
            </a:extLst>
          </p:cNvPr>
          <p:cNvSpPr>
            <a:spLocks noGrp="1"/>
          </p:cNvSpPr>
          <p:nvPr>
            <p:ph sz="quarter" idx="1"/>
          </p:nvPr>
        </p:nvSpPr>
        <p:spPr>
          <a:xfrm>
            <a:off x="427892" y="1282045"/>
            <a:ext cx="8229600" cy="5410200"/>
          </a:xfrm>
        </p:spPr>
        <p:txBody>
          <a:bodyPr>
            <a:normAutofit fontScale="85000" lnSpcReduction="20000"/>
          </a:bodyPr>
          <a:lstStyle/>
          <a:p>
            <a:pPr marL="0" indent="0">
              <a:buClr>
                <a:srgbClr val="005959"/>
              </a:buClr>
              <a:buNone/>
            </a:pPr>
            <a:r>
              <a:rPr lang="en-US" b="1" dirty="0"/>
              <a:t>1. Start with overnight first:</a:t>
            </a:r>
          </a:p>
          <a:p>
            <a:pPr marL="617311" lvl="1" indent="-342991">
              <a:lnSpc>
                <a:spcPct val="120000"/>
              </a:lnSpc>
              <a:buClr>
                <a:srgbClr val="005959"/>
              </a:buClr>
              <a:buFont typeface="Wingdings" panose="05000000000000000000" pitchFamily="2" charset="2"/>
              <a:buChar char="§"/>
            </a:pPr>
            <a:r>
              <a:rPr lang="en-US" sz="3000" dirty="0">
                <a:latin typeface="Calibri" panose="020F0502020204030204" pitchFamily="34" charset="0"/>
                <a:cs typeface="Calibri" panose="020F0502020204030204" pitchFamily="34" charset="0"/>
              </a:rPr>
              <a:t>Eat dinner early (by 7:00 P.M.); no evening snacks; check at bedtime.</a:t>
            </a:r>
          </a:p>
          <a:p>
            <a:pPr marL="617311" lvl="1" indent="-342991">
              <a:lnSpc>
                <a:spcPct val="120000"/>
              </a:lnSpc>
              <a:buClr>
                <a:srgbClr val="005959"/>
              </a:buClr>
              <a:buFont typeface="Wingdings" panose="05000000000000000000" pitchFamily="2" charset="2"/>
              <a:buChar char="§"/>
            </a:pPr>
            <a:r>
              <a:rPr lang="en-US" sz="3000" dirty="0">
                <a:latin typeface="Calibri" panose="020F0502020204030204" pitchFamily="34" charset="0"/>
                <a:cs typeface="Calibri" panose="020F0502020204030204" pitchFamily="34" charset="0"/>
              </a:rPr>
              <a:t>If bedtime glucose is reasonable ~ 120 to 150 mg/dL – don’t do anything;</a:t>
            </a:r>
          </a:p>
          <a:p>
            <a:pPr marL="617311" lvl="1" indent="-342991">
              <a:lnSpc>
                <a:spcPct val="120000"/>
              </a:lnSpc>
              <a:buClr>
                <a:srgbClr val="005959"/>
              </a:buClr>
              <a:buFont typeface="Wingdings" panose="05000000000000000000" pitchFamily="2" charset="2"/>
              <a:buChar char="§"/>
            </a:pPr>
            <a:r>
              <a:rPr lang="en-US" sz="3000" dirty="0">
                <a:latin typeface="Calibri" panose="020F0502020204030204" pitchFamily="34" charset="0"/>
                <a:cs typeface="Calibri" panose="020F0502020204030204" pitchFamily="34" charset="0"/>
              </a:rPr>
              <a:t>Recheck: 2am and morning</a:t>
            </a:r>
          </a:p>
          <a:p>
            <a:pPr marL="617311" lvl="1" indent="-342991">
              <a:lnSpc>
                <a:spcPct val="120000"/>
              </a:lnSpc>
              <a:buClr>
                <a:srgbClr val="005959"/>
              </a:buClr>
              <a:buFont typeface="Wingdings" panose="05000000000000000000" pitchFamily="2" charset="2"/>
              <a:buChar char="§"/>
            </a:pPr>
            <a:r>
              <a:rPr lang="en-US" sz="3000" dirty="0">
                <a:latin typeface="Calibri" panose="020F0502020204030204" pitchFamily="34" charset="0"/>
                <a:cs typeface="Calibri" panose="020F0502020204030204" pitchFamily="34" charset="0"/>
              </a:rPr>
              <a:t>If minimal drift (less than ~30 points), overnight basal is set correctly.</a:t>
            </a:r>
          </a:p>
          <a:p>
            <a:pPr marL="617311" lvl="1" indent="-342991">
              <a:lnSpc>
                <a:spcPct val="120000"/>
              </a:lnSpc>
              <a:buClr>
                <a:srgbClr val="005959"/>
              </a:buClr>
              <a:buFont typeface="Wingdings" panose="05000000000000000000" pitchFamily="2" charset="2"/>
              <a:buChar char="§"/>
            </a:pPr>
            <a:r>
              <a:rPr lang="en-US" sz="3000" dirty="0">
                <a:latin typeface="Calibri" panose="020F0502020204030204" pitchFamily="34" charset="0"/>
                <a:cs typeface="Calibri" panose="020F0502020204030204" pitchFamily="34" charset="0"/>
              </a:rPr>
              <a:t>If glucose above or below target, consider dose adjustment.</a:t>
            </a:r>
          </a:p>
          <a:p>
            <a:pPr marL="0" indent="0">
              <a:buClr>
                <a:srgbClr val="005959"/>
              </a:buClr>
              <a:buNone/>
            </a:pPr>
            <a:endParaRPr lang="en-US" sz="4000" b="1" i="1" dirty="0">
              <a:solidFill>
                <a:srgbClr val="005959"/>
              </a:solidFill>
              <a:latin typeface="Calibri" panose="020F0502020204030204" pitchFamily="34" charset="0"/>
              <a:cs typeface="Calibri" panose="020F0502020204030204" pitchFamily="34" charset="0"/>
            </a:endParaRPr>
          </a:p>
          <a:p>
            <a:pPr marL="0" indent="0" algn="ctr">
              <a:buClr>
                <a:srgbClr val="005959"/>
              </a:buClr>
              <a:buNone/>
            </a:pPr>
            <a:r>
              <a:rPr lang="en-US" sz="3300" b="1" i="1" dirty="0">
                <a:solidFill>
                  <a:srgbClr val="0070C0"/>
                </a:solidFill>
                <a:latin typeface="Calibri" panose="020F0502020204030204" pitchFamily="34" charset="0"/>
                <a:cs typeface="Calibri" panose="020F0502020204030204" pitchFamily="34" charset="0"/>
              </a:rPr>
              <a:t>Repeat next day to confirm.</a:t>
            </a:r>
          </a:p>
          <a:p>
            <a:pPr marL="342991" indent="-342991">
              <a:buClr>
                <a:srgbClr val="005959"/>
              </a:buClr>
              <a:buFont typeface="Wingdings" panose="05000000000000000000" pitchFamily="2" charset="2"/>
              <a:buChar char="§"/>
            </a:pPr>
            <a:endParaRPr lang="en-US" sz="3600" dirty="0">
              <a:latin typeface="Calibri" panose="020F0502020204030204" pitchFamily="34" charset="0"/>
              <a:cs typeface="Calibri" panose="020F0502020204030204" pitchFamily="34" charset="0"/>
            </a:endParaRPr>
          </a:p>
          <a:p>
            <a:pPr marL="0" indent="0">
              <a:buNone/>
            </a:pPr>
            <a:endParaRPr lang="en-US" dirty="0"/>
          </a:p>
        </p:txBody>
      </p:sp>
      <p:sp>
        <p:nvSpPr>
          <p:cNvPr id="2" name="Rectangle: Rounded Corners 1">
            <a:extLst>
              <a:ext uri="{FF2B5EF4-FFF2-40B4-BE49-F238E27FC236}">
                <a16:creationId xmlns:a16="http://schemas.microsoft.com/office/drawing/2014/main" id="{74321F55-BDAC-97A3-C6A9-3C955724320E}"/>
              </a:ext>
            </a:extLst>
          </p:cNvPr>
          <p:cNvSpPr/>
          <p:nvPr/>
        </p:nvSpPr>
        <p:spPr>
          <a:xfrm>
            <a:off x="486508" y="6096000"/>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377813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4467" y="1036861"/>
            <a:ext cx="785398" cy="785398"/>
          </a:xfrm>
          <a:prstGeom prst="rect">
            <a:avLst/>
          </a:prstGeom>
        </p:spPr>
      </p:pic>
      <p:sp>
        <p:nvSpPr>
          <p:cNvPr id="9" name="TextBox 8"/>
          <p:cNvSpPr txBox="1"/>
          <p:nvPr/>
        </p:nvSpPr>
        <p:spPr>
          <a:xfrm>
            <a:off x="913447" y="2447484"/>
            <a:ext cx="5398509" cy="738920"/>
          </a:xfrm>
          <a:prstGeom prst="rect">
            <a:avLst/>
          </a:prstGeom>
          <a:noFill/>
        </p:spPr>
        <p:txBody>
          <a:bodyPr wrap="square" rtlCol="0">
            <a:spAutoFit/>
          </a:bodyPr>
          <a:lstStyle/>
          <a:p>
            <a:endParaRPr lang="en-US" sz="2101" i="1" dirty="0">
              <a:latin typeface="Calibri" panose="020F0502020204030204" pitchFamily="34" charset="0"/>
              <a:cs typeface="Calibri" panose="020F0502020204030204" pitchFamily="34" charset="0"/>
            </a:endParaRPr>
          </a:p>
          <a:p>
            <a:endParaRPr lang="en-US" sz="2101" dirty="0"/>
          </a:p>
        </p:txBody>
      </p:sp>
      <p:sp>
        <p:nvSpPr>
          <p:cNvPr id="2" name="Title 1">
            <a:extLst>
              <a:ext uri="{FF2B5EF4-FFF2-40B4-BE49-F238E27FC236}">
                <a16:creationId xmlns:a16="http://schemas.microsoft.com/office/drawing/2014/main" id="{5A204B29-A640-789E-243E-C2650018AB0C}"/>
              </a:ext>
            </a:extLst>
          </p:cNvPr>
          <p:cNvSpPr>
            <a:spLocks noGrp="1"/>
          </p:cNvSpPr>
          <p:nvPr>
            <p:ph type="title"/>
          </p:nvPr>
        </p:nvSpPr>
        <p:spPr/>
        <p:txBody>
          <a:bodyPr/>
          <a:lstStyle/>
          <a:p>
            <a:r>
              <a:rPr lang="en-US" dirty="0"/>
              <a:t>Basal Insulin Evaluation</a:t>
            </a:r>
          </a:p>
        </p:txBody>
      </p:sp>
      <p:sp>
        <p:nvSpPr>
          <p:cNvPr id="8" name="Text Placeholder 7">
            <a:extLst>
              <a:ext uri="{FF2B5EF4-FFF2-40B4-BE49-F238E27FC236}">
                <a16:creationId xmlns:a16="http://schemas.microsoft.com/office/drawing/2014/main" id="{667BAF60-3150-2A0D-9DAD-5E0F1CB65F38}"/>
              </a:ext>
            </a:extLst>
          </p:cNvPr>
          <p:cNvSpPr>
            <a:spLocks noGrp="1"/>
          </p:cNvSpPr>
          <p:nvPr>
            <p:ph type="body" idx="1"/>
          </p:nvPr>
        </p:nvSpPr>
        <p:spPr>
          <a:xfrm>
            <a:off x="457200" y="1285875"/>
            <a:ext cx="4040188" cy="466725"/>
          </a:xfrm>
        </p:spPr>
        <p:txBody>
          <a:bodyPr/>
          <a:lstStyle/>
          <a:p>
            <a:r>
              <a:rPr lang="en-US" sz="2400" b="1" dirty="0">
                <a:latin typeface="Calibri" panose="020F0502020204030204" pitchFamily="34" charset="0"/>
                <a:cs typeface="Calibri" panose="020F0502020204030204" pitchFamily="34" charset="0"/>
              </a:rPr>
              <a:t>2. Check basal in the morning</a:t>
            </a:r>
            <a:r>
              <a:rPr lang="en-US" b="1" dirty="0">
                <a:latin typeface="Calibri" panose="020F0502020204030204" pitchFamily="34" charset="0"/>
                <a:cs typeface="Calibri" panose="020F0502020204030204" pitchFamily="34" charset="0"/>
              </a:rPr>
              <a:t>: </a:t>
            </a:r>
            <a:endParaRPr lang="en-US" sz="2000" b="1" i="1" dirty="0">
              <a:latin typeface="Calibri" panose="020F0502020204030204" pitchFamily="34" charset="0"/>
              <a:cs typeface="Calibri" panose="020F0502020204030204" pitchFamily="34" charset="0"/>
            </a:endParaRPr>
          </a:p>
        </p:txBody>
      </p:sp>
      <p:sp>
        <p:nvSpPr>
          <p:cNvPr id="10" name="Text Placeholder 9">
            <a:extLst>
              <a:ext uri="{FF2B5EF4-FFF2-40B4-BE49-F238E27FC236}">
                <a16:creationId xmlns:a16="http://schemas.microsoft.com/office/drawing/2014/main" id="{0FEC1B29-40A2-C101-1E83-0F1506BEAED6}"/>
              </a:ext>
            </a:extLst>
          </p:cNvPr>
          <p:cNvSpPr>
            <a:spLocks noGrp="1"/>
          </p:cNvSpPr>
          <p:nvPr>
            <p:ph type="body" sz="half" idx="3"/>
          </p:nvPr>
        </p:nvSpPr>
        <p:spPr/>
        <p:txBody>
          <a:bodyPr/>
          <a:lstStyle/>
          <a:p>
            <a:r>
              <a:rPr lang="en-US" sz="2400" b="1" dirty="0">
                <a:latin typeface="Calibri" panose="020F0502020204030204" pitchFamily="34" charset="0"/>
                <a:cs typeface="Calibri" panose="020F0502020204030204" pitchFamily="34" charset="0"/>
              </a:rPr>
              <a:t>3. Use the same procedure at lunch, dinner and evening.  </a:t>
            </a:r>
            <a:endParaRPr lang="en-US" sz="2400" b="1" i="1" dirty="0">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64EED68-AE49-5B56-C8C7-F9CC66695F83}"/>
              </a:ext>
            </a:extLst>
          </p:cNvPr>
          <p:cNvSpPr>
            <a:spLocks noGrp="1"/>
          </p:cNvSpPr>
          <p:nvPr>
            <p:ph sz="quarter" idx="2"/>
          </p:nvPr>
        </p:nvSpPr>
        <p:spPr>
          <a:xfrm>
            <a:off x="457994" y="1822258"/>
            <a:ext cx="4038600" cy="4883341"/>
          </a:xfrm>
        </p:spPr>
        <p:txBody>
          <a:bodyPr>
            <a:normAutofit fontScale="47500" lnSpcReduction="20000"/>
          </a:bodyPr>
          <a:lstStyle/>
          <a:p>
            <a:pPr>
              <a:lnSpc>
                <a:spcPct val="120000"/>
              </a:lnSpc>
            </a:pPr>
            <a:r>
              <a:rPr lang="en-US" sz="4400" dirty="0">
                <a:latin typeface="Calibri" panose="020F0502020204030204" pitchFamily="34" charset="0"/>
                <a:cs typeface="Calibri" panose="020F0502020204030204" pitchFamily="34" charset="0"/>
              </a:rPr>
              <a:t>If morning glucose is on target – delay breakfast for one to two hours.</a:t>
            </a:r>
          </a:p>
          <a:p>
            <a:pPr>
              <a:lnSpc>
                <a:spcPct val="120000"/>
              </a:lnSpc>
            </a:pPr>
            <a:r>
              <a:rPr lang="en-US" sz="4400" dirty="0">
                <a:cs typeface="Calibri" panose="020F0502020204030204" pitchFamily="34" charset="0"/>
              </a:rPr>
              <a:t>T</a:t>
            </a:r>
            <a:r>
              <a:rPr lang="en-US" sz="4400" dirty="0">
                <a:latin typeface="Calibri" panose="020F0502020204030204" pitchFamily="34" charset="0"/>
                <a:cs typeface="Calibri" panose="020F0502020204030204" pitchFamily="34" charset="0"/>
              </a:rPr>
              <a:t>here will be minimal drift in the morning if basal is set correctly. </a:t>
            </a:r>
          </a:p>
          <a:p>
            <a:pPr>
              <a:lnSpc>
                <a:spcPct val="120000"/>
              </a:lnSpc>
            </a:pPr>
            <a:r>
              <a:rPr lang="en-US" sz="4400" i="1" dirty="0">
                <a:latin typeface="Calibri" panose="020F0502020204030204" pitchFamily="34" charset="0"/>
                <a:cs typeface="Calibri" panose="020F0502020204030204" pitchFamily="34" charset="0"/>
              </a:rPr>
              <a:t>Do this more than once to confirm.</a:t>
            </a:r>
          </a:p>
          <a:p>
            <a:pPr>
              <a:lnSpc>
                <a:spcPct val="120000"/>
              </a:lnSpc>
            </a:pPr>
            <a:r>
              <a:rPr lang="en-US" sz="4400" dirty="0">
                <a:cs typeface="Calibri" panose="020F0502020204030204" pitchFamily="34" charset="0"/>
              </a:rPr>
              <a:t>If not on target, explore solutions and implement</a:t>
            </a:r>
            <a:r>
              <a:rPr lang="en-US" sz="4400" b="1" i="1" dirty="0">
                <a:cs typeface="Calibri" panose="020F0502020204030204" pitchFamily="34" charset="0"/>
              </a:rPr>
              <a:t>.</a:t>
            </a:r>
          </a:p>
          <a:p>
            <a:pPr>
              <a:lnSpc>
                <a:spcPct val="120000"/>
              </a:lnSpc>
            </a:pPr>
            <a:r>
              <a:rPr lang="en-US" sz="4400" i="1" dirty="0">
                <a:cs typeface="Calibri" panose="020F0502020204030204" pitchFamily="34" charset="0"/>
              </a:rPr>
              <a:t>Recheck. </a:t>
            </a:r>
          </a:p>
          <a:p>
            <a:pPr>
              <a:lnSpc>
                <a:spcPct val="120000"/>
              </a:lnSpc>
            </a:pPr>
            <a:r>
              <a:rPr lang="en-US" sz="4400" b="1" i="1" dirty="0">
                <a:cs typeface="Calibri" panose="020F0502020204030204" pitchFamily="34" charset="0"/>
              </a:rPr>
              <a:t>If on target, move to next meal </a:t>
            </a:r>
            <a:endParaRPr lang="en-US" sz="4400" b="1" i="1" dirty="0">
              <a:latin typeface="Calibri" panose="020F0502020204030204" pitchFamily="34" charset="0"/>
              <a:cs typeface="Calibri" panose="020F0502020204030204" pitchFamily="34" charset="0"/>
            </a:endParaRPr>
          </a:p>
          <a:p>
            <a:pPr>
              <a:lnSpc>
                <a:spcPct val="120000"/>
              </a:lnSpc>
            </a:pPr>
            <a:endParaRPr lang="en-US" sz="4400" b="1" dirty="0">
              <a:solidFill>
                <a:srgbClr val="005959"/>
              </a:solidFill>
              <a:latin typeface="Calibri" panose="020F0502020204030204" pitchFamily="34" charset="0"/>
              <a:cs typeface="Calibri" panose="020F0502020204030204" pitchFamily="34" charset="0"/>
            </a:endParaRPr>
          </a:p>
          <a:p>
            <a:endParaRPr lang="en-US" dirty="0"/>
          </a:p>
        </p:txBody>
      </p:sp>
      <p:sp>
        <p:nvSpPr>
          <p:cNvPr id="11" name="Content Placeholder 10">
            <a:extLst>
              <a:ext uri="{FF2B5EF4-FFF2-40B4-BE49-F238E27FC236}">
                <a16:creationId xmlns:a16="http://schemas.microsoft.com/office/drawing/2014/main" id="{3D497554-3608-87E4-9B02-6BAE6F71B5EE}"/>
              </a:ext>
            </a:extLst>
          </p:cNvPr>
          <p:cNvSpPr>
            <a:spLocks noGrp="1"/>
          </p:cNvSpPr>
          <p:nvPr>
            <p:ph sz="quarter" idx="4"/>
          </p:nvPr>
        </p:nvSpPr>
        <p:spPr/>
        <p:txBody>
          <a:bodyPr>
            <a:normAutofit fontScale="47500" lnSpcReduction="20000"/>
          </a:bodyPr>
          <a:lstStyle/>
          <a:p>
            <a:endParaRPr lang="en-US" sz="1000" b="1" i="1" dirty="0">
              <a:latin typeface="Calibri" panose="020F0502020204030204" pitchFamily="34" charset="0"/>
              <a:cs typeface="Calibri" panose="020F0502020204030204" pitchFamily="34" charset="0"/>
            </a:endParaRPr>
          </a:p>
          <a:p>
            <a:pPr marL="0" indent="0" algn="ctr">
              <a:buNone/>
            </a:pPr>
            <a:r>
              <a:rPr lang="en-US" sz="4400" b="1" i="1" dirty="0">
                <a:solidFill>
                  <a:srgbClr val="0070C0"/>
                </a:solidFill>
                <a:latin typeface="Calibri" panose="020F0502020204030204" pitchFamily="34" charset="0"/>
                <a:cs typeface="Calibri" panose="020F0502020204030204" pitchFamily="34" charset="0"/>
              </a:rPr>
              <a:t>Always repeat to confirm.</a:t>
            </a:r>
          </a:p>
          <a:p>
            <a:endParaRPr lang="en-US" dirty="0"/>
          </a:p>
        </p:txBody>
      </p:sp>
      <p:pic>
        <p:nvPicPr>
          <p:cNvPr id="13" name="Picture 12" descr="Elderly couple preparing meal">
            <a:extLst>
              <a:ext uri="{FF2B5EF4-FFF2-40B4-BE49-F238E27FC236}">
                <a16:creationId xmlns:a16="http://schemas.microsoft.com/office/drawing/2014/main" id="{7D8A607A-5195-41C0-A6EE-236C17236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1116" y="2809874"/>
            <a:ext cx="3372767" cy="2250749"/>
          </a:xfrm>
          <a:prstGeom prst="rect">
            <a:avLst/>
          </a:prstGeom>
        </p:spPr>
      </p:pic>
      <p:sp>
        <p:nvSpPr>
          <p:cNvPr id="15" name="TextBox 14">
            <a:extLst>
              <a:ext uri="{FF2B5EF4-FFF2-40B4-BE49-F238E27FC236}">
                <a16:creationId xmlns:a16="http://schemas.microsoft.com/office/drawing/2014/main" id="{7F847077-D288-C7B0-A48E-20290F56FA0A}"/>
              </a:ext>
            </a:extLst>
          </p:cNvPr>
          <p:cNvSpPr txBox="1"/>
          <p:nvPr/>
        </p:nvSpPr>
        <p:spPr>
          <a:xfrm>
            <a:off x="4721643" y="5204494"/>
            <a:ext cx="4152899" cy="1015663"/>
          </a:xfrm>
          <a:prstGeom prst="rect">
            <a:avLst/>
          </a:prstGeom>
          <a:noFill/>
        </p:spPr>
        <p:txBody>
          <a:bodyPr wrap="square">
            <a:spAutoFit/>
          </a:bodyPr>
          <a:lstStyle/>
          <a:p>
            <a:pPr algn="ctr"/>
            <a:r>
              <a:rPr lang="en-US" sz="2000" dirty="0">
                <a:latin typeface="Calibri" panose="020F0502020204030204" pitchFamily="34" charset="0"/>
                <a:cs typeface="Calibri" panose="020F0502020204030204" pitchFamily="34" charset="0"/>
              </a:rPr>
              <a:t>If basal dose and timing are correct, then there should be minimal drift during these non-eating segments</a:t>
            </a:r>
            <a:r>
              <a:rPr lang="en-US" sz="2000" b="1" dirty="0">
                <a:latin typeface="Calibri" panose="020F0502020204030204" pitchFamily="34" charset="0"/>
                <a:cs typeface="Calibri" panose="020F0502020204030204" pitchFamily="34" charset="0"/>
              </a:rPr>
              <a:t>.</a:t>
            </a:r>
          </a:p>
        </p:txBody>
      </p:sp>
      <p:sp>
        <p:nvSpPr>
          <p:cNvPr id="3" name="Rectangle: Rounded Corners 2">
            <a:extLst>
              <a:ext uri="{FF2B5EF4-FFF2-40B4-BE49-F238E27FC236}">
                <a16:creationId xmlns:a16="http://schemas.microsoft.com/office/drawing/2014/main" id="{7AB34BF0-B1F8-506B-35A9-1780F04BA780}"/>
              </a:ext>
            </a:extLst>
          </p:cNvPr>
          <p:cNvSpPr/>
          <p:nvPr/>
        </p:nvSpPr>
        <p:spPr>
          <a:xfrm>
            <a:off x="609600" y="6325381"/>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684744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41BD-E869-6DD1-D905-EAD4AF8051D0}"/>
              </a:ext>
            </a:extLst>
          </p:cNvPr>
          <p:cNvSpPr>
            <a:spLocks noGrp="1"/>
          </p:cNvSpPr>
          <p:nvPr>
            <p:ph type="title"/>
          </p:nvPr>
        </p:nvSpPr>
        <p:spPr>
          <a:xfrm>
            <a:off x="6096000" y="304800"/>
            <a:ext cx="2743200" cy="838200"/>
          </a:xfrm>
        </p:spPr>
        <p:txBody>
          <a:bodyPr anchor="b">
            <a:normAutofit fontScale="90000"/>
          </a:bodyPr>
          <a:lstStyle/>
          <a:p>
            <a:pPr algn="ctr"/>
            <a:r>
              <a:rPr lang="en-US" sz="2800" dirty="0"/>
              <a:t>Making insulin changes</a:t>
            </a:r>
          </a:p>
        </p:txBody>
      </p:sp>
      <p:sp>
        <p:nvSpPr>
          <p:cNvPr id="3" name="Content Placeholder 2">
            <a:extLst>
              <a:ext uri="{FF2B5EF4-FFF2-40B4-BE49-F238E27FC236}">
                <a16:creationId xmlns:a16="http://schemas.microsoft.com/office/drawing/2014/main" id="{843CF2F1-B87C-8A69-3F74-A9F5DCF41320}"/>
              </a:ext>
            </a:extLst>
          </p:cNvPr>
          <p:cNvSpPr>
            <a:spLocks noGrp="1"/>
          </p:cNvSpPr>
          <p:nvPr>
            <p:ph type="body" idx="2"/>
          </p:nvPr>
        </p:nvSpPr>
        <p:spPr>
          <a:xfrm>
            <a:off x="6096000" y="1219200"/>
            <a:ext cx="2743200" cy="5486400"/>
          </a:xfrm>
        </p:spPr>
        <p:txBody>
          <a:bodyPr>
            <a:normAutofit/>
          </a:bodyPr>
          <a:lstStyle/>
          <a:p>
            <a:pPr algn="ctr"/>
            <a:r>
              <a:rPr lang="en-US" dirty="0"/>
              <a:t>ReVive 5 is designed to encourage the person with diabetes to “find their expert within”.</a:t>
            </a:r>
          </a:p>
          <a:p>
            <a:pPr algn="ctr"/>
            <a:r>
              <a:rPr lang="en-US" dirty="0"/>
              <a:t>We want them to feel confident and comfortable talking to their medical team about insulin adjustments.</a:t>
            </a:r>
          </a:p>
          <a:p>
            <a:pPr algn="ctr"/>
            <a:r>
              <a:rPr lang="en-US" dirty="0"/>
              <a:t>As the diabetes coach, you are helping them discover what insulin changes might be helpful.</a:t>
            </a:r>
          </a:p>
          <a:p>
            <a:pPr algn="ctr"/>
            <a:r>
              <a:rPr lang="en-US" dirty="0"/>
              <a:t>The person with diabetes is responsible for sharing these changes with their health care team.</a:t>
            </a:r>
          </a:p>
        </p:txBody>
      </p:sp>
      <p:pic>
        <p:nvPicPr>
          <p:cNvPr id="5" name="Picture 4" descr="Woman talking to a doctor">
            <a:extLst>
              <a:ext uri="{FF2B5EF4-FFF2-40B4-BE49-F238E27FC236}">
                <a16:creationId xmlns:a16="http://schemas.microsoft.com/office/drawing/2014/main" id="{445F082C-23FB-6CE2-EED1-2F15C6495B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480" r="5768" b="-2"/>
          <a:stretch/>
        </p:blipFill>
        <p:spPr>
          <a:xfrm>
            <a:off x="304800" y="304800"/>
            <a:ext cx="5715000" cy="5715000"/>
          </a:xfrm>
          <a:prstGeom prst="rect">
            <a:avLst/>
          </a:prstGeom>
          <a:noFill/>
        </p:spPr>
      </p:pic>
      <p:sp>
        <p:nvSpPr>
          <p:cNvPr id="4" name="Rectangle: Rounded Corners 3">
            <a:extLst>
              <a:ext uri="{FF2B5EF4-FFF2-40B4-BE49-F238E27FC236}">
                <a16:creationId xmlns:a16="http://schemas.microsoft.com/office/drawing/2014/main" id="{589BDFBE-EA0C-7FAC-402F-8E443A861064}"/>
              </a:ext>
            </a:extLst>
          </p:cNvPr>
          <p:cNvSpPr/>
          <p:nvPr/>
        </p:nvSpPr>
        <p:spPr>
          <a:xfrm>
            <a:off x="685800" y="6172200"/>
            <a:ext cx="990600" cy="532614"/>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12323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6D2729-5FD6-2010-53D9-3FB778BA4C1C}"/>
              </a:ext>
            </a:extLst>
          </p:cNvPr>
          <p:cNvPicPr>
            <a:picLocks noChangeAspect="1"/>
          </p:cNvPicPr>
          <p:nvPr/>
        </p:nvPicPr>
        <p:blipFill>
          <a:blip r:embed="rId3"/>
          <a:stretch>
            <a:fillRect/>
          </a:stretch>
        </p:blipFill>
        <p:spPr>
          <a:xfrm>
            <a:off x="457200" y="3061840"/>
            <a:ext cx="6852391" cy="364294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7101" y="931535"/>
            <a:ext cx="800308" cy="800308"/>
          </a:xfrm>
          <a:prstGeom prst="rect">
            <a:avLst/>
          </a:prstGeom>
        </p:spPr>
      </p:pic>
      <p:sp>
        <p:nvSpPr>
          <p:cNvPr id="7" name="TextBox 6"/>
          <p:cNvSpPr txBox="1"/>
          <p:nvPr/>
        </p:nvSpPr>
        <p:spPr>
          <a:xfrm>
            <a:off x="495300" y="1143000"/>
            <a:ext cx="8153400" cy="2493247"/>
          </a:xfrm>
          <a:prstGeom prst="rect">
            <a:avLst/>
          </a:prstGeom>
          <a:noFill/>
        </p:spPr>
        <p:txBody>
          <a:bodyPr wrap="square" rtlCol="0">
            <a:spAutoFit/>
          </a:bodyPr>
          <a:lstStyle/>
          <a:p>
            <a:pPr marL="342991" indent="-342991">
              <a:buClr>
                <a:srgbClr val="005959"/>
              </a:buClr>
              <a:buFont typeface="Wingdings" panose="05000000000000000000" pitchFamily="2" charset="2"/>
              <a:buChar char="§"/>
            </a:pPr>
            <a:r>
              <a:rPr lang="en-US" sz="2400" dirty="0">
                <a:latin typeface="Calibri" panose="020F0502020204030204" pitchFamily="34" charset="0"/>
                <a:cs typeface="Calibri" panose="020F0502020204030204" pitchFamily="34" charset="0"/>
              </a:rPr>
              <a:t>These rapid acting insulins are used to cover the carbs in a meal or correct a high blood sugar.</a:t>
            </a:r>
          </a:p>
          <a:p>
            <a:pPr marL="342991" indent="-342991">
              <a:buClr>
                <a:srgbClr val="005959"/>
              </a:buClr>
              <a:buFont typeface="Wingdings" panose="05000000000000000000" pitchFamily="2" charset="2"/>
              <a:buChar char="§"/>
            </a:pPr>
            <a:r>
              <a:rPr lang="en-US" sz="2400" dirty="0">
                <a:latin typeface="Calibri" panose="020F0502020204030204" pitchFamily="34" charset="0"/>
                <a:cs typeface="Calibri" panose="020F0502020204030204" pitchFamily="34" charset="0"/>
              </a:rPr>
              <a:t>People with diabetes imitate the bolus release of insulin by injecting insulin or taking a bolus using a pump.</a:t>
            </a:r>
          </a:p>
          <a:p>
            <a:pPr>
              <a:buClr>
                <a:srgbClr val="005959"/>
              </a:buClr>
            </a:pPr>
            <a:endParaRPr lang="en-US" sz="2401" b="1" dirty="0">
              <a:latin typeface="Calibri" panose="020F0502020204030204" pitchFamily="34" charset="0"/>
              <a:cs typeface="Calibri" panose="020F0502020204030204" pitchFamily="34" charset="0"/>
            </a:endParaRPr>
          </a:p>
          <a:p>
            <a:pPr marL="342991" indent="-342991">
              <a:buClr>
                <a:srgbClr val="005959"/>
              </a:buClr>
              <a:buFont typeface="Wingdings" panose="05000000000000000000" pitchFamily="2" charset="2"/>
              <a:buChar char="§"/>
            </a:pPr>
            <a:endParaRPr lang="en-US" sz="2401" b="1" dirty="0">
              <a:latin typeface="Calibri" panose="020F0502020204030204" pitchFamily="34" charset="0"/>
              <a:cs typeface="Calibri" panose="020F0502020204030204" pitchFamily="34" charset="0"/>
            </a:endParaRPr>
          </a:p>
          <a:p>
            <a:pPr marL="342991" indent="-342991">
              <a:buClr>
                <a:srgbClr val="005959"/>
              </a:buClr>
              <a:buFont typeface="Wingdings" panose="05000000000000000000" pitchFamily="2" charset="2"/>
              <a:buChar char="§"/>
            </a:pPr>
            <a:endParaRPr lang="en-US" sz="1200" b="1" dirty="0">
              <a:latin typeface="Baskerville Old Face" panose="02020602080505020303" pitchFamily="18" charset="0"/>
            </a:endParaRPr>
          </a:p>
        </p:txBody>
      </p:sp>
      <p:sp>
        <p:nvSpPr>
          <p:cNvPr id="2" name="Title 1">
            <a:extLst>
              <a:ext uri="{FF2B5EF4-FFF2-40B4-BE49-F238E27FC236}">
                <a16:creationId xmlns:a16="http://schemas.microsoft.com/office/drawing/2014/main" id="{EDCE0ED9-FBE0-93B9-117C-B8E4FBC1A6EF}"/>
              </a:ext>
            </a:extLst>
          </p:cNvPr>
          <p:cNvSpPr>
            <a:spLocks noGrp="1"/>
          </p:cNvSpPr>
          <p:nvPr>
            <p:ph type="title"/>
          </p:nvPr>
        </p:nvSpPr>
        <p:spPr/>
        <p:txBody>
          <a:bodyPr/>
          <a:lstStyle/>
          <a:p>
            <a:r>
              <a:rPr lang="en-US" dirty="0"/>
              <a:t>Let’s Move to Bolus Insulin</a:t>
            </a:r>
          </a:p>
        </p:txBody>
      </p:sp>
      <p:sp>
        <p:nvSpPr>
          <p:cNvPr id="3" name="Rectangle: Rounded Corners 2">
            <a:extLst>
              <a:ext uri="{FF2B5EF4-FFF2-40B4-BE49-F238E27FC236}">
                <a16:creationId xmlns:a16="http://schemas.microsoft.com/office/drawing/2014/main" id="{DA726334-4A86-326E-6E72-BF3FD681785A}"/>
              </a:ext>
            </a:extLst>
          </p:cNvPr>
          <p:cNvSpPr/>
          <p:nvPr/>
        </p:nvSpPr>
        <p:spPr>
          <a:xfrm>
            <a:off x="5542684" y="3011564"/>
            <a:ext cx="1144417" cy="588843"/>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pic>
        <p:nvPicPr>
          <p:cNvPr id="4" name="Picture 3" descr="Graphical user interface&#10;&#10;Description automatically generated">
            <a:extLst>
              <a:ext uri="{FF2B5EF4-FFF2-40B4-BE49-F238E27FC236}">
                <a16:creationId xmlns:a16="http://schemas.microsoft.com/office/drawing/2014/main" id="{B74D059E-7BBE-5989-E42C-6FC90C1C53D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154855" y="4289751"/>
            <a:ext cx="2665108" cy="2425248"/>
          </a:xfrm>
          <a:prstGeom prst="rect">
            <a:avLst/>
          </a:prstGeom>
        </p:spPr>
      </p:pic>
    </p:spTree>
    <p:extLst>
      <p:ext uri="{BB962C8B-B14F-4D97-AF65-F5344CB8AC3E}">
        <p14:creationId xmlns:p14="http://schemas.microsoft.com/office/powerpoint/2010/main" val="1205646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125" y="931536"/>
            <a:ext cx="829610" cy="829610"/>
          </a:xfrm>
          <a:prstGeom prst="rect">
            <a:avLst/>
          </a:prstGeom>
        </p:spPr>
      </p:pic>
      <p:sp>
        <p:nvSpPr>
          <p:cNvPr id="2" name="Title 1">
            <a:extLst>
              <a:ext uri="{FF2B5EF4-FFF2-40B4-BE49-F238E27FC236}">
                <a16:creationId xmlns:a16="http://schemas.microsoft.com/office/drawing/2014/main" id="{CE929EF9-6DF2-8E11-E0E8-EA78EBD40908}"/>
              </a:ext>
            </a:extLst>
          </p:cNvPr>
          <p:cNvSpPr>
            <a:spLocks noGrp="1"/>
          </p:cNvSpPr>
          <p:nvPr>
            <p:ph type="title"/>
          </p:nvPr>
        </p:nvSpPr>
        <p:spPr>
          <a:xfrm>
            <a:off x="513293" y="119226"/>
            <a:ext cx="8402107" cy="1252374"/>
          </a:xfrm>
        </p:spPr>
        <p:txBody>
          <a:bodyPr>
            <a:normAutofit fontScale="90000"/>
          </a:bodyPr>
          <a:lstStyle/>
          <a:p>
            <a:r>
              <a:rPr lang="en-US" dirty="0"/>
              <a:t>Bolus Insulin – Getting to the Right Dose</a:t>
            </a:r>
          </a:p>
        </p:txBody>
      </p:sp>
      <p:sp>
        <p:nvSpPr>
          <p:cNvPr id="8" name="Text Placeholder 7">
            <a:extLst>
              <a:ext uri="{FF2B5EF4-FFF2-40B4-BE49-F238E27FC236}">
                <a16:creationId xmlns:a16="http://schemas.microsoft.com/office/drawing/2014/main" id="{716D98FB-B202-CD2A-F13C-DF6BF4ED817F}"/>
              </a:ext>
            </a:extLst>
          </p:cNvPr>
          <p:cNvSpPr>
            <a:spLocks noGrp="1"/>
          </p:cNvSpPr>
          <p:nvPr>
            <p:ph type="body" sz="half" idx="1"/>
          </p:nvPr>
        </p:nvSpPr>
        <p:spPr>
          <a:xfrm>
            <a:off x="4917930" y="1447800"/>
            <a:ext cx="3921270" cy="5029200"/>
          </a:xfrm>
        </p:spPr>
        <p:txBody>
          <a:bodyPr>
            <a:normAutofit fontScale="92500"/>
          </a:bodyPr>
          <a:lstStyle/>
          <a:p>
            <a:r>
              <a:rPr lang="en-US" sz="3000" dirty="0">
                <a:solidFill>
                  <a:srgbClr val="0070C0"/>
                </a:solidFill>
              </a:rPr>
              <a:t>Ask person with diabetes to discover:</a:t>
            </a:r>
          </a:p>
          <a:p>
            <a:r>
              <a:rPr lang="en-US" sz="3000" dirty="0"/>
              <a:t>Their insulin to carb ratios.</a:t>
            </a:r>
          </a:p>
          <a:p>
            <a:pPr lvl="1"/>
            <a:r>
              <a:rPr lang="en-US" sz="2200" dirty="0"/>
              <a:t>This includes for meals, snacks and different times of day.</a:t>
            </a:r>
          </a:p>
          <a:p>
            <a:r>
              <a:rPr lang="en-US" sz="3000" dirty="0"/>
              <a:t>Correction scales</a:t>
            </a:r>
          </a:p>
          <a:p>
            <a:pPr lvl="1"/>
            <a:r>
              <a:rPr lang="en-US" sz="2200" dirty="0"/>
              <a:t>This may vary by time of day</a:t>
            </a:r>
          </a:p>
          <a:p>
            <a:r>
              <a:rPr lang="en-US" sz="3000" dirty="0"/>
              <a:t>Make a record of this info and add to assessment sheet</a:t>
            </a:r>
          </a:p>
          <a:p>
            <a:pPr lvl="1"/>
            <a:endParaRPr lang="en-US" dirty="0"/>
          </a:p>
        </p:txBody>
      </p:sp>
      <p:sp>
        <p:nvSpPr>
          <p:cNvPr id="4" name="Content Placeholder 3">
            <a:extLst>
              <a:ext uri="{FF2B5EF4-FFF2-40B4-BE49-F238E27FC236}">
                <a16:creationId xmlns:a16="http://schemas.microsoft.com/office/drawing/2014/main" id="{8D4F6BE4-7CD6-8B4F-2B40-A9E45A8F75E7}"/>
              </a:ext>
            </a:extLst>
          </p:cNvPr>
          <p:cNvSpPr>
            <a:spLocks noGrp="1"/>
          </p:cNvSpPr>
          <p:nvPr>
            <p:ph sz="half" idx="2"/>
          </p:nvPr>
        </p:nvSpPr>
        <p:spPr>
          <a:xfrm>
            <a:off x="525077" y="1524000"/>
            <a:ext cx="3810000" cy="4724400"/>
          </a:xfrm>
        </p:spPr>
        <p:txBody>
          <a:bodyPr>
            <a:normAutofit fontScale="77500" lnSpcReduction="20000"/>
          </a:bodyPr>
          <a:lstStyle/>
          <a:p>
            <a:r>
              <a:rPr lang="en-US" sz="3600" dirty="0">
                <a:latin typeface="Calibri" panose="020F0502020204030204" pitchFamily="34" charset="0"/>
                <a:cs typeface="Calibri" panose="020F0502020204030204" pitchFamily="34" charset="0"/>
              </a:rPr>
              <a:t>Getting to the right bolus dose requires 3 things:</a:t>
            </a:r>
          </a:p>
          <a:p>
            <a:endParaRPr lang="en-US" sz="3600" dirty="0">
              <a:latin typeface="Calibri" panose="020F0502020204030204" pitchFamily="34" charset="0"/>
              <a:cs typeface="Calibri" panose="020F0502020204030204" pitchFamily="34" charset="0"/>
            </a:endParaRPr>
          </a:p>
          <a:p>
            <a:pPr marL="274320" lvl="1" indent="0">
              <a:buNone/>
            </a:pPr>
            <a:r>
              <a:rPr lang="en-US" sz="3000" dirty="0">
                <a:solidFill>
                  <a:srgbClr val="005959"/>
                </a:solidFill>
                <a:latin typeface="Calibri" panose="020F0502020204030204" pitchFamily="34" charset="0"/>
                <a:cs typeface="Calibri" panose="020F0502020204030204" pitchFamily="34" charset="0"/>
              </a:rPr>
              <a:t>1.  </a:t>
            </a:r>
            <a:r>
              <a:rPr lang="en-US" sz="3100" dirty="0">
                <a:latin typeface="Calibri" panose="020F0502020204030204" pitchFamily="34" charset="0"/>
                <a:cs typeface="Calibri" panose="020F0502020204030204" pitchFamily="34" charset="0"/>
              </a:rPr>
              <a:t>Accurate carb counting</a:t>
            </a:r>
          </a:p>
          <a:p>
            <a:pPr marL="274320" lvl="1" indent="0">
              <a:buNone/>
            </a:pPr>
            <a:r>
              <a:rPr lang="en-US" sz="3100" dirty="0">
                <a:solidFill>
                  <a:srgbClr val="005959"/>
                </a:solidFill>
                <a:latin typeface="Calibri" panose="020F0502020204030204" pitchFamily="34" charset="0"/>
                <a:cs typeface="Calibri" panose="020F0502020204030204" pitchFamily="34" charset="0"/>
              </a:rPr>
              <a:t>2.  </a:t>
            </a:r>
            <a:r>
              <a:rPr lang="en-US" sz="3100" dirty="0">
                <a:latin typeface="Calibri" panose="020F0502020204030204" pitchFamily="34" charset="0"/>
                <a:cs typeface="Calibri" panose="020F0502020204030204" pitchFamily="34" charset="0"/>
              </a:rPr>
              <a:t>Accurate bolus ratio</a:t>
            </a:r>
          </a:p>
          <a:p>
            <a:pPr marL="274320" lvl="1" indent="0">
              <a:buNone/>
            </a:pPr>
            <a:r>
              <a:rPr lang="en-US" sz="3100" dirty="0">
                <a:solidFill>
                  <a:srgbClr val="005959"/>
                </a:solidFill>
                <a:latin typeface="Calibri" panose="020F0502020204030204" pitchFamily="34" charset="0"/>
                <a:cs typeface="Calibri" panose="020F0502020204030204" pitchFamily="34" charset="0"/>
              </a:rPr>
              <a:t>3.  </a:t>
            </a:r>
            <a:r>
              <a:rPr lang="en-US" sz="3100" dirty="0">
                <a:latin typeface="Calibri" panose="020F0502020204030204" pitchFamily="34" charset="0"/>
                <a:cs typeface="Calibri" panose="020F0502020204030204" pitchFamily="34" charset="0"/>
              </a:rPr>
              <a:t>Accurate correction bolus</a:t>
            </a:r>
          </a:p>
          <a:p>
            <a:pPr marL="0" indent="0">
              <a:buNone/>
            </a:pPr>
            <a:endParaRPr lang="en-US" sz="3600" dirty="0">
              <a:latin typeface="Calibri" panose="020F0502020204030204" pitchFamily="34" charset="0"/>
              <a:cs typeface="Calibri" panose="020F0502020204030204" pitchFamily="34" charset="0"/>
            </a:endParaRPr>
          </a:p>
          <a:p>
            <a:pPr marL="342991" indent="-342991">
              <a:buAutoNum type="arabicPeriod"/>
            </a:pPr>
            <a:endParaRPr lang="en-US" sz="3600" dirty="0">
              <a:latin typeface="Calibri" panose="020F0502020204030204" pitchFamily="34" charset="0"/>
              <a:cs typeface="Calibri" panose="020F0502020204030204" pitchFamily="34" charset="0"/>
            </a:endParaRPr>
          </a:p>
          <a:p>
            <a:pPr marL="0" indent="0" algn="ctr">
              <a:buNone/>
            </a:pPr>
            <a:r>
              <a:rPr lang="en-US" sz="4100" i="1" dirty="0">
                <a:solidFill>
                  <a:srgbClr val="0070C0"/>
                </a:solidFill>
                <a:latin typeface="Calibri" panose="020F0502020204030204" pitchFamily="34" charset="0"/>
                <a:cs typeface="Calibri" panose="020F0502020204030204" pitchFamily="34" charset="0"/>
              </a:rPr>
              <a:t>Let’s review each</a:t>
            </a:r>
            <a:r>
              <a:rPr lang="en-US" sz="3600" i="1" dirty="0">
                <a:solidFill>
                  <a:srgbClr val="0070C0"/>
                </a:solidFill>
                <a:latin typeface="Calibri" panose="020F0502020204030204" pitchFamily="34" charset="0"/>
                <a:cs typeface="Calibri" panose="020F0502020204030204" pitchFamily="34" charset="0"/>
              </a:rPr>
              <a:t>.</a:t>
            </a:r>
          </a:p>
          <a:p>
            <a:pPr marL="0" indent="0">
              <a:buNone/>
            </a:pPr>
            <a:endParaRPr lang="en-US" dirty="0"/>
          </a:p>
        </p:txBody>
      </p:sp>
      <p:sp>
        <p:nvSpPr>
          <p:cNvPr id="3" name="Rectangle: Rounded Corners 2">
            <a:extLst>
              <a:ext uri="{FF2B5EF4-FFF2-40B4-BE49-F238E27FC236}">
                <a16:creationId xmlns:a16="http://schemas.microsoft.com/office/drawing/2014/main" id="{F88430CB-6F88-9905-C14F-59B3F118CDAE}"/>
              </a:ext>
            </a:extLst>
          </p:cNvPr>
          <p:cNvSpPr/>
          <p:nvPr/>
        </p:nvSpPr>
        <p:spPr>
          <a:xfrm>
            <a:off x="762000" y="6253675"/>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2255305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947" y="974769"/>
            <a:ext cx="800308" cy="800308"/>
          </a:xfrm>
          <a:prstGeom prst="rect">
            <a:avLst/>
          </a:prstGeom>
        </p:spPr>
      </p:pic>
      <p:sp>
        <p:nvSpPr>
          <p:cNvPr id="4" name="Title 3">
            <a:extLst>
              <a:ext uri="{FF2B5EF4-FFF2-40B4-BE49-F238E27FC236}">
                <a16:creationId xmlns:a16="http://schemas.microsoft.com/office/drawing/2014/main" id="{37C7B586-9B2E-8E35-D8BC-FEFED3FF518E}"/>
              </a:ext>
            </a:extLst>
          </p:cNvPr>
          <p:cNvSpPr>
            <a:spLocks noGrp="1"/>
          </p:cNvSpPr>
          <p:nvPr>
            <p:ph type="title"/>
          </p:nvPr>
        </p:nvSpPr>
        <p:spPr/>
        <p:txBody>
          <a:bodyPr/>
          <a:lstStyle/>
          <a:p>
            <a:r>
              <a:rPr lang="en-US" dirty="0"/>
              <a:t>Bolus Insulin and Carb Counting</a:t>
            </a:r>
          </a:p>
        </p:txBody>
      </p:sp>
      <p:sp>
        <p:nvSpPr>
          <p:cNvPr id="7" name="Content Placeholder 6">
            <a:extLst>
              <a:ext uri="{FF2B5EF4-FFF2-40B4-BE49-F238E27FC236}">
                <a16:creationId xmlns:a16="http://schemas.microsoft.com/office/drawing/2014/main" id="{6D1AE760-63BC-36F5-E52C-C544EE1CC14E}"/>
              </a:ext>
            </a:extLst>
          </p:cNvPr>
          <p:cNvSpPr>
            <a:spLocks noGrp="1"/>
          </p:cNvSpPr>
          <p:nvPr>
            <p:ph sz="quarter" idx="2"/>
          </p:nvPr>
        </p:nvSpPr>
        <p:spPr>
          <a:xfrm>
            <a:off x="436075" y="1219200"/>
            <a:ext cx="4041648" cy="4937760"/>
          </a:xfrm>
        </p:spPr>
        <p:txBody>
          <a:bodyPr>
            <a:normAutofit fontScale="55000" lnSpcReduction="20000"/>
          </a:bodyPr>
          <a:lstStyle/>
          <a:p>
            <a:pPr marL="342991" indent="-342991">
              <a:lnSpc>
                <a:spcPct val="120000"/>
              </a:lnSpc>
              <a:buClr>
                <a:srgbClr val="005959"/>
              </a:buClr>
              <a:buFont typeface="Wingdings" panose="05000000000000000000" pitchFamily="2" charset="2"/>
              <a:buChar char="§"/>
            </a:pPr>
            <a:r>
              <a:rPr lang="en-US" sz="4400" dirty="0">
                <a:cs typeface="Calibri" panose="020F0502020204030204" pitchFamily="34" charset="0"/>
              </a:rPr>
              <a:t>The insulin bolus covers the carbs consumed as evidenced by post meal glucose levels on target.</a:t>
            </a:r>
          </a:p>
          <a:p>
            <a:pPr>
              <a:lnSpc>
                <a:spcPct val="120000"/>
              </a:lnSpc>
            </a:pPr>
            <a:endParaRPr lang="en-US" sz="4400" dirty="0">
              <a:cs typeface="Calibri" panose="020F0502020204030204" pitchFamily="34" charset="0"/>
            </a:endParaRPr>
          </a:p>
          <a:p>
            <a:pPr marL="342991" indent="-342991">
              <a:lnSpc>
                <a:spcPct val="120000"/>
              </a:lnSpc>
              <a:buClr>
                <a:srgbClr val="005959"/>
              </a:buClr>
              <a:buFont typeface="Wingdings" panose="05000000000000000000" pitchFamily="2" charset="2"/>
              <a:buChar char="§"/>
            </a:pPr>
            <a:r>
              <a:rPr lang="en-US" sz="4400" dirty="0">
                <a:cs typeface="Calibri" panose="020F0502020204030204" pitchFamily="34" charset="0"/>
              </a:rPr>
              <a:t>Th</a:t>
            </a:r>
            <a:r>
              <a:rPr lang="en-US" sz="4400" dirty="0">
                <a:latin typeface="Calibri" panose="020F0502020204030204" pitchFamily="34" charset="0"/>
                <a:cs typeface="Calibri" panose="020F0502020204030204" pitchFamily="34" charset="0"/>
              </a:rPr>
              <a:t>e goal is to make sure that carb count </a:t>
            </a:r>
            <a:r>
              <a:rPr lang="en-US" sz="4400" dirty="0">
                <a:cs typeface="Calibri" panose="020F0502020204030204" pitchFamily="34" charset="0"/>
              </a:rPr>
              <a:t>is accurate, or else the</a:t>
            </a:r>
            <a:r>
              <a:rPr lang="en-US" sz="4400" dirty="0">
                <a:latin typeface="Calibri" panose="020F0502020204030204" pitchFamily="34" charset="0"/>
                <a:cs typeface="Calibri" panose="020F0502020204030204" pitchFamily="34" charset="0"/>
              </a:rPr>
              <a:t> person either </a:t>
            </a:r>
          </a:p>
          <a:p>
            <a:pPr marL="617311" lvl="1" indent="-342991">
              <a:lnSpc>
                <a:spcPct val="120000"/>
              </a:lnSpc>
              <a:buClr>
                <a:srgbClr val="005959"/>
              </a:buClr>
              <a:buFont typeface="Wingdings" panose="05000000000000000000" pitchFamily="2" charset="2"/>
              <a:buChar char="§"/>
            </a:pPr>
            <a:r>
              <a:rPr lang="en-US" sz="4400" dirty="0">
                <a:latin typeface="Calibri" panose="020F0502020204030204" pitchFamily="34" charset="0"/>
                <a:cs typeface="Calibri" panose="020F0502020204030204" pitchFamily="34" charset="0"/>
              </a:rPr>
              <a:t>ends up taking too much or too little insulin</a:t>
            </a:r>
          </a:p>
          <a:p>
            <a:pPr marL="617311" lvl="1" indent="-342991">
              <a:lnSpc>
                <a:spcPct val="120000"/>
              </a:lnSpc>
              <a:buClr>
                <a:srgbClr val="005959"/>
              </a:buClr>
              <a:buFont typeface="Wingdings" panose="05000000000000000000" pitchFamily="2" charset="2"/>
              <a:buChar char="§"/>
            </a:pPr>
            <a:r>
              <a:rPr lang="en-US" sz="4400" dirty="0">
                <a:latin typeface="Calibri" panose="020F0502020204030204" pitchFamily="34" charset="0"/>
                <a:cs typeface="Calibri" panose="020F0502020204030204" pitchFamily="34" charset="0"/>
              </a:rPr>
              <a:t>and glucose levels are above or below target.</a:t>
            </a:r>
          </a:p>
          <a:p>
            <a:endParaRPr lang="en-US" dirty="0"/>
          </a:p>
        </p:txBody>
      </p:sp>
      <p:pic>
        <p:nvPicPr>
          <p:cNvPr id="12" name="Picture 11" descr="Food on a bowl">
            <a:extLst>
              <a:ext uri="{FF2B5EF4-FFF2-40B4-BE49-F238E27FC236}">
                <a16:creationId xmlns:a16="http://schemas.microsoft.com/office/drawing/2014/main" id="{52975C9F-A408-0E89-97ED-57D1B9018A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6279" y="1374923"/>
            <a:ext cx="4041648" cy="2693926"/>
          </a:xfrm>
          <a:prstGeom prst="rect">
            <a:avLst/>
          </a:prstGeom>
        </p:spPr>
      </p:pic>
      <p:sp>
        <p:nvSpPr>
          <p:cNvPr id="2" name="Rectangle: Rounded Corners 1">
            <a:extLst>
              <a:ext uri="{FF2B5EF4-FFF2-40B4-BE49-F238E27FC236}">
                <a16:creationId xmlns:a16="http://schemas.microsoft.com/office/drawing/2014/main" id="{8E3973E2-110B-31DE-CB02-225F2CF56BB9}"/>
              </a:ext>
            </a:extLst>
          </p:cNvPr>
          <p:cNvSpPr/>
          <p:nvPr/>
        </p:nvSpPr>
        <p:spPr>
          <a:xfrm>
            <a:off x="1676400" y="6179524"/>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TextBox 2">
            <a:extLst>
              <a:ext uri="{FF2B5EF4-FFF2-40B4-BE49-F238E27FC236}">
                <a16:creationId xmlns:a16="http://schemas.microsoft.com/office/drawing/2014/main" id="{4733ECDE-D32C-592E-10AA-9A9F52EF3802}"/>
              </a:ext>
            </a:extLst>
          </p:cNvPr>
          <p:cNvSpPr txBox="1"/>
          <p:nvPr/>
        </p:nvSpPr>
        <p:spPr>
          <a:xfrm>
            <a:off x="5010701" y="4300772"/>
            <a:ext cx="3352800" cy="923330"/>
          </a:xfrm>
          <a:prstGeom prst="rect">
            <a:avLst/>
          </a:prstGeom>
          <a:noFill/>
        </p:spPr>
        <p:txBody>
          <a:bodyPr wrap="square" rtlCol="0">
            <a:spAutoFit/>
          </a:bodyPr>
          <a:lstStyle/>
          <a:p>
            <a:pPr algn="ctr"/>
            <a:r>
              <a:rPr lang="en-US" dirty="0">
                <a:solidFill>
                  <a:srgbClr val="0070C0"/>
                </a:solidFill>
              </a:rPr>
              <a:t>During the Embark Trial, many people were struggling with carb counting.</a:t>
            </a:r>
          </a:p>
        </p:txBody>
      </p:sp>
    </p:spTree>
    <p:extLst>
      <p:ext uri="{BB962C8B-B14F-4D97-AF65-F5344CB8AC3E}">
        <p14:creationId xmlns:p14="http://schemas.microsoft.com/office/powerpoint/2010/main" val="2796394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8443" y="1031933"/>
            <a:ext cx="815718" cy="815718"/>
          </a:xfrm>
          <a:prstGeom prst="rect">
            <a:avLst/>
          </a:prstGeom>
        </p:spPr>
      </p:pic>
      <p:sp>
        <p:nvSpPr>
          <p:cNvPr id="2" name="Title 1">
            <a:extLst>
              <a:ext uri="{FF2B5EF4-FFF2-40B4-BE49-F238E27FC236}">
                <a16:creationId xmlns:a16="http://schemas.microsoft.com/office/drawing/2014/main" id="{5A7199D4-9C62-6FE2-558A-AAAB3E4F9305}"/>
              </a:ext>
            </a:extLst>
          </p:cNvPr>
          <p:cNvSpPr>
            <a:spLocks noGrp="1"/>
          </p:cNvSpPr>
          <p:nvPr>
            <p:ph type="title"/>
          </p:nvPr>
        </p:nvSpPr>
        <p:spPr/>
        <p:txBody>
          <a:bodyPr/>
          <a:lstStyle/>
          <a:p>
            <a:r>
              <a:rPr lang="en-US" dirty="0"/>
              <a:t>Tips on Accurate Carb Counting</a:t>
            </a:r>
          </a:p>
        </p:txBody>
      </p:sp>
      <p:sp>
        <p:nvSpPr>
          <p:cNvPr id="4" name="Content Placeholder 3">
            <a:extLst>
              <a:ext uri="{FF2B5EF4-FFF2-40B4-BE49-F238E27FC236}">
                <a16:creationId xmlns:a16="http://schemas.microsoft.com/office/drawing/2014/main" id="{9F4B678E-E1AF-5DFA-0DD7-CEEAAAFB8943}"/>
              </a:ext>
            </a:extLst>
          </p:cNvPr>
          <p:cNvSpPr>
            <a:spLocks noGrp="1"/>
          </p:cNvSpPr>
          <p:nvPr>
            <p:ph sz="quarter" idx="1"/>
          </p:nvPr>
        </p:nvSpPr>
        <p:spPr>
          <a:xfrm>
            <a:off x="381000" y="1098349"/>
            <a:ext cx="8229600" cy="5410200"/>
          </a:xfrm>
        </p:spPr>
        <p:txBody>
          <a:bodyPr>
            <a:normAutofit fontScale="85000" lnSpcReduction="10000"/>
          </a:bodyPr>
          <a:lstStyle/>
          <a:p>
            <a:pPr>
              <a:lnSpc>
                <a:spcPct val="120000"/>
              </a:lnSpc>
            </a:pPr>
            <a:r>
              <a:rPr lang="en-US" sz="3100" dirty="0">
                <a:cs typeface="Calibri" panose="020F0502020204030204" pitchFamily="34" charset="0"/>
              </a:rPr>
              <a:t>Here are some strategies p</a:t>
            </a:r>
            <a:r>
              <a:rPr lang="en-US" sz="3100" dirty="0">
                <a:latin typeface="Calibri" panose="020F0502020204030204" pitchFamily="34" charset="0"/>
                <a:cs typeface="Calibri" panose="020F0502020204030204" pitchFamily="34" charset="0"/>
              </a:rPr>
              <a:t>eople can use to count carbs accurately (or come up with a really good estimate).</a:t>
            </a:r>
          </a:p>
          <a:p>
            <a:pPr>
              <a:lnSpc>
                <a:spcPct val="120000"/>
              </a:lnSpc>
            </a:pPr>
            <a:r>
              <a:rPr lang="en-US" sz="3100" dirty="0">
                <a:latin typeface="Calibri" panose="020F0502020204030204" pitchFamily="34" charset="0"/>
                <a:cs typeface="Calibri" panose="020F0502020204030204" pitchFamily="34" charset="0"/>
              </a:rPr>
              <a:t>Most people use a “best guess,” but for checking the accuracy of carb ratios, the count needs to be very accurate.</a:t>
            </a:r>
          </a:p>
          <a:p>
            <a:pPr>
              <a:lnSpc>
                <a:spcPct val="120000"/>
              </a:lnSpc>
            </a:pPr>
            <a:r>
              <a:rPr lang="en-US" sz="3300" b="1" dirty="0">
                <a:latin typeface="Calibri" panose="020F0502020204030204" pitchFamily="34" charset="0"/>
                <a:cs typeface="Calibri" panose="020F0502020204030204" pitchFamily="34" charset="0"/>
              </a:rPr>
              <a:t>Here are some helpful tools:</a:t>
            </a:r>
          </a:p>
          <a:p>
            <a:pPr marL="257244" indent="-257244">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Food labels</a:t>
            </a:r>
          </a:p>
          <a:p>
            <a:pPr marL="257244" indent="-257244">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Phone apps</a:t>
            </a:r>
            <a:r>
              <a:rPr lang="en-US" sz="2800" dirty="0"/>
              <a:t> (Calorie King, My Fitness Pal)</a:t>
            </a:r>
            <a:endParaRPr lang="en-US" sz="2800" dirty="0">
              <a:latin typeface="Calibri" panose="020F0502020204030204" pitchFamily="34" charset="0"/>
              <a:cs typeface="Calibri" panose="020F0502020204030204" pitchFamily="34" charset="0"/>
            </a:endParaRPr>
          </a:p>
          <a:p>
            <a:pPr marL="257244" indent="-257244">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Websites</a:t>
            </a:r>
          </a:p>
          <a:p>
            <a:pPr marL="257244" indent="-257244">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Carb counting books</a:t>
            </a:r>
          </a:p>
          <a:p>
            <a:pPr marL="257244" indent="-257244">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Cookbooks</a:t>
            </a:r>
          </a:p>
          <a:p>
            <a:pPr marL="257244" indent="-257244">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Fast food and chain restaurant brochures</a:t>
            </a:r>
            <a:endParaRPr lang="en-US" dirty="0">
              <a:latin typeface="Calibri" panose="020F0502020204030204" pitchFamily="34" charset="0"/>
              <a:cs typeface="Calibri" panose="020F0502020204030204" pitchFamily="34" charset="0"/>
            </a:endParaRPr>
          </a:p>
        </p:txBody>
      </p:sp>
      <p:pic>
        <p:nvPicPr>
          <p:cNvPr id="10" name="Picture 9" descr="&lt;strong&gt;Nutrition&lt;/strong&gt; facts &lt;strong&gt;label&lt;/strong&gt; - Wikipedia">
            <a:extLst>
              <a:ext uri="{FF2B5EF4-FFF2-40B4-BE49-F238E27FC236}">
                <a16:creationId xmlns:a16="http://schemas.microsoft.com/office/drawing/2014/main" id="{877B81C2-C98E-F390-67E4-F6B9BDEA2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063788"/>
            <a:ext cx="1873747" cy="3594187"/>
          </a:xfrm>
          <a:prstGeom prst="rect">
            <a:avLst/>
          </a:prstGeom>
        </p:spPr>
      </p:pic>
      <p:sp>
        <p:nvSpPr>
          <p:cNvPr id="11" name="TextBox 10">
            <a:extLst>
              <a:ext uri="{FF2B5EF4-FFF2-40B4-BE49-F238E27FC236}">
                <a16:creationId xmlns:a16="http://schemas.microsoft.com/office/drawing/2014/main" id="{19BBB00B-AA2C-BB1F-1CAE-ADBF9091A535}"/>
              </a:ext>
            </a:extLst>
          </p:cNvPr>
          <p:cNvSpPr txBox="1"/>
          <p:nvPr/>
        </p:nvSpPr>
        <p:spPr>
          <a:xfrm>
            <a:off x="1669565" y="6339272"/>
            <a:ext cx="4648200" cy="338554"/>
          </a:xfrm>
          <a:prstGeom prst="rect">
            <a:avLst/>
          </a:prstGeom>
          <a:noFill/>
        </p:spPr>
        <p:txBody>
          <a:bodyPr wrap="square" rtlCol="0">
            <a:spAutoFit/>
          </a:bodyPr>
          <a:lstStyle/>
          <a:p>
            <a:r>
              <a:rPr lang="en-US" sz="1600" b="1" i="1" dirty="0">
                <a:solidFill>
                  <a:srgbClr val="0070C0"/>
                </a:solidFill>
                <a:latin typeface="Calibri" panose="020F0502020204030204" pitchFamily="34" charset="0"/>
                <a:cs typeface="Calibri" panose="020F0502020204030204" pitchFamily="34" charset="0"/>
              </a:rPr>
              <a:t>Refer to resource page for tips on carb counting</a:t>
            </a:r>
            <a:r>
              <a:rPr lang="en-US" sz="1600" b="1" i="1" dirty="0">
                <a:solidFill>
                  <a:srgbClr val="005959"/>
                </a:solidFill>
                <a:latin typeface="Calibri" panose="020F0502020204030204" pitchFamily="34" charset="0"/>
                <a:cs typeface="Calibri" panose="020F0502020204030204" pitchFamily="34" charset="0"/>
              </a:rPr>
              <a:t>.</a:t>
            </a:r>
          </a:p>
        </p:txBody>
      </p:sp>
      <p:sp>
        <p:nvSpPr>
          <p:cNvPr id="3" name="Rectangle: Rounded Corners 2">
            <a:extLst>
              <a:ext uri="{FF2B5EF4-FFF2-40B4-BE49-F238E27FC236}">
                <a16:creationId xmlns:a16="http://schemas.microsoft.com/office/drawing/2014/main" id="{AD334FBB-C192-AB9D-C473-FED227FBE6F5}"/>
              </a:ext>
            </a:extLst>
          </p:cNvPr>
          <p:cNvSpPr/>
          <p:nvPr/>
        </p:nvSpPr>
        <p:spPr>
          <a:xfrm>
            <a:off x="4953000" y="5416422"/>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39868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4442" y="931950"/>
            <a:ext cx="784309" cy="784309"/>
          </a:xfrm>
          <a:prstGeom prst="rect">
            <a:avLst/>
          </a:prstGeom>
        </p:spPr>
      </p:pic>
      <p:pic>
        <p:nvPicPr>
          <p:cNvPr id="9" name="Shape 1574"/>
          <p:cNvPicPr preferRelativeResize="0">
            <a:picLocks/>
          </p:cNvPicPr>
          <p:nvPr/>
        </p:nvPicPr>
        <p:blipFill rotWithShape="1">
          <a:blip r:embed="rId4">
            <a:alphaModFix/>
          </a:blip>
          <a:srcRect l="1748" t="3885"/>
          <a:stretch/>
        </p:blipFill>
        <p:spPr>
          <a:xfrm>
            <a:off x="1143000" y="4167990"/>
            <a:ext cx="3193416" cy="2106101"/>
          </a:xfrm>
          <a:prstGeom prst="rect">
            <a:avLst/>
          </a:prstGeom>
          <a:noFill/>
          <a:ln>
            <a:noFill/>
          </a:ln>
        </p:spPr>
      </p:pic>
      <p:pic>
        <p:nvPicPr>
          <p:cNvPr id="10" name="Shape 1584"/>
          <p:cNvPicPr preferRelativeResize="0">
            <a:picLocks/>
          </p:cNvPicPr>
          <p:nvPr/>
        </p:nvPicPr>
        <p:blipFill rotWithShape="1">
          <a:blip r:embed="rId5">
            <a:alphaModFix/>
          </a:blip>
          <a:srcRect t="1727" r="2913" b="2590"/>
          <a:stretch/>
        </p:blipFill>
        <p:spPr>
          <a:xfrm>
            <a:off x="5312586" y="4170423"/>
            <a:ext cx="3108020" cy="2103668"/>
          </a:xfrm>
          <a:prstGeom prst="rect">
            <a:avLst/>
          </a:prstGeom>
          <a:noFill/>
          <a:ln>
            <a:noFill/>
          </a:ln>
        </p:spPr>
      </p:pic>
      <p:sp>
        <p:nvSpPr>
          <p:cNvPr id="2" name="Title 1">
            <a:extLst>
              <a:ext uri="{FF2B5EF4-FFF2-40B4-BE49-F238E27FC236}">
                <a16:creationId xmlns:a16="http://schemas.microsoft.com/office/drawing/2014/main" id="{D4C4B7F9-1C5B-0630-0F10-6380EF3AB3E8}"/>
              </a:ext>
            </a:extLst>
          </p:cNvPr>
          <p:cNvSpPr>
            <a:spLocks noGrp="1"/>
          </p:cNvSpPr>
          <p:nvPr>
            <p:ph type="title"/>
          </p:nvPr>
        </p:nvSpPr>
        <p:spPr/>
        <p:txBody>
          <a:bodyPr>
            <a:normAutofit fontScale="90000"/>
          </a:bodyPr>
          <a:lstStyle/>
          <a:p>
            <a:r>
              <a:rPr lang="en-US" dirty="0"/>
              <a:t>Bolus Dosing for Carbs – How Much?</a:t>
            </a:r>
          </a:p>
        </p:txBody>
      </p:sp>
      <p:sp>
        <p:nvSpPr>
          <p:cNvPr id="4" name="Content Placeholder 3">
            <a:extLst>
              <a:ext uri="{FF2B5EF4-FFF2-40B4-BE49-F238E27FC236}">
                <a16:creationId xmlns:a16="http://schemas.microsoft.com/office/drawing/2014/main" id="{4C6B8F0C-26FA-5ED8-BDD3-97AF7931115B}"/>
              </a:ext>
            </a:extLst>
          </p:cNvPr>
          <p:cNvSpPr>
            <a:spLocks noGrp="1"/>
          </p:cNvSpPr>
          <p:nvPr>
            <p:ph sz="quarter" idx="1"/>
          </p:nvPr>
        </p:nvSpPr>
        <p:spPr>
          <a:xfrm>
            <a:off x="457201" y="1219200"/>
            <a:ext cx="8305800" cy="4937760"/>
          </a:xfrm>
        </p:spPr>
        <p:txBody>
          <a:bodyPr/>
          <a:lstStyle/>
          <a:p>
            <a:pPr marL="0" indent="0">
              <a:buNone/>
            </a:pPr>
            <a:r>
              <a:rPr lang="en-US" dirty="0"/>
              <a:t>You might want to ask the person you are working with, how much insulin would they give for each example. </a:t>
            </a:r>
          </a:p>
        </p:txBody>
      </p:sp>
      <p:sp>
        <p:nvSpPr>
          <p:cNvPr id="11" name="TextBox 10">
            <a:extLst>
              <a:ext uri="{FF2B5EF4-FFF2-40B4-BE49-F238E27FC236}">
                <a16:creationId xmlns:a16="http://schemas.microsoft.com/office/drawing/2014/main" id="{DEAE9B2A-8B6C-60BC-198A-E24C1FE5E493}"/>
              </a:ext>
            </a:extLst>
          </p:cNvPr>
          <p:cNvSpPr txBox="1"/>
          <p:nvPr/>
        </p:nvSpPr>
        <p:spPr>
          <a:xfrm>
            <a:off x="838200" y="2874874"/>
            <a:ext cx="8198904" cy="554126"/>
          </a:xfrm>
          <a:prstGeom prst="rect">
            <a:avLst/>
          </a:prstGeom>
          <a:noFill/>
        </p:spPr>
        <p:txBody>
          <a:bodyPr wrap="square" rtlCol="0">
            <a:spAutoFit/>
          </a:bodyPr>
          <a:lstStyle/>
          <a:p>
            <a:r>
              <a:rPr lang="en-US" sz="3001" b="1" dirty="0">
                <a:latin typeface="Calibri Light" panose="020F0302020204030204" pitchFamily="34" charset="0"/>
                <a:cs typeface="Calibri Light" panose="020F0302020204030204" pitchFamily="34" charset="0"/>
              </a:rPr>
              <a:t>Example: If carb ratio is 1 unit for each 15g CHO</a:t>
            </a:r>
          </a:p>
        </p:txBody>
      </p:sp>
      <p:sp>
        <p:nvSpPr>
          <p:cNvPr id="3" name="Rectangle: Rounded Corners 2">
            <a:extLst>
              <a:ext uri="{FF2B5EF4-FFF2-40B4-BE49-F238E27FC236}">
                <a16:creationId xmlns:a16="http://schemas.microsoft.com/office/drawing/2014/main" id="{BF2F02C2-CD47-F0F7-24D9-78792DC6F651}"/>
              </a:ext>
            </a:extLst>
          </p:cNvPr>
          <p:cNvSpPr/>
          <p:nvPr/>
        </p:nvSpPr>
        <p:spPr>
          <a:xfrm>
            <a:off x="260573" y="6294516"/>
            <a:ext cx="903637" cy="449876"/>
          </a:xfrm>
          <a:prstGeom prst="round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6" name="TextBox 5">
            <a:extLst>
              <a:ext uri="{FF2B5EF4-FFF2-40B4-BE49-F238E27FC236}">
                <a16:creationId xmlns:a16="http://schemas.microsoft.com/office/drawing/2014/main" id="{AAF3A6BC-E062-2E1B-BA71-52ACDE977F74}"/>
              </a:ext>
            </a:extLst>
          </p:cNvPr>
          <p:cNvSpPr txBox="1"/>
          <p:nvPr/>
        </p:nvSpPr>
        <p:spPr>
          <a:xfrm>
            <a:off x="1143000" y="3505200"/>
            <a:ext cx="2895600" cy="646331"/>
          </a:xfrm>
          <a:prstGeom prst="rect">
            <a:avLst/>
          </a:prstGeom>
          <a:noFill/>
        </p:spPr>
        <p:txBody>
          <a:bodyPr wrap="square" rtlCol="0">
            <a:spAutoFit/>
          </a:bodyPr>
          <a:lstStyle/>
          <a:p>
            <a:pPr algn="ctr"/>
            <a:r>
              <a:rPr lang="en-US" dirty="0">
                <a:solidFill>
                  <a:srgbClr val="0070C0"/>
                </a:solidFill>
              </a:rPr>
              <a:t>Poll 3: How many grams of carb in this breakfast?</a:t>
            </a:r>
          </a:p>
        </p:txBody>
      </p:sp>
      <p:sp>
        <p:nvSpPr>
          <p:cNvPr id="7" name="TextBox 6">
            <a:extLst>
              <a:ext uri="{FF2B5EF4-FFF2-40B4-BE49-F238E27FC236}">
                <a16:creationId xmlns:a16="http://schemas.microsoft.com/office/drawing/2014/main" id="{CB191BBE-B97C-4BF7-343A-7745A076F69D}"/>
              </a:ext>
            </a:extLst>
          </p:cNvPr>
          <p:cNvSpPr txBox="1"/>
          <p:nvPr/>
        </p:nvSpPr>
        <p:spPr>
          <a:xfrm>
            <a:off x="5322111" y="3521659"/>
            <a:ext cx="2895600" cy="646331"/>
          </a:xfrm>
          <a:prstGeom prst="rect">
            <a:avLst/>
          </a:prstGeom>
          <a:noFill/>
        </p:spPr>
        <p:txBody>
          <a:bodyPr wrap="square" rtlCol="0">
            <a:spAutoFit/>
          </a:bodyPr>
          <a:lstStyle/>
          <a:p>
            <a:pPr algn="ctr"/>
            <a:r>
              <a:rPr lang="en-US" dirty="0">
                <a:solidFill>
                  <a:srgbClr val="0070C0"/>
                </a:solidFill>
              </a:rPr>
              <a:t>Poll 4: How many units of insulin for this breakfast?</a:t>
            </a:r>
          </a:p>
        </p:txBody>
      </p:sp>
      <p:sp>
        <p:nvSpPr>
          <p:cNvPr id="8" name="TextBox 7">
            <a:extLst>
              <a:ext uri="{FF2B5EF4-FFF2-40B4-BE49-F238E27FC236}">
                <a16:creationId xmlns:a16="http://schemas.microsoft.com/office/drawing/2014/main" id="{082A80A6-F971-937B-C6BF-829D45F26E5A}"/>
              </a:ext>
            </a:extLst>
          </p:cNvPr>
          <p:cNvSpPr txBox="1"/>
          <p:nvPr/>
        </p:nvSpPr>
        <p:spPr>
          <a:xfrm>
            <a:off x="910908" y="1435775"/>
            <a:ext cx="3657600" cy="2031325"/>
          </a:xfrm>
          <a:prstGeom prst="rect">
            <a:avLst/>
          </a:prstGeom>
          <a:solidFill>
            <a:schemeClr val="bg2"/>
          </a:solidFill>
        </p:spPr>
        <p:txBody>
          <a:bodyPr wrap="square" rtlCol="0">
            <a:spAutoFit/>
          </a:bodyPr>
          <a:lstStyle/>
          <a:p>
            <a:r>
              <a:rPr lang="en-US" dirty="0"/>
              <a:t>Juice –   	30 </a:t>
            </a:r>
            <a:r>
              <a:rPr lang="en-US" dirty="0" err="1"/>
              <a:t>gms</a:t>
            </a:r>
            <a:endParaRPr lang="en-US" dirty="0"/>
          </a:p>
          <a:p>
            <a:r>
              <a:rPr lang="en-US" dirty="0"/>
              <a:t>Bagel - 	60 </a:t>
            </a:r>
            <a:r>
              <a:rPr lang="en-US" dirty="0" err="1"/>
              <a:t>gms</a:t>
            </a:r>
            <a:endParaRPr lang="en-US" dirty="0"/>
          </a:p>
          <a:p>
            <a:r>
              <a:rPr lang="en-US" dirty="0"/>
              <a:t>Banana – 	30 </a:t>
            </a:r>
            <a:r>
              <a:rPr lang="en-US" dirty="0" err="1"/>
              <a:t>gms</a:t>
            </a:r>
            <a:endParaRPr lang="en-US" dirty="0"/>
          </a:p>
          <a:p>
            <a:r>
              <a:rPr lang="en-US" dirty="0"/>
              <a:t>Total = 	120 </a:t>
            </a:r>
            <a:r>
              <a:rPr lang="en-US" dirty="0" err="1"/>
              <a:t>gms</a:t>
            </a:r>
            <a:endParaRPr lang="en-US" dirty="0"/>
          </a:p>
          <a:p>
            <a:endParaRPr lang="en-US" dirty="0"/>
          </a:p>
          <a:p>
            <a:r>
              <a:rPr lang="en-US" dirty="0"/>
              <a:t>But what if bagel is only 45 </a:t>
            </a:r>
            <a:r>
              <a:rPr lang="en-US" dirty="0" err="1"/>
              <a:t>gms</a:t>
            </a:r>
            <a:endParaRPr lang="en-US" dirty="0"/>
          </a:p>
          <a:p>
            <a:r>
              <a:rPr lang="en-US" dirty="0"/>
              <a:t>Total = 105 </a:t>
            </a:r>
            <a:r>
              <a:rPr lang="en-US" dirty="0" err="1"/>
              <a:t>gms</a:t>
            </a:r>
            <a:endParaRPr lang="en-US" dirty="0"/>
          </a:p>
        </p:txBody>
      </p:sp>
      <p:sp>
        <p:nvSpPr>
          <p:cNvPr id="12" name="TextBox 11">
            <a:extLst>
              <a:ext uri="{FF2B5EF4-FFF2-40B4-BE49-F238E27FC236}">
                <a16:creationId xmlns:a16="http://schemas.microsoft.com/office/drawing/2014/main" id="{8EBBD468-6574-79F2-5F13-9772AEA61987}"/>
              </a:ext>
            </a:extLst>
          </p:cNvPr>
          <p:cNvSpPr txBox="1"/>
          <p:nvPr/>
        </p:nvSpPr>
        <p:spPr>
          <a:xfrm>
            <a:off x="4959046" y="1120676"/>
            <a:ext cx="3657600" cy="2308324"/>
          </a:xfrm>
          <a:prstGeom prst="rect">
            <a:avLst/>
          </a:prstGeom>
          <a:solidFill>
            <a:schemeClr val="bg2"/>
          </a:solidFill>
        </p:spPr>
        <p:txBody>
          <a:bodyPr wrap="square" rtlCol="0">
            <a:spAutoFit/>
          </a:bodyPr>
          <a:lstStyle/>
          <a:p>
            <a:r>
              <a:rPr lang="en-US" dirty="0"/>
              <a:t>Coffee –  0 </a:t>
            </a:r>
            <a:r>
              <a:rPr lang="en-US" dirty="0" err="1"/>
              <a:t>gms</a:t>
            </a:r>
            <a:endParaRPr lang="en-US" dirty="0"/>
          </a:p>
          <a:p>
            <a:r>
              <a:rPr lang="en-US" dirty="0"/>
              <a:t>Toast -  	15 </a:t>
            </a:r>
            <a:r>
              <a:rPr lang="en-US" dirty="0" err="1"/>
              <a:t>gms</a:t>
            </a:r>
            <a:endParaRPr lang="en-US" dirty="0"/>
          </a:p>
          <a:p>
            <a:r>
              <a:rPr lang="en-US" dirty="0"/>
              <a:t>Eggs  –	0gms</a:t>
            </a:r>
          </a:p>
          <a:p>
            <a:r>
              <a:rPr lang="en-US" dirty="0"/>
              <a:t>Sausage-	0 </a:t>
            </a:r>
            <a:r>
              <a:rPr lang="en-US" dirty="0" err="1"/>
              <a:t>gms</a:t>
            </a:r>
            <a:r>
              <a:rPr lang="en-US" dirty="0"/>
              <a:t>?</a:t>
            </a:r>
          </a:p>
          <a:p>
            <a:r>
              <a:rPr lang="en-US" dirty="0"/>
              <a:t>Total= 15 </a:t>
            </a:r>
            <a:r>
              <a:rPr lang="en-US" dirty="0" err="1"/>
              <a:t>gms</a:t>
            </a:r>
            <a:endParaRPr lang="en-US" dirty="0"/>
          </a:p>
          <a:p>
            <a:endParaRPr lang="en-US" dirty="0"/>
          </a:p>
          <a:p>
            <a:r>
              <a:rPr lang="en-US" dirty="0"/>
              <a:t>1 unit for every 15 </a:t>
            </a:r>
            <a:r>
              <a:rPr lang="en-US" dirty="0" err="1"/>
              <a:t>gms</a:t>
            </a:r>
            <a:r>
              <a:rPr lang="en-US" dirty="0"/>
              <a:t> carb = 1 unit?</a:t>
            </a:r>
          </a:p>
        </p:txBody>
      </p:sp>
    </p:spTree>
    <p:extLst>
      <p:ext uri="{BB962C8B-B14F-4D97-AF65-F5344CB8AC3E}">
        <p14:creationId xmlns:p14="http://schemas.microsoft.com/office/powerpoint/2010/main" val="606493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524" y="917129"/>
            <a:ext cx="829610" cy="829610"/>
          </a:xfrm>
          <a:prstGeom prst="rect">
            <a:avLst/>
          </a:prstGeom>
        </p:spPr>
      </p:pic>
      <p:sp>
        <p:nvSpPr>
          <p:cNvPr id="7" name="TextBox 6"/>
          <p:cNvSpPr txBox="1"/>
          <p:nvPr/>
        </p:nvSpPr>
        <p:spPr>
          <a:xfrm>
            <a:off x="457200" y="1242477"/>
            <a:ext cx="7888754"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What is the right insulin/CHO ratio?</a:t>
            </a:r>
          </a:p>
        </p:txBody>
      </p:sp>
      <p:sp>
        <p:nvSpPr>
          <p:cNvPr id="8" name="TextBox 7"/>
          <p:cNvSpPr txBox="1"/>
          <p:nvPr/>
        </p:nvSpPr>
        <p:spPr>
          <a:xfrm>
            <a:off x="685800" y="2050306"/>
            <a:ext cx="7391399" cy="738920"/>
          </a:xfrm>
          <a:prstGeom prst="rect">
            <a:avLst/>
          </a:prstGeom>
          <a:noFill/>
        </p:spPr>
        <p:txBody>
          <a:bodyPr wrap="square" rtlCol="0">
            <a:spAutoFit/>
          </a:bodyPr>
          <a:lstStyle/>
          <a:p>
            <a:pPr algn="ctr"/>
            <a:r>
              <a:rPr lang="en-US" sz="2101" b="1" dirty="0">
                <a:latin typeface="Calibri" panose="020F0502020204030204" pitchFamily="34" charset="0"/>
                <a:cs typeface="Calibri" panose="020F0502020204030204" pitchFamily="34" charset="0"/>
              </a:rPr>
              <a:t>Generally, these guideline ratios vary by time of day and by a person’s age. </a:t>
            </a:r>
          </a:p>
        </p:txBody>
      </p:sp>
      <p:graphicFrame>
        <p:nvGraphicFramePr>
          <p:cNvPr id="9" name="Table 8"/>
          <p:cNvGraphicFramePr>
            <a:graphicFrameLocks noGrp="1"/>
          </p:cNvGraphicFramePr>
          <p:nvPr>
            <p:extLst>
              <p:ext uri="{D42A27DB-BD31-4B8C-83A1-F6EECF244321}">
                <p14:modId xmlns:p14="http://schemas.microsoft.com/office/powerpoint/2010/main" val="461264759"/>
              </p:ext>
            </p:extLst>
          </p:nvPr>
        </p:nvGraphicFramePr>
        <p:xfrm>
          <a:off x="685800" y="2789227"/>
          <a:ext cx="7391400" cy="3147966"/>
        </p:xfrm>
        <a:graphic>
          <a:graphicData uri="http://schemas.openxmlformats.org/drawingml/2006/table">
            <a:tbl>
              <a:tblPr firstRow="1" bandRow="1">
                <a:tableStyleId>{5C22544A-7EE6-4342-B048-85BDC9FD1C3A}</a:tableStyleId>
              </a:tblPr>
              <a:tblGrid>
                <a:gridCol w="2909381">
                  <a:extLst>
                    <a:ext uri="{9D8B030D-6E8A-4147-A177-3AD203B41FA5}">
                      <a16:colId xmlns:a16="http://schemas.microsoft.com/office/drawing/2014/main" val="30429794"/>
                    </a:ext>
                  </a:extLst>
                </a:gridCol>
                <a:gridCol w="4482019">
                  <a:extLst>
                    <a:ext uri="{9D8B030D-6E8A-4147-A177-3AD203B41FA5}">
                      <a16:colId xmlns:a16="http://schemas.microsoft.com/office/drawing/2014/main" val="1803651350"/>
                    </a:ext>
                  </a:extLst>
                </a:gridCol>
              </a:tblGrid>
              <a:tr h="586962">
                <a:tc>
                  <a:txBody>
                    <a:bodyPr/>
                    <a:lstStyle/>
                    <a:p>
                      <a:r>
                        <a:rPr lang="en-US" sz="1800" dirty="0">
                          <a:latin typeface="Calibri" panose="020F0502020204030204" pitchFamily="34" charset="0"/>
                          <a:cs typeface="Calibri" panose="020F0502020204030204" pitchFamily="34" charset="0"/>
                        </a:rPr>
                        <a:t>Age:</a:t>
                      </a:r>
                    </a:p>
                  </a:txBody>
                  <a:tcPr marL="68598" marR="68598" marT="34299" marB="34299"/>
                </a:tc>
                <a:tc>
                  <a:txBody>
                    <a:bodyPr/>
                    <a:lstStyle/>
                    <a:p>
                      <a:r>
                        <a:rPr lang="en-US" sz="1800" dirty="0">
                          <a:latin typeface="Calibri" panose="020F0502020204030204" pitchFamily="34" charset="0"/>
                          <a:cs typeface="Calibri" panose="020F0502020204030204" pitchFamily="34" charset="0"/>
                        </a:rPr>
                        <a:t>Ratio:</a:t>
                      </a:r>
                    </a:p>
                  </a:txBody>
                  <a:tcPr marL="68598" marR="68598" marT="34299" marB="34299"/>
                </a:tc>
                <a:extLst>
                  <a:ext uri="{0D108BD9-81ED-4DB2-BD59-A6C34878D82A}">
                    <a16:rowId xmlns:a16="http://schemas.microsoft.com/office/drawing/2014/main" val="3667203064"/>
                  </a:ext>
                </a:extLst>
              </a:tr>
              <a:tr h="586962">
                <a:tc>
                  <a:txBody>
                    <a:bodyPr/>
                    <a:lstStyle/>
                    <a:p>
                      <a:r>
                        <a:rPr lang="en-US" sz="2400" dirty="0">
                          <a:latin typeface="Calibri" panose="020F0502020204030204" pitchFamily="34" charset="0"/>
                          <a:cs typeface="Calibri" panose="020F0502020204030204" pitchFamily="34" charset="0"/>
                        </a:rPr>
                        <a:t>Early 20’s</a:t>
                      </a:r>
                    </a:p>
                  </a:txBody>
                  <a:tcPr marL="68598" marR="68598" marT="34299" marB="34299"/>
                </a:tc>
                <a:tc>
                  <a:txBody>
                    <a:bodyPr/>
                    <a:lstStyle/>
                    <a:p>
                      <a:r>
                        <a:rPr lang="en-US" sz="2400" dirty="0">
                          <a:latin typeface="Calibri" panose="020F0502020204030204" pitchFamily="34" charset="0"/>
                          <a:cs typeface="Calibri" panose="020F0502020204030204" pitchFamily="34" charset="0"/>
                        </a:rPr>
                        <a:t>1:10</a:t>
                      </a:r>
                    </a:p>
                  </a:txBody>
                  <a:tcPr marL="68598" marR="68598" marT="34299" marB="34299"/>
                </a:tc>
                <a:extLst>
                  <a:ext uri="{0D108BD9-81ED-4DB2-BD59-A6C34878D82A}">
                    <a16:rowId xmlns:a16="http://schemas.microsoft.com/office/drawing/2014/main" val="3553836297"/>
                  </a:ext>
                </a:extLst>
              </a:tr>
              <a:tr h="570566">
                <a:tc>
                  <a:txBody>
                    <a:bodyPr/>
                    <a:lstStyle/>
                    <a:p>
                      <a:r>
                        <a:rPr lang="en-US" sz="2400" dirty="0">
                          <a:latin typeface="Calibri" panose="020F0502020204030204" pitchFamily="34" charset="0"/>
                          <a:cs typeface="Calibri" panose="020F0502020204030204" pitchFamily="34" charset="0"/>
                        </a:rPr>
                        <a:t>Late 20’s/early 30’s</a:t>
                      </a:r>
                    </a:p>
                  </a:txBody>
                  <a:tcPr marL="68598" marR="68598" marT="34299" marB="34299"/>
                </a:tc>
                <a:tc>
                  <a:txBody>
                    <a:bodyPr/>
                    <a:lstStyle/>
                    <a:p>
                      <a:r>
                        <a:rPr lang="en-US" sz="2400" dirty="0">
                          <a:latin typeface="Calibri" panose="020F0502020204030204" pitchFamily="34" charset="0"/>
                          <a:cs typeface="Calibri" panose="020F0502020204030204" pitchFamily="34" charset="0"/>
                        </a:rPr>
                        <a:t>Breakfast and dinner 1:10; Lunch 1:12</a:t>
                      </a:r>
                    </a:p>
                  </a:txBody>
                  <a:tcPr marL="68598" marR="68598" marT="34299" marB="34299"/>
                </a:tc>
                <a:extLst>
                  <a:ext uri="{0D108BD9-81ED-4DB2-BD59-A6C34878D82A}">
                    <a16:rowId xmlns:a16="http://schemas.microsoft.com/office/drawing/2014/main" val="3007827034"/>
                  </a:ext>
                </a:extLst>
              </a:tr>
              <a:tr h="586962">
                <a:tc>
                  <a:txBody>
                    <a:bodyPr/>
                    <a:lstStyle/>
                    <a:p>
                      <a:r>
                        <a:rPr lang="en-US" sz="2400" dirty="0">
                          <a:latin typeface="Calibri" panose="020F0502020204030204" pitchFamily="34" charset="0"/>
                          <a:cs typeface="Calibri" panose="020F0502020204030204" pitchFamily="34" charset="0"/>
                        </a:rPr>
                        <a:t>Late 30’s</a:t>
                      </a:r>
                    </a:p>
                  </a:txBody>
                  <a:tcPr marL="68598" marR="68598" marT="34299" marB="34299"/>
                </a:tc>
                <a:tc>
                  <a:txBody>
                    <a:bodyPr/>
                    <a:lstStyle/>
                    <a:p>
                      <a:r>
                        <a:rPr lang="en-US" sz="2400" dirty="0">
                          <a:latin typeface="Calibri" panose="020F0502020204030204" pitchFamily="34" charset="0"/>
                          <a:cs typeface="Calibri" panose="020F0502020204030204" pitchFamily="34" charset="0"/>
                        </a:rPr>
                        <a:t>Breakfast and dinner 1:12</a:t>
                      </a:r>
                    </a:p>
                  </a:txBody>
                  <a:tcPr marL="68598" marR="68598" marT="34299" marB="34299"/>
                </a:tc>
                <a:extLst>
                  <a:ext uri="{0D108BD9-81ED-4DB2-BD59-A6C34878D82A}">
                    <a16:rowId xmlns:a16="http://schemas.microsoft.com/office/drawing/2014/main" val="1258644435"/>
                  </a:ext>
                </a:extLst>
              </a:tr>
              <a:tr h="586962">
                <a:tc>
                  <a:txBody>
                    <a:bodyPr/>
                    <a:lstStyle/>
                    <a:p>
                      <a:r>
                        <a:rPr lang="en-US" sz="2400" dirty="0">
                          <a:latin typeface="Calibri" panose="020F0502020204030204" pitchFamily="34" charset="0"/>
                          <a:cs typeface="Calibri" panose="020F0502020204030204" pitchFamily="34" charset="0"/>
                        </a:rPr>
                        <a:t>40’s and older</a:t>
                      </a:r>
                    </a:p>
                  </a:txBody>
                  <a:tcPr marL="68598" marR="68598" marT="34299" marB="34299"/>
                </a:tc>
                <a:tc>
                  <a:txBody>
                    <a:bodyPr/>
                    <a:lstStyle/>
                    <a:p>
                      <a:r>
                        <a:rPr lang="en-US" sz="2400" dirty="0">
                          <a:latin typeface="Calibri" panose="020F0502020204030204" pitchFamily="34" charset="0"/>
                          <a:cs typeface="Calibri" panose="020F0502020204030204" pitchFamily="34" charset="0"/>
                        </a:rPr>
                        <a:t>1:15 all meals</a:t>
                      </a:r>
                    </a:p>
                  </a:txBody>
                  <a:tcPr marL="68598" marR="68598" marT="34299" marB="34299"/>
                </a:tc>
                <a:extLst>
                  <a:ext uri="{0D108BD9-81ED-4DB2-BD59-A6C34878D82A}">
                    <a16:rowId xmlns:a16="http://schemas.microsoft.com/office/drawing/2014/main" val="2110494318"/>
                  </a:ext>
                </a:extLst>
              </a:tr>
            </a:tbl>
          </a:graphicData>
        </a:graphic>
      </p:graphicFrame>
      <p:sp>
        <p:nvSpPr>
          <p:cNvPr id="10" name="TextBox 9"/>
          <p:cNvSpPr txBox="1"/>
          <p:nvPr/>
        </p:nvSpPr>
        <p:spPr>
          <a:xfrm>
            <a:off x="647700" y="6096000"/>
            <a:ext cx="7617187" cy="338554"/>
          </a:xfrm>
          <a:prstGeom prst="rect">
            <a:avLst/>
          </a:prstGeom>
          <a:noFill/>
        </p:spPr>
        <p:txBody>
          <a:bodyPr wrap="square" rtlCol="0">
            <a:spAutoFit/>
          </a:bodyPr>
          <a:lstStyle/>
          <a:p>
            <a:pPr algn="ctr"/>
            <a:r>
              <a:rPr lang="en-US" sz="1600" b="1" i="1" dirty="0">
                <a:solidFill>
                  <a:srgbClr val="0070C0"/>
                </a:solidFill>
              </a:rPr>
              <a:t>These guidelines vary from individual to individual and within individuals over time. </a:t>
            </a:r>
          </a:p>
        </p:txBody>
      </p:sp>
      <p:sp>
        <p:nvSpPr>
          <p:cNvPr id="2" name="Title 1">
            <a:extLst>
              <a:ext uri="{FF2B5EF4-FFF2-40B4-BE49-F238E27FC236}">
                <a16:creationId xmlns:a16="http://schemas.microsoft.com/office/drawing/2014/main" id="{A9D25F1D-0E9D-47BF-09D5-D24C39C22B45}"/>
              </a:ext>
            </a:extLst>
          </p:cNvPr>
          <p:cNvSpPr>
            <a:spLocks noGrp="1"/>
          </p:cNvSpPr>
          <p:nvPr>
            <p:ph type="title"/>
          </p:nvPr>
        </p:nvSpPr>
        <p:spPr/>
        <p:txBody>
          <a:bodyPr>
            <a:normAutofit fontScale="90000"/>
          </a:bodyPr>
          <a:lstStyle/>
          <a:p>
            <a:r>
              <a:rPr lang="en-US" dirty="0"/>
              <a:t>Determining best insulin/carb ratios</a:t>
            </a:r>
          </a:p>
        </p:txBody>
      </p:sp>
      <p:sp>
        <p:nvSpPr>
          <p:cNvPr id="3" name="Rectangle: Rounded Corners 2">
            <a:extLst>
              <a:ext uri="{FF2B5EF4-FFF2-40B4-BE49-F238E27FC236}">
                <a16:creationId xmlns:a16="http://schemas.microsoft.com/office/drawing/2014/main" id="{B89D221F-CEE3-10A9-1793-EFF872140EBD}"/>
              </a:ext>
            </a:extLst>
          </p:cNvPr>
          <p:cNvSpPr/>
          <p:nvPr/>
        </p:nvSpPr>
        <p:spPr>
          <a:xfrm>
            <a:off x="7086600" y="1217188"/>
            <a:ext cx="1183539" cy="610064"/>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167178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60FE-B422-8C1A-187A-CC795BF9EC6F}"/>
              </a:ext>
            </a:extLst>
          </p:cNvPr>
          <p:cNvSpPr>
            <a:spLocks noGrp="1"/>
          </p:cNvSpPr>
          <p:nvPr>
            <p:ph type="title"/>
          </p:nvPr>
        </p:nvSpPr>
        <p:spPr/>
        <p:txBody>
          <a:bodyPr/>
          <a:lstStyle/>
          <a:p>
            <a:r>
              <a:rPr lang="en-US" dirty="0"/>
              <a:t>Poll Question 5</a:t>
            </a:r>
          </a:p>
        </p:txBody>
      </p:sp>
      <p:sp>
        <p:nvSpPr>
          <p:cNvPr id="3" name="Content Placeholder 2">
            <a:extLst>
              <a:ext uri="{FF2B5EF4-FFF2-40B4-BE49-F238E27FC236}">
                <a16:creationId xmlns:a16="http://schemas.microsoft.com/office/drawing/2014/main" id="{A4C40C59-74F8-AE77-B6ED-AD103C3CEEAD}"/>
              </a:ext>
            </a:extLst>
          </p:cNvPr>
          <p:cNvSpPr>
            <a:spLocks noGrp="1"/>
          </p:cNvSpPr>
          <p:nvPr>
            <p:ph sz="quarter" idx="1"/>
          </p:nvPr>
        </p:nvSpPr>
        <p:spPr/>
        <p:txBody>
          <a:bodyPr>
            <a:normAutofit lnSpcReduction="10000"/>
          </a:bodyPr>
          <a:lstStyle/>
          <a:p>
            <a:r>
              <a:rPr lang="en-US" dirty="0"/>
              <a:t>JT tells you, if I have a steak and salad for dinner, I will give myself 2-3 units of bolus insulin.  What is the best response?</a:t>
            </a:r>
          </a:p>
          <a:p>
            <a:r>
              <a:rPr lang="en-US" dirty="0"/>
              <a:t>A. That could be dangerous.</a:t>
            </a:r>
          </a:p>
          <a:p>
            <a:r>
              <a:rPr lang="en-US" dirty="0"/>
              <a:t>B. How many times has your glucose dropped using that approach?</a:t>
            </a:r>
          </a:p>
          <a:p>
            <a:r>
              <a:rPr lang="en-US" dirty="0"/>
              <a:t>C. I am curious to know how that has affected  your post meal glucose.</a:t>
            </a:r>
          </a:p>
          <a:p>
            <a:r>
              <a:rPr lang="en-US" dirty="0"/>
              <a:t>D. Giving the insulin after the meal would be a better idea.</a:t>
            </a:r>
          </a:p>
          <a:p>
            <a:endParaRPr lang="en-US" dirty="0"/>
          </a:p>
        </p:txBody>
      </p:sp>
      <p:sp>
        <p:nvSpPr>
          <p:cNvPr id="4" name="Oval 3">
            <a:extLst>
              <a:ext uri="{FF2B5EF4-FFF2-40B4-BE49-F238E27FC236}">
                <a16:creationId xmlns:a16="http://schemas.microsoft.com/office/drawing/2014/main" id="{75A52E6F-E79D-4FE5-FECB-73A8559FF18C}"/>
              </a:ext>
            </a:extLst>
          </p:cNvPr>
          <p:cNvSpPr/>
          <p:nvPr/>
        </p:nvSpPr>
        <p:spPr>
          <a:xfrm>
            <a:off x="381000" y="3688080"/>
            <a:ext cx="8086725" cy="1524000"/>
          </a:xfrm>
          <a:prstGeom prst="ellipse">
            <a:avLst/>
          </a:prstGeom>
          <a:noFill/>
          <a:ln w="38100">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50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p:txBody>
          <a:bodyPr anchor="b">
            <a:normAutofit/>
          </a:bodyPr>
          <a:lstStyle/>
          <a:p>
            <a:r>
              <a:rPr lang="en-US" sz="4400"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13208" y="1287870"/>
            <a:ext cx="4800600" cy="4282259"/>
          </a:xfrm>
        </p:spPr>
        <p:txBody>
          <a:bodyPr>
            <a:normAutofit/>
          </a:bodyPr>
          <a:lstStyle/>
          <a:p>
            <a:pPr>
              <a:lnSpc>
                <a:spcPct val="90000"/>
              </a:lnSpc>
            </a:pPr>
            <a:r>
              <a:rPr lang="en-US" sz="27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2700" dirty="0"/>
          </a:p>
        </p:txBody>
      </p:sp>
      <p:pic>
        <p:nvPicPr>
          <p:cNvPr id="1026" name="Picture 2" descr="See the source image">
            <a:extLst>
              <a:ext uri="{FF2B5EF4-FFF2-40B4-BE49-F238E27FC236}">
                <a16:creationId xmlns:a16="http://schemas.microsoft.com/office/drawing/2014/main" id="{6BCCB921-7274-9D32-79A4-D0E6A22505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63336" y="1508941"/>
            <a:ext cx="3267456" cy="3267456"/>
          </a:xfrm>
          <a:prstGeom prst="rect">
            <a:avLst/>
          </a:prstGeom>
          <a:solidFill>
            <a:srgbClr val="FFFFFF"/>
          </a:solidFill>
        </p:spPr>
      </p:pic>
    </p:spTree>
    <p:extLst>
      <p:ext uri="{BB962C8B-B14F-4D97-AF65-F5344CB8AC3E}">
        <p14:creationId xmlns:p14="http://schemas.microsoft.com/office/powerpoint/2010/main" val="240113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8443" y="945827"/>
            <a:ext cx="802804" cy="802804"/>
          </a:xfrm>
          <a:prstGeom prst="rect">
            <a:avLst/>
          </a:prstGeom>
        </p:spPr>
      </p:pic>
      <p:sp>
        <p:nvSpPr>
          <p:cNvPr id="2" name="Title 1">
            <a:extLst>
              <a:ext uri="{FF2B5EF4-FFF2-40B4-BE49-F238E27FC236}">
                <a16:creationId xmlns:a16="http://schemas.microsoft.com/office/drawing/2014/main" id="{CFA9E654-486D-596C-9076-18323013591B}"/>
              </a:ext>
            </a:extLst>
          </p:cNvPr>
          <p:cNvSpPr>
            <a:spLocks noGrp="1"/>
          </p:cNvSpPr>
          <p:nvPr>
            <p:ph type="title"/>
          </p:nvPr>
        </p:nvSpPr>
        <p:spPr>
          <a:xfrm>
            <a:off x="304800" y="341563"/>
            <a:ext cx="8458200" cy="990600"/>
          </a:xfrm>
        </p:spPr>
        <p:txBody>
          <a:bodyPr/>
          <a:lstStyle/>
          <a:p>
            <a:r>
              <a:rPr lang="en-US" dirty="0"/>
              <a:t>Bolus Coverage for Protein and Fat</a:t>
            </a:r>
          </a:p>
        </p:txBody>
      </p:sp>
      <p:sp>
        <p:nvSpPr>
          <p:cNvPr id="4" name="Content Placeholder 3">
            <a:extLst>
              <a:ext uri="{FF2B5EF4-FFF2-40B4-BE49-F238E27FC236}">
                <a16:creationId xmlns:a16="http://schemas.microsoft.com/office/drawing/2014/main" id="{673AC0AC-FD63-99C3-251A-2062785469C2}"/>
              </a:ext>
            </a:extLst>
          </p:cNvPr>
          <p:cNvSpPr>
            <a:spLocks noGrp="1"/>
          </p:cNvSpPr>
          <p:nvPr>
            <p:ph sz="quarter" idx="1"/>
          </p:nvPr>
        </p:nvSpPr>
        <p:spPr>
          <a:xfrm>
            <a:off x="304800" y="1447800"/>
            <a:ext cx="5486400" cy="5257800"/>
          </a:xfrm>
        </p:spPr>
        <p:txBody>
          <a:bodyPr>
            <a:normAutofit fontScale="92500"/>
          </a:bodyPr>
          <a:lstStyle/>
          <a:p>
            <a:r>
              <a:rPr lang="en-US" b="1" dirty="0"/>
              <a:t>What about Protein and Fat?</a:t>
            </a:r>
          </a:p>
          <a:p>
            <a:pPr marL="342991" indent="-342991">
              <a:buClr>
                <a:srgbClr val="005959"/>
              </a:buClr>
              <a:buFont typeface="Wingdings" panose="05000000000000000000" pitchFamily="2" charset="2"/>
              <a:buChar char="§"/>
            </a:pPr>
            <a:r>
              <a:rPr lang="en-US" sz="2800" dirty="0"/>
              <a:t>Foods high in protein and fat can cause delayed post meal spikes.</a:t>
            </a:r>
          </a:p>
          <a:p>
            <a:pPr marL="342991" indent="-342991">
              <a:buClr>
                <a:srgbClr val="005959"/>
              </a:buClr>
              <a:buFont typeface="Wingdings" panose="05000000000000000000" pitchFamily="2" charset="2"/>
              <a:buChar char="§"/>
            </a:pPr>
            <a:r>
              <a:rPr lang="en-US" sz="2800" dirty="0"/>
              <a:t>There is no consensus on how much insulin is needed to cover for protein and fat</a:t>
            </a:r>
          </a:p>
          <a:p>
            <a:pPr marL="342991" indent="-342991">
              <a:buClr>
                <a:srgbClr val="005959"/>
              </a:buClr>
              <a:buFont typeface="Wingdings" panose="05000000000000000000" pitchFamily="2" charset="2"/>
              <a:buChar char="§"/>
            </a:pPr>
            <a:r>
              <a:rPr lang="en-US" sz="2800" dirty="0"/>
              <a:t>Some people might add extra insulin to prevent post meal spikes</a:t>
            </a:r>
          </a:p>
          <a:p>
            <a:pPr marL="342991" indent="-342991">
              <a:buClr>
                <a:srgbClr val="005959"/>
              </a:buClr>
              <a:buFont typeface="Wingdings" panose="05000000000000000000" pitchFamily="2" charset="2"/>
              <a:buChar char="§"/>
            </a:pPr>
            <a:r>
              <a:rPr lang="en-US" sz="2800" dirty="0"/>
              <a:t>Other might split the bolus dose and take some before the meal and the rest a few hours after the meal</a:t>
            </a:r>
          </a:p>
          <a:p>
            <a:endParaRPr lang="en-US" dirty="0"/>
          </a:p>
        </p:txBody>
      </p:sp>
      <p:pic>
        <p:nvPicPr>
          <p:cNvPr id="12" name="Picture 11" descr="Souvlaki meat skewer kebabs">
            <a:extLst>
              <a:ext uri="{FF2B5EF4-FFF2-40B4-BE49-F238E27FC236}">
                <a16:creationId xmlns:a16="http://schemas.microsoft.com/office/drawing/2014/main" id="{EBFD4A7F-AFC2-545D-533D-2780B1B460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9647" y="1457325"/>
            <a:ext cx="2743200" cy="1828800"/>
          </a:xfrm>
          <a:prstGeom prst="rect">
            <a:avLst/>
          </a:prstGeom>
        </p:spPr>
      </p:pic>
      <p:sp>
        <p:nvSpPr>
          <p:cNvPr id="3" name="Rectangle: Rounded Corners 2">
            <a:extLst>
              <a:ext uri="{FF2B5EF4-FFF2-40B4-BE49-F238E27FC236}">
                <a16:creationId xmlns:a16="http://schemas.microsoft.com/office/drawing/2014/main" id="{D8B6843F-4158-D566-24FF-4FAF9E0840C7}"/>
              </a:ext>
            </a:extLst>
          </p:cNvPr>
          <p:cNvSpPr/>
          <p:nvPr/>
        </p:nvSpPr>
        <p:spPr>
          <a:xfrm>
            <a:off x="7261247" y="6237656"/>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97972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8443" y="945827"/>
            <a:ext cx="802804" cy="802804"/>
          </a:xfrm>
          <a:prstGeom prst="rect">
            <a:avLst/>
          </a:prstGeom>
        </p:spPr>
      </p:pic>
      <p:sp>
        <p:nvSpPr>
          <p:cNvPr id="2" name="Title 1">
            <a:extLst>
              <a:ext uri="{FF2B5EF4-FFF2-40B4-BE49-F238E27FC236}">
                <a16:creationId xmlns:a16="http://schemas.microsoft.com/office/drawing/2014/main" id="{4C5FA3A4-33F7-5D66-3524-CD6AE6406137}"/>
              </a:ext>
            </a:extLst>
          </p:cNvPr>
          <p:cNvSpPr>
            <a:spLocks noGrp="1"/>
          </p:cNvSpPr>
          <p:nvPr>
            <p:ph type="title"/>
          </p:nvPr>
        </p:nvSpPr>
        <p:spPr/>
        <p:txBody>
          <a:bodyPr/>
          <a:lstStyle/>
          <a:p>
            <a:r>
              <a:rPr lang="en-US" dirty="0"/>
              <a:t>Testing Insulin to Carb Ratio</a:t>
            </a:r>
          </a:p>
        </p:txBody>
      </p:sp>
      <p:sp>
        <p:nvSpPr>
          <p:cNvPr id="4" name="Content Placeholder 3">
            <a:extLst>
              <a:ext uri="{FF2B5EF4-FFF2-40B4-BE49-F238E27FC236}">
                <a16:creationId xmlns:a16="http://schemas.microsoft.com/office/drawing/2014/main" id="{D8BAB5A6-50AE-E343-5268-0FC719F88C9B}"/>
              </a:ext>
            </a:extLst>
          </p:cNvPr>
          <p:cNvSpPr>
            <a:spLocks noGrp="1"/>
          </p:cNvSpPr>
          <p:nvPr>
            <p:ph sz="quarter" idx="2"/>
          </p:nvPr>
        </p:nvSpPr>
        <p:spPr>
          <a:xfrm>
            <a:off x="457200" y="1295400"/>
            <a:ext cx="4499490" cy="4876800"/>
          </a:xfrm>
        </p:spPr>
        <p:txBody>
          <a:bodyPr>
            <a:normAutofit fontScale="70000" lnSpcReduction="20000"/>
          </a:bodyPr>
          <a:lstStyle/>
          <a:p>
            <a:pPr marL="0" indent="0">
              <a:buClr>
                <a:srgbClr val="005959"/>
              </a:buClr>
              <a:buNone/>
            </a:pPr>
            <a:r>
              <a:rPr lang="en-US" sz="3200" b="1" dirty="0">
                <a:latin typeface="Calibri" panose="020F0502020204030204" pitchFamily="34" charset="0"/>
                <a:cs typeface="Calibri" panose="020F0502020204030204" pitchFamily="34" charset="0"/>
              </a:rPr>
              <a:t>A simple way to test the carb ratio </a:t>
            </a:r>
          </a:p>
          <a:p>
            <a:pPr marL="342991" indent="-342991">
              <a:lnSpc>
                <a:spcPct val="120000"/>
              </a:lnSpc>
              <a:buClr>
                <a:srgbClr val="005959"/>
              </a:buClr>
              <a:buFont typeface="Wingdings" panose="05000000000000000000" pitchFamily="2" charset="2"/>
              <a:buChar char="§"/>
            </a:pPr>
            <a:r>
              <a:rPr lang="en-US" sz="3200" dirty="0"/>
              <a:t>When pre-meal glucose is at goal (around 100),</a:t>
            </a:r>
            <a:r>
              <a:rPr lang="en-US" sz="3200" dirty="0">
                <a:cs typeface="Arial" panose="020B0604020202020204" pitchFamily="34" charset="0"/>
              </a:rPr>
              <a:t> eat a meal with carbs.</a:t>
            </a:r>
            <a:endParaRPr lang="en-US" sz="3200" dirty="0"/>
          </a:p>
          <a:p>
            <a:pPr marL="342991" indent="-342991">
              <a:lnSpc>
                <a:spcPct val="120000"/>
              </a:lnSpc>
              <a:buClr>
                <a:srgbClr val="005959"/>
              </a:buClr>
              <a:buFont typeface="Wingdings" panose="05000000000000000000" pitchFamily="2" charset="2"/>
              <a:buChar char="§"/>
            </a:pPr>
            <a:r>
              <a:rPr lang="en-US" sz="3200" dirty="0"/>
              <a:t>Know the exact carb content (use label, app etc.)</a:t>
            </a:r>
          </a:p>
          <a:p>
            <a:pPr marL="342991" indent="-342991">
              <a:lnSpc>
                <a:spcPct val="120000"/>
              </a:lnSpc>
              <a:buClr>
                <a:srgbClr val="005959"/>
              </a:buClr>
              <a:buFont typeface="Wingdings" panose="05000000000000000000" pitchFamily="2" charset="2"/>
              <a:buChar char="§"/>
            </a:pPr>
            <a:r>
              <a:rPr lang="en-US" dirty="0"/>
              <a:t>G</a:t>
            </a:r>
            <a:r>
              <a:rPr lang="en-US" sz="3200" dirty="0"/>
              <a:t>ive the bolus insulin based on current ratio.</a:t>
            </a:r>
          </a:p>
          <a:p>
            <a:pPr marL="342991" indent="-342991">
              <a:lnSpc>
                <a:spcPct val="120000"/>
              </a:lnSpc>
              <a:buClr>
                <a:srgbClr val="005959"/>
              </a:buClr>
              <a:buFont typeface="Wingdings" panose="05000000000000000000" pitchFamily="2" charset="2"/>
              <a:buChar char="§"/>
            </a:pPr>
            <a:r>
              <a:rPr lang="en-US" sz="3200" dirty="0"/>
              <a:t>Wait 1 1/2 to 2 hours and re-check glucose.</a:t>
            </a:r>
          </a:p>
          <a:p>
            <a:pPr marL="342991" indent="-342991">
              <a:lnSpc>
                <a:spcPct val="120000"/>
              </a:lnSpc>
              <a:buClr>
                <a:srgbClr val="005959"/>
              </a:buClr>
              <a:buFont typeface="Wingdings" panose="05000000000000000000" pitchFamily="2" charset="2"/>
              <a:buChar char="§"/>
            </a:pPr>
            <a:r>
              <a:rPr lang="en-US" sz="3200" dirty="0"/>
              <a:t>If carb ratio is correct, post meal glucose will be within target </a:t>
            </a:r>
          </a:p>
          <a:p>
            <a:pPr marL="342991" indent="-342991">
              <a:lnSpc>
                <a:spcPct val="120000"/>
              </a:lnSpc>
              <a:buClr>
                <a:srgbClr val="005959"/>
              </a:buClr>
              <a:buFont typeface="Wingdings" panose="05000000000000000000" pitchFamily="2" charset="2"/>
              <a:buChar char="§"/>
            </a:pPr>
            <a:r>
              <a:rPr lang="en-US" sz="3200" dirty="0"/>
              <a:t>(ADA guideline 130 to 180 mg/dl). </a:t>
            </a:r>
          </a:p>
          <a:p>
            <a:pPr marL="342991" indent="-342991">
              <a:buClr>
                <a:srgbClr val="005959"/>
              </a:buClr>
              <a:buFont typeface="Wingdings" panose="05000000000000000000" pitchFamily="2" charset="2"/>
              <a:buChar char="§"/>
            </a:pPr>
            <a:endParaRPr lang="en-US" sz="3200" dirty="0"/>
          </a:p>
          <a:p>
            <a:endParaRPr lang="en-US" dirty="0"/>
          </a:p>
        </p:txBody>
      </p:sp>
      <p:sp>
        <p:nvSpPr>
          <p:cNvPr id="12" name="Content Placeholder 11">
            <a:extLst>
              <a:ext uri="{FF2B5EF4-FFF2-40B4-BE49-F238E27FC236}">
                <a16:creationId xmlns:a16="http://schemas.microsoft.com/office/drawing/2014/main" id="{9D0DF514-AD5D-39F4-E5B2-3279D8335C1F}"/>
              </a:ext>
            </a:extLst>
          </p:cNvPr>
          <p:cNvSpPr>
            <a:spLocks noGrp="1"/>
          </p:cNvSpPr>
          <p:nvPr>
            <p:ph sz="quarter" idx="4"/>
          </p:nvPr>
        </p:nvSpPr>
        <p:spPr>
          <a:xfrm>
            <a:off x="5410200" y="1295400"/>
            <a:ext cx="3352800" cy="4038600"/>
          </a:xfrm>
        </p:spPr>
        <p:txBody>
          <a:bodyPr>
            <a:normAutofit fontScale="70000" lnSpcReduction="20000"/>
          </a:bodyPr>
          <a:lstStyle/>
          <a:p>
            <a:pPr marL="0" indent="0">
              <a:buNone/>
            </a:pPr>
            <a:r>
              <a:rPr lang="en-US" sz="3400" b="1" dirty="0">
                <a:solidFill>
                  <a:schemeClr val="accent1">
                    <a:lumMod val="50000"/>
                  </a:schemeClr>
                </a:solidFill>
                <a:latin typeface="Calibri" panose="020F0502020204030204" pitchFamily="34" charset="0"/>
                <a:cs typeface="Calibri" panose="020F0502020204030204" pitchFamily="34" charset="0"/>
              </a:rPr>
              <a:t>Important note:</a:t>
            </a:r>
          </a:p>
          <a:p>
            <a:pPr>
              <a:lnSpc>
                <a:spcPct val="120000"/>
              </a:lnSpc>
            </a:pPr>
            <a:r>
              <a:rPr lang="en-US" sz="3200" dirty="0">
                <a:solidFill>
                  <a:schemeClr val="accent1">
                    <a:lumMod val="50000"/>
                  </a:schemeClr>
                </a:solidFill>
                <a:latin typeface="Calibri" panose="020F0502020204030204" pitchFamily="34" charset="0"/>
                <a:cs typeface="Calibri" panose="020F0502020204030204" pitchFamily="34" charset="0"/>
              </a:rPr>
              <a:t>Repeat experiment</a:t>
            </a:r>
          </a:p>
          <a:p>
            <a:pPr>
              <a:lnSpc>
                <a:spcPct val="120000"/>
              </a:lnSpc>
            </a:pPr>
            <a:r>
              <a:rPr lang="en-US" sz="3200" dirty="0">
                <a:solidFill>
                  <a:schemeClr val="accent1">
                    <a:lumMod val="50000"/>
                  </a:schemeClr>
                </a:solidFill>
                <a:latin typeface="Calibri" panose="020F0502020204030204" pitchFamily="34" charset="0"/>
                <a:cs typeface="Calibri" panose="020F0502020204030204" pitchFamily="34" charset="0"/>
              </a:rPr>
              <a:t>Remember, the numbers are approximate.</a:t>
            </a:r>
          </a:p>
          <a:p>
            <a:pPr>
              <a:lnSpc>
                <a:spcPct val="120000"/>
              </a:lnSpc>
            </a:pPr>
            <a:r>
              <a:rPr lang="en-US" sz="3200" dirty="0">
                <a:solidFill>
                  <a:schemeClr val="accent1">
                    <a:lumMod val="50000"/>
                  </a:schemeClr>
                </a:solidFill>
                <a:latin typeface="Calibri" panose="020F0502020204030204" pitchFamily="34" charset="0"/>
                <a:cs typeface="Calibri" panose="020F0502020204030204" pitchFamily="34" charset="0"/>
              </a:rPr>
              <a:t>Individualize targets based on person</a:t>
            </a:r>
            <a:r>
              <a:rPr lang="en-US" dirty="0">
                <a:solidFill>
                  <a:schemeClr val="accent1">
                    <a:lumMod val="50000"/>
                  </a:schemeClr>
                </a:solidFill>
                <a:cs typeface="Calibri" panose="020F0502020204030204" pitchFamily="34" charset="0"/>
              </a:rPr>
              <a:t>’s goals</a:t>
            </a:r>
            <a:r>
              <a:rPr lang="en-US" sz="3200" dirty="0">
                <a:solidFill>
                  <a:schemeClr val="accent1">
                    <a:lumMod val="50000"/>
                  </a:schemeClr>
                </a:solidFill>
                <a:latin typeface="Calibri" panose="020F0502020204030204" pitchFamily="34" charset="0"/>
                <a:cs typeface="Calibri" panose="020F0502020204030204" pitchFamily="34" charset="0"/>
              </a:rPr>
              <a:t> .</a:t>
            </a:r>
          </a:p>
          <a:p>
            <a:endParaRPr lang="en-US" dirty="0"/>
          </a:p>
        </p:txBody>
      </p:sp>
      <p:pic>
        <p:nvPicPr>
          <p:cNvPr id="14" name="Picture 13" descr="Red retro alarm clock on red background">
            <a:extLst>
              <a:ext uri="{FF2B5EF4-FFF2-40B4-BE49-F238E27FC236}">
                <a16:creationId xmlns:a16="http://schemas.microsoft.com/office/drawing/2014/main" id="{EAEF837A-F724-C371-0B4A-9822C91FD7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4223" y="3886200"/>
            <a:ext cx="2644753" cy="1763169"/>
          </a:xfrm>
          <a:prstGeom prst="rect">
            <a:avLst/>
          </a:prstGeom>
        </p:spPr>
      </p:pic>
      <p:sp>
        <p:nvSpPr>
          <p:cNvPr id="3" name="Rectangle: Rounded Corners 2">
            <a:extLst>
              <a:ext uri="{FF2B5EF4-FFF2-40B4-BE49-F238E27FC236}">
                <a16:creationId xmlns:a16="http://schemas.microsoft.com/office/drawing/2014/main" id="{2308FCB9-9A3D-5D6C-225E-590290067920}"/>
              </a:ext>
            </a:extLst>
          </p:cNvPr>
          <p:cNvSpPr/>
          <p:nvPr/>
        </p:nvSpPr>
        <p:spPr>
          <a:xfrm>
            <a:off x="762000" y="6253675"/>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764778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1813" y="981394"/>
            <a:ext cx="794041" cy="794041"/>
          </a:xfrm>
          <a:prstGeom prst="rect">
            <a:avLst/>
          </a:prstGeom>
        </p:spPr>
      </p:pic>
      <p:sp>
        <p:nvSpPr>
          <p:cNvPr id="2" name="Title 1">
            <a:extLst>
              <a:ext uri="{FF2B5EF4-FFF2-40B4-BE49-F238E27FC236}">
                <a16:creationId xmlns:a16="http://schemas.microsoft.com/office/drawing/2014/main" id="{4BF7772C-41A4-9F7F-BE85-D431630652F9}"/>
              </a:ext>
            </a:extLst>
          </p:cNvPr>
          <p:cNvSpPr>
            <a:spLocks noGrp="1"/>
          </p:cNvSpPr>
          <p:nvPr>
            <p:ph type="title"/>
          </p:nvPr>
        </p:nvSpPr>
        <p:spPr/>
        <p:txBody>
          <a:bodyPr/>
          <a:lstStyle/>
          <a:p>
            <a:r>
              <a:rPr lang="en-US" dirty="0"/>
              <a:t>Bolus Timing Makes a Difference</a:t>
            </a:r>
          </a:p>
        </p:txBody>
      </p:sp>
      <p:sp>
        <p:nvSpPr>
          <p:cNvPr id="4" name="Content Placeholder 3">
            <a:extLst>
              <a:ext uri="{FF2B5EF4-FFF2-40B4-BE49-F238E27FC236}">
                <a16:creationId xmlns:a16="http://schemas.microsoft.com/office/drawing/2014/main" id="{A06216A2-6758-C6D3-806D-0983FD816F9C}"/>
              </a:ext>
            </a:extLst>
          </p:cNvPr>
          <p:cNvSpPr>
            <a:spLocks noGrp="1"/>
          </p:cNvSpPr>
          <p:nvPr>
            <p:ph sz="quarter" idx="1"/>
          </p:nvPr>
        </p:nvSpPr>
        <p:spPr>
          <a:xfrm>
            <a:off x="390525" y="1295400"/>
            <a:ext cx="5334000" cy="4937760"/>
          </a:xfrm>
        </p:spPr>
        <p:txBody>
          <a:bodyPr>
            <a:normAutofit/>
          </a:bodyPr>
          <a:lstStyle/>
          <a:p>
            <a:r>
              <a:rPr lang="en-US" b="1" dirty="0"/>
              <a:t>Timing: Insulin boluses can be taken:</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Right before the meal.</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During the meal.</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Right after the meal.</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30 minutes after finishing the meal.</a:t>
            </a:r>
          </a:p>
          <a:p>
            <a:r>
              <a:rPr lang="en-US" sz="2800" dirty="0">
                <a:solidFill>
                  <a:srgbClr val="0070C0"/>
                </a:solidFill>
                <a:latin typeface="Calibri" panose="020F0502020204030204" pitchFamily="34" charset="0"/>
                <a:cs typeface="Calibri" panose="020F0502020204030204" pitchFamily="34" charset="0"/>
              </a:rPr>
              <a:t>Boluses can be taken at different times. </a:t>
            </a:r>
          </a:p>
          <a:p>
            <a:endParaRPr lang="en-US" dirty="0"/>
          </a:p>
        </p:txBody>
      </p:sp>
      <p:pic>
        <p:nvPicPr>
          <p:cNvPr id="11" name="Picture 10" descr="Old couple preparing dinner">
            <a:extLst>
              <a:ext uri="{FF2B5EF4-FFF2-40B4-BE49-F238E27FC236}">
                <a16:creationId xmlns:a16="http://schemas.microsoft.com/office/drawing/2014/main" id="{1757F182-CD27-A591-0485-6B5BB8274A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1295400"/>
            <a:ext cx="3124200" cy="2082800"/>
          </a:xfrm>
          <a:prstGeom prst="rect">
            <a:avLst/>
          </a:prstGeom>
        </p:spPr>
      </p:pic>
      <p:sp>
        <p:nvSpPr>
          <p:cNvPr id="3" name="Rectangle: Rounded Corners 2">
            <a:extLst>
              <a:ext uri="{FF2B5EF4-FFF2-40B4-BE49-F238E27FC236}">
                <a16:creationId xmlns:a16="http://schemas.microsoft.com/office/drawing/2014/main" id="{9C5AF942-323B-3955-C439-EB05F2FB24B4}"/>
              </a:ext>
            </a:extLst>
          </p:cNvPr>
          <p:cNvSpPr/>
          <p:nvPr/>
        </p:nvSpPr>
        <p:spPr>
          <a:xfrm>
            <a:off x="914400" y="6008222"/>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TextBox 6">
            <a:extLst>
              <a:ext uri="{FF2B5EF4-FFF2-40B4-BE49-F238E27FC236}">
                <a16:creationId xmlns:a16="http://schemas.microsoft.com/office/drawing/2014/main" id="{F60F3764-9CCE-7484-1B56-CD0F1B8DD12D}"/>
              </a:ext>
            </a:extLst>
          </p:cNvPr>
          <p:cNvSpPr txBox="1"/>
          <p:nvPr/>
        </p:nvSpPr>
        <p:spPr>
          <a:xfrm>
            <a:off x="5701744" y="3479801"/>
            <a:ext cx="2667000" cy="1015663"/>
          </a:xfrm>
          <a:prstGeom prst="rect">
            <a:avLst/>
          </a:prstGeom>
          <a:noFill/>
        </p:spPr>
        <p:txBody>
          <a:bodyPr wrap="square">
            <a:spAutoFit/>
          </a:bodyPr>
          <a:lstStyle/>
          <a:p>
            <a:pPr algn="ctr"/>
            <a:r>
              <a:rPr lang="en-US" sz="2000" b="1" dirty="0">
                <a:solidFill>
                  <a:schemeClr val="accent1">
                    <a:lumMod val="50000"/>
                  </a:schemeClr>
                </a:solidFill>
                <a:cs typeface="Calibri" panose="020F0502020204030204" pitchFamily="34" charset="0"/>
              </a:rPr>
              <a:t>T</a:t>
            </a:r>
            <a:r>
              <a:rPr lang="en-US" sz="2000" b="1" dirty="0">
                <a:solidFill>
                  <a:schemeClr val="accent1">
                    <a:lumMod val="50000"/>
                  </a:schemeClr>
                </a:solidFill>
                <a:latin typeface="Calibri" panose="020F0502020204030204" pitchFamily="34" charset="0"/>
                <a:cs typeface="Calibri" panose="020F0502020204030204" pitchFamily="34" charset="0"/>
              </a:rPr>
              <a:t>iming is based on what works best for the individual</a:t>
            </a:r>
          </a:p>
        </p:txBody>
      </p:sp>
    </p:spTree>
    <p:extLst>
      <p:ext uri="{BB962C8B-B14F-4D97-AF65-F5344CB8AC3E}">
        <p14:creationId xmlns:p14="http://schemas.microsoft.com/office/powerpoint/2010/main" val="1867394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1FB77-0C09-8FD9-D4F7-CDD762E7D6EF}"/>
              </a:ext>
            </a:extLst>
          </p:cNvPr>
          <p:cNvSpPr>
            <a:spLocks noGrp="1"/>
          </p:cNvSpPr>
          <p:nvPr>
            <p:ph type="title"/>
          </p:nvPr>
        </p:nvSpPr>
        <p:spPr/>
        <p:txBody>
          <a:bodyPr/>
          <a:lstStyle/>
          <a:p>
            <a:r>
              <a:rPr lang="en-US" dirty="0"/>
              <a:t>Alcohol and Diabetes</a:t>
            </a:r>
          </a:p>
        </p:txBody>
      </p:sp>
      <p:sp>
        <p:nvSpPr>
          <p:cNvPr id="5" name="Content Placeholder 4">
            <a:extLst>
              <a:ext uri="{FF2B5EF4-FFF2-40B4-BE49-F238E27FC236}">
                <a16:creationId xmlns:a16="http://schemas.microsoft.com/office/drawing/2014/main" id="{0F14B8C6-7924-D74B-01EA-7061EEF3E048}"/>
              </a:ext>
            </a:extLst>
          </p:cNvPr>
          <p:cNvSpPr>
            <a:spLocks noGrp="1"/>
          </p:cNvSpPr>
          <p:nvPr>
            <p:ph sz="quarter" idx="2"/>
          </p:nvPr>
        </p:nvSpPr>
        <p:spPr>
          <a:xfrm>
            <a:off x="457200" y="1295400"/>
            <a:ext cx="4145060" cy="4876800"/>
          </a:xfrm>
        </p:spPr>
        <p:txBody>
          <a:bodyPr>
            <a:normAutofit lnSpcReduction="10000"/>
          </a:bodyPr>
          <a:lstStyle/>
          <a:p>
            <a:r>
              <a:rPr lang="en-US" dirty="0"/>
              <a:t>Alcohol intake can lead to hypoglycemia and sometimes hyperglycemia.</a:t>
            </a:r>
          </a:p>
          <a:p>
            <a:r>
              <a:rPr lang="en-US" dirty="0"/>
              <a:t>Help individual consider how alcohol impacts their glucose.</a:t>
            </a:r>
          </a:p>
          <a:p>
            <a:r>
              <a:rPr lang="en-US" dirty="0"/>
              <a:t>Assess and provide coaching with safety in mind.</a:t>
            </a:r>
          </a:p>
        </p:txBody>
      </p:sp>
      <p:sp>
        <p:nvSpPr>
          <p:cNvPr id="3" name="Rectangle: Rounded Corners 2">
            <a:extLst>
              <a:ext uri="{FF2B5EF4-FFF2-40B4-BE49-F238E27FC236}">
                <a16:creationId xmlns:a16="http://schemas.microsoft.com/office/drawing/2014/main" id="{36DE9A11-3E6B-2DD7-DD00-E754081FA7FA}"/>
              </a:ext>
            </a:extLst>
          </p:cNvPr>
          <p:cNvSpPr/>
          <p:nvPr/>
        </p:nvSpPr>
        <p:spPr>
          <a:xfrm>
            <a:off x="762000" y="6253675"/>
            <a:ext cx="903637" cy="449876"/>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pic>
        <p:nvPicPr>
          <p:cNvPr id="9" name="Picture 8" descr="Two glasses of mulled wine with star anise, cinnamon, and orange slices in drink and on tablecloth with pinecones">
            <a:extLst>
              <a:ext uri="{FF2B5EF4-FFF2-40B4-BE49-F238E27FC236}">
                <a16:creationId xmlns:a16="http://schemas.microsoft.com/office/drawing/2014/main" id="{FEB260D2-6D82-A6A2-19CE-7611F8DFA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7604" y="1300900"/>
            <a:ext cx="3949196" cy="2819400"/>
          </a:xfrm>
          <a:prstGeom prst="rect">
            <a:avLst/>
          </a:prstGeom>
        </p:spPr>
      </p:pic>
    </p:spTree>
    <p:extLst>
      <p:ext uri="{BB962C8B-B14F-4D97-AF65-F5344CB8AC3E}">
        <p14:creationId xmlns:p14="http://schemas.microsoft.com/office/powerpoint/2010/main" val="247974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947" y="1046223"/>
            <a:ext cx="800308" cy="800308"/>
          </a:xfrm>
          <a:prstGeom prst="rect">
            <a:avLst/>
          </a:prstGeom>
        </p:spPr>
      </p:pic>
      <p:sp>
        <p:nvSpPr>
          <p:cNvPr id="2" name="Title 1">
            <a:extLst>
              <a:ext uri="{FF2B5EF4-FFF2-40B4-BE49-F238E27FC236}">
                <a16:creationId xmlns:a16="http://schemas.microsoft.com/office/drawing/2014/main" id="{DB058D0E-589F-6C6E-217D-92A5396BEC41}"/>
              </a:ext>
            </a:extLst>
          </p:cNvPr>
          <p:cNvSpPr>
            <a:spLocks noGrp="1"/>
          </p:cNvSpPr>
          <p:nvPr>
            <p:ph type="title"/>
          </p:nvPr>
        </p:nvSpPr>
        <p:spPr/>
        <p:txBody>
          <a:bodyPr/>
          <a:lstStyle/>
          <a:p>
            <a:r>
              <a:rPr lang="en-US" dirty="0"/>
              <a:t>Bolus Timing and Dose</a:t>
            </a:r>
          </a:p>
        </p:txBody>
      </p:sp>
      <p:sp>
        <p:nvSpPr>
          <p:cNvPr id="4" name="Content Placeholder 3">
            <a:extLst>
              <a:ext uri="{FF2B5EF4-FFF2-40B4-BE49-F238E27FC236}">
                <a16:creationId xmlns:a16="http://schemas.microsoft.com/office/drawing/2014/main" id="{EB26D719-A7B9-5AF6-4BD1-6D8AC6F69AF9}"/>
              </a:ext>
            </a:extLst>
          </p:cNvPr>
          <p:cNvSpPr>
            <a:spLocks noGrp="1"/>
          </p:cNvSpPr>
          <p:nvPr>
            <p:ph sz="quarter" idx="1"/>
          </p:nvPr>
        </p:nvSpPr>
        <p:spPr>
          <a:xfrm>
            <a:off x="428625" y="1371600"/>
            <a:ext cx="6810375" cy="4937760"/>
          </a:xfrm>
        </p:spPr>
        <p:txBody>
          <a:bodyPr>
            <a:normAutofit lnSpcReduction="10000"/>
          </a:bodyPr>
          <a:lstStyle/>
          <a:p>
            <a:r>
              <a:rPr lang="en-US" dirty="0"/>
              <a:t>Despite best efforts, glucose levels sometimes go over target.</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Miscounted carb</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High protein or fat meal</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Wrong insulin/carb ratio</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Stress</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Rebound from a low</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Overused sites</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Pump problems</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Expired insulin</a:t>
            </a:r>
          </a:p>
          <a:p>
            <a:pPr marL="617311" lvl="1" indent="-342991">
              <a:buClr>
                <a:srgbClr val="005959"/>
              </a:buClr>
              <a:buFont typeface="Wingdings" panose="05000000000000000000" pitchFamily="2" charset="2"/>
              <a:buChar char="§"/>
            </a:pPr>
            <a:r>
              <a:rPr lang="en-US" dirty="0">
                <a:latin typeface="Calibri" panose="020F0502020204030204" pitchFamily="34" charset="0"/>
                <a:cs typeface="Calibri" panose="020F0502020204030204" pitchFamily="34" charset="0"/>
              </a:rPr>
              <a:t>Other reasons</a:t>
            </a:r>
            <a:endParaRPr lang="en-US" dirty="0"/>
          </a:p>
        </p:txBody>
      </p:sp>
      <p:pic>
        <p:nvPicPr>
          <p:cNvPr id="8" name="Picture 7">
            <a:extLst>
              <a:ext uri="{FF2B5EF4-FFF2-40B4-BE49-F238E27FC236}">
                <a16:creationId xmlns:a16="http://schemas.microsoft.com/office/drawing/2014/main" id="{D6A684CC-11BF-FA57-AC1D-F68A69177ECE}"/>
              </a:ext>
            </a:extLst>
          </p:cNvPr>
          <p:cNvPicPr>
            <a:picLocks noChangeAspect="1"/>
          </p:cNvPicPr>
          <p:nvPr/>
        </p:nvPicPr>
        <p:blipFill>
          <a:blip r:embed="rId4"/>
          <a:stretch>
            <a:fillRect/>
          </a:stretch>
        </p:blipFill>
        <p:spPr>
          <a:xfrm>
            <a:off x="5257800" y="2590800"/>
            <a:ext cx="3252236" cy="3309937"/>
          </a:xfrm>
          <a:prstGeom prst="rect">
            <a:avLst/>
          </a:prstGeom>
        </p:spPr>
      </p:pic>
      <p:sp>
        <p:nvSpPr>
          <p:cNvPr id="3" name="Rectangle: Rounded Corners 2">
            <a:extLst>
              <a:ext uri="{FF2B5EF4-FFF2-40B4-BE49-F238E27FC236}">
                <a16:creationId xmlns:a16="http://schemas.microsoft.com/office/drawing/2014/main" id="{0930FD87-D8F6-F569-2C5A-0EC67E4E4C34}"/>
              </a:ext>
            </a:extLst>
          </p:cNvPr>
          <p:cNvSpPr/>
          <p:nvPr/>
        </p:nvSpPr>
        <p:spPr>
          <a:xfrm>
            <a:off x="762000" y="6253675"/>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822986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Google Shape;447;p75">
            <a:extLst>
              <a:ext uri="{FF2B5EF4-FFF2-40B4-BE49-F238E27FC236}">
                <a16:creationId xmlns:a16="http://schemas.microsoft.com/office/drawing/2014/main" id="{A8320742-F8F3-449B-A479-93AF5D605C68}"/>
              </a:ext>
            </a:extLst>
          </p:cNvPr>
          <p:cNvSpPr>
            <a:spLocks noGrp="1"/>
          </p:cNvSpPr>
          <p:nvPr>
            <p:ph type="title"/>
          </p:nvPr>
        </p:nvSpPr>
        <p:spPr/>
        <p:txBody>
          <a:bodyPr vert="horz" lIns="68569" tIns="34275" rIns="68569" bIns="34275" rtlCol="0" anchor="ctr">
            <a:normAutofit/>
          </a:bodyPr>
          <a:lstStyle/>
          <a:p>
            <a:pPr>
              <a:buClr>
                <a:srgbClr val="000000"/>
              </a:buClr>
              <a:buSzPts val="4400"/>
              <a:buFont typeface="Calibri" panose="020F0502020204030204" pitchFamily="34" charset="0"/>
              <a:buNone/>
            </a:pPr>
            <a:r>
              <a:rPr lang="en-US" altLang="en-US"/>
              <a:t>At least 42 factors affect glucose!</a:t>
            </a:r>
          </a:p>
        </p:txBody>
      </p:sp>
      <p:sp>
        <p:nvSpPr>
          <p:cNvPr id="114691" name="Content Placeholder 1">
            <a:extLst>
              <a:ext uri="{FF2B5EF4-FFF2-40B4-BE49-F238E27FC236}">
                <a16:creationId xmlns:a16="http://schemas.microsoft.com/office/drawing/2014/main" id="{D4802FB3-2390-41E9-9AE0-24720F984F07}"/>
              </a:ext>
            </a:extLst>
          </p:cNvPr>
          <p:cNvSpPr>
            <a:spLocks noGrp="1"/>
          </p:cNvSpPr>
          <p:nvPr>
            <p:ph idx="1"/>
          </p:nvPr>
        </p:nvSpPr>
        <p:spPr/>
        <p:txBody>
          <a:bodyPr/>
          <a:lstStyle/>
          <a:p>
            <a:endParaRPr lang="en-US" altLang="en-US" dirty="0"/>
          </a:p>
        </p:txBody>
      </p:sp>
      <p:sp>
        <p:nvSpPr>
          <p:cNvPr id="453" name="Google Shape;453;p75">
            <a:extLst>
              <a:ext uri="{FF2B5EF4-FFF2-40B4-BE49-F238E27FC236}">
                <a16:creationId xmlns:a16="http://schemas.microsoft.com/office/drawing/2014/main" id="{E870646F-E7BD-4062-BC97-94E64122C1E7}"/>
              </a:ext>
            </a:extLst>
          </p:cNvPr>
          <p:cNvSpPr txBox="1"/>
          <p:nvPr/>
        </p:nvSpPr>
        <p:spPr>
          <a:xfrm>
            <a:off x="609600" y="5850312"/>
            <a:ext cx="7924800" cy="315516"/>
          </a:xfrm>
          <a:prstGeom prst="rect">
            <a:avLst/>
          </a:prstGeom>
          <a:noFill/>
          <a:ln>
            <a:noFill/>
          </a:ln>
        </p:spPr>
        <p:txBody>
          <a:bodyPr spcFirstLastPara="1" lIns="68569" tIns="34275" rIns="68569" bIns="34275"/>
          <a:lstStyle/>
          <a:p>
            <a:pPr>
              <a:buClr>
                <a:srgbClr val="000000"/>
              </a:buClr>
              <a:defRPr/>
            </a:pPr>
            <a:r>
              <a:rPr lang="en-US" sz="1600" kern="0" dirty="0">
                <a:solidFill>
                  <a:srgbClr val="000000"/>
                </a:solidFill>
                <a:latin typeface="Calibri" panose="020F0502020204030204" pitchFamily="34" charset="0"/>
                <a:ea typeface="Calibri"/>
                <a:cs typeface="Calibri" panose="020F0502020204030204" pitchFamily="34" charset="0"/>
                <a:sym typeface="Calibri"/>
              </a:rPr>
              <a:t>Adapted from Brown A. </a:t>
            </a:r>
            <a:r>
              <a:rPr lang="en-US" sz="1600" kern="0" dirty="0" err="1">
                <a:solidFill>
                  <a:srgbClr val="000000"/>
                </a:solidFill>
                <a:latin typeface="Calibri" panose="020F0502020204030204" pitchFamily="34" charset="0"/>
                <a:ea typeface="Calibri"/>
                <a:cs typeface="Calibri" panose="020F0502020204030204" pitchFamily="34" charset="0"/>
                <a:sym typeface="Calibri"/>
              </a:rPr>
              <a:t>DiaTribe</a:t>
            </a:r>
            <a:r>
              <a:rPr lang="en-US" sz="1600" kern="0" dirty="0">
                <a:solidFill>
                  <a:srgbClr val="000000"/>
                </a:solidFill>
                <a:latin typeface="Calibri" panose="020F0502020204030204" pitchFamily="34" charset="0"/>
                <a:ea typeface="Calibri"/>
                <a:cs typeface="Calibri" panose="020F0502020204030204" pitchFamily="34" charset="0"/>
                <a:sym typeface="Calibri"/>
              </a:rPr>
              <a:t> Learn: Making sense of diabetes... diatribe.org/42factors</a:t>
            </a:r>
            <a:endParaRPr sz="1600" kern="0" dirty="0">
              <a:solidFill>
                <a:srgbClr val="000000"/>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CB353E82-867D-4AED-B9BF-A92003B8FB2B}"/>
              </a:ext>
            </a:extLst>
          </p:cNvPr>
          <p:cNvSpPr/>
          <p:nvPr/>
        </p:nvSpPr>
        <p:spPr>
          <a:xfrm>
            <a:off x="67866" y="2871787"/>
            <a:ext cx="1345406" cy="2301479"/>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a:defRPr/>
            </a:pPr>
            <a:r>
              <a:rPr lang="en-US" sz="1050" b="1"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Carbo-hydrate quantity</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Carbo-hydrate type</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Fat</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Protein</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Caffeine</a:t>
            </a:r>
          </a:p>
          <a:p>
            <a:pPr marL="257166" indent="-257166">
              <a:buClr>
                <a:srgbClr val="000000"/>
              </a:buClr>
              <a:buFont typeface="+mj-lt"/>
              <a:buAutoNum type="arabicPeriod"/>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Alcohol</a:t>
            </a:r>
          </a:p>
          <a:p>
            <a:pPr marL="257166" indent="-257166">
              <a:buClr>
                <a:srgbClr val="000000"/>
              </a:buClr>
              <a:buFont typeface="+mj-lt"/>
              <a:buAutoNum type="arabicPeriod"/>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Meal timing</a:t>
            </a:r>
          </a:p>
          <a:p>
            <a:pPr marL="257166" indent="-257166">
              <a:buClr>
                <a:srgbClr val="000000"/>
              </a:buClr>
              <a:buFont typeface="+mj-lt"/>
              <a:buAutoNum type="arabicPeriod"/>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Dehydration</a:t>
            </a:r>
          </a:p>
          <a:p>
            <a:pPr marL="257166" indent="-257166">
              <a:buClr>
                <a:srgbClr val="000000"/>
              </a:buClr>
              <a:buFont typeface="+mj-lt"/>
              <a:buAutoNum type="arabicPeriod"/>
              <a:defRPr/>
            </a:pPr>
            <a:r>
              <a:rPr lang="en-US" sz="1050" b="1" kern="0" dirty="0">
                <a:solidFill>
                  <a:srgbClr val="0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20541497-C35C-4DDE-8D56-874AF7F9EA6C}"/>
              </a:ext>
            </a:extLst>
          </p:cNvPr>
          <p:cNvSpPr/>
          <p:nvPr/>
        </p:nvSpPr>
        <p:spPr>
          <a:xfrm>
            <a:off x="1413274" y="2906318"/>
            <a:ext cx="1329928" cy="1379934"/>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10"/>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Dose</a:t>
            </a:r>
          </a:p>
          <a:p>
            <a:pPr marL="257166" indent="-257166">
              <a:buClr>
                <a:srgbClr val="000000"/>
              </a:buClr>
              <a:buFont typeface="+mj-lt"/>
              <a:buAutoNum type="arabicPeriod" startAt="1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Timing</a:t>
            </a:r>
          </a:p>
          <a:p>
            <a:pPr marL="257166" indent="-257166">
              <a:buClr>
                <a:srgbClr val="000000"/>
              </a:buClr>
              <a:buFont typeface="+mj-lt"/>
              <a:buAutoNum type="arabicPeriod" startAt="1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Inter-actions</a:t>
            </a:r>
          </a:p>
          <a:p>
            <a:pPr marL="257166" indent="-257166">
              <a:buClr>
                <a:srgbClr val="000000"/>
              </a:buClr>
              <a:buFont typeface="+mj-lt"/>
              <a:buAutoNum type="arabicPeriod" startAt="1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Steroid administration</a:t>
            </a:r>
          </a:p>
          <a:p>
            <a:pPr marL="257166" indent="-257166">
              <a:buClr>
                <a:srgbClr val="000000"/>
              </a:buClr>
              <a:buFont typeface="+mj-lt"/>
              <a:buAutoNum type="arabicPeriod" startAt="1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B8DFB08F-DB99-4884-9EA7-5073387F78A1}"/>
              </a:ext>
            </a:extLst>
          </p:cNvPr>
          <p:cNvSpPr/>
          <p:nvPr/>
        </p:nvSpPr>
        <p:spPr>
          <a:xfrm>
            <a:off x="2758679" y="2906317"/>
            <a:ext cx="1483519" cy="1679972"/>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15"/>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Light exercise</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High/ moderate exercise</a:t>
            </a:r>
          </a:p>
          <a:p>
            <a:pPr marL="257166" indent="-257166">
              <a:buClr>
                <a:srgbClr val="000000"/>
              </a:buClr>
              <a:buFont typeface="+mj-lt"/>
              <a:buAutoNum type="arabicPeriod" startAt="15"/>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Level of fitness/training</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Time of day</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92F124A3-022A-4732-B73D-5AC0DD9EB09D}"/>
              </a:ext>
            </a:extLst>
          </p:cNvPr>
          <p:cNvSpPr/>
          <p:nvPr/>
        </p:nvSpPr>
        <p:spPr>
          <a:xfrm>
            <a:off x="4242199" y="2775347"/>
            <a:ext cx="1930003" cy="2774156"/>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Insufficient sleep</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Stress and illness</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Recent hypoglycemia</a:t>
            </a:r>
          </a:p>
          <a:p>
            <a:pPr marL="257166" indent="-257166">
              <a:buClr>
                <a:srgbClr val="000000"/>
              </a:buClr>
              <a:buFont typeface="+mj-lt"/>
              <a:buAutoNum type="arabicPeriod" startAt="20"/>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During-sleep blood sugars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Dawn phenomenon</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Infusion set issues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Scar tissue and lipodystrophy</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Intramuscular insulin delivery</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Allergies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 higher glucose level</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Menstruation</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 Puberty</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Celiac disease</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3C5790A1-B35C-479A-A655-1A1E3EF1B457}"/>
              </a:ext>
            </a:extLst>
          </p:cNvPr>
          <p:cNvSpPr/>
          <p:nvPr/>
        </p:nvSpPr>
        <p:spPr>
          <a:xfrm>
            <a:off x="6179344" y="2906318"/>
            <a:ext cx="1306116" cy="1296590"/>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Expired insulin</a:t>
            </a:r>
          </a:p>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Inaccurate BG reading</a:t>
            </a:r>
          </a:p>
          <a:p>
            <a:pPr marL="257166" indent="-257166">
              <a:buClr>
                <a:srgbClr val="000000"/>
              </a:buClr>
              <a:buFont typeface="+mj-lt"/>
              <a:buAutoNum type="arabicPeriod" startAt="34"/>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Outside temperature</a:t>
            </a:r>
          </a:p>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Sunburn</a:t>
            </a:r>
          </a:p>
          <a:p>
            <a:pPr marL="257166" indent="-257166">
              <a:buClr>
                <a:srgbClr val="000000"/>
              </a:buClr>
              <a:buFont typeface="+mj-lt"/>
              <a:buAutoNum type="arabicPeriod" startAt="34"/>
              <a:defRPr/>
            </a:pPr>
            <a:r>
              <a:rPr lang="en-US" sz="1050" b="1" kern="0" dirty="0">
                <a:solidFill>
                  <a:srgbClr val="0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794F20FD-7366-440C-B461-F368DBEF20FF}"/>
              </a:ext>
            </a:extLst>
          </p:cNvPr>
          <p:cNvSpPr/>
          <p:nvPr/>
        </p:nvSpPr>
        <p:spPr>
          <a:xfrm>
            <a:off x="7493796" y="2906317"/>
            <a:ext cx="1508522" cy="1679972"/>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Frequency of glucose checks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Default options and choices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Decision-making biases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EB7DC175-3C94-46AB-A4C7-5F02DCC4E8D7}"/>
              </a:ext>
            </a:extLst>
          </p:cNvPr>
          <p:cNvGraphicFramePr/>
          <p:nvPr>
            <p:extLst>
              <p:ext uri="{D42A27DB-BD31-4B8C-83A1-F6EECF244321}">
                <p14:modId xmlns:p14="http://schemas.microsoft.com/office/powerpoint/2010/main" val="993851912"/>
              </p:ext>
            </p:extLst>
          </p:nvPr>
        </p:nvGraphicFramePr>
        <p:xfrm>
          <a:off x="0" y="1781713"/>
          <a:ext cx="9144000" cy="790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9CC185A2-45E7-49FE-988E-2B4461D57EBF}"/>
              </a:ext>
            </a:extLst>
          </p:cNvPr>
          <p:cNvSpPr/>
          <p:nvPr/>
        </p:nvSpPr>
        <p:spPr>
          <a:xfrm>
            <a:off x="628651" y="2571750"/>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3" name="Arrow: Down 22">
            <a:extLst>
              <a:ext uri="{FF2B5EF4-FFF2-40B4-BE49-F238E27FC236}">
                <a16:creationId xmlns:a16="http://schemas.microsoft.com/office/drawing/2014/main" id="{1C580518-EB74-465E-9698-BB65EA4158FC}"/>
              </a:ext>
            </a:extLst>
          </p:cNvPr>
          <p:cNvSpPr/>
          <p:nvPr/>
        </p:nvSpPr>
        <p:spPr>
          <a:xfrm>
            <a:off x="1962151" y="2613424"/>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4" name="Arrow: Down 23">
            <a:extLst>
              <a:ext uri="{FF2B5EF4-FFF2-40B4-BE49-F238E27FC236}">
                <a16:creationId xmlns:a16="http://schemas.microsoft.com/office/drawing/2014/main" id="{28B0DA42-91BE-4D61-99BC-EBD282736F29}"/>
              </a:ext>
            </a:extLst>
          </p:cNvPr>
          <p:cNvSpPr/>
          <p:nvPr/>
        </p:nvSpPr>
        <p:spPr>
          <a:xfrm>
            <a:off x="3458768" y="2613424"/>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5" name="Arrow: Down 24">
            <a:extLst>
              <a:ext uri="{FF2B5EF4-FFF2-40B4-BE49-F238E27FC236}">
                <a16:creationId xmlns:a16="http://schemas.microsoft.com/office/drawing/2014/main" id="{8E5F0AB5-6DC2-41F3-8875-90DBBBE42D7C}"/>
              </a:ext>
            </a:extLst>
          </p:cNvPr>
          <p:cNvSpPr/>
          <p:nvPr/>
        </p:nvSpPr>
        <p:spPr>
          <a:xfrm>
            <a:off x="5074444" y="2528887"/>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6" name="Arrow: Down 25">
            <a:extLst>
              <a:ext uri="{FF2B5EF4-FFF2-40B4-BE49-F238E27FC236}">
                <a16:creationId xmlns:a16="http://schemas.microsoft.com/office/drawing/2014/main" id="{009EDDAF-DF84-4D67-9F12-B7DEA09330A0}"/>
              </a:ext>
            </a:extLst>
          </p:cNvPr>
          <p:cNvSpPr/>
          <p:nvPr/>
        </p:nvSpPr>
        <p:spPr>
          <a:xfrm>
            <a:off x="6716318" y="2611043"/>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7" name="Arrow: Down 26">
            <a:extLst>
              <a:ext uri="{FF2B5EF4-FFF2-40B4-BE49-F238E27FC236}">
                <a16:creationId xmlns:a16="http://schemas.microsoft.com/office/drawing/2014/main" id="{423BD033-3174-4C37-93D1-FFBF52939E28}"/>
              </a:ext>
            </a:extLst>
          </p:cNvPr>
          <p:cNvSpPr/>
          <p:nvPr/>
        </p:nvSpPr>
        <p:spPr>
          <a:xfrm>
            <a:off x="8126017" y="2611041"/>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 name="Rectangle: Rounded Corners 1">
            <a:extLst>
              <a:ext uri="{FF2B5EF4-FFF2-40B4-BE49-F238E27FC236}">
                <a16:creationId xmlns:a16="http://schemas.microsoft.com/office/drawing/2014/main" id="{0B262FFF-A1D2-EBAA-4BB4-E39253E4D5C6}"/>
              </a:ext>
            </a:extLst>
          </p:cNvPr>
          <p:cNvSpPr/>
          <p:nvPr/>
        </p:nvSpPr>
        <p:spPr>
          <a:xfrm>
            <a:off x="288750" y="6241699"/>
            <a:ext cx="903637" cy="449876"/>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53991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271FE-A257-3060-9E6C-D19388E34127}"/>
              </a:ext>
            </a:extLst>
          </p:cNvPr>
          <p:cNvSpPr>
            <a:spLocks noGrp="1"/>
          </p:cNvSpPr>
          <p:nvPr>
            <p:ph type="title"/>
          </p:nvPr>
        </p:nvSpPr>
        <p:spPr/>
        <p:txBody>
          <a:bodyPr/>
          <a:lstStyle/>
          <a:p>
            <a:r>
              <a:rPr lang="en-US" dirty="0"/>
              <a:t>Determining Bolus Ratios</a:t>
            </a:r>
          </a:p>
        </p:txBody>
      </p:sp>
      <p:sp>
        <p:nvSpPr>
          <p:cNvPr id="4" name="Content Placeholder 3">
            <a:extLst>
              <a:ext uri="{FF2B5EF4-FFF2-40B4-BE49-F238E27FC236}">
                <a16:creationId xmlns:a16="http://schemas.microsoft.com/office/drawing/2014/main" id="{BB7B89FB-4853-678A-DDD4-D393E10FC9B8}"/>
              </a:ext>
            </a:extLst>
          </p:cNvPr>
          <p:cNvSpPr>
            <a:spLocks noGrp="1"/>
          </p:cNvSpPr>
          <p:nvPr>
            <p:ph sz="quarter" idx="1"/>
          </p:nvPr>
        </p:nvSpPr>
        <p:spPr>
          <a:xfrm>
            <a:off x="457200" y="1295400"/>
            <a:ext cx="5638800" cy="5791200"/>
          </a:xfrm>
        </p:spPr>
        <p:txBody>
          <a:bodyPr>
            <a:normAutofit fontScale="40000" lnSpcReduction="20000"/>
          </a:bodyPr>
          <a:lstStyle/>
          <a:p>
            <a:pPr>
              <a:lnSpc>
                <a:spcPct val="120000"/>
              </a:lnSpc>
              <a:buClr>
                <a:srgbClr val="005959"/>
              </a:buClr>
            </a:pPr>
            <a:r>
              <a:rPr lang="en-US" sz="6000" b="1" dirty="0">
                <a:latin typeface="Calibri" panose="020F0502020204030204" pitchFamily="34" charset="0"/>
                <a:cs typeface="Calibri" panose="020F0502020204030204" pitchFamily="34" charset="0"/>
              </a:rPr>
              <a:t>Carb ratio</a:t>
            </a:r>
            <a:r>
              <a:rPr lang="en-US" sz="6000" dirty="0">
                <a:latin typeface="Calibri" panose="020F0502020204030204" pitchFamily="34" charset="0"/>
                <a:cs typeface="Calibri" panose="020F0502020204030204" pitchFamily="34" charset="0"/>
              </a:rPr>
              <a:t>: determines how many carbs one unit of rapid insulin will cover.</a:t>
            </a:r>
          </a:p>
          <a:p>
            <a:pPr marL="617311" lvl="1" indent="-342991">
              <a:lnSpc>
                <a:spcPct val="120000"/>
              </a:lnSpc>
              <a:buClr>
                <a:srgbClr val="005959"/>
              </a:buClr>
              <a:buFont typeface="Wingdings" panose="05000000000000000000" pitchFamily="2" charset="2"/>
              <a:buChar char="§"/>
            </a:pPr>
            <a:r>
              <a:rPr lang="en-US" sz="5000" dirty="0">
                <a:latin typeface="Calibri" panose="020F0502020204030204" pitchFamily="34" charset="0"/>
                <a:cs typeface="Calibri" panose="020F0502020204030204" pitchFamily="34" charset="0"/>
              </a:rPr>
              <a:t>The ratio is different for each person and can vary at different times of the day for the same person.</a:t>
            </a:r>
          </a:p>
          <a:p>
            <a:pPr marL="342991" indent="-342991">
              <a:lnSpc>
                <a:spcPct val="120000"/>
              </a:lnSpc>
              <a:buClr>
                <a:srgbClr val="005959"/>
              </a:buClr>
              <a:buFont typeface="Wingdings" panose="05000000000000000000" pitchFamily="2" charset="2"/>
              <a:buChar char="§"/>
            </a:pPr>
            <a:r>
              <a:rPr lang="en-US" sz="6000" dirty="0">
                <a:latin typeface="Calibri" panose="020F0502020204030204" pitchFamily="34" charset="0"/>
                <a:cs typeface="Calibri" panose="020F0502020204030204" pitchFamily="34" charset="0"/>
              </a:rPr>
              <a:t>Variation is based on insulin sensitivity.</a:t>
            </a:r>
          </a:p>
          <a:p>
            <a:pPr>
              <a:lnSpc>
                <a:spcPct val="120000"/>
              </a:lnSpc>
              <a:buClr>
                <a:srgbClr val="005959"/>
              </a:buClr>
            </a:pPr>
            <a:r>
              <a:rPr lang="en-US" sz="6000" b="1" dirty="0">
                <a:latin typeface="Calibri" panose="020F0502020204030204" pitchFamily="34" charset="0"/>
                <a:cs typeface="Calibri" panose="020F0502020204030204" pitchFamily="34" charset="0"/>
              </a:rPr>
              <a:t>Insulin sensitivity </a:t>
            </a:r>
            <a:r>
              <a:rPr lang="en-US" sz="6000" dirty="0">
                <a:latin typeface="Calibri" panose="020F0502020204030204" pitchFamily="34" charset="0"/>
                <a:cs typeface="Calibri" panose="020F0502020204030204" pitchFamily="34" charset="0"/>
              </a:rPr>
              <a:t>is how much effect 1 unit of insulin has on an individual’s BG level.</a:t>
            </a:r>
          </a:p>
          <a:p>
            <a:pPr marL="342991" indent="-342991">
              <a:lnSpc>
                <a:spcPct val="120000"/>
              </a:lnSpc>
              <a:buClr>
                <a:srgbClr val="005959"/>
              </a:buClr>
              <a:buFont typeface="Wingdings" panose="05000000000000000000" pitchFamily="2" charset="2"/>
              <a:buChar char="§"/>
            </a:pPr>
            <a:r>
              <a:rPr lang="en-US" sz="6000" dirty="0">
                <a:latin typeface="Calibri" panose="020F0502020204030204" pitchFamily="34" charset="0"/>
                <a:cs typeface="Calibri" panose="020F0502020204030204" pitchFamily="34" charset="0"/>
              </a:rPr>
              <a:t>Several factors play a role in determining which ratio is best for a person: </a:t>
            </a:r>
          </a:p>
          <a:p>
            <a:pPr marL="617311" lvl="1" indent="-342991">
              <a:lnSpc>
                <a:spcPct val="120000"/>
              </a:lnSpc>
              <a:buClr>
                <a:srgbClr val="005959"/>
              </a:buClr>
              <a:buFont typeface="Wingdings" panose="05000000000000000000" pitchFamily="2" charset="2"/>
              <a:buChar char="§"/>
            </a:pPr>
            <a:r>
              <a:rPr lang="en-US" sz="6000" dirty="0">
                <a:latin typeface="Calibri" panose="020F0502020204030204" pitchFamily="34" charset="0"/>
                <a:cs typeface="Calibri" panose="020F0502020204030204" pitchFamily="34" charset="0"/>
              </a:rPr>
              <a:t>example, age, weight, genetics, physical activity.</a:t>
            </a:r>
          </a:p>
          <a:p>
            <a:endParaRPr lang="en-US" dirty="0"/>
          </a:p>
        </p:txBody>
      </p:sp>
      <p:pic>
        <p:nvPicPr>
          <p:cNvPr id="5" name="Picture 4" descr="Woman sitting on stairs playing with her hair">
            <a:extLst>
              <a:ext uri="{FF2B5EF4-FFF2-40B4-BE49-F238E27FC236}">
                <a16:creationId xmlns:a16="http://schemas.microsoft.com/office/drawing/2014/main" id="{F42693DE-7B53-93EF-E449-93AD84B4B9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447800"/>
            <a:ext cx="1908698" cy="2858423"/>
          </a:xfrm>
          <a:prstGeom prst="rect">
            <a:avLst/>
          </a:prstGeom>
        </p:spPr>
      </p:pic>
      <p:sp>
        <p:nvSpPr>
          <p:cNvPr id="3" name="Rectangle: Rounded Corners 2">
            <a:extLst>
              <a:ext uri="{FF2B5EF4-FFF2-40B4-BE49-F238E27FC236}">
                <a16:creationId xmlns:a16="http://schemas.microsoft.com/office/drawing/2014/main" id="{D7F02490-C82E-FE4D-1F57-4566176E0520}"/>
              </a:ext>
            </a:extLst>
          </p:cNvPr>
          <p:cNvSpPr/>
          <p:nvPr/>
        </p:nvSpPr>
        <p:spPr>
          <a:xfrm>
            <a:off x="6766365" y="4419600"/>
            <a:ext cx="1482367" cy="762000"/>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706378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948" y="934041"/>
            <a:ext cx="829610" cy="829610"/>
          </a:xfrm>
          <a:prstGeom prst="rect">
            <a:avLst/>
          </a:prstGeom>
        </p:spPr>
      </p:pic>
      <p:sp>
        <p:nvSpPr>
          <p:cNvPr id="2" name="Title 1">
            <a:extLst>
              <a:ext uri="{FF2B5EF4-FFF2-40B4-BE49-F238E27FC236}">
                <a16:creationId xmlns:a16="http://schemas.microsoft.com/office/drawing/2014/main" id="{E795EEB2-3C82-769E-C1CB-7FE8084243DC}"/>
              </a:ext>
            </a:extLst>
          </p:cNvPr>
          <p:cNvSpPr>
            <a:spLocks noGrp="1"/>
          </p:cNvSpPr>
          <p:nvPr>
            <p:ph type="title"/>
          </p:nvPr>
        </p:nvSpPr>
        <p:spPr/>
        <p:txBody>
          <a:bodyPr/>
          <a:lstStyle/>
          <a:p>
            <a:r>
              <a:rPr lang="en-US" dirty="0"/>
              <a:t>Correction bolus insulin dosing</a:t>
            </a:r>
          </a:p>
        </p:txBody>
      </p:sp>
      <p:sp>
        <p:nvSpPr>
          <p:cNvPr id="4" name="Content Placeholder 3">
            <a:extLst>
              <a:ext uri="{FF2B5EF4-FFF2-40B4-BE49-F238E27FC236}">
                <a16:creationId xmlns:a16="http://schemas.microsoft.com/office/drawing/2014/main" id="{BF8DAB4A-7489-31C2-5AAA-197C111BD3B8}"/>
              </a:ext>
            </a:extLst>
          </p:cNvPr>
          <p:cNvSpPr>
            <a:spLocks noGrp="1"/>
          </p:cNvSpPr>
          <p:nvPr>
            <p:ph sz="quarter" idx="1"/>
          </p:nvPr>
        </p:nvSpPr>
        <p:spPr>
          <a:xfrm>
            <a:off x="438150" y="1339320"/>
            <a:ext cx="5581650" cy="5213879"/>
          </a:xfrm>
        </p:spPr>
        <p:txBody>
          <a:bodyPr>
            <a:normAutofit fontScale="85000" lnSpcReduction="10000"/>
          </a:bodyPr>
          <a:lstStyle/>
          <a:p>
            <a:r>
              <a:rPr lang="en-US" sz="3500" b="1" dirty="0"/>
              <a:t>Why is a correction insulin dose needed?</a:t>
            </a:r>
          </a:p>
          <a:p>
            <a:pPr lvl="1">
              <a:lnSpc>
                <a:spcPct val="120000"/>
              </a:lnSpc>
            </a:pPr>
            <a:r>
              <a:rPr lang="en-US" dirty="0">
                <a:latin typeface="Calibri" panose="020F0502020204030204" pitchFamily="34" charset="0"/>
                <a:cs typeface="Calibri" panose="020F0502020204030204" pitchFamily="34" charset="0"/>
              </a:rPr>
              <a:t>A bolus correction is added to insulin bolus based on glucose level before eating.</a:t>
            </a:r>
          </a:p>
          <a:p>
            <a:pPr lvl="1">
              <a:lnSpc>
                <a:spcPct val="120000"/>
              </a:lnSpc>
              <a:buClr>
                <a:srgbClr val="005959"/>
              </a:buClr>
            </a:pPr>
            <a:r>
              <a:rPr lang="en-US" dirty="0">
                <a:latin typeface="Calibri" panose="020F0502020204030204" pitchFamily="34" charset="0"/>
                <a:cs typeface="Calibri" panose="020F0502020204030204" pitchFamily="34" charset="0"/>
              </a:rPr>
              <a:t>If </a:t>
            </a:r>
            <a:r>
              <a:rPr lang="en-US" u="sng" dirty="0">
                <a:latin typeface="Calibri" panose="020F0502020204030204" pitchFamily="34" charset="0"/>
                <a:cs typeface="Calibri" panose="020F0502020204030204" pitchFamily="34" charset="0"/>
              </a:rPr>
              <a:t>above</a:t>
            </a:r>
            <a:r>
              <a:rPr lang="en-US" dirty="0">
                <a:latin typeface="Calibri" panose="020F0502020204030204" pitchFamily="34" charset="0"/>
                <a:cs typeface="Calibri" panose="020F0502020204030204" pitchFamily="34" charset="0"/>
              </a:rPr>
              <a:t> range before a meal, more insulin is needed during the meal to achieve post meal target </a:t>
            </a:r>
          </a:p>
          <a:p>
            <a:pPr lvl="1">
              <a:lnSpc>
                <a:spcPct val="120000"/>
              </a:lnSpc>
            </a:pPr>
            <a:endParaRPr lang="en-US" sz="600" dirty="0">
              <a:latin typeface="Calibri" panose="020F0502020204030204" pitchFamily="34" charset="0"/>
              <a:cs typeface="Calibri" panose="020F0502020204030204" pitchFamily="34" charset="0"/>
            </a:endParaRPr>
          </a:p>
          <a:p>
            <a:pPr lvl="1">
              <a:lnSpc>
                <a:spcPct val="120000"/>
              </a:lnSpc>
              <a:buClr>
                <a:srgbClr val="005959"/>
              </a:buClr>
            </a:pPr>
            <a:r>
              <a:rPr lang="en-US" dirty="0">
                <a:latin typeface="Calibri" panose="020F0502020204030204" pitchFamily="34" charset="0"/>
                <a:cs typeface="Calibri" panose="020F0502020204030204" pitchFamily="34" charset="0"/>
              </a:rPr>
              <a:t>If glucose </a:t>
            </a:r>
            <a:r>
              <a:rPr lang="en-US" u="sng" dirty="0">
                <a:latin typeface="Calibri" panose="020F0502020204030204" pitchFamily="34" charset="0"/>
                <a:cs typeface="Calibri" panose="020F0502020204030204" pitchFamily="34" charset="0"/>
              </a:rPr>
              <a:t>in</a:t>
            </a:r>
            <a:r>
              <a:rPr lang="en-US" dirty="0">
                <a:latin typeface="Calibri" panose="020F0502020204030204" pitchFamily="34" charset="0"/>
                <a:cs typeface="Calibri" panose="020F0502020204030204" pitchFamily="34" charset="0"/>
              </a:rPr>
              <a:t> range, a correction isn’t needed.</a:t>
            </a:r>
          </a:p>
          <a:p>
            <a:pPr lvl="1">
              <a:lnSpc>
                <a:spcPct val="120000"/>
              </a:lnSpc>
              <a:buClr>
                <a:srgbClr val="005959"/>
              </a:buClr>
            </a:pPr>
            <a:endParaRPr lang="en-US" sz="600" dirty="0">
              <a:latin typeface="Calibri" panose="020F0502020204030204" pitchFamily="34" charset="0"/>
              <a:cs typeface="Calibri" panose="020F0502020204030204" pitchFamily="34" charset="0"/>
            </a:endParaRPr>
          </a:p>
          <a:p>
            <a:pPr lvl="1">
              <a:lnSpc>
                <a:spcPct val="120000"/>
              </a:lnSpc>
              <a:buClr>
                <a:srgbClr val="005959"/>
              </a:buClr>
            </a:pPr>
            <a:r>
              <a:rPr lang="en-US" dirty="0">
                <a:latin typeface="Calibri" panose="020F0502020204030204" pitchFamily="34" charset="0"/>
                <a:cs typeface="Calibri" panose="020F0502020204030204" pitchFamily="34" charset="0"/>
              </a:rPr>
              <a:t>If </a:t>
            </a:r>
            <a:r>
              <a:rPr lang="en-US" u="sng" dirty="0">
                <a:latin typeface="Calibri" panose="020F0502020204030204" pitchFamily="34" charset="0"/>
                <a:cs typeface="Calibri" panose="020F0502020204030204" pitchFamily="34" charset="0"/>
              </a:rPr>
              <a:t>below</a:t>
            </a:r>
            <a:r>
              <a:rPr lang="en-US" dirty="0">
                <a:latin typeface="Calibri" panose="020F0502020204030204" pitchFamily="34" charset="0"/>
                <a:cs typeface="Calibri" panose="020F0502020204030204" pitchFamily="34" charset="0"/>
              </a:rPr>
              <a:t> range, treat the low with carbs and/or take less bolus insulin for the meal.</a:t>
            </a:r>
          </a:p>
          <a:p>
            <a:endParaRPr lang="en-US" dirty="0"/>
          </a:p>
        </p:txBody>
      </p:sp>
      <p:pic>
        <p:nvPicPr>
          <p:cNvPr id="7" name="Picture 6" descr="Buildings underwater">
            <a:extLst>
              <a:ext uri="{FF2B5EF4-FFF2-40B4-BE49-F238E27FC236}">
                <a16:creationId xmlns:a16="http://schemas.microsoft.com/office/drawing/2014/main" id="{2AEC7FDE-0BCC-C6B3-6FFC-ADC29CA8CD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524000"/>
            <a:ext cx="2209800" cy="2209800"/>
          </a:xfrm>
          <a:prstGeom prst="rect">
            <a:avLst/>
          </a:prstGeom>
        </p:spPr>
      </p:pic>
      <p:sp>
        <p:nvSpPr>
          <p:cNvPr id="3" name="Rectangle: Rounded Corners 2">
            <a:extLst>
              <a:ext uri="{FF2B5EF4-FFF2-40B4-BE49-F238E27FC236}">
                <a16:creationId xmlns:a16="http://schemas.microsoft.com/office/drawing/2014/main" id="{F706EBF1-0791-F66B-3544-5211A71C608D}"/>
              </a:ext>
            </a:extLst>
          </p:cNvPr>
          <p:cNvSpPr/>
          <p:nvPr/>
        </p:nvSpPr>
        <p:spPr>
          <a:xfrm>
            <a:off x="6781800" y="3810000"/>
            <a:ext cx="1360837" cy="849923"/>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561488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947" y="959804"/>
            <a:ext cx="800308" cy="800308"/>
          </a:xfrm>
          <a:prstGeom prst="rect">
            <a:avLst/>
          </a:prstGeom>
        </p:spPr>
      </p:pic>
      <p:sp>
        <p:nvSpPr>
          <p:cNvPr id="2" name="Title 1">
            <a:extLst>
              <a:ext uri="{FF2B5EF4-FFF2-40B4-BE49-F238E27FC236}">
                <a16:creationId xmlns:a16="http://schemas.microsoft.com/office/drawing/2014/main" id="{3008F519-6871-2AE4-17A0-82DE96AC6332}"/>
              </a:ext>
            </a:extLst>
          </p:cNvPr>
          <p:cNvSpPr>
            <a:spLocks noGrp="1"/>
          </p:cNvSpPr>
          <p:nvPr>
            <p:ph type="title"/>
          </p:nvPr>
        </p:nvSpPr>
        <p:spPr/>
        <p:txBody>
          <a:bodyPr/>
          <a:lstStyle/>
          <a:p>
            <a:r>
              <a:rPr lang="en-US" dirty="0"/>
              <a:t>Correction Insulin </a:t>
            </a:r>
          </a:p>
        </p:txBody>
      </p:sp>
      <p:sp>
        <p:nvSpPr>
          <p:cNvPr id="4" name="Content Placeholder 3">
            <a:extLst>
              <a:ext uri="{FF2B5EF4-FFF2-40B4-BE49-F238E27FC236}">
                <a16:creationId xmlns:a16="http://schemas.microsoft.com/office/drawing/2014/main" id="{17B35391-6E4E-50B5-BB39-BBABB2394631}"/>
              </a:ext>
            </a:extLst>
          </p:cNvPr>
          <p:cNvSpPr>
            <a:spLocks noGrp="1"/>
          </p:cNvSpPr>
          <p:nvPr>
            <p:ph sz="quarter" idx="1"/>
          </p:nvPr>
        </p:nvSpPr>
        <p:spPr>
          <a:xfrm>
            <a:off x="566421" y="1359958"/>
            <a:ext cx="5562600" cy="4937760"/>
          </a:xfrm>
        </p:spPr>
        <p:txBody>
          <a:bodyPr>
            <a:normAutofit fontScale="85000" lnSpcReduction="10000"/>
          </a:bodyPr>
          <a:lstStyle/>
          <a:p>
            <a:pPr marL="0" indent="0">
              <a:lnSpc>
                <a:spcPct val="120000"/>
              </a:lnSpc>
              <a:buClr>
                <a:srgbClr val="005959"/>
              </a:buClr>
              <a:buNone/>
            </a:pPr>
            <a:r>
              <a:rPr lang="en-US" sz="3200" dirty="0">
                <a:latin typeface="Calibri" panose="020F0502020204030204" pitchFamily="34" charset="0"/>
                <a:cs typeface="Calibri" panose="020F0502020204030204" pitchFamily="34" charset="0"/>
              </a:rPr>
              <a:t>Different people have different targets and different insulin sensitivities.</a:t>
            </a:r>
            <a:br>
              <a:rPr lang="en-US" sz="3200" dirty="0">
                <a:latin typeface="Calibri" panose="020F0502020204030204" pitchFamily="34" charset="0"/>
                <a:cs typeface="Calibri" panose="020F0502020204030204" pitchFamily="34" charset="0"/>
              </a:rPr>
            </a:br>
            <a:endParaRPr lang="en-US" sz="3200" dirty="0">
              <a:latin typeface="Calibri" panose="020F0502020204030204" pitchFamily="34" charset="0"/>
              <a:cs typeface="Calibri" panose="020F0502020204030204" pitchFamily="34" charset="0"/>
            </a:endParaRPr>
          </a:p>
          <a:p>
            <a:pPr marL="0" indent="0">
              <a:lnSpc>
                <a:spcPct val="120000"/>
              </a:lnSpc>
              <a:buNone/>
            </a:pPr>
            <a:r>
              <a:rPr lang="en-US" sz="3200" dirty="0">
                <a:solidFill>
                  <a:srgbClr val="005959"/>
                </a:solidFill>
                <a:latin typeface="Calibri" panose="020F0502020204030204" pitchFamily="34" charset="0"/>
                <a:cs typeface="Calibri" panose="020F0502020204030204" pitchFamily="34" charset="0"/>
              </a:rPr>
              <a:t> </a:t>
            </a:r>
            <a:r>
              <a:rPr lang="en-US" sz="3200" u="sng" dirty="0">
                <a:solidFill>
                  <a:srgbClr val="0070C0"/>
                </a:solidFill>
                <a:latin typeface="Calibri" panose="020F0502020204030204" pitchFamily="34" charset="0"/>
                <a:cs typeface="Calibri" panose="020F0502020204030204" pitchFamily="34" charset="0"/>
              </a:rPr>
              <a:t>EXAMPLE</a:t>
            </a:r>
          </a:p>
          <a:p>
            <a:pPr lvl="1">
              <a:lnSpc>
                <a:spcPct val="120000"/>
              </a:lnSpc>
            </a:pPr>
            <a:r>
              <a:rPr lang="en-US" dirty="0">
                <a:latin typeface="Calibri" panose="020F0502020204030204" pitchFamily="34" charset="0"/>
                <a:cs typeface="Calibri" panose="020F0502020204030204" pitchFamily="34" charset="0"/>
              </a:rPr>
              <a:t> Let’s say a correction formula is 1 unit of extra insulin per 50 points over 120 mg/dl.</a:t>
            </a:r>
          </a:p>
          <a:p>
            <a:pPr>
              <a:lnSpc>
                <a:spcPct val="120000"/>
              </a:lnSpc>
            </a:pPr>
            <a:endParaRPr lang="en-US" sz="3200" dirty="0">
              <a:latin typeface="Calibri" panose="020F0502020204030204" pitchFamily="34" charset="0"/>
              <a:cs typeface="Calibri" panose="020F0502020204030204" pitchFamily="34" charset="0"/>
            </a:endParaRPr>
          </a:p>
          <a:p>
            <a:pPr lvl="1">
              <a:lnSpc>
                <a:spcPct val="120000"/>
              </a:lnSpc>
            </a:pPr>
            <a:r>
              <a:rPr lang="en-US" dirty="0">
                <a:latin typeface="Calibri" panose="020F0502020204030204" pitchFamily="34" charset="0"/>
                <a:cs typeface="Calibri" panose="020F0502020204030204" pitchFamily="34" charset="0"/>
              </a:rPr>
              <a:t>This means that 1 unit of rapid insulin lowers glucose about 50 points to reach glucose target of 120 mg/dl</a:t>
            </a:r>
          </a:p>
          <a:p>
            <a:endParaRPr lang="en-US" dirty="0"/>
          </a:p>
        </p:txBody>
      </p:sp>
      <p:sp>
        <p:nvSpPr>
          <p:cNvPr id="3" name="Rectangle: Rounded Corners 2">
            <a:extLst>
              <a:ext uri="{FF2B5EF4-FFF2-40B4-BE49-F238E27FC236}">
                <a16:creationId xmlns:a16="http://schemas.microsoft.com/office/drawing/2014/main" id="{AB88A30D-33BE-822B-E6AA-39767F9DD900}"/>
              </a:ext>
            </a:extLst>
          </p:cNvPr>
          <p:cNvSpPr/>
          <p:nvPr/>
        </p:nvSpPr>
        <p:spPr>
          <a:xfrm>
            <a:off x="762000" y="6253675"/>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pic>
        <p:nvPicPr>
          <p:cNvPr id="8" name="Picture 7" descr="Colored beads on a skewer">
            <a:extLst>
              <a:ext uri="{FF2B5EF4-FFF2-40B4-BE49-F238E27FC236}">
                <a16:creationId xmlns:a16="http://schemas.microsoft.com/office/drawing/2014/main" id="{E010087B-2F24-A69D-D1D8-83C62F750D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923279" y="2057400"/>
            <a:ext cx="3200400" cy="2133600"/>
          </a:xfrm>
          <a:prstGeom prst="rect">
            <a:avLst/>
          </a:prstGeom>
        </p:spPr>
      </p:pic>
    </p:spTree>
    <p:extLst>
      <p:ext uri="{BB962C8B-B14F-4D97-AF65-F5344CB8AC3E}">
        <p14:creationId xmlns:p14="http://schemas.microsoft.com/office/powerpoint/2010/main" val="1897074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3DD125-0EC9-8D88-63CF-28667A4DFD24}"/>
              </a:ext>
            </a:extLst>
          </p:cNvPr>
          <p:cNvSpPr>
            <a:spLocks noGrp="1"/>
          </p:cNvSpPr>
          <p:nvPr>
            <p:ph type="title"/>
          </p:nvPr>
        </p:nvSpPr>
        <p:spPr/>
        <p:txBody>
          <a:bodyPr>
            <a:normAutofit fontScale="90000"/>
          </a:bodyPr>
          <a:lstStyle/>
          <a:p>
            <a:r>
              <a:rPr lang="en-US" dirty="0"/>
              <a:t>Bolus – Correction Ratio Calculations</a:t>
            </a:r>
          </a:p>
        </p:txBody>
      </p:sp>
      <p:sp>
        <p:nvSpPr>
          <p:cNvPr id="10" name="Content Placeholder 9">
            <a:extLst>
              <a:ext uri="{FF2B5EF4-FFF2-40B4-BE49-F238E27FC236}">
                <a16:creationId xmlns:a16="http://schemas.microsoft.com/office/drawing/2014/main" id="{1958F72C-9042-4D8E-1096-0D71A319BAB5}"/>
              </a:ext>
            </a:extLst>
          </p:cNvPr>
          <p:cNvSpPr txBox="1">
            <a:spLocks noGrp="1"/>
          </p:cNvSpPr>
          <p:nvPr>
            <p:ph sz="quarter" idx="1"/>
          </p:nvPr>
        </p:nvSpPr>
        <p:spPr>
          <a:xfrm>
            <a:off x="381000" y="1219200"/>
            <a:ext cx="8229600" cy="2293064"/>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The correction ratio </a:t>
            </a:r>
            <a:r>
              <a:rPr lang="en-US" sz="2400" dirty="0">
                <a:cs typeface="Calibri" panose="020F0502020204030204" pitchFamily="34" charset="0"/>
              </a:rPr>
              <a:t>can be guesstimated </a:t>
            </a:r>
            <a:r>
              <a:rPr lang="en-US" sz="2400" dirty="0">
                <a:latin typeface="Calibri" panose="020F0502020204030204" pitchFamily="34" charset="0"/>
                <a:cs typeface="Calibri" panose="020F0502020204030204" pitchFamily="34" charset="0"/>
              </a:rPr>
              <a:t>based on their insulin to carb ratio.</a:t>
            </a:r>
          </a:p>
          <a:p>
            <a:pPr algn="ctr"/>
            <a:endParaRPr lang="en-US" sz="1100" u="sng" dirty="0">
              <a:latin typeface="Calibri" panose="020F0502020204030204" pitchFamily="34" charset="0"/>
              <a:cs typeface="Calibri" panose="020F0502020204030204" pitchFamily="34" charset="0"/>
            </a:endParaRPr>
          </a:p>
          <a:p>
            <a:r>
              <a:rPr lang="en-US" sz="2400" u="sng" dirty="0">
                <a:latin typeface="Calibri" panose="020F0502020204030204" pitchFamily="34" charset="0"/>
                <a:cs typeface="Calibri" panose="020F0502020204030204" pitchFamily="34" charset="0"/>
              </a:rPr>
              <a:t>For example</a:t>
            </a:r>
            <a:r>
              <a:rPr lang="en-US" sz="2400" dirty="0">
                <a:latin typeface="Calibri" panose="020F0502020204030204" pitchFamily="34" charset="0"/>
                <a:cs typeface="Calibri" panose="020F0502020204030204" pitchFamily="34" charset="0"/>
              </a:rPr>
              <a:t>: if one unit of insulin covers 15 grams of carbs, then one unit of insulin will lower blood sugar about 50 points. </a:t>
            </a:r>
          </a:p>
          <a:p>
            <a:pPr algn="ctr"/>
            <a:endParaRPr lang="en-US" sz="2101" b="1" dirty="0">
              <a:latin typeface="Baskerville Old Face" panose="02020602080505020303" pitchFamily="18" charset="77"/>
            </a:endParaRPr>
          </a:p>
        </p:txBody>
      </p:sp>
      <p:graphicFrame>
        <p:nvGraphicFramePr>
          <p:cNvPr id="11" name="Table 10">
            <a:extLst>
              <a:ext uri="{FF2B5EF4-FFF2-40B4-BE49-F238E27FC236}">
                <a16:creationId xmlns:a16="http://schemas.microsoft.com/office/drawing/2014/main" id="{7F2C8181-4647-2CD9-7987-3448017F2D86}"/>
              </a:ext>
            </a:extLst>
          </p:cNvPr>
          <p:cNvGraphicFramePr>
            <a:graphicFrameLocks noGrp="1"/>
          </p:cNvGraphicFramePr>
          <p:nvPr>
            <p:extLst>
              <p:ext uri="{D42A27DB-BD31-4B8C-83A1-F6EECF244321}">
                <p14:modId xmlns:p14="http://schemas.microsoft.com/office/powerpoint/2010/main" val="1900679183"/>
              </p:ext>
            </p:extLst>
          </p:nvPr>
        </p:nvGraphicFramePr>
        <p:xfrm>
          <a:off x="1477097" y="3477408"/>
          <a:ext cx="6544129" cy="2161392"/>
        </p:xfrm>
        <a:graphic>
          <a:graphicData uri="http://schemas.openxmlformats.org/drawingml/2006/table">
            <a:tbl>
              <a:tblPr firstRow="1" bandRow="1">
                <a:tableStyleId>{72833802-FEF1-4C79-8D5D-14CF1EAF98D9}</a:tableStyleId>
              </a:tblPr>
              <a:tblGrid>
                <a:gridCol w="1467610">
                  <a:extLst>
                    <a:ext uri="{9D8B030D-6E8A-4147-A177-3AD203B41FA5}">
                      <a16:colId xmlns:a16="http://schemas.microsoft.com/office/drawing/2014/main" val="20000"/>
                    </a:ext>
                  </a:extLst>
                </a:gridCol>
                <a:gridCol w="5076519">
                  <a:extLst>
                    <a:ext uri="{9D8B030D-6E8A-4147-A177-3AD203B41FA5}">
                      <a16:colId xmlns:a16="http://schemas.microsoft.com/office/drawing/2014/main" val="20001"/>
                    </a:ext>
                  </a:extLst>
                </a:gridCol>
              </a:tblGrid>
              <a:tr h="662828">
                <a:tc>
                  <a:txBody>
                    <a:bodyPr/>
                    <a:lstStyle/>
                    <a:p>
                      <a:r>
                        <a:rPr lang="en-US" sz="1500" dirty="0">
                          <a:latin typeface="Calibri" panose="020F0502020204030204" pitchFamily="34" charset="0"/>
                          <a:cs typeface="Calibri" panose="020F0502020204030204" pitchFamily="34" charset="0"/>
                        </a:rPr>
                        <a:t>CHO</a:t>
                      </a:r>
                      <a:r>
                        <a:rPr lang="en-US" sz="1500" baseline="0" dirty="0">
                          <a:latin typeface="Calibri" panose="020F0502020204030204" pitchFamily="34" charset="0"/>
                          <a:cs typeface="Calibri" panose="020F0502020204030204" pitchFamily="34" charset="0"/>
                        </a:rPr>
                        <a:t> ratio</a:t>
                      </a:r>
                      <a:endParaRPr lang="en-US" sz="1500" dirty="0">
                        <a:latin typeface="Calibri" panose="020F0502020204030204" pitchFamily="34" charset="0"/>
                        <a:cs typeface="Calibri" panose="020F0502020204030204" pitchFamily="34" charset="0"/>
                      </a:endParaRPr>
                    </a:p>
                  </a:txBody>
                  <a:tcPr marL="68598" marR="68598" marT="34299" marB="34299">
                    <a:solidFill>
                      <a:schemeClr val="accent1">
                        <a:lumMod val="50000"/>
                      </a:schemeClr>
                    </a:solidFill>
                  </a:tcPr>
                </a:tc>
                <a:tc>
                  <a:txBody>
                    <a:bodyPr/>
                    <a:lstStyle/>
                    <a:p>
                      <a:r>
                        <a:rPr lang="en-US" sz="1500" b="1" dirty="0">
                          <a:latin typeface="Calibri" panose="020F0502020204030204" pitchFamily="34" charset="0"/>
                          <a:cs typeface="Calibri" panose="020F0502020204030204" pitchFamily="34" charset="0"/>
                        </a:rPr>
                        <a:t>Correction</a:t>
                      </a:r>
                      <a:r>
                        <a:rPr lang="en-US" sz="1500" b="1" baseline="0" dirty="0">
                          <a:latin typeface="Calibri" panose="020F0502020204030204" pitchFamily="34" charset="0"/>
                          <a:cs typeface="Calibri" panose="020F0502020204030204" pitchFamily="34" charset="0"/>
                        </a:rPr>
                        <a:t> ratio</a:t>
                      </a:r>
                    </a:p>
                    <a:p>
                      <a:r>
                        <a:rPr lang="en-US" sz="1500" baseline="0" dirty="0">
                          <a:latin typeface="Calibri" panose="020F0502020204030204" pitchFamily="34" charset="0"/>
                          <a:cs typeface="Calibri" panose="020F0502020204030204" pitchFamily="34" charset="0"/>
                        </a:rPr>
                        <a:t>(over target of 100 or 120 or 150 – depending on person)</a:t>
                      </a:r>
                      <a:endParaRPr lang="en-US" sz="1500" b="0" i="1" dirty="0">
                        <a:latin typeface="Calibri" panose="020F0502020204030204" pitchFamily="34" charset="0"/>
                        <a:cs typeface="Calibri" panose="020F0502020204030204" pitchFamily="34" charset="0"/>
                      </a:endParaRPr>
                    </a:p>
                  </a:txBody>
                  <a:tcPr marL="68598" marR="68598" marT="34299" marB="34299">
                    <a:solidFill>
                      <a:schemeClr val="accent1">
                        <a:lumMod val="50000"/>
                      </a:schemeClr>
                    </a:solidFill>
                  </a:tcPr>
                </a:tc>
                <a:extLst>
                  <a:ext uri="{0D108BD9-81ED-4DB2-BD59-A6C34878D82A}">
                    <a16:rowId xmlns:a16="http://schemas.microsoft.com/office/drawing/2014/main" val="10000"/>
                  </a:ext>
                </a:extLst>
              </a:tr>
              <a:tr h="374641">
                <a:tc>
                  <a:txBody>
                    <a:bodyPr/>
                    <a:lstStyle/>
                    <a:p>
                      <a:r>
                        <a:rPr lang="en-US" sz="1500" b="1" dirty="0">
                          <a:solidFill>
                            <a:schemeClr val="tx1"/>
                          </a:solidFill>
                          <a:latin typeface="Calibri" panose="020F0502020204030204" pitchFamily="34" charset="0"/>
                          <a:cs typeface="Calibri" panose="020F0502020204030204" pitchFamily="34" charset="0"/>
                        </a:rPr>
                        <a:t>1 /15 g CHO</a:t>
                      </a:r>
                    </a:p>
                  </a:txBody>
                  <a:tcPr marL="68598" marR="68598" marT="34299" marB="34299"/>
                </a:tc>
                <a:tc>
                  <a:txBody>
                    <a:bodyPr/>
                    <a:lstStyle/>
                    <a:p>
                      <a:r>
                        <a:rPr lang="en-US" sz="1500" b="1" dirty="0">
                          <a:solidFill>
                            <a:schemeClr val="tx1"/>
                          </a:solidFill>
                          <a:latin typeface="Calibri" panose="020F0502020204030204" pitchFamily="34" charset="0"/>
                          <a:cs typeface="Calibri" panose="020F0502020204030204" pitchFamily="34" charset="0"/>
                        </a:rPr>
                        <a:t>1/50</a:t>
                      </a:r>
                    </a:p>
                  </a:txBody>
                  <a:tcPr marL="68598" marR="68598" marT="34299" marB="34299"/>
                </a:tc>
                <a:extLst>
                  <a:ext uri="{0D108BD9-81ED-4DB2-BD59-A6C34878D82A}">
                    <a16:rowId xmlns:a16="http://schemas.microsoft.com/office/drawing/2014/main" val="10001"/>
                  </a:ext>
                </a:extLst>
              </a:tr>
              <a:tr h="374641">
                <a:tc>
                  <a:txBody>
                    <a:bodyPr/>
                    <a:lstStyle/>
                    <a:p>
                      <a:r>
                        <a:rPr lang="en-US" sz="1500" b="1" dirty="0">
                          <a:solidFill>
                            <a:schemeClr val="tx1"/>
                          </a:solidFill>
                          <a:latin typeface="Calibri" panose="020F0502020204030204" pitchFamily="34" charset="0"/>
                          <a:cs typeface="Calibri" panose="020F0502020204030204" pitchFamily="34" charset="0"/>
                        </a:rPr>
                        <a:t>1/12</a:t>
                      </a:r>
                      <a:r>
                        <a:rPr lang="en-US" sz="1500" b="1" baseline="0" dirty="0">
                          <a:solidFill>
                            <a:schemeClr val="tx1"/>
                          </a:solidFill>
                          <a:latin typeface="Calibri" panose="020F0502020204030204" pitchFamily="34" charset="0"/>
                          <a:cs typeface="Calibri" panose="020F0502020204030204" pitchFamily="34" charset="0"/>
                        </a:rPr>
                        <a:t> g CHO</a:t>
                      </a:r>
                      <a:endParaRPr lang="en-US" sz="1500" b="1" dirty="0">
                        <a:solidFill>
                          <a:schemeClr val="tx1"/>
                        </a:solidFill>
                        <a:latin typeface="Calibri" panose="020F0502020204030204" pitchFamily="34" charset="0"/>
                        <a:cs typeface="Calibri" panose="020F0502020204030204" pitchFamily="34" charset="0"/>
                      </a:endParaRPr>
                    </a:p>
                  </a:txBody>
                  <a:tcPr marL="68598" marR="68598" marT="34299" marB="34299"/>
                </a:tc>
                <a:tc>
                  <a:txBody>
                    <a:bodyPr/>
                    <a:lstStyle/>
                    <a:p>
                      <a:r>
                        <a:rPr lang="en-US" sz="1500" b="1" dirty="0">
                          <a:solidFill>
                            <a:schemeClr val="tx1"/>
                          </a:solidFill>
                          <a:latin typeface="Calibri" panose="020F0502020204030204" pitchFamily="34" charset="0"/>
                          <a:cs typeface="Calibri" panose="020F0502020204030204" pitchFamily="34" charset="0"/>
                        </a:rPr>
                        <a:t>1/40</a:t>
                      </a:r>
                    </a:p>
                  </a:txBody>
                  <a:tcPr marL="68598" marR="68598" marT="34299" marB="34299"/>
                </a:tc>
                <a:extLst>
                  <a:ext uri="{0D108BD9-81ED-4DB2-BD59-A6C34878D82A}">
                    <a16:rowId xmlns:a16="http://schemas.microsoft.com/office/drawing/2014/main" val="10002"/>
                  </a:ext>
                </a:extLst>
              </a:tr>
              <a:tr h="374641">
                <a:tc>
                  <a:txBody>
                    <a:bodyPr/>
                    <a:lstStyle/>
                    <a:p>
                      <a:r>
                        <a:rPr lang="en-US" sz="1500" b="1" dirty="0">
                          <a:solidFill>
                            <a:schemeClr val="tx1"/>
                          </a:solidFill>
                          <a:latin typeface="Calibri" panose="020F0502020204030204" pitchFamily="34" charset="0"/>
                          <a:cs typeface="Calibri" panose="020F0502020204030204" pitchFamily="34" charset="0"/>
                        </a:rPr>
                        <a:t>1/10 g CHO</a:t>
                      </a:r>
                    </a:p>
                  </a:txBody>
                  <a:tcPr marL="68598" marR="68598" marT="34299" marB="34299"/>
                </a:tc>
                <a:tc>
                  <a:txBody>
                    <a:bodyPr/>
                    <a:lstStyle/>
                    <a:p>
                      <a:r>
                        <a:rPr lang="en-US" sz="1500" b="1" dirty="0">
                          <a:solidFill>
                            <a:schemeClr val="tx1"/>
                          </a:solidFill>
                          <a:latin typeface="Calibri" panose="020F0502020204030204" pitchFamily="34" charset="0"/>
                          <a:cs typeface="Calibri" panose="020F0502020204030204" pitchFamily="34" charset="0"/>
                        </a:rPr>
                        <a:t>1/33 – can round</a:t>
                      </a:r>
                      <a:r>
                        <a:rPr lang="en-US" sz="1500" b="1" baseline="0" dirty="0">
                          <a:solidFill>
                            <a:schemeClr val="tx1"/>
                          </a:solidFill>
                          <a:latin typeface="Calibri" panose="020F0502020204030204" pitchFamily="34" charset="0"/>
                          <a:cs typeface="Calibri" panose="020F0502020204030204" pitchFamily="34" charset="0"/>
                        </a:rPr>
                        <a:t> to 1/30</a:t>
                      </a:r>
                      <a:endParaRPr lang="en-US" sz="1500" b="1" dirty="0">
                        <a:solidFill>
                          <a:schemeClr val="tx1"/>
                        </a:solidFill>
                        <a:latin typeface="Calibri" panose="020F0502020204030204" pitchFamily="34" charset="0"/>
                        <a:cs typeface="Calibri" panose="020F0502020204030204" pitchFamily="34" charset="0"/>
                      </a:endParaRPr>
                    </a:p>
                  </a:txBody>
                  <a:tcPr marL="68598" marR="68598" marT="34299" marB="34299"/>
                </a:tc>
                <a:extLst>
                  <a:ext uri="{0D108BD9-81ED-4DB2-BD59-A6C34878D82A}">
                    <a16:rowId xmlns:a16="http://schemas.microsoft.com/office/drawing/2014/main" val="10003"/>
                  </a:ext>
                </a:extLst>
              </a:tr>
              <a:tr h="374641">
                <a:tc>
                  <a:txBody>
                    <a:bodyPr/>
                    <a:lstStyle/>
                    <a:p>
                      <a:r>
                        <a:rPr lang="en-US" sz="1500" b="1" dirty="0">
                          <a:solidFill>
                            <a:schemeClr val="tx1"/>
                          </a:solidFill>
                          <a:latin typeface="Calibri" panose="020F0502020204030204" pitchFamily="34" charset="0"/>
                          <a:cs typeface="Calibri" panose="020F0502020204030204" pitchFamily="34" charset="0"/>
                        </a:rPr>
                        <a:t>1/8 g</a:t>
                      </a:r>
                      <a:r>
                        <a:rPr lang="en-US" sz="1500" b="1" baseline="0" dirty="0">
                          <a:solidFill>
                            <a:schemeClr val="tx1"/>
                          </a:solidFill>
                          <a:latin typeface="Calibri" panose="020F0502020204030204" pitchFamily="34" charset="0"/>
                          <a:cs typeface="Calibri" panose="020F0502020204030204" pitchFamily="34" charset="0"/>
                        </a:rPr>
                        <a:t> CHO</a:t>
                      </a:r>
                      <a:endParaRPr lang="en-US" sz="1500" b="1" dirty="0">
                        <a:solidFill>
                          <a:schemeClr val="tx1"/>
                        </a:solidFill>
                        <a:latin typeface="Calibri" panose="020F0502020204030204" pitchFamily="34" charset="0"/>
                        <a:cs typeface="Calibri" panose="020F0502020204030204" pitchFamily="34" charset="0"/>
                      </a:endParaRPr>
                    </a:p>
                  </a:txBody>
                  <a:tcPr marL="68598" marR="68598" marT="34299" marB="34299"/>
                </a:tc>
                <a:tc>
                  <a:txBody>
                    <a:bodyPr/>
                    <a:lstStyle/>
                    <a:p>
                      <a:r>
                        <a:rPr lang="en-US" sz="1500" b="1" dirty="0">
                          <a:solidFill>
                            <a:schemeClr val="tx1"/>
                          </a:solidFill>
                          <a:latin typeface="Calibri" panose="020F0502020204030204" pitchFamily="34" charset="0"/>
                          <a:cs typeface="Calibri" panose="020F0502020204030204" pitchFamily="34" charset="0"/>
                        </a:rPr>
                        <a:t>1/27 – can round to 1/25</a:t>
                      </a:r>
                      <a:r>
                        <a:rPr lang="en-US" sz="1500" b="1" baseline="0" dirty="0">
                          <a:solidFill>
                            <a:schemeClr val="tx1"/>
                          </a:solidFill>
                          <a:latin typeface="Calibri" panose="020F0502020204030204" pitchFamily="34" charset="0"/>
                          <a:cs typeface="Calibri" panose="020F0502020204030204" pitchFamily="34" charset="0"/>
                        </a:rPr>
                        <a:t> or 1/30</a:t>
                      </a:r>
                      <a:endParaRPr lang="en-US" sz="1500" b="1" dirty="0">
                        <a:solidFill>
                          <a:schemeClr val="tx1"/>
                        </a:solidFill>
                        <a:latin typeface="Calibri" panose="020F0502020204030204" pitchFamily="34" charset="0"/>
                        <a:cs typeface="Calibri" panose="020F0502020204030204" pitchFamily="34" charset="0"/>
                      </a:endParaRPr>
                    </a:p>
                  </a:txBody>
                  <a:tcPr marL="68598" marR="68598" marT="34299" marB="34299"/>
                </a:tc>
                <a:extLst>
                  <a:ext uri="{0D108BD9-81ED-4DB2-BD59-A6C34878D82A}">
                    <a16:rowId xmlns:a16="http://schemas.microsoft.com/office/drawing/2014/main" val="10004"/>
                  </a:ext>
                </a:extLst>
              </a:tr>
            </a:tbl>
          </a:graphicData>
        </a:graphic>
      </p:graphicFrame>
      <p:sp>
        <p:nvSpPr>
          <p:cNvPr id="12" name="TextBox 11">
            <a:extLst>
              <a:ext uri="{FF2B5EF4-FFF2-40B4-BE49-F238E27FC236}">
                <a16:creationId xmlns:a16="http://schemas.microsoft.com/office/drawing/2014/main" id="{DEBB1347-A438-BC3A-7AFB-4C139DFA6B5D}"/>
              </a:ext>
            </a:extLst>
          </p:cNvPr>
          <p:cNvSpPr txBox="1"/>
          <p:nvPr/>
        </p:nvSpPr>
        <p:spPr>
          <a:xfrm>
            <a:off x="3505200" y="6102583"/>
            <a:ext cx="4516026" cy="738920"/>
          </a:xfrm>
          <a:prstGeom prst="rect">
            <a:avLst/>
          </a:prstGeom>
          <a:noFill/>
        </p:spPr>
        <p:txBody>
          <a:bodyPr wrap="square" rtlCol="0">
            <a:spAutoFit/>
          </a:bodyPr>
          <a:lstStyle/>
          <a:p>
            <a:r>
              <a:rPr lang="en-US" sz="2101" b="1" dirty="0">
                <a:latin typeface="Calibri" panose="020F0502020204030204" pitchFamily="34" charset="0"/>
                <a:cs typeface="Calibri" panose="020F0502020204030204" pitchFamily="34" charset="0"/>
              </a:rPr>
              <a:t>(More info in resource page)</a:t>
            </a:r>
          </a:p>
          <a:p>
            <a:endParaRPr lang="en-US" sz="2101" dirty="0"/>
          </a:p>
        </p:txBody>
      </p:sp>
      <p:sp>
        <p:nvSpPr>
          <p:cNvPr id="2" name="Rectangle: Rounded Corners 1">
            <a:extLst>
              <a:ext uri="{FF2B5EF4-FFF2-40B4-BE49-F238E27FC236}">
                <a16:creationId xmlns:a16="http://schemas.microsoft.com/office/drawing/2014/main" id="{3DA51A48-F45C-CF90-1BC7-56F0BD567B3C}"/>
              </a:ext>
            </a:extLst>
          </p:cNvPr>
          <p:cNvSpPr/>
          <p:nvPr/>
        </p:nvSpPr>
        <p:spPr>
          <a:xfrm>
            <a:off x="762000" y="6253675"/>
            <a:ext cx="903637" cy="4498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008346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D9F4F-F155-5379-5891-58126FCDA9E9}"/>
              </a:ext>
            </a:extLst>
          </p:cNvPr>
          <p:cNvSpPr>
            <a:spLocks noGrp="1"/>
          </p:cNvSpPr>
          <p:nvPr>
            <p:ph type="title"/>
          </p:nvPr>
        </p:nvSpPr>
        <p:spPr/>
        <p:txBody>
          <a:bodyPr/>
          <a:lstStyle/>
          <a:p>
            <a:r>
              <a:rPr lang="en-US" dirty="0"/>
              <a:t>ReVive Teaching Team</a:t>
            </a:r>
          </a:p>
        </p:txBody>
      </p:sp>
      <p:sp>
        <p:nvSpPr>
          <p:cNvPr id="3" name="Content Placeholder 2">
            <a:extLst>
              <a:ext uri="{FF2B5EF4-FFF2-40B4-BE49-F238E27FC236}">
                <a16:creationId xmlns:a16="http://schemas.microsoft.com/office/drawing/2014/main" id="{FC65A63E-370B-5D97-FB37-4EEBC9A9AAE5}"/>
              </a:ext>
            </a:extLst>
          </p:cNvPr>
          <p:cNvSpPr>
            <a:spLocks noGrp="1"/>
          </p:cNvSpPr>
          <p:nvPr>
            <p:ph sz="quarter" idx="1"/>
          </p:nvPr>
        </p:nvSpPr>
        <p:spPr>
          <a:xfrm>
            <a:off x="457200" y="1219200"/>
            <a:ext cx="4114800" cy="4937760"/>
          </a:xfrm>
        </p:spPr>
        <p:txBody>
          <a:bodyPr>
            <a:normAutofit/>
          </a:bodyPr>
          <a:lstStyle/>
          <a:p>
            <a:pPr algn="l">
              <a:lnSpc>
                <a:spcPct val="110000"/>
              </a:lnSpc>
            </a:pPr>
            <a:r>
              <a:rPr lang="en-US" sz="2800" dirty="0">
                <a:solidFill>
                  <a:schemeClr val="bg2">
                    <a:lumMod val="25000"/>
                  </a:schemeClr>
                </a:solidFill>
                <a:cs typeface="Calibri" panose="020F0502020204030204" pitchFamily="34" charset="0"/>
              </a:rPr>
              <a:t>R</a:t>
            </a:r>
            <a:r>
              <a:rPr lang="en-US" sz="2800" i="0" dirty="0">
                <a:solidFill>
                  <a:schemeClr val="bg2">
                    <a:lumMod val="25000"/>
                  </a:schemeClr>
                </a:solidFill>
                <a:effectLst/>
                <a:cs typeface="Calibri" panose="020F0502020204030204" pitchFamily="34" charset="0"/>
              </a:rPr>
              <a:t>eVive 5 team of </a:t>
            </a:r>
            <a:r>
              <a:rPr lang="en-US" sz="2800" i="0" u="none" strike="noStrike" dirty="0">
                <a:solidFill>
                  <a:schemeClr val="bg2">
                    <a:lumMod val="25000"/>
                  </a:schemeClr>
                </a:solidFill>
                <a:effectLst/>
                <a:cs typeface="Calibri" panose="020F0502020204030204" pitchFamily="34" charset="0"/>
              </a:rPr>
              <a:t>Experts</a:t>
            </a:r>
            <a:r>
              <a:rPr lang="en-US" sz="2800" i="0" dirty="0">
                <a:solidFill>
                  <a:schemeClr val="bg2">
                    <a:lumMod val="25000"/>
                  </a:schemeClr>
                </a:solidFill>
                <a:effectLst/>
                <a:cs typeface="Calibri" panose="020F0502020204030204" pitchFamily="34" charset="0"/>
              </a:rPr>
              <a:t>:</a:t>
            </a:r>
          </a:p>
          <a:p>
            <a:pPr algn="l">
              <a:lnSpc>
                <a:spcPct val="110000"/>
              </a:lnSpc>
              <a:buFont typeface="Arial" panose="020B0604020202020204" pitchFamily="34" charset="0"/>
              <a:buChar char="•"/>
            </a:pPr>
            <a:r>
              <a:rPr lang="en-US" sz="2400" i="0" dirty="0">
                <a:solidFill>
                  <a:schemeClr val="bg2">
                    <a:lumMod val="25000"/>
                  </a:schemeClr>
                </a:solidFill>
                <a:effectLst/>
                <a:cs typeface="Calibri" panose="020F0502020204030204" pitchFamily="34" charset="0"/>
              </a:rPr>
              <a:t>Lawrence Fisher, Ph.D., ABPP, Professor Emeritus, UCSF</a:t>
            </a:r>
          </a:p>
          <a:p>
            <a:pPr algn="l">
              <a:lnSpc>
                <a:spcPct val="110000"/>
              </a:lnSpc>
              <a:buFont typeface="Arial" panose="020B0604020202020204" pitchFamily="34" charset="0"/>
              <a:buChar char="•"/>
            </a:pPr>
            <a:r>
              <a:rPr lang="en-US" sz="2400" i="0" dirty="0">
                <a:solidFill>
                  <a:schemeClr val="bg2">
                    <a:lumMod val="25000"/>
                  </a:schemeClr>
                </a:solidFill>
                <a:effectLst/>
                <a:cs typeface="Calibri" panose="020F0502020204030204" pitchFamily="34" charset="0"/>
              </a:rPr>
              <a:t>Susan Guzman, PhD</a:t>
            </a:r>
          </a:p>
          <a:p>
            <a:pPr algn="l">
              <a:lnSpc>
                <a:spcPct val="110000"/>
              </a:lnSpc>
              <a:buFont typeface="Arial" panose="020B0604020202020204" pitchFamily="34" charset="0"/>
              <a:buChar char="•"/>
            </a:pPr>
            <a:r>
              <a:rPr lang="en-US" sz="2400" i="0" dirty="0">
                <a:solidFill>
                  <a:schemeClr val="bg2">
                    <a:lumMod val="25000"/>
                  </a:schemeClr>
                </a:solidFill>
                <a:effectLst/>
                <a:cs typeface="Calibri" panose="020F0502020204030204" pitchFamily="34" charset="0"/>
              </a:rPr>
              <a:t>Beverly Thomassian, RN, MPH, CDCES, BC-ADM</a:t>
            </a:r>
          </a:p>
          <a:p>
            <a:endParaRPr lang="en-US" dirty="0"/>
          </a:p>
        </p:txBody>
      </p:sp>
      <p:pic>
        <p:nvPicPr>
          <p:cNvPr id="2050" name="Picture 2">
            <a:extLst>
              <a:ext uri="{FF2B5EF4-FFF2-40B4-BE49-F238E27FC236}">
                <a16:creationId xmlns:a16="http://schemas.microsoft.com/office/drawing/2014/main" id="{2969BB75-D572-37AD-B3F9-39F158CEE0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6482" y="1434270"/>
            <a:ext cx="2070930" cy="20709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CF9738B-8CE2-94D7-36FB-FEDD2AF96C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2469679"/>
            <a:ext cx="1600200" cy="19186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940F3E4-873B-A4EB-46B0-26A37F3418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2589" y="3720270"/>
            <a:ext cx="1918641" cy="19186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8A2FD33-BAC8-45CF-0293-5D46417F0BB0}"/>
              </a:ext>
            </a:extLst>
          </p:cNvPr>
          <p:cNvSpPr/>
          <p:nvPr/>
        </p:nvSpPr>
        <p:spPr>
          <a:xfrm>
            <a:off x="6771230" y="1434271"/>
            <a:ext cx="1432733" cy="755114"/>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89275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8443" y="945826"/>
            <a:ext cx="782632" cy="782632"/>
          </a:xfrm>
          <a:prstGeom prst="rect">
            <a:avLst/>
          </a:prstGeom>
        </p:spPr>
      </p:pic>
      <p:sp>
        <p:nvSpPr>
          <p:cNvPr id="2" name="Title 1">
            <a:extLst>
              <a:ext uri="{FF2B5EF4-FFF2-40B4-BE49-F238E27FC236}">
                <a16:creationId xmlns:a16="http://schemas.microsoft.com/office/drawing/2014/main" id="{57A58E30-30CD-380D-FC2E-C006884332BC}"/>
              </a:ext>
            </a:extLst>
          </p:cNvPr>
          <p:cNvSpPr>
            <a:spLocks noGrp="1"/>
          </p:cNvSpPr>
          <p:nvPr>
            <p:ph type="title"/>
          </p:nvPr>
        </p:nvSpPr>
        <p:spPr>
          <a:xfrm>
            <a:off x="457200" y="152400"/>
            <a:ext cx="8229600" cy="1295400"/>
          </a:xfrm>
        </p:spPr>
        <p:txBody>
          <a:bodyPr>
            <a:normAutofit fontScale="90000"/>
          </a:bodyPr>
          <a:lstStyle/>
          <a:p>
            <a:r>
              <a:rPr lang="en-US" dirty="0"/>
              <a:t>Bolus Correction Dose May need adjustment</a:t>
            </a:r>
          </a:p>
        </p:txBody>
      </p:sp>
      <p:sp>
        <p:nvSpPr>
          <p:cNvPr id="4" name="Content Placeholder 3">
            <a:extLst>
              <a:ext uri="{FF2B5EF4-FFF2-40B4-BE49-F238E27FC236}">
                <a16:creationId xmlns:a16="http://schemas.microsoft.com/office/drawing/2014/main" id="{00304E2A-BCBE-3A3D-57DE-03F791914FCD}"/>
              </a:ext>
            </a:extLst>
          </p:cNvPr>
          <p:cNvSpPr>
            <a:spLocks noGrp="1"/>
          </p:cNvSpPr>
          <p:nvPr>
            <p:ph sz="quarter" idx="1"/>
          </p:nvPr>
        </p:nvSpPr>
        <p:spPr>
          <a:xfrm>
            <a:off x="304800" y="1600200"/>
            <a:ext cx="4876800" cy="4672342"/>
          </a:xfrm>
        </p:spPr>
        <p:txBody>
          <a:bodyPr>
            <a:normAutofit/>
          </a:bodyPr>
          <a:lstStyle/>
          <a:p>
            <a:r>
              <a:rPr lang="en-US" sz="3200" dirty="0">
                <a:latin typeface="Calibri" panose="020F0502020204030204" pitchFamily="34" charset="0"/>
                <a:cs typeface="Calibri" panose="020F0502020204030204" pitchFamily="34" charset="0"/>
              </a:rPr>
              <a:t>If basal insulin and insulin to carb ratio seem right and blood glucose is still above or below target.</a:t>
            </a:r>
          </a:p>
          <a:p>
            <a:r>
              <a:rPr lang="en-US" dirty="0">
                <a:cs typeface="Calibri" panose="020F0502020204030204" pitchFamily="34" charset="0"/>
              </a:rPr>
              <a:t>Correction insulin may need to be adjusted.</a:t>
            </a:r>
            <a:endParaRPr lang="en-US" sz="3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E002F36-129D-1D14-3931-975B1838E32B}"/>
              </a:ext>
            </a:extLst>
          </p:cNvPr>
          <p:cNvSpPr txBox="1"/>
          <p:nvPr/>
        </p:nvSpPr>
        <p:spPr>
          <a:xfrm>
            <a:off x="5638800" y="1600200"/>
            <a:ext cx="2743200" cy="3108543"/>
          </a:xfrm>
          <a:prstGeom prst="rect">
            <a:avLst/>
          </a:prstGeom>
          <a:noFill/>
        </p:spPr>
        <p:txBody>
          <a:bodyPr wrap="square" rtlCol="0">
            <a:spAutoFit/>
          </a:bodyPr>
          <a:lstStyle/>
          <a:p>
            <a:r>
              <a:rPr lang="en-US" sz="2800" i="1" dirty="0">
                <a:solidFill>
                  <a:srgbClr val="0070C0"/>
                </a:solidFill>
              </a:rPr>
              <a:t>Explore how they feel most comfortable sharing or suggesting these dose adjustments with their provider.</a:t>
            </a:r>
          </a:p>
        </p:txBody>
      </p:sp>
      <p:sp>
        <p:nvSpPr>
          <p:cNvPr id="3" name="Rectangle: Rounded Corners 2">
            <a:extLst>
              <a:ext uri="{FF2B5EF4-FFF2-40B4-BE49-F238E27FC236}">
                <a16:creationId xmlns:a16="http://schemas.microsoft.com/office/drawing/2014/main" id="{30190D88-A7BB-A20D-24D7-E59EE448D74B}"/>
              </a:ext>
            </a:extLst>
          </p:cNvPr>
          <p:cNvSpPr/>
          <p:nvPr/>
        </p:nvSpPr>
        <p:spPr>
          <a:xfrm>
            <a:off x="762000" y="6253675"/>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087170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372" y="993704"/>
            <a:ext cx="780553" cy="780553"/>
          </a:xfrm>
          <a:prstGeom prst="rect">
            <a:avLst/>
          </a:prstGeom>
        </p:spPr>
      </p:pic>
      <p:sp>
        <p:nvSpPr>
          <p:cNvPr id="2" name="Title 1">
            <a:extLst>
              <a:ext uri="{FF2B5EF4-FFF2-40B4-BE49-F238E27FC236}">
                <a16:creationId xmlns:a16="http://schemas.microsoft.com/office/drawing/2014/main" id="{22BB6750-19E7-B29A-8568-73284E6464BB}"/>
              </a:ext>
            </a:extLst>
          </p:cNvPr>
          <p:cNvSpPr>
            <a:spLocks noGrp="1"/>
          </p:cNvSpPr>
          <p:nvPr>
            <p:ph type="title"/>
          </p:nvPr>
        </p:nvSpPr>
        <p:spPr/>
        <p:txBody>
          <a:bodyPr/>
          <a:lstStyle/>
          <a:p>
            <a:r>
              <a:rPr lang="en-US" dirty="0"/>
              <a:t>Insulin Duration and Stacking</a:t>
            </a:r>
          </a:p>
        </p:txBody>
      </p:sp>
      <p:sp>
        <p:nvSpPr>
          <p:cNvPr id="4" name="Content Placeholder 3">
            <a:extLst>
              <a:ext uri="{FF2B5EF4-FFF2-40B4-BE49-F238E27FC236}">
                <a16:creationId xmlns:a16="http://schemas.microsoft.com/office/drawing/2014/main" id="{8F9645C9-6756-B5F0-8D3F-4F38DD0483B4}"/>
              </a:ext>
            </a:extLst>
          </p:cNvPr>
          <p:cNvSpPr>
            <a:spLocks noGrp="1"/>
          </p:cNvSpPr>
          <p:nvPr>
            <p:ph sz="quarter" idx="1"/>
          </p:nvPr>
        </p:nvSpPr>
        <p:spPr>
          <a:xfrm>
            <a:off x="580557" y="1295400"/>
            <a:ext cx="3839043" cy="5562600"/>
          </a:xfrm>
        </p:spPr>
        <p:txBody>
          <a:bodyPr>
            <a:normAutofit fontScale="62500" lnSpcReduction="20000"/>
          </a:bodyPr>
          <a:lstStyle/>
          <a:p>
            <a:r>
              <a:rPr lang="en-US" sz="4500" b="1" dirty="0">
                <a:solidFill>
                  <a:srgbClr val="005959"/>
                </a:solidFill>
                <a:latin typeface="Calibri" panose="020F0502020204030204" pitchFamily="34" charset="0"/>
                <a:cs typeface="Calibri" panose="020F0502020204030204" pitchFamily="34" charset="0"/>
              </a:rPr>
              <a:t>TIPS:</a:t>
            </a: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Some people may bolus in between meals if they see their glucose </a:t>
            </a:r>
            <a:r>
              <a:rPr lang="en-US" sz="4000" dirty="0">
                <a:cs typeface="Calibri" panose="020F0502020204030204" pitchFamily="34" charset="0"/>
              </a:rPr>
              <a:t>rising</a:t>
            </a:r>
            <a:endParaRPr lang="en-US" sz="4000" dirty="0">
              <a:latin typeface="Calibri" panose="020F0502020204030204" pitchFamily="34" charset="0"/>
              <a:cs typeface="Calibri" panose="020F0502020204030204" pitchFamily="34" charset="0"/>
            </a:endParaRP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Duration of ra</a:t>
            </a:r>
            <a:r>
              <a:rPr lang="en-US" sz="4000" dirty="0">
                <a:cs typeface="Calibri" panose="020F0502020204030204" pitchFamily="34" charset="0"/>
              </a:rPr>
              <a:t>pid</a:t>
            </a:r>
            <a:r>
              <a:rPr lang="en-US" sz="4000" dirty="0">
                <a:latin typeface="Calibri" panose="020F0502020204030204" pitchFamily="34" charset="0"/>
                <a:cs typeface="Calibri" panose="020F0502020204030204" pitchFamily="34" charset="0"/>
              </a:rPr>
              <a:t> insulin action is about 4 hours. </a:t>
            </a: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Important to wait for the correction dose to work.</a:t>
            </a: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Taking more insulin during that time, is called “stacking” the insulin and can lead to hypoglycemia</a:t>
            </a:r>
            <a:r>
              <a:rPr lang="en-US" sz="4000" dirty="0">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pic>
        <p:nvPicPr>
          <p:cNvPr id="6" name="Picture 5" descr="Person with orange hair">
            <a:extLst>
              <a:ext uri="{FF2B5EF4-FFF2-40B4-BE49-F238E27FC236}">
                <a16:creationId xmlns:a16="http://schemas.microsoft.com/office/drawing/2014/main" id="{167D0785-D40C-1B6D-F589-2FA07DE68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03745" y="1283616"/>
            <a:ext cx="3002054" cy="1978710"/>
          </a:xfrm>
          <a:prstGeom prst="rect">
            <a:avLst/>
          </a:prstGeom>
        </p:spPr>
      </p:pic>
      <p:sp>
        <p:nvSpPr>
          <p:cNvPr id="3" name="Rectangle: Rounded Corners 2">
            <a:extLst>
              <a:ext uri="{FF2B5EF4-FFF2-40B4-BE49-F238E27FC236}">
                <a16:creationId xmlns:a16="http://schemas.microsoft.com/office/drawing/2014/main" id="{20D40ECB-D734-F668-D4DE-735A595B6723}"/>
              </a:ext>
            </a:extLst>
          </p:cNvPr>
          <p:cNvSpPr/>
          <p:nvPr/>
        </p:nvSpPr>
        <p:spPr>
          <a:xfrm>
            <a:off x="4572000" y="6172200"/>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TextBox 6">
            <a:extLst>
              <a:ext uri="{FF2B5EF4-FFF2-40B4-BE49-F238E27FC236}">
                <a16:creationId xmlns:a16="http://schemas.microsoft.com/office/drawing/2014/main" id="{79A07B74-7901-6EB4-8A0B-51462200B2F6}"/>
              </a:ext>
            </a:extLst>
          </p:cNvPr>
          <p:cNvSpPr txBox="1"/>
          <p:nvPr/>
        </p:nvSpPr>
        <p:spPr>
          <a:xfrm>
            <a:off x="5303745" y="3443275"/>
            <a:ext cx="3002054" cy="1754326"/>
          </a:xfrm>
          <a:prstGeom prst="rect">
            <a:avLst/>
          </a:prstGeom>
          <a:noFill/>
        </p:spPr>
        <p:txBody>
          <a:bodyPr wrap="square" rtlCol="0">
            <a:spAutoFit/>
          </a:bodyPr>
          <a:lstStyle/>
          <a:p>
            <a:r>
              <a:rPr lang="en-US" dirty="0">
                <a:solidFill>
                  <a:srgbClr val="0070C0"/>
                </a:solidFill>
              </a:rPr>
              <a:t>“After eating, when I see my blood sugar rising, I keep blousing to bring it down.  Then I crash and I have to eat a ton of carbs to bring it up again.”</a:t>
            </a:r>
          </a:p>
        </p:txBody>
      </p:sp>
    </p:spTree>
    <p:extLst>
      <p:ext uri="{BB962C8B-B14F-4D97-AF65-F5344CB8AC3E}">
        <p14:creationId xmlns:p14="http://schemas.microsoft.com/office/powerpoint/2010/main" val="1801576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B36744-EFBE-7D20-4BEA-C0915621618C}"/>
              </a:ext>
            </a:extLst>
          </p:cNvPr>
          <p:cNvPicPr>
            <a:picLocks noGrp="1" noChangeAspect="1"/>
          </p:cNvPicPr>
          <p:nvPr>
            <p:ph sz="quarter" idx="1"/>
          </p:nvPr>
        </p:nvPicPr>
        <p:blipFill>
          <a:blip r:embed="rId2"/>
          <a:stretch>
            <a:fillRect/>
          </a:stretch>
        </p:blipFill>
        <p:spPr>
          <a:xfrm>
            <a:off x="457200" y="304800"/>
            <a:ext cx="8080269" cy="6019800"/>
          </a:xfrm>
          <a:noFill/>
        </p:spPr>
      </p:pic>
      <p:sp>
        <p:nvSpPr>
          <p:cNvPr id="10" name="Title 1">
            <a:extLst>
              <a:ext uri="{FF2B5EF4-FFF2-40B4-BE49-F238E27FC236}">
                <a16:creationId xmlns:a16="http://schemas.microsoft.com/office/drawing/2014/main" id="{CFE9C795-BB20-A47A-B148-2C5BBB410220}"/>
              </a:ext>
            </a:extLst>
          </p:cNvPr>
          <p:cNvSpPr>
            <a:spLocks noGrp="1"/>
          </p:cNvSpPr>
          <p:nvPr>
            <p:ph type="title"/>
          </p:nvPr>
        </p:nvSpPr>
        <p:spPr>
          <a:xfrm>
            <a:off x="457200" y="152400"/>
            <a:ext cx="8229600" cy="990600"/>
          </a:xfrm>
        </p:spPr>
        <p:txBody>
          <a:bodyPr/>
          <a:lstStyle/>
          <a:p>
            <a:r>
              <a:rPr lang="en-US" dirty="0"/>
              <a:t>Having the Conversation</a:t>
            </a:r>
          </a:p>
        </p:txBody>
      </p:sp>
    </p:spTree>
    <p:extLst>
      <p:ext uri="{BB962C8B-B14F-4D97-AF65-F5344CB8AC3E}">
        <p14:creationId xmlns:p14="http://schemas.microsoft.com/office/powerpoint/2010/main" val="383831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lstStyle/>
          <a:p>
            <a:r>
              <a:rPr lang="en-US" dirty="0"/>
              <a:t>Stacking Conversation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200" y="1219200"/>
            <a:ext cx="5181600" cy="5334000"/>
          </a:xfrm>
        </p:spPr>
        <p:txBody>
          <a:bodyPr>
            <a:normAutofit fontScale="92500" lnSpcReduction="20000"/>
          </a:bodyPr>
          <a:lstStyle/>
          <a:p>
            <a:pPr>
              <a:lnSpc>
                <a:spcPct val="120000"/>
              </a:lnSpc>
            </a:pPr>
            <a:r>
              <a:rPr lang="en-US" sz="2400" dirty="0"/>
              <a:t>What is the story you are telling yourself?</a:t>
            </a:r>
          </a:p>
          <a:p>
            <a:pPr>
              <a:lnSpc>
                <a:spcPct val="120000"/>
              </a:lnSpc>
            </a:pPr>
            <a:r>
              <a:rPr lang="en-US" sz="2400" dirty="0"/>
              <a:t>It sounds like you may be </a:t>
            </a:r>
            <a:r>
              <a:rPr lang="en-US" sz="2400" i="1" dirty="0"/>
              <a:t>worried</a:t>
            </a:r>
            <a:r>
              <a:rPr lang="en-US" sz="2400" dirty="0"/>
              <a:t> you will get complications if your blood sugars go too high and so you are giving extra bolus insulin? </a:t>
            </a:r>
            <a:r>
              <a:rPr lang="en-US" sz="2400" dirty="0">
                <a:solidFill>
                  <a:srgbClr val="C00000"/>
                </a:solidFill>
              </a:rPr>
              <a:t>(R)</a:t>
            </a:r>
          </a:p>
          <a:p>
            <a:pPr>
              <a:lnSpc>
                <a:spcPct val="120000"/>
              </a:lnSpc>
            </a:pPr>
            <a:r>
              <a:rPr lang="en-US" sz="2400" dirty="0"/>
              <a:t>You’re not alone, I have talked to lots of people who do the same thing. </a:t>
            </a:r>
            <a:r>
              <a:rPr lang="en-US" sz="2400" dirty="0">
                <a:solidFill>
                  <a:srgbClr val="C00000"/>
                </a:solidFill>
              </a:rPr>
              <a:t>(N)</a:t>
            </a:r>
          </a:p>
          <a:p>
            <a:pPr>
              <a:lnSpc>
                <a:spcPct val="120000"/>
              </a:lnSpc>
            </a:pPr>
            <a:r>
              <a:rPr lang="en-US" sz="2400" dirty="0"/>
              <a:t>It sounds like you want to work on avoiding low blood sugars due to stacking?</a:t>
            </a:r>
            <a:r>
              <a:rPr lang="en-US" sz="2400" dirty="0">
                <a:solidFill>
                  <a:srgbClr val="C00000"/>
                </a:solidFill>
              </a:rPr>
              <a:t> (S)</a:t>
            </a:r>
          </a:p>
          <a:p>
            <a:pPr>
              <a:lnSpc>
                <a:spcPct val="120000"/>
              </a:lnSpc>
            </a:pPr>
            <a:r>
              <a:rPr lang="en-US" sz="2400" dirty="0"/>
              <a:t>Next time you see your arrows pointing up and you want to give an extra bolus of insulin before the four hours, what could be an alternate plan?</a:t>
            </a:r>
            <a:r>
              <a:rPr lang="en-US" sz="2400" dirty="0">
                <a:solidFill>
                  <a:srgbClr val="C00000"/>
                </a:solidFill>
              </a:rPr>
              <a:t> (O)</a:t>
            </a:r>
          </a:p>
        </p:txBody>
      </p:sp>
      <p:pic>
        <p:nvPicPr>
          <p:cNvPr id="8" name="Picture 7">
            <a:extLst>
              <a:ext uri="{FF2B5EF4-FFF2-40B4-BE49-F238E27FC236}">
                <a16:creationId xmlns:a16="http://schemas.microsoft.com/office/drawing/2014/main" id="{ABF4A38C-B6EF-ECFD-D807-B38C75101554}"/>
              </a:ext>
            </a:extLst>
          </p:cNvPr>
          <p:cNvPicPr>
            <a:picLocks noChangeAspect="1"/>
          </p:cNvPicPr>
          <p:nvPr/>
        </p:nvPicPr>
        <p:blipFill>
          <a:blip r:embed="rId4"/>
          <a:stretch>
            <a:fillRect/>
          </a:stretch>
        </p:blipFill>
        <p:spPr>
          <a:xfrm>
            <a:off x="6553200" y="1415188"/>
            <a:ext cx="1931021" cy="2307343"/>
          </a:xfrm>
          <a:prstGeom prst="rect">
            <a:avLst/>
          </a:prstGeom>
        </p:spPr>
      </p:pic>
      <p:sp>
        <p:nvSpPr>
          <p:cNvPr id="4" name="TextBox 3">
            <a:extLst>
              <a:ext uri="{FF2B5EF4-FFF2-40B4-BE49-F238E27FC236}">
                <a16:creationId xmlns:a16="http://schemas.microsoft.com/office/drawing/2014/main" id="{6BA87602-086B-F726-2EEC-191A7A39A10D}"/>
              </a:ext>
            </a:extLst>
          </p:cNvPr>
          <p:cNvSpPr txBox="1"/>
          <p:nvPr/>
        </p:nvSpPr>
        <p:spPr>
          <a:xfrm>
            <a:off x="6858000" y="3722531"/>
            <a:ext cx="1828800" cy="1938992"/>
          </a:xfrm>
          <a:prstGeom prst="rect">
            <a:avLst/>
          </a:prstGeom>
          <a:noFill/>
        </p:spPr>
        <p:txBody>
          <a:bodyPr wrap="square" rtlCol="0">
            <a:spAutoFit/>
          </a:bodyPr>
          <a:lstStyle/>
          <a:p>
            <a:r>
              <a:rPr lang="en-US" sz="2400" dirty="0">
                <a:solidFill>
                  <a:srgbClr val="0070C0"/>
                </a:solidFill>
              </a:rPr>
              <a:t>Stacking is sometimes referred to as “rage blousing”</a:t>
            </a:r>
          </a:p>
        </p:txBody>
      </p:sp>
    </p:spTree>
    <p:extLst>
      <p:ext uri="{BB962C8B-B14F-4D97-AF65-F5344CB8AC3E}">
        <p14:creationId xmlns:p14="http://schemas.microsoft.com/office/powerpoint/2010/main" val="2105074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4112" y="945827"/>
            <a:ext cx="771793" cy="771793"/>
          </a:xfrm>
          <a:prstGeom prst="rect">
            <a:avLst/>
          </a:prstGeom>
        </p:spPr>
      </p:pic>
      <p:pic>
        <p:nvPicPr>
          <p:cNvPr id="9" name="Picture 8">
            <a:extLst>
              <a:ext uri="{FF2B5EF4-FFF2-40B4-BE49-F238E27FC236}">
                <a16:creationId xmlns:a16="http://schemas.microsoft.com/office/drawing/2014/main" id="{2A884069-78AB-554A-ABEC-BA2FF4829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2568" y="1591975"/>
            <a:ext cx="2486673" cy="2324705"/>
          </a:xfrm>
          <a:prstGeom prst="rect">
            <a:avLst/>
          </a:prstGeom>
        </p:spPr>
      </p:pic>
      <p:sp>
        <p:nvSpPr>
          <p:cNvPr id="2" name="Title 1">
            <a:extLst>
              <a:ext uri="{FF2B5EF4-FFF2-40B4-BE49-F238E27FC236}">
                <a16:creationId xmlns:a16="http://schemas.microsoft.com/office/drawing/2014/main" id="{9563665C-2452-02A8-4453-99DD3F4CBC4C}"/>
              </a:ext>
            </a:extLst>
          </p:cNvPr>
          <p:cNvSpPr>
            <a:spLocks noGrp="1"/>
          </p:cNvSpPr>
          <p:nvPr>
            <p:ph type="title"/>
          </p:nvPr>
        </p:nvSpPr>
        <p:spPr/>
        <p:txBody>
          <a:bodyPr/>
          <a:lstStyle/>
          <a:p>
            <a:r>
              <a:rPr lang="en-US" dirty="0"/>
              <a:t>Calculating Bolus Insulin Summary</a:t>
            </a:r>
          </a:p>
        </p:txBody>
      </p:sp>
      <p:sp>
        <p:nvSpPr>
          <p:cNvPr id="4" name="Content Placeholder 3">
            <a:extLst>
              <a:ext uri="{FF2B5EF4-FFF2-40B4-BE49-F238E27FC236}">
                <a16:creationId xmlns:a16="http://schemas.microsoft.com/office/drawing/2014/main" id="{5B6F8013-06A3-E0D8-74E9-B240B345D7F2}"/>
              </a:ext>
            </a:extLst>
          </p:cNvPr>
          <p:cNvSpPr>
            <a:spLocks noGrp="1"/>
          </p:cNvSpPr>
          <p:nvPr>
            <p:ph sz="quarter" idx="1"/>
          </p:nvPr>
        </p:nvSpPr>
        <p:spPr>
          <a:xfrm>
            <a:off x="457200" y="1447800"/>
            <a:ext cx="5181600" cy="4937760"/>
          </a:xfrm>
        </p:spPr>
        <p:txBody>
          <a:bodyPr>
            <a:normAutofit/>
          </a:bodyPr>
          <a:lstStyle/>
          <a:p>
            <a:r>
              <a:rPr lang="en-US" sz="3600" dirty="0">
                <a:latin typeface="Calibri" panose="020F0502020204030204" pitchFamily="34" charset="0"/>
                <a:cs typeface="Calibri" panose="020F0502020204030204" pitchFamily="34" charset="0"/>
              </a:rPr>
              <a:t>Three topics to discuss and clarify:</a:t>
            </a:r>
          </a:p>
          <a:p>
            <a:pPr marL="274320" lvl="1" indent="0">
              <a:buNone/>
            </a:pPr>
            <a:r>
              <a:rPr lang="en-US" sz="3000" dirty="0">
                <a:solidFill>
                  <a:srgbClr val="005959"/>
                </a:solidFill>
                <a:latin typeface="Calibri" panose="020F0502020204030204" pitchFamily="34" charset="0"/>
                <a:cs typeface="Calibri" panose="020F0502020204030204" pitchFamily="34" charset="0"/>
              </a:rPr>
              <a:t>1.  </a:t>
            </a:r>
            <a:r>
              <a:rPr lang="en-US" sz="3000" dirty="0">
                <a:latin typeface="Calibri" panose="020F0502020204030204" pitchFamily="34" charset="0"/>
                <a:cs typeface="Calibri" panose="020F0502020204030204" pitchFamily="34" charset="0"/>
              </a:rPr>
              <a:t>Accurate carb counting</a:t>
            </a:r>
          </a:p>
          <a:p>
            <a:pPr marL="274320" lvl="1" indent="0">
              <a:buNone/>
            </a:pPr>
            <a:r>
              <a:rPr lang="en-US" sz="3000" dirty="0">
                <a:solidFill>
                  <a:srgbClr val="005959"/>
                </a:solidFill>
                <a:latin typeface="Calibri" panose="020F0502020204030204" pitchFamily="34" charset="0"/>
                <a:cs typeface="Calibri" panose="020F0502020204030204" pitchFamily="34" charset="0"/>
              </a:rPr>
              <a:t>2.  </a:t>
            </a:r>
            <a:r>
              <a:rPr lang="en-US" sz="3000" dirty="0">
                <a:latin typeface="Calibri" panose="020F0502020204030204" pitchFamily="34" charset="0"/>
                <a:cs typeface="Calibri" panose="020F0502020204030204" pitchFamily="34" charset="0"/>
              </a:rPr>
              <a:t>Accurate bolus ratio</a:t>
            </a:r>
          </a:p>
          <a:p>
            <a:pPr marL="274320" lvl="1" indent="0">
              <a:buNone/>
            </a:pPr>
            <a:r>
              <a:rPr lang="en-US" sz="3000" dirty="0">
                <a:solidFill>
                  <a:srgbClr val="005959"/>
                </a:solidFill>
                <a:latin typeface="Calibri" panose="020F0502020204030204" pitchFamily="34" charset="0"/>
                <a:cs typeface="Calibri" panose="020F0502020204030204" pitchFamily="34" charset="0"/>
              </a:rPr>
              <a:t>3.  </a:t>
            </a:r>
            <a:r>
              <a:rPr lang="en-US" sz="3000" dirty="0">
                <a:latin typeface="Calibri" panose="020F0502020204030204" pitchFamily="34" charset="0"/>
                <a:cs typeface="Calibri" panose="020F0502020204030204" pitchFamily="34" charset="0"/>
              </a:rPr>
              <a:t>Accurate correction bolus</a:t>
            </a:r>
          </a:p>
          <a:p>
            <a:pPr algn="ctr"/>
            <a:endParaRPr lang="en-US" sz="3600" dirty="0">
              <a:latin typeface="Calibri" panose="020F0502020204030204" pitchFamily="34" charset="0"/>
              <a:cs typeface="Calibri" panose="020F0502020204030204" pitchFamily="34" charset="0"/>
            </a:endParaRPr>
          </a:p>
          <a:p>
            <a:pPr marL="0" indent="0" algn="ctr">
              <a:buNone/>
            </a:pPr>
            <a:r>
              <a:rPr lang="en-US" i="1" dirty="0">
                <a:solidFill>
                  <a:srgbClr val="0070C0"/>
                </a:solidFill>
                <a:latin typeface="Calibri" panose="020F0502020204030204" pitchFamily="34" charset="0"/>
                <a:cs typeface="Calibri" panose="020F0502020204030204" pitchFamily="34" charset="0"/>
              </a:rPr>
              <a:t>Each part depends on the accuracy of the previous part(s).</a:t>
            </a:r>
          </a:p>
          <a:p>
            <a:endParaRPr lang="en-US" dirty="0"/>
          </a:p>
        </p:txBody>
      </p:sp>
      <p:sp>
        <p:nvSpPr>
          <p:cNvPr id="3" name="Rectangle: Rounded Corners 2">
            <a:extLst>
              <a:ext uri="{FF2B5EF4-FFF2-40B4-BE49-F238E27FC236}">
                <a16:creationId xmlns:a16="http://schemas.microsoft.com/office/drawing/2014/main" id="{43E794BF-2B6D-05D0-3577-B9EB8EF466F7}"/>
              </a:ext>
            </a:extLst>
          </p:cNvPr>
          <p:cNvSpPr/>
          <p:nvPr/>
        </p:nvSpPr>
        <p:spPr>
          <a:xfrm>
            <a:off x="762000" y="6253675"/>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881260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948" y="982919"/>
            <a:ext cx="829610" cy="829610"/>
          </a:xfrm>
          <a:prstGeom prst="rect">
            <a:avLst/>
          </a:prstGeom>
        </p:spPr>
      </p:pic>
      <p:sp>
        <p:nvSpPr>
          <p:cNvPr id="9" name="Title 8">
            <a:extLst>
              <a:ext uri="{FF2B5EF4-FFF2-40B4-BE49-F238E27FC236}">
                <a16:creationId xmlns:a16="http://schemas.microsoft.com/office/drawing/2014/main" id="{760CB1E7-CDFF-1F41-EF6E-1F66EFA0648B}"/>
              </a:ext>
            </a:extLst>
          </p:cNvPr>
          <p:cNvSpPr>
            <a:spLocks noGrp="1"/>
          </p:cNvSpPr>
          <p:nvPr>
            <p:ph type="title"/>
          </p:nvPr>
        </p:nvSpPr>
        <p:spPr/>
        <p:txBody>
          <a:bodyPr>
            <a:normAutofit fontScale="90000"/>
          </a:bodyPr>
          <a:lstStyle/>
          <a:p>
            <a:r>
              <a:rPr lang="en-US" dirty="0"/>
              <a:t>Toolkit &amp; Basal Bolus Insulin Summary</a:t>
            </a:r>
          </a:p>
        </p:txBody>
      </p:sp>
      <p:sp>
        <p:nvSpPr>
          <p:cNvPr id="10" name="Content Placeholder 9">
            <a:extLst>
              <a:ext uri="{FF2B5EF4-FFF2-40B4-BE49-F238E27FC236}">
                <a16:creationId xmlns:a16="http://schemas.microsoft.com/office/drawing/2014/main" id="{E194BBB7-0C39-249E-4E76-2015BC5A5511}"/>
              </a:ext>
            </a:extLst>
          </p:cNvPr>
          <p:cNvSpPr>
            <a:spLocks noGrp="1"/>
          </p:cNvSpPr>
          <p:nvPr>
            <p:ph sz="quarter" idx="1"/>
          </p:nvPr>
        </p:nvSpPr>
        <p:spPr>
          <a:xfrm>
            <a:off x="609600" y="1219199"/>
            <a:ext cx="5105400" cy="5484351"/>
          </a:xfrm>
        </p:spPr>
        <p:txBody>
          <a:bodyPr>
            <a:normAutofit/>
          </a:bodyPr>
          <a:lstStyle/>
          <a:p>
            <a:pPr marL="0" indent="0">
              <a:buNone/>
            </a:pPr>
            <a:r>
              <a:rPr lang="en-US" sz="3600" dirty="0">
                <a:cs typeface="Calibri" panose="020F0502020204030204" pitchFamily="34" charset="0"/>
              </a:rPr>
              <a:t>Clarify and Review</a:t>
            </a:r>
            <a:r>
              <a:rPr lang="en-US" dirty="0">
                <a:cs typeface="Calibri" panose="020F0502020204030204" pitchFamily="34" charset="0"/>
              </a:rPr>
              <a:t>:</a:t>
            </a:r>
          </a:p>
          <a:p>
            <a:pPr marL="0" indent="0">
              <a:buNone/>
            </a:pPr>
            <a:r>
              <a:rPr lang="en-US" sz="3200" dirty="0">
                <a:latin typeface="Calibri" panose="020F0502020204030204" pitchFamily="34" charset="0"/>
                <a:cs typeface="Calibri" panose="020F0502020204030204" pitchFamily="34" charset="0"/>
              </a:rPr>
              <a:t>1.  Check Toolkit</a:t>
            </a:r>
          </a:p>
          <a:p>
            <a:pPr marL="0" indent="0">
              <a:buNone/>
            </a:pPr>
            <a:r>
              <a:rPr lang="en-US" dirty="0">
                <a:cs typeface="Calibri" panose="020F0502020204030204" pitchFamily="34" charset="0"/>
              </a:rPr>
              <a:t>2</a:t>
            </a:r>
            <a:r>
              <a:rPr lang="en-US" sz="3200" dirty="0">
                <a:latin typeface="Calibri" panose="020F0502020204030204" pitchFamily="34" charset="0"/>
                <a:cs typeface="Calibri" panose="020F0502020204030204" pitchFamily="34" charset="0"/>
              </a:rPr>
              <a:t>.  Basal and bolus insulin dosing and timing.</a:t>
            </a:r>
          </a:p>
          <a:p>
            <a:r>
              <a:rPr lang="en-US" sz="3200" dirty="0"/>
              <a:t>Determine best timin</a:t>
            </a:r>
            <a:r>
              <a:rPr lang="en-US" dirty="0"/>
              <a:t>g, r</a:t>
            </a:r>
            <a:r>
              <a:rPr lang="en-US" sz="3200" dirty="0"/>
              <a:t>atio and dose:</a:t>
            </a:r>
          </a:p>
          <a:p>
            <a:pPr marL="617311" lvl="1" indent="-342991">
              <a:buClr>
                <a:srgbClr val="005959"/>
              </a:buClr>
              <a:buFont typeface="Wingdings" panose="05000000000000000000" pitchFamily="2" charset="2"/>
              <a:buChar char="§"/>
            </a:pPr>
            <a:r>
              <a:rPr lang="en-US" dirty="0"/>
              <a:t>accurate carb counting</a:t>
            </a:r>
          </a:p>
          <a:p>
            <a:pPr marL="617311" lvl="1" indent="-342991">
              <a:buClr>
                <a:srgbClr val="005959"/>
              </a:buClr>
              <a:buFont typeface="Wingdings" panose="05000000000000000000" pitchFamily="2" charset="2"/>
              <a:buChar char="§"/>
            </a:pPr>
            <a:r>
              <a:rPr lang="en-US" dirty="0"/>
              <a:t>correct insulin/carb ratios</a:t>
            </a:r>
          </a:p>
          <a:p>
            <a:pPr marL="617311" lvl="1" indent="-342991">
              <a:buClr>
                <a:srgbClr val="005959"/>
              </a:buClr>
              <a:buFont typeface="Wingdings" panose="05000000000000000000" pitchFamily="2" charset="2"/>
              <a:buChar char="§"/>
            </a:pPr>
            <a:r>
              <a:rPr lang="en-US" dirty="0"/>
              <a:t>correct insulin correction factors</a:t>
            </a:r>
          </a:p>
          <a:p>
            <a:endParaRPr lang="en-US" sz="3200" dirty="0">
              <a:latin typeface="Calibri" panose="020F0502020204030204" pitchFamily="34" charset="0"/>
              <a:cs typeface="Calibri" panose="020F0502020204030204" pitchFamily="34" charset="0"/>
            </a:endParaRPr>
          </a:p>
          <a:p>
            <a:endParaRPr lang="en-US" dirty="0"/>
          </a:p>
        </p:txBody>
      </p:sp>
      <p:sp>
        <p:nvSpPr>
          <p:cNvPr id="2" name="Rectangle: Rounded Corners 1">
            <a:extLst>
              <a:ext uri="{FF2B5EF4-FFF2-40B4-BE49-F238E27FC236}">
                <a16:creationId xmlns:a16="http://schemas.microsoft.com/office/drawing/2014/main" id="{7ACE6A5E-4CDD-FD84-5D8E-82BD872641FE}"/>
              </a:ext>
            </a:extLst>
          </p:cNvPr>
          <p:cNvSpPr/>
          <p:nvPr/>
        </p:nvSpPr>
        <p:spPr>
          <a:xfrm>
            <a:off x="6903445" y="4676653"/>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1D76F703-12E9-D254-D945-D1C70129B843}"/>
              </a:ext>
            </a:extLst>
          </p:cNvPr>
          <p:cNvPicPr>
            <a:picLocks noChangeAspect="1"/>
          </p:cNvPicPr>
          <p:nvPr/>
        </p:nvPicPr>
        <p:blipFill>
          <a:blip r:embed="rId5"/>
          <a:stretch>
            <a:fillRect/>
          </a:stretch>
        </p:blipFill>
        <p:spPr>
          <a:xfrm>
            <a:off x="6172200" y="1432289"/>
            <a:ext cx="2366128" cy="2953504"/>
          </a:xfrm>
          <a:prstGeom prst="rect">
            <a:avLst/>
          </a:prstGeom>
        </p:spPr>
      </p:pic>
    </p:spTree>
    <p:extLst>
      <p:ext uri="{BB962C8B-B14F-4D97-AF65-F5344CB8AC3E}">
        <p14:creationId xmlns:p14="http://schemas.microsoft.com/office/powerpoint/2010/main" val="3744889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8466-C162-9303-278F-5DA3BE29E85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C13B730-39AB-04D2-F92C-50D9C9052E6A}"/>
              </a:ext>
            </a:extLst>
          </p:cNvPr>
          <p:cNvPicPr>
            <a:picLocks noGrp="1" noChangeAspect="1"/>
          </p:cNvPicPr>
          <p:nvPr>
            <p:ph sz="quarter" idx="1"/>
          </p:nvPr>
        </p:nvPicPr>
        <p:blipFill>
          <a:blip r:embed="rId2"/>
          <a:stretch>
            <a:fillRect/>
          </a:stretch>
        </p:blipFill>
        <p:spPr>
          <a:xfrm>
            <a:off x="630659" y="1295400"/>
            <a:ext cx="8174072" cy="5027567"/>
          </a:xfrm>
        </p:spPr>
      </p:pic>
      <p:pic>
        <p:nvPicPr>
          <p:cNvPr id="7" name="Picture 6">
            <a:extLst>
              <a:ext uri="{FF2B5EF4-FFF2-40B4-BE49-F238E27FC236}">
                <a16:creationId xmlns:a16="http://schemas.microsoft.com/office/drawing/2014/main" id="{77B7E227-9CD2-6D0D-0F1C-5558E9E29A82}"/>
              </a:ext>
            </a:extLst>
          </p:cNvPr>
          <p:cNvPicPr>
            <a:picLocks noChangeAspect="1"/>
          </p:cNvPicPr>
          <p:nvPr/>
        </p:nvPicPr>
        <p:blipFill>
          <a:blip r:embed="rId3"/>
          <a:stretch>
            <a:fillRect/>
          </a:stretch>
        </p:blipFill>
        <p:spPr>
          <a:xfrm>
            <a:off x="351837" y="152400"/>
            <a:ext cx="8440325" cy="1220833"/>
          </a:xfrm>
          <a:prstGeom prst="rect">
            <a:avLst/>
          </a:prstGeom>
        </p:spPr>
      </p:pic>
    </p:spTree>
    <p:extLst>
      <p:ext uri="{BB962C8B-B14F-4D97-AF65-F5344CB8AC3E}">
        <p14:creationId xmlns:p14="http://schemas.microsoft.com/office/powerpoint/2010/main" val="255576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606" y="917962"/>
            <a:ext cx="857473" cy="857473"/>
          </a:xfrm>
          <a:prstGeom prst="rect">
            <a:avLst/>
          </a:prstGeom>
        </p:spPr>
      </p:pic>
      <p:sp>
        <p:nvSpPr>
          <p:cNvPr id="2" name="Title 1">
            <a:extLst>
              <a:ext uri="{FF2B5EF4-FFF2-40B4-BE49-F238E27FC236}">
                <a16:creationId xmlns:a16="http://schemas.microsoft.com/office/drawing/2014/main" id="{3BCA524E-EFD4-8C39-0D57-8E18AC2EA22A}"/>
              </a:ext>
            </a:extLst>
          </p:cNvPr>
          <p:cNvSpPr>
            <a:spLocks noGrp="1"/>
          </p:cNvSpPr>
          <p:nvPr>
            <p:ph type="title"/>
          </p:nvPr>
        </p:nvSpPr>
        <p:spPr/>
        <p:txBody>
          <a:bodyPr/>
          <a:lstStyle/>
          <a:p>
            <a:r>
              <a:rPr lang="en-US" dirty="0"/>
              <a:t>Summary and Tips</a:t>
            </a:r>
          </a:p>
        </p:txBody>
      </p:sp>
      <p:sp>
        <p:nvSpPr>
          <p:cNvPr id="4" name="Content Placeholder 3">
            <a:extLst>
              <a:ext uri="{FF2B5EF4-FFF2-40B4-BE49-F238E27FC236}">
                <a16:creationId xmlns:a16="http://schemas.microsoft.com/office/drawing/2014/main" id="{916E9E32-6424-4558-03F8-7CBB4AA145F0}"/>
              </a:ext>
            </a:extLst>
          </p:cNvPr>
          <p:cNvSpPr>
            <a:spLocks noGrp="1"/>
          </p:cNvSpPr>
          <p:nvPr>
            <p:ph sz="quarter" idx="1"/>
          </p:nvPr>
        </p:nvSpPr>
        <p:spPr>
          <a:xfrm>
            <a:off x="277971" y="1143000"/>
            <a:ext cx="4700847" cy="4937760"/>
          </a:xfrm>
        </p:spPr>
        <p:txBody>
          <a:bodyPr>
            <a:normAutofit fontScale="92500"/>
          </a:bodyPr>
          <a:lstStyle/>
          <a:p>
            <a:pPr marL="0" indent="0">
              <a:buNone/>
            </a:pPr>
            <a:endParaRPr lang="en-US" sz="1000" b="1" dirty="0">
              <a:latin typeface="Baskerville Old Face" panose="02020602080505020303" pitchFamily="18" charset="0"/>
            </a:endParaRPr>
          </a:p>
          <a:p>
            <a:pPr marL="342991" indent="-342991">
              <a:buClr>
                <a:srgbClr val="005959"/>
              </a:buClr>
              <a:buFont typeface="Wingdings" panose="05000000000000000000" pitchFamily="2" charset="2"/>
              <a:buChar char="§"/>
            </a:pPr>
            <a:r>
              <a:rPr lang="en-US" sz="3200" dirty="0">
                <a:latin typeface="Calibri" panose="020F0502020204030204" pitchFamily="34" charset="0"/>
                <a:cs typeface="Calibri" panose="020F0502020204030204" pitchFamily="34" charset="0"/>
              </a:rPr>
              <a:t>Encourage </a:t>
            </a:r>
            <a:r>
              <a:rPr lang="en-US" dirty="0">
                <a:cs typeface="Calibri" panose="020F0502020204030204" pitchFamily="34" charset="0"/>
              </a:rPr>
              <a:t>individual</a:t>
            </a:r>
            <a:r>
              <a:rPr lang="en-US" sz="3200" dirty="0">
                <a:latin typeface="Calibri" panose="020F0502020204030204" pitchFamily="34" charset="0"/>
                <a:cs typeface="Calibri" panose="020F0502020204030204" pitchFamily="34" charset="0"/>
              </a:rPr>
              <a:t> to go through these steps on an ongoing basis, to make sure that the toolkit is current and insulin dosing and ratios are on target.</a:t>
            </a:r>
          </a:p>
          <a:p>
            <a:pPr>
              <a:buClr>
                <a:srgbClr val="005959"/>
              </a:buClr>
            </a:pPr>
            <a:endParaRPr lang="en-US" sz="1600" dirty="0">
              <a:latin typeface="Calibri" panose="020F0502020204030204" pitchFamily="34" charset="0"/>
              <a:cs typeface="Calibri" panose="020F0502020204030204" pitchFamily="34" charset="0"/>
            </a:endParaRPr>
          </a:p>
          <a:p>
            <a:pPr marL="342991" indent="-342991">
              <a:buClr>
                <a:srgbClr val="005959"/>
              </a:buClr>
              <a:buFont typeface="Wingdings" panose="05000000000000000000" pitchFamily="2" charset="2"/>
              <a:buChar char="§"/>
            </a:pPr>
            <a:r>
              <a:rPr lang="en-US" sz="3200" dirty="0">
                <a:latin typeface="Calibri" panose="020F0502020204030204" pitchFamily="34" charset="0"/>
                <a:cs typeface="Calibri" panose="020F0502020204030204" pitchFamily="34" charset="0"/>
              </a:rPr>
              <a:t>Expect that over time, ratios and corrections need to be adjusted.</a:t>
            </a:r>
          </a:p>
          <a:p>
            <a:endParaRPr lang="en-US" dirty="0"/>
          </a:p>
        </p:txBody>
      </p:sp>
      <p:pic>
        <p:nvPicPr>
          <p:cNvPr id="8" name="Picture 7">
            <a:extLst>
              <a:ext uri="{FF2B5EF4-FFF2-40B4-BE49-F238E27FC236}">
                <a16:creationId xmlns:a16="http://schemas.microsoft.com/office/drawing/2014/main" id="{227CAD35-59C4-9DFE-F2B0-E21929642953}"/>
              </a:ext>
            </a:extLst>
          </p:cNvPr>
          <p:cNvPicPr>
            <a:picLocks noChangeAspect="1"/>
          </p:cNvPicPr>
          <p:nvPr/>
        </p:nvPicPr>
        <p:blipFill>
          <a:blip r:embed="rId4"/>
          <a:stretch>
            <a:fillRect/>
          </a:stretch>
        </p:blipFill>
        <p:spPr>
          <a:xfrm>
            <a:off x="5622182" y="1676400"/>
            <a:ext cx="2967381" cy="4079296"/>
          </a:xfrm>
          <a:prstGeom prst="rect">
            <a:avLst/>
          </a:prstGeom>
        </p:spPr>
      </p:pic>
      <p:sp>
        <p:nvSpPr>
          <p:cNvPr id="3" name="Rectangle: Rounded Corners 2">
            <a:extLst>
              <a:ext uri="{FF2B5EF4-FFF2-40B4-BE49-F238E27FC236}">
                <a16:creationId xmlns:a16="http://schemas.microsoft.com/office/drawing/2014/main" id="{BDCEC58D-1F08-4BFF-A50F-52E257FE933F}"/>
              </a:ext>
            </a:extLst>
          </p:cNvPr>
          <p:cNvSpPr/>
          <p:nvPr/>
        </p:nvSpPr>
        <p:spPr>
          <a:xfrm>
            <a:off x="762000" y="6253675"/>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713911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533" y="944672"/>
            <a:ext cx="857473" cy="857473"/>
          </a:xfrm>
          <a:prstGeom prst="rect">
            <a:avLst/>
          </a:prstGeom>
        </p:spPr>
      </p:pic>
      <p:sp>
        <p:nvSpPr>
          <p:cNvPr id="12" name="TextBox 11"/>
          <p:cNvSpPr txBox="1"/>
          <p:nvPr/>
        </p:nvSpPr>
        <p:spPr>
          <a:xfrm>
            <a:off x="627623" y="1775436"/>
            <a:ext cx="4801850" cy="706988"/>
          </a:xfrm>
          <a:prstGeom prst="rect">
            <a:avLst/>
          </a:prstGeom>
          <a:noFill/>
        </p:spPr>
        <p:txBody>
          <a:bodyPr wrap="square" rtlCol="0">
            <a:spAutoFit/>
          </a:bodyPr>
          <a:lstStyle/>
          <a:p>
            <a:pPr>
              <a:lnSpc>
                <a:spcPts val="1275"/>
              </a:lnSpc>
            </a:pPr>
            <a:endParaRPr lang="en-US" sz="1350" b="1" dirty="0">
              <a:latin typeface="Baskerville Old Face" panose="02020602080505020303" pitchFamily="18" charset="0"/>
            </a:endParaRPr>
          </a:p>
          <a:p>
            <a:pPr>
              <a:lnSpc>
                <a:spcPts val="2251"/>
              </a:lnSpc>
            </a:pPr>
            <a:endParaRPr lang="en-US" sz="2101" dirty="0"/>
          </a:p>
          <a:p>
            <a:pPr algn="ctr">
              <a:lnSpc>
                <a:spcPts val="1125"/>
              </a:lnSpc>
            </a:pPr>
            <a:endParaRPr lang="en-US" sz="1350" b="1" dirty="0">
              <a:latin typeface="Baskerville Old Face" panose="02020602080505020303" pitchFamily="18" charset="0"/>
            </a:endParaRPr>
          </a:p>
        </p:txBody>
      </p:sp>
      <p:sp>
        <p:nvSpPr>
          <p:cNvPr id="2" name="Title 1">
            <a:extLst>
              <a:ext uri="{FF2B5EF4-FFF2-40B4-BE49-F238E27FC236}">
                <a16:creationId xmlns:a16="http://schemas.microsoft.com/office/drawing/2014/main" id="{BB43C1EA-9083-6154-A0A1-52E11B4DD00E}"/>
              </a:ext>
            </a:extLst>
          </p:cNvPr>
          <p:cNvSpPr>
            <a:spLocks noGrp="1"/>
          </p:cNvSpPr>
          <p:nvPr>
            <p:ph type="title"/>
          </p:nvPr>
        </p:nvSpPr>
        <p:spPr/>
        <p:txBody>
          <a:bodyPr>
            <a:normAutofit fontScale="90000"/>
          </a:bodyPr>
          <a:lstStyle/>
          <a:p>
            <a:r>
              <a:rPr lang="en-US" dirty="0"/>
              <a:t>ReVive 5 Program – Fresh Perspective</a:t>
            </a:r>
          </a:p>
        </p:txBody>
      </p:sp>
      <p:sp>
        <p:nvSpPr>
          <p:cNvPr id="4" name="Content Placeholder 3">
            <a:extLst>
              <a:ext uri="{FF2B5EF4-FFF2-40B4-BE49-F238E27FC236}">
                <a16:creationId xmlns:a16="http://schemas.microsoft.com/office/drawing/2014/main" id="{C23A53DF-24CD-486E-35DC-005120CE1D08}"/>
              </a:ext>
            </a:extLst>
          </p:cNvPr>
          <p:cNvSpPr>
            <a:spLocks noGrp="1"/>
          </p:cNvSpPr>
          <p:nvPr>
            <p:ph sz="quarter" idx="1"/>
          </p:nvPr>
        </p:nvSpPr>
        <p:spPr>
          <a:xfrm>
            <a:off x="381000" y="1275753"/>
            <a:ext cx="5048473" cy="5557894"/>
          </a:xfrm>
        </p:spPr>
        <p:txBody>
          <a:bodyPr>
            <a:normAutofit/>
          </a:bodyPr>
          <a:lstStyle/>
          <a:p>
            <a:pPr marL="0" indent="0">
              <a:buNone/>
            </a:pPr>
            <a:r>
              <a:rPr lang="en-US" sz="3200" b="1" dirty="0"/>
              <a:t>The purpose of ReVive 5 Program:</a:t>
            </a:r>
          </a:p>
          <a:p>
            <a:pPr marL="342991" indent="-342991">
              <a:buFont typeface="Wingdings" pitchFamily="2" charset="2"/>
              <a:buChar char="§"/>
            </a:pPr>
            <a:r>
              <a:rPr lang="en-US" sz="3200" dirty="0"/>
              <a:t>To help look at things differently.</a:t>
            </a:r>
          </a:p>
          <a:p>
            <a:pPr marL="342991" indent="-342991">
              <a:buFont typeface="Wingdings" pitchFamily="2" charset="2"/>
              <a:buChar char="§"/>
            </a:pPr>
            <a:r>
              <a:rPr lang="en-US" sz="3200" dirty="0"/>
              <a:t>To gain a new perspective.</a:t>
            </a:r>
          </a:p>
          <a:p>
            <a:pPr marL="342991" indent="-342991">
              <a:buFont typeface="Wingdings" pitchFamily="2" charset="2"/>
              <a:buChar char="§"/>
            </a:pPr>
            <a:r>
              <a:rPr lang="en-US" sz="3200" dirty="0"/>
              <a:t>To get out of a blood glucose rut.</a:t>
            </a:r>
          </a:p>
          <a:p>
            <a:endParaRPr lang="en-US" sz="3200" b="1" dirty="0"/>
          </a:p>
          <a:p>
            <a:endParaRPr lang="en-US" dirty="0"/>
          </a:p>
        </p:txBody>
      </p:sp>
      <p:pic>
        <p:nvPicPr>
          <p:cNvPr id="6" name="Picture 5" descr="Child in pirate costume">
            <a:extLst>
              <a:ext uri="{FF2B5EF4-FFF2-40B4-BE49-F238E27FC236}">
                <a16:creationId xmlns:a16="http://schemas.microsoft.com/office/drawing/2014/main" id="{972DA373-0B0C-8912-6B1A-BD1FCB0577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0346" y="1275753"/>
            <a:ext cx="3111681" cy="2273162"/>
          </a:xfrm>
          <a:prstGeom prst="rect">
            <a:avLst/>
          </a:prstGeom>
        </p:spPr>
      </p:pic>
      <p:sp>
        <p:nvSpPr>
          <p:cNvPr id="3" name="Rectangle: Rounded Corners 2">
            <a:extLst>
              <a:ext uri="{FF2B5EF4-FFF2-40B4-BE49-F238E27FC236}">
                <a16:creationId xmlns:a16="http://schemas.microsoft.com/office/drawing/2014/main" id="{938BC82F-12B1-4885-5D1F-C9A5B3542DD6}"/>
              </a:ext>
            </a:extLst>
          </p:cNvPr>
          <p:cNvSpPr/>
          <p:nvPr/>
        </p:nvSpPr>
        <p:spPr>
          <a:xfrm>
            <a:off x="1524000" y="6220555"/>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extBox 7">
            <a:extLst>
              <a:ext uri="{FF2B5EF4-FFF2-40B4-BE49-F238E27FC236}">
                <a16:creationId xmlns:a16="http://schemas.microsoft.com/office/drawing/2014/main" id="{A1CC43CC-CA04-E4CB-51ED-1CF74F973CB6}"/>
              </a:ext>
            </a:extLst>
          </p:cNvPr>
          <p:cNvSpPr txBox="1"/>
          <p:nvPr/>
        </p:nvSpPr>
        <p:spPr>
          <a:xfrm>
            <a:off x="5455397" y="3548915"/>
            <a:ext cx="3562127" cy="2677656"/>
          </a:xfrm>
          <a:prstGeom prst="rect">
            <a:avLst/>
          </a:prstGeom>
          <a:noFill/>
        </p:spPr>
        <p:txBody>
          <a:bodyPr wrap="square">
            <a:spAutoFit/>
          </a:bodyPr>
          <a:lstStyle/>
          <a:p>
            <a:pPr algn="ctr"/>
            <a:r>
              <a:rPr lang="en-US" sz="2400" dirty="0">
                <a:solidFill>
                  <a:srgbClr val="0070C0"/>
                </a:solidFill>
              </a:rPr>
              <a:t>With new perspective, we </a:t>
            </a:r>
            <a:r>
              <a:rPr lang="en-US" sz="2400" i="1" dirty="0">
                <a:solidFill>
                  <a:srgbClr val="0070C0"/>
                </a:solidFill>
              </a:rPr>
              <a:t>partner with the person with diabetes </a:t>
            </a:r>
          </a:p>
          <a:p>
            <a:pPr algn="ctr"/>
            <a:r>
              <a:rPr lang="en-US" sz="2400" i="1" dirty="0">
                <a:solidFill>
                  <a:srgbClr val="0070C0"/>
                </a:solidFill>
              </a:rPr>
              <a:t>Who is the expert in their lives</a:t>
            </a:r>
          </a:p>
          <a:p>
            <a:pPr algn="ctr"/>
            <a:r>
              <a:rPr lang="en-US" sz="2400" i="1" dirty="0">
                <a:solidFill>
                  <a:srgbClr val="0070C0"/>
                </a:solidFill>
              </a:rPr>
              <a:t>To figure out what to do about it.</a:t>
            </a:r>
            <a:endParaRPr lang="en-US" sz="1800" dirty="0">
              <a:solidFill>
                <a:srgbClr val="0070C0"/>
              </a:solidFill>
            </a:endParaRPr>
          </a:p>
        </p:txBody>
      </p:sp>
    </p:spTree>
    <p:extLst>
      <p:ext uri="{BB962C8B-B14F-4D97-AF65-F5344CB8AC3E}">
        <p14:creationId xmlns:p14="http://schemas.microsoft.com/office/powerpoint/2010/main" val="265273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C374-B49B-2EFD-AA62-CB044A31E763}"/>
              </a:ext>
            </a:extLst>
          </p:cNvPr>
          <p:cNvSpPr>
            <a:spLocks noGrp="1"/>
          </p:cNvSpPr>
          <p:nvPr>
            <p:ph type="title"/>
          </p:nvPr>
        </p:nvSpPr>
        <p:spPr/>
        <p:txBody>
          <a:bodyPr/>
          <a:lstStyle/>
          <a:p>
            <a:r>
              <a:rPr lang="en-US" dirty="0"/>
              <a:t>Let’s Take a 15 minute Break</a:t>
            </a:r>
          </a:p>
        </p:txBody>
      </p:sp>
      <p:pic>
        <p:nvPicPr>
          <p:cNvPr id="5" name="Content Placeholder 4" descr="Pour-over coffee in glass flask">
            <a:extLst>
              <a:ext uri="{FF2B5EF4-FFF2-40B4-BE49-F238E27FC236}">
                <a16:creationId xmlns:a16="http://schemas.microsoft.com/office/drawing/2014/main" id="{52D710F1-4CB1-AFBB-894C-E10E4DA55C51}"/>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914400" y="1447800"/>
            <a:ext cx="7155033" cy="4937125"/>
          </a:xfrm>
        </p:spPr>
      </p:pic>
    </p:spTree>
    <p:extLst>
      <p:ext uri="{BB962C8B-B14F-4D97-AF65-F5344CB8AC3E}">
        <p14:creationId xmlns:p14="http://schemas.microsoft.com/office/powerpoint/2010/main" val="357095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D9F4F-F155-5379-5891-58126FCDA9E9}"/>
              </a:ext>
            </a:extLst>
          </p:cNvPr>
          <p:cNvSpPr>
            <a:spLocks noGrp="1"/>
          </p:cNvSpPr>
          <p:nvPr>
            <p:ph type="title"/>
          </p:nvPr>
        </p:nvSpPr>
        <p:spPr/>
        <p:txBody>
          <a:bodyPr>
            <a:normAutofit fontScale="90000"/>
          </a:bodyPr>
          <a:lstStyle/>
          <a:p>
            <a:r>
              <a:rPr lang="en-US" dirty="0"/>
              <a:t> Coach Beverly - Speaker for Session 2</a:t>
            </a:r>
          </a:p>
        </p:txBody>
      </p:sp>
      <p:sp>
        <p:nvSpPr>
          <p:cNvPr id="4" name="Rectangle: Rounded Corners 3">
            <a:extLst>
              <a:ext uri="{FF2B5EF4-FFF2-40B4-BE49-F238E27FC236}">
                <a16:creationId xmlns:a16="http://schemas.microsoft.com/office/drawing/2014/main" id="{B8A2FD33-BAC8-45CF-0293-5D46417F0BB0}"/>
              </a:ext>
            </a:extLst>
          </p:cNvPr>
          <p:cNvSpPr/>
          <p:nvPr/>
        </p:nvSpPr>
        <p:spPr>
          <a:xfrm>
            <a:off x="963546" y="1308855"/>
            <a:ext cx="2895600" cy="1618991"/>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TextBox 6">
            <a:extLst>
              <a:ext uri="{FF2B5EF4-FFF2-40B4-BE49-F238E27FC236}">
                <a16:creationId xmlns:a16="http://schemas.microsoft.com/office/drawing/2014/main" id="{ACD0EB28-6C3B-47A5-FE37-2C020AA93175}"/>
              </a:ext>
            </a:extLst>
          </p:cNvPr>
          <p:cNvSpPr txBox="1"/>
          <p:nvPr/>
        </p:nvSpPr>
        <p:spPr>
          <a:xfrm>
            <a:off x="740695" y="3093701"/>
            <a:ext cx="3972016" cy="3970318"/>
          </a:xfrm>
          <a:prstGeom prst="rect">
            <a:avLst/>
          </a:prstGeom>
          <a:noFill/>
        </p:spPr>
        <p:txBody>
          <a:bodyPr wrap="square">
            <a:spAutoFit/>
          </a:bodyPr>
          <a:lstStyle/>
          <a:p>
            <a:pPr algn="l"/>
            <a:r>
              <a:rPr lang="en-US" dirty="0">
                <a:solidFill>
                  <a:srgbClr val="000000"/>
                </a:solidFill>
                <a:latin typeface="signika_negativeregular"/>
              </a:rPr>
              <a:t>Beverly Thomassian is president and CEO of Diabetes Education Services. She served as a lead coach in the Embark Study and provided hundreds of calls to people living with type 1 as part of the study</a:t>
            </a:r>
            <a:r>
              <a:rPr lang="en-US" b="0" i="0" dirty="0">
                <a:solidFill>
                  <a:srgbClr val="000000"/>
                </a:solidFill>
                <a:effectLst/>
                <a:latin typeface="signika_negativeregular"/>
              </a:rPr>
              <a:t>.</a:t>
            </a:r>
          </a:p>
          <a:p>
            <a:pPr algn="l"/>
            <a:r>
              <a:rPr lang="en-US" dirty="0">
                <a:solidFill>
                  <a:srgbClr val="000000"/>
                </a:solidFill>
                <a:latin typeface="signika_negativeregular"/>
              </a:rPr>
              <a:t>She transformed her approach and increased her confidence during this one -year study, and now incorporates the strategies learned in her clinical practice.</a:t>
            </a:r>
            <a:endParaRPr lang="en-US" b="0" i="0" dirty="0">
              <a:solidFill>
                <a:srgbClr val="000000"/>
              </a:solidFill>
              <a:effectLst/>
              <a:latin typeface="signika_negativeregular"/>
            </a:endParaRPr>
          </a:p>
          <a:p>
            <a:pPr algn="l"/>
            <a:endParaRPr lang="en-US" b="0" i="0" dirty="0">
              <a:solidFill>
                <a:srgbClr val="000000"/>
              </a:solidFill>
              <a:effectLst/>
              <a:latin typeface="signika_negativeregular"/>
            </a:endParaRPr>
          </a:p>
          <a:p>
            <a:pPr algn="l"/>
            <a:endParaRPr lang="en-US" b="0" i="0" dirty="0">
              <a:solidFill>
                <a:srgbClr val="000000"/>
              </a:solidFill>
              <a:effectLst/>
              <a:latin typeface="signika_negativeregular"/>
            </a:endParaRPr>
          </a:p>
          <a:p>
            <a:endParaRPr lang="en-US" dirty="0">
              <a:solidFill>
                <a:srgbClr val="000000"/>
              </a:solidFill>
              <a:latin typeface="signika_negativeregular"/>
            </a:endParaRPr>
          </a:p>
        </p:txBody>
      </p:sp>
      <p:pic>
        <p:nvPicPr>
          <p:cNvPr id="1026" name="Picture 2">
            <a:extLst>
              <a:ext uri="{FF2B5EF4-FFF2-40B4-BE49-F238E27FC236}">
                <a16:creationId xmlns:a16="http://schemas.microsoft.com/office/drawing/2014/main" id="{F88B8E7F-F640-BAB5-AACC-0016F2DF67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0340" y="1453723"/>
            <a:ext cx="1778000" cy="19842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95CCB2-55DD-358A-D00A-43532923B934}"/>
              </a:ext>
            </a:extLst>
          </p:cNvPr>
          <p:cNvSpPr txBox="1"/>
          <p:nvPr/>
        </p:nvSpPr>
        <p:spPr>
          <a:xfrm>
            <a:off x="5828240" y="4398750"/>
            <a:ext cx="2362200" cy="646331"/>
          </a:xfrm>
          <a:prstGeom prst="rect">
            <a:avLst/>
          </a:prstGeom>
          <a:noFill/>
        </p:spPr>
        <p:txBody>
          <a:bodyPr wrap="square" rtlCol="0">
            <a:spAutoFit/>
          </a:bodyPr>
          <a:lstStyle/>
          <a:p>
            <a:r>
              <a:rPr lang="en-US" dirty="0">
                <a:solidFill>
                  <a:srgbClr val="0070C0"/>
                </a:solidFill>
              </a:rPr>
              <a:t>Beverly has no conflict of interest to disclose</a:t>
            </a:r>
            <a:r>
              <a:rPr lang="en-US" dirty="0"/>
              <a:t>.</a:t>
            </a:r>
          </a:p>
        </p:txBody>
      </p:sp>
      <p:sp>
        <p:nvSpPr>
          <p:cNvPr id="8" name="TextBox 7">
            <a:extLst>
              <a:ext uri="{FF2B5EF4-FFF2-40B4-BE49-F238E27FC236}">
                <a16:creationId xmlns:a16="http://schemas.microsoft.com/office/drawing/2014/main" id="{64DB3DB5-0CCD-333D-6E8E-70D6FCEC01CC}"/>
              </a:ext>
            </a:extLst>
          </p:cNvPr>
          <p:cNvSpPr txBox="1"/>
          <p:nvPr/>
        </p:nvSpPr>
        <p:spPr>
          <a:xfrm>
            <a:off x="5257800" y="3575758"/>
            <a:ext cx="3350683" cy="685188"/>
          </a:xfrm>
          <a:prstGeom prst="rect">
            <a:avLst/>
          </a:prstGeom>
          <a:noFill/>
        </p:spPr>
        <p:txBody>
          <a:bodyPr wrap="square">
            <a:spAutoFit/>
          </a:bodyPr>
          <a:lstStyle/>
          <a:p>
            <a:pPr marL="0" indent="0" algn="ctr">
              <a:lnSpc>
                <a:spcPct val="110000"/>
              </a:lnSpc>
              <a:buNone/>
            </a:pPr>
            <a:r>
              <a:rPr lang="en-US" sz="1800" i="0" dirty="0">
                <a:solidFill>
                  <a:schemeClr val="bg2">
                    <a:lumMod val="25000"/>
                  </a:schemeClr>
                </a:solidFill>
                <a:effectLst/>
                <a:cs typeface="Calibri" panose="020F0502020204030204" pitchFamily="34" charset="0"/>
              </a:rPr>
              <a:t>Beverl</a:t>
            </a:r>
            <a:r>
              <a:rPr lang="en-US" sz="1800" dirty="0">
                <a:solidFill>
                  <a:schemeClr val="bg2">
                    <a:lumMod val="25000"/>
                  </a:schemeClr>
                </a:solidFill>
                <a:cs typeface="Calibri" panose="020F0502020204030204" pitchFamily="34" charset="0"/>
              </a:rPr>
              <a:t>y Thomassian (She/her)</a:t>
            </a:r>
            <a:br>
              <a:rPr lang="en-US" sz="1800" dirty="0">
                <a:solidFill>
                  <a:schemeClr val="bg2">
                    <a:lumMod val="25000"/>
                  </a:schemeClr>
                </a:solidFill>
                <a:cs typeface="Calibri" panose="020F0502020204030204" pitchFamily="34" charset="0"/>
              </a:rPr>
            </a:br>
            <a:r>
              <a:rPr lang="en-US" sz="1800" dirty="0">
                <a:solidFill>
                  <a:schemeClr val="bg2">
                    <a:lumMod val="25000"/>
                  </a:schemeClr>
                </a:solidFill>
                <a:cs typeface="Calibri" panose="020F0502020204030204" pitchFamily="34" charset="0"/>
              </a:rPr>
              <a:t> RN, MPH, CDCES, BC-ADM</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4850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7ADBD42-AD5A-8245-8245-91AD3260B513}"/>
              </a:ext>
            </a:extLst>
          </p:cNvPr>
          <p:cNvSpPr>
            <a:spLocks noGrp="1"/>
          </p:cNvSpPr>
          <p:nvPr>
            <p:ph type="title"/>
          </p:nvPr>
        </p:nvSpPr>
        <p:spPr>
          <a:xfrm>
            <a:off x="453585" y="304800"/>
            <a:ext cx="8173580" cy="1269853"/>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Glycemic Management and Discovering the Expert Within – So Far…</a:t>
            </a:r>
          </a:p>
        </p:txBody>
      </p:sp>
      <p:sp>
        <p:nvSpPr>
          <p:cNvPr id="4" name="Footer Placeholder 3">
            <a:extLst>
              <a:ext uri="{FF2B5EF4-FFF2-40B4-BE49-F238E27FC236}">
                <a16:creationId xmlns:a16="http://schemas.microsoft.com/office/drawing/2014/main" id="{81738DB7-ACA5-E242-B895-5D3DEFE69010}"/>
              </a:ext>
            </a:extLst>
          </p:cNvPr>
          <p:cNvSpPr>
            <a:spLocks noGrp="1"/>
          </p:cNvSpPr>
          <p:nvPr>
            <p:ph type="ftr" sz="quarter" idx="12"/>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AC1E07E3-81DE-3746-A4F4-E99A6F108D23}"/>
              </a:ext>
            </a:extLst>
          </p:cNvPr>
          <p:cNvSpPr>
            <a:spLocks noGrp="1"/>
          </p:cNvSpPr>
          <p:nvPr>
            <p:ph type="sldNum" sz="quarter" idx="13"/>
          </p:nvPr>
        </p:nvSpPr>
        <p:spPr/>
        <p:txBody>
          <a:bodyPr/>
          <a:lstStyle/>
          <a:p>
            <a:fld id="{7BCC8D0D-EAEC-449D-9161-023DFF90F2E2}" type="slidenum">
              <a:rPr lang="en-US" smtClean="0"/>
              <a:pPr/>
              <a:t>80</a:t>
            </a:fld>
            <a:endParaRPr lang="en-US" dirty="0"/>
          </a:p>
        </p:txBody>
      </p:sp>
      <p:sp>
        <p:nvSpPr>
          <p:cNvPr id="7" name="Content Placeholder 6">
            <a:extLst>
              <a:ext uri="{FF2B5EF4-FFF2-40B4-BE49-F238E27FC236}">
                <a16:creationId xmlns:a16="http://schemas.microsoft.com/office/drawing/2014/main" id="{41399C48-461D-54E1-6802-52B33FE63C5E}"/>
              </a:ext>
            </a:extLst>
          </p:cNvPr>
          <p:cNvSpPr>
            <a:spLocks noGrp="1"/>
          </p:cNvSpPr>
          <p:nvPr>
            <p:ph sz="quarter" idx="18"/>
          </p:nvPr>
        </p:nvSpPr>
        <p:spPr>
          <a:xfrm>
            <a:off x="453585" y="1752600"/>
            <a:ext cx="4956615" cy="4876800"/>
          </a:xfrm>
        </p:spPr>
        <p:txBody>
          <a:bodyPr>
            <a:normAutofit fontScale="77500" lnSpcReduction="20000"/>
          </a:bodyPr>
          <a:lstStyle/>
          <a:p>
            <a:pPr>
              <a:lnSpc>
                <a:spcPct val="120000"/>
              </a:lnSpc>
            </a:pPr>
            <a:r>
              <a:rPr lang="en-US" sz="3600" dirty="0"/>
              <a:t>Type 1 diabetes review</a:t>
            </a:r>
          </a:p>
          <a:p>
            <a:pPr>
              <a:lnSpc>
                <a:spcPct val="120000"/>
              </a:lnSpc>
            </a:pPr>
            <a:r>
              <a:rPr lang="en-US" sz="3600" dirty="0"/>
              <a:t>Organize and optimize diabetes tool kit</a:t>
            </a:r>
          </a:p>
          <a:p>
            <a:pPr>
              <a:lnSpc>
                <a:spcPct val="120000"/>
              </a:lnSpc>
            </a:pPr>
            <a:r>
              <a:rPr lang="en-US" sz="3600" dirty="0"/>
              <a:t>The basics of basal and bolus insulin</a:t>
            </a:r>
          </a:p>
          <a:p>
            <a:pPr>
              <a:lnSpc>
                <a:spcPct val="120000"/>
              </a:lnSpc>
            </a:pPr>
            <a:r>
              <a:rPr lang="en-US" sz="3600" dirty="0"/>
              <a:t>Practical tips for accurate carb counting</a:t>
            </a:r>
          </a:p>
          <a:p>
            <a:pPr>
              <a:lnSpc>
                <a:spcPct val="120000"/>
              </a:lnSpc>
            </a:pPr>
            <a:r>
              <a:rPr lang="en-US" sz="3600" dirty="0"/>
              <a:t>Carb ratios and corrections</a:t>
            </a:r>
          </a:p>
          <a:p>
            <a:pPr>
              <a:lnSpc>
                <a:spcPct val="120000"/>
              </a:lnSpc>
            </a:pPr>
            <a:r>
              <a:rPr lang="en-US" sz="3600" dirty="0"/>
              <a:t>Optimize management based on personal goals (not ours)</a:t>
            </a:r>
          </a:p>
          <a:p>
            <a:endParaRPr lang="en-US" dirty="0"/>
          </a:p>
        </p:txBody>
      </p:sp>
      <p:pic>
        <p:nvPicPr>
          <p:cNvPr id="2" name="Content Placeholder 3">
            <a:extLst>
              <a:ext uri="{FF2B5EF4-FFF2-40B4-BE49-F238E27FC236}">
                <a16:creationId xmlns:a16="http://schemas.microsoft.com/office/drawing/2014/main" id="{8A51A27A-48B9-9A2B-A452-A7663E6B1AE5}"/>
              </a:ext>
            </a:extLst>
          </p:cNvPr>
          <p:cNvPicPr>
            <a:picLocks noChangeAspect="1"/>
          </p:cNvPicPr>
          <p:nvPr/>
        </p:nvPicPr>
        <p:blipFill>
          <a:blip r:embed="rId3"/>
          <a:stretch>
            <a:fillRect/>
          </a:stretch>
        </p:blipFill>
        <p:spPr>
          <a:xfrm>
            <a:off x="5943600" y="1828800"/>
            <a:ext cx="2133600" cy="1779609"/>
          </a:xfrm>
          <a:prstGeom prst="rect">
            <a:avLst/>
          </a:prstGeom>
        </p:spPr>
      </p:pic>
    </p:spTree>
    <p:extLst>
      <p:ext uri="{BB962C8B-B14F-4D97-AF65-F5344CB8AC3E}">
        <p14:creationId xmlns:p14="http://schemas.microsoft.com/office/powerpoint/2010/main" val="322092181"/>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F469-A70D-E002-CE33-1A9926DDD296}"/>
              </a:ext>
            </a:extLst>
          </p:cNvPr>
          <p:cNvSpPr>
            <a:spLocks noGrp="1"/>
          </p:cNvSpPr>
          <p:nvPr>
            <p:ph type="title"/>
          </p:nvPr>
        </p:nvSpPr>
        <p:spPr/>
        <p:txBody>
          <a:bodyPr/>
          <a:lstStyle/>
          <a:p>
            <a:r>
              <a:rPr lang="en-US" dirty="0"/>
              <a:t>ReVive 5 Steps</a:t>
            </a:r>
          </a:p>
        </p:txBody>
      </p:sp>
      <p:sp>
        <p:nvSpPr>
          <p:cNvPr id="14" name="Content Placeholder 13"/>
          <p:cNvSpPr>
            <a:spLocks noGrp="1"/>
          </p:cNvSpPr>
          <p:nvPr>
            <p:ph sz="quarter" idx="1"/>
          </p:nvPr>
        </p:nvSpPr>
        <p:spPr/>
        <p:txBody>
          <a:bodyPr>
            <a:normAutofit fontScale="92500"/>
          </a:bodyPr>
          <a:lstStyle/>
          <a:p>
            <a:pPr marL="0" indent="0">
              <a:lnSpc>
                <a:spcPct val="110000"/>
              </a:lnSpc>
              <a:spcBef>
                <a:spcPts val="0"/>
              </a:spcBef>
              <a:buNone/>
            </a:pPr>
            <a:r>
              <a:rPr lang="en-US" b="1" dirty="0">
                <a:latin typeface="Calibri" panose="020F0502020204030204" pitchFamily="34" charset="0"/>
                <a:ea typeface="Calibri" panose="020F0502020204030204" pitchFamily="34" charset="0"/>
              </a:rPr>
              <a:t>5 Steps to Address Distress Diabetes and Enhance Management</a:t>
            </a:r>
            <a:endParaRPr lang="en-US" dirty="0">
              <a:latin typeface="Calibri" panose="020F0502020204030204" pitchFamily="34" charset="0"/>
              <a:ea typeface="Calibri" panose="020F0502020204030204" pitchFamily="34" charset="0"/>
            </a:endParaRP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Assess diabetes distress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Begin a conversation to foster a new perspective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Consider different management choices that are not driven by tough thoughts and feelings  </a:t>
            </a:r>
          </a:p>
          <a:p>
            <a:pPr marL="385865" indent="-385865">
              <a:lnSpc>
                <a:spcPct val="110000"/>
              </a:lnSpc>
              <a:spcBef>
                <a:spcPts val="0"/>
              </a:spcBef>
              <a:buAutoNum type="arabicPeriod"/>
            </a:pPr>
            <a:r>
              <a:rPr lang="en-US" dirty="0">
                <a:solidFill>
                  <a:srgbClr val="0070C0"/>
                </a:solidFill>
                <a:latin typeface="Calibri" panose="020F0502020204030204" pitchFamily="34" charset="0"/>
                <a:ea typeface="Calibri" panose="020F0502020204030204" pitchFamily="34" charset="0"/>
              </a:rPr>
              <a:t>Optimize self-care based on personal choice and values—”find the expert within.”</a:t>
            </a:r>
          </a:p>
          <a:p>
            <a:pPr marL="385865" indent="-385865">
              <a:lnSpc>
                <a:spcPct val="110000"/>
              </a:lnSpc>
              <a:spcBef>
                <a:spcPts val="0"/>
              </a:spcBef>
              <a:buAutoNum type="arabicPeriod"/>
            </a:pPr>
            <a:r>
              <a:rPr lang="en-US" dirty="0">
                <a:solidFill>
                  <a:srgbClr val="0070C0"/>
                </a:solidFill>
                <a:latin typeface="Calibri" panose="020F0502020204030204" pitchFamily="34" charset="0"/>
                <a:ea typeface="Calibri" panose="020F0502020204030204" pitchFamily="34" charset="0"/>
              </a:rPr>
              <a:t>Make changes and plan for next steps.  </a:t>
            </a:r>
          </a:p>
          <a:p>
            <a:pPr marL="0" indent="0">
              <a:buClr>
                <a:srgbClr val="005959"/>
              </a:buClr>
              <a:buNone/>
            </a:pPr>
            <a:endParaRPr lang="en-US" sz="2701" b="1"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334DCAAF-2AF1-941B-FA97-8D09EAB9C14C}"/>
              </a:ext>
            </a:extLst>
          </p:cNvPr>
          <p:cNvSpPr/>
          <p:nvPr/>
        </p:nvSpPr>
        <p:spPr>
          <a:xfrm>
            <a:off x="762000" y="6253675"/>
            <a:ext cx="903637" cy="4498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71842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DA569-F7C7-1627-3944-F4A2D06444E5}"/>
              </a:ext>
            </a:extLst>
          </p:cNvPr>
          <p:cNvSpPr>
            <a:spLocks noGrp="1"/>
          </p:cNvSpPr>
          <p:nvPr>
            <p:ph type="title"/>
          </p:nvPr>
        </p:nvSpPr>
        <p:spPr/>
        <p:txBody>
          <a:bodyPr/>
          <a:lstStyle/>
          <a:p>
            <a:r>
              <a:rPr lang="en-US" dirty="0" err="1"/>
              <a:t>ReVive</a:t>
            </a:r>
            <a:r>
              <a:rPr lang="en-US" dirty="0"/>
              <a:t> 5 approach works </a:t>
            </a:r>
          </a:p>
        </p:txBody>
      </p:sp>
      <p:sp>
        <p:nvSpPr>
          <p:cNvPr id="3" name="Content Placeholder 2">
            <a:extLst>
              <a:ext uri="{FF2B5EF4-FFF2-40B4-BE49-F238E27FC236}">
                <a16:creationId xmlns:a16="http://schemas.microsoft.com/office/drawing/2014/main" id="{13162762-0828-615A-B8E2-07E4E5A17D93}"/>
              </a:ext>
            </a:extLst>
          </p:cNvPr>
          <p:cNvSpPr>
            <a:spLocks noGrp="1"/>
          </p:cNvSpPr>
          <p:nvPr>
            <p:ph sz="quarter" idx="1"/>
          </p:nvPr>
        </p:nvSpPr>
        <p:spPr/>
        <p:txBody>
          <a:bodyPr/>
          <a:lstStyle/>
          <a:p>
            <a:r>
              <a:rPr lang="en-US" sz="3200" dirty="0">
                <a:solidFill>
                  <a:schemeClr val="accent1">
                    <a:lumMod val="50000"/>
                  </a:schemeClr>
                </a:solidFill>
                <a:latin typeface="Calibri" panose="020F0502020204030204" pitchFamily="34" charset="0"/>
                <a:cs typeface="Calibri" panose="020F0502020204030204" pitchFamily="34" charset="0"/>
              </a:rPr>
              <a:t>We are going to use a few common </a:t>
            </a:r>
            <a:r>
              <a:rPr lang="en-US" dirty="0">
                <a:solidFill>
                  <a:schemeClr val="accent1">
                    <a:lumMod val="50000"/>
                  </a:schemeClr>
                </a:solidFill>
                <a:cs typeface="Calibri" panose="020F0502020204030204" pitchFamily="34" charset="0"/>
              </a:rPr>
              <a:t>situations </a:t>
            </a:r>
            <a:r>
              <a:rPr lang="en-US" sz="3200" dirty="0">
                <a:solidFill>
                  <a:schemeClr val="accent1">
                    <a:lumMod val="50000"/>
                  </a:schemeClr>
                </a:solidFill>
                <a:latin typeface="Calibri" panose="020F0502020204030204" pitchFamily="34" charset="0"/>
                <a:cs typeface="Calibri" panose="020F0502020204030204" pitchFamily="34" charset="0"/>
              </a:rPr>
              <a:t>as a way of demonstrating the 5-step approach, -- but the same process can be applied to a variety of problems or issues, whether </a:t>
            </a:r>
            <a:r>
              <a:rPr lang="en-US" dirty="0">
                <a:solidFill>
                  <a:schemeClr val="accent1">
                    <a:lumMod val="50000"/>
                  </a:schemeClr>
                </a:solidFill>
                <a:cs typeface="Calibri" panose="020F0502020204030204" pitchFamily="34" charset="0"/>
              </a:rPr>
              <a:t>they </a:t>
            </a:r>
            <a:r>
              <a:rPr lang="en-US" sz="3200" dirty="0">
                <a:solidFill>
                  <a:schemeClr val="accent1">
                    <a:lumMod val="50000"/>
                  </a:schemeClr>
                </a:solidFill>
                <a:latin typeface="Calibri" panose="020F0502020204030204" pitchFamily="34" charset="0"/>
                <a:cs typeface="Calibri" panose="020F0502020204030204" pitchFamily="34" charset="0"/>
              </a:rPr>
              <a:t>occur frequently or only occasionally.</a:t>
            </a:r>
          </a:p>
          <a:p>
            <a:endParaRPr lang="en-US" dirty="0"/>
          </a:p>
        </p:txBody>
      </p:sp>
      <p:sp>
        <p:nvSpPr>
          <p:cNvPr id="4" name="Rectangle: Rounded Corners 3">
            <a:extLst>
              <a:ext uri="{FF2B5EF4-FFF2-40B4-BE49-F238E27FC236}">
                <a16:creationId xmlns:a16="http://schemas.microsoft.com/office/drawing/2014/main" id="{1D7517CF-AF3D-03AA-DDE2-6332FB9C06EE}"/>
              </a:ext>
            </a:extLst>
          </p:cNvPr>
          <p:cNvSpPr/>
          <p:nvPr/>
        </p:nvSpPr>
        <p:spPr>
          <a:xfrm>
            <a:off x="762000" y="6253675"/>
            <a:ext cx="903637" cy="449876"/>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Picture 5" descr="Child jumping up">
            <a:extLst>
              <a:ext uri="{FF2B5EF4-FFF2-40B4-BE49-F238E27FC236}">
                <a16:creationId xmlns:a16="http://schemas.microsoft.com/office/drawing/2014/main" id="{80C4CD29-8F9F-4022-5BF2-B9CC5B61D5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4246101"/>
            <a:ext cx="3276600" cy="2457450"/>
          </a:xfrm>
          <a:prstGeom prst="rect">
            <a:avLst/>
          </a:prstGeom>
        </p:spPr>
      </p:pic>
    </p:spTree>
    <p:extLst>
      <p:ext uri="{BB962C8B-B14F-4D97-AF65-F5344CB8AC3E}">
        <p14:creationId xmlns:p14="http://schemas.microsoft.com/office/powerpoint/2010/main" val="327117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936" y="895567"/>
            <a:ext cx="857473" cy="857473"/>
          </a:xfrm>
          <a:prstGeom prst="rect">
            <a:avLst/>
          </a:prstGeom>
        </p:spPr>
      </p:pic>
      <p:sp>
        <p:nvSpPr>
          <p:cNvPr id="2" name="Title 1">
            <a:extLst>
              <a:ext uri="{FF2B5EF4-FFF2-40B4-BE49-F238E27FC236}">
                <a16:creationId xmlns:a16="http://schemas.microsoft.com/office/drawing/2014/main" id="{5B36B03B-B7D6-FBAE-4E00-8CD80D3F404E}"/>
              </a:ext>
            </a:extLst>
          </p:cNvPr>
          <p:cNvSpPr>
            <a:spLocks noGrp="1"/>
          </p:cNvSpPr>
          <p:nvPr>
            <p:ph type="title"/>
          </p:nvPr>
        </p:nvSpPr>
        <p:spPr/>
        <p:txBody>
          <a:bodyPr>
            <a:normAutofit/>
          </a:bodyPr>
          <a:lstStyle/>
          <a:p>
            <a:r>
              <a:rPr lang="en-US" dirty="0"/>
              <a:t>Integrating the DD Story</a:t>
            </a:r>
          </a:p>
        </p:txBody>
      </p:sp>
      <p:sp>
        <p:nvSpPr>
          <p:cNvPr id="7" name="Content Placeholder 6">
            <a:extLst>
              <a:ext uri="{FF2B5EF4-FFF2-40B4-BE49-F238E27FC236}">
                <a16:creationId xmlns:a16="http://schemas.microsoft.com/office/drawing/2014/main" id="{8BE20B62-00B0-26C6-232B-D7F9BDB365EF}"/>
              </a:ext>
            </a:extLst>
          </p:cNvPr>
          <p:cNvSpPr>
            <a:spLocks noGrp="1"/>
          </p:cNvSpPr>
          <p:nvPr>
            <p:ph sz="quarter" idx="1"/>
          </p:nvPr>
        </p:nvSpPr>
        <p:spPr>
          <a:xfrm>
            <a:off x="401107" y="1262532"/>
            <a:ext cx="5923493" cy="5443068"/>
          </a:xfrm>
        </p:spPr>
        <p:txBody>
          <a:bodyPr>
            <a:normAutofit lnSpcReduction="10000"/>
          </a:bodyPr>
          <a:lstStyle/>
          <a:p>
            <a:pPr marL="0" indent="0">
              <a:lnSpc>
                <a:spcPct val="120000"/>
              </a:lnSpc>
              <a:buClr>
                <a:srgbClr val="005959"/>
              </a:buClr>
              <a:buNone/>
            </a:pPr>
            <a:r>
              <a:rPr lang="en-US" b="1" dirty="0"/>
              <a:t>Anticipate the DD Story will come up during the conversation.</a:t>
            </a:r>
          </a:p>
          <a:p>
            <a:pPr>
              <a:lnSpc>
                <a:spcPct val="120000"/>
              </a:lnSpc>
              <a:buClr>
                <a:srgbClr val="005959"/>
              </a:buClr>
            </a:pPr>
            <a:r>
              <a:rPr lang="en-US" sz="3200" dirty="0"/>
              <a:t>Normalize emotional responses (fear, frustration, hopelessness).</a:t>
            </a:r>
          </a:p>
          <a:p>
            <a:pPr>
              <a:lnSpc>
                <a:spcPct val="120000"/>
              </a:lnSpc>
              <a:buClr>
                <a:srgbClr val="005959"/>
              </a:buClr>
            </a:pPr>
            <a:r>
              <a:rPr lang="en-US" sz="3200" dirty="0"/>
              <a:t>Refer back to their DD Story often.</a:t>
            </a:r>
          </a:p>
          <a:p>
            <a:pPr>
              <a:lnSpc>
                <a:spcPct val="120000"/>
              </a:lnSpc>
              <a:buClr>
                <a:srgbClr val="005959"/>
              </a:buClr>
            </a:pPr>
            <a:r>
              <a:rPr lang="en-US" sz="3200" dirty="0"/>
              <a:t>Encourage them to stand with the DD to help make a different choice.</a:t>
            </a:r>
          </a:p>
          <a:p>
            <a:endParaRPr lang="en-US" sz="1800" dirty="0">
              <a:latin typeface="Baskerville Old Face" panose="02020602080505020303" pitchFamily="18" charset="0"/>
            </a:endParaRPr>
          </a:p>
          <a:p>
            <a:endParaRPr lang="en-US" dirty="0"/>
          </a:p>
        </p:txBody>
      </p:sp>
      <p:sp>
        <p:nvSpPr>
          <p:cNvPr id="3" name="Rectangle: Rounded Corners 2">
            <a:extLst>
              <a:ext uri="{FF2B5EF4-FFF2-40B4-BE49-F238E27FC236}">
                <a16:creationId xmlns:a16="http://schemas.microsoft.com/office/drawing/2014/main" id="{0FB9959D-840D-314A-A579-D7A47784F2F3}"/>
              </a:ext>
            </a:extLst>
          </p:cNvPr>
          <p:cNvSpPr/>
          <p:nvPr/>
        </p:nvSpPr>
        <p:spPr>
          <a:xfrm>
            <a:off x="7162800" y="5410200"/>
            <a:ext cx="1247019" cy="762000"/>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888179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936" y="895567"/>
            <a:ext cx="857473" cy="857473"/>
          </a:xfrm>
          <a:prstGeom prst="rect">
            <a:avLst/>
          </a:prstGeom>
        </p:spPr>
      </p:pic>
      <p:pic>
        <p:nvPicPr>
          <p:cNvPr id="4" name="Picture 3" descr="Hand holding piece of white puzzle on blue background">
            <a:extLst>
              <a:ext uri="{FF2B5EF4-FFF2-40B4-BE49-F238E27FC236}">
                <a16:creationId xmlns:a16="http://schemas.microsoft.com/office/drawing/2014/main" id="{483063C6-82DC-4387-8AF8-21B3FF17D5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51520" y="1861303"/>
            <a:ext cx="3222559" cy="2148560"/>
          </a:xfrm>
          <a:prstGeom prst="rect">
            <a:avLst/>
          </a:prstGeom>
        </p:spPr>
      </p:pic>
      <p:sp>
        <p:nvSpPr>
          <p:cNvPr id="2" name="Title 1">
            <a:extLst>
              <a:ext uri="{FF2B5EF4-FFF2-40B4-BE49-F238E27FC236}">
                <a16:creationId xmlns:a16="http://schemas.microsoft.com/office/drawing/2014/main" id="{5B36B03B-B7D6-FBAE-4E00-8CD80D3F404E}"/>
              </a:ext>
            </a:extLst>
          </p:cNvPr>
          <p:cNvSpPr>
            <a:spLocks noGrp="1"/>
          </p:cNvSpPr>
          <p:nvPr>
            <p:ph type="title"/>
          </p:nvPr>
        </p:nvSpPr>
        <p:spPr/>
        <p:txBody>
          <a:bodyPr>
            <a:normAutofit/>
          </a:bodyPr>
          <a:lstStyle/>
          <a:p>
            <a:r>
              <a:rPr lang="en-US" dirty="0"/>
              <a:t>Next: Narrow Down the Problem</a:t>
            </a:r>
          </a:p>
        </p:txBody>
      </p:sp>
      <p:sp>
        <p:nvSpPr>
          <p:cNvPr id="7" name="Content Placeholder 6">
            <a:extLst>
              <a:ext uri="{FF2B5EF4-FFF2-40B4-BE49-F238E27FC236}">
                <a16:creationId xmlns:a16="http://schemas.microsoft.com/office/drawing/2014/main" id="{8BE20B62-00B0-26C6-232B-D7F9BDB365EF}"/>
              </a:ext>
            </a:extLst>
          </p:cNvPr>
          <p:cNvSpPr>
            <a:spLocks noGrp="1"/>
          </p:cNvSpPr>
          <p:nvPr>
            <p:ph sz="quarter" idx="1"/>
          </p:nvPr>
        </p:nvSpPr>
        <p:spPr>
          <a:xfrm>
            <a:off x="401107" y="1262532"/>
            <a:ext cx="4856693" cy="5443068"/>
          </a:xfrm>
        </p:spPr>
        <p:txBody>
          <a:bodyPr>
            <a:normAutofit fontScale="77500" lnSpcReduction="20000"/>
          </a:bodyPr>
          <a:lstStyle/>
          <a:p>
            <a:pPr>
              <a:lnSpc>
                <a:spcPct val="120000"/>
              </a:lnSpc>
            </a:pPr>
            <a:r>
              <a:rPr lang="en-US" sz="4000" dirty="0">
                <a:cs typeface="Calibri" panose="020F0502020204030204" pitchFamily="34" charset="0"/>
              </a:rPr>
              <a:t>Everyone has a different BG issue – some are very specific (“morning highs”) and some are less specific  (“BG is out of control”).</a:t>
            </a:r>
          </a:p>
          <a:p>
            <a:pPr>
              <a:lnSpc>
                <a:spcPct val="120000"/>
              </a:lnSpc>
            </a:pPr>
            <a:r>
              <a:rPr lang="en-US" sz="4000" dirty="0">
                <a:cs typeface="Calibri" panose="020F0502020204030204" pitchFamily="34" charset="0"/>
              </a:rPr>
              <a:t>Our job is to be curious, ask questions and help the person determine </a:t>
            </a:r>
            <a:r>
              <a:rPr lang="en-US" sz="4000" i="1" dirty="0">
                <a:cs typeface="Calibri" panose="020F0502020204030204" pitchFamily="34" charset="0"/>
              </a:rPr>
              <a:t>their</a:t>
            </a:r>
            <a:r>
              <a:rPr lang="en-US" sz="4000" dirty="0">
                <a:cs typeface="Calibri" panose="020F0502020204030204" pitchFamily="34" charset="0"/>
              </a:rPr>
              <a:t> most pressing issue.</a:t>
            </a:r>
            <a:endParaRPr lang="en-US" sz="1800" dirty="0">
              <a:cs typeface="Calibri" panose="020F0502020204030204" pitchFamily="34" charset="0"/>
            </a:endParaRPr>
          </a:p>
          <a:p>
            <a:endParaRPr lang="en-US" dirty="0"/>
          </a:p>
        </p:txBody>
      </p:sp>
      <p:sp>
        <p:nvSpPr>
          <p:cNvPr id="3" name="Rectangle: Rounded Corners 2">
            <a:extLst>
              <a:ext uri="{FF2B5EF4-FFF2-40B4-BE49-F238E27FC236}">
                <a16:creationId xmlns:a16="http://schemas.microsoft.com/office/drawing/2014/main" id="{0FB9959D-840D-314A-A579-D7A47784F2F3}"/>
              </a:ext>
            </a:extLst>
          </p:cNvPr>
          <p:cNvSpPr/>
          <p:nvPr/>
        </p:nvSpPr>
        <p:spPr>
          <a:xfrm>
            <a:off x="1219200" y="5791200"/>
            <a:ext cx="1247019" cy="762000"/>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29818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441" y="923856"/>
            <a:ext cx="857473" cy="857473"/>
          </a:xfrm>
          <a:prstGeom prst="rect">
            <a:avLst/>
          </a:prstGeom>
        </p:spPr>
      </p:pic>
      <p:sp>
        <p:nvSpPr>
          <p:cNvPr id="2" name="Title 1">
            <a:extLst>
              <a:ext uri="{FF2B5EF4-FFF2-40B4-BE49-F238E27FC236}">
                <a16:creationId xmlns:a16="http://schemas.microsoft.com/office/drawing/2014/main" id="{7B76684C-1E5D-B632-4D0F-EDD5CFA4D9B2}"/>
              </a:ext>
            </a:extLst>
          </p:cNvPr>
          <p:cNvSpPr>
            <a:spLocks noGrp="1"/>
          </p:cNvSpPr>
          <p:nvPr>
            <p:ph type="title"/>
          </p:nvPr>
        </p:nvSpPr>
        <p:spPr/>
        <p:txBody>
          <a:bodyPr/>
          <a:lstStyle/>
          <a:p>
            <a:r>
              <a:rPr lang="en-US" dirty="0"/>
              <a:t>Common Blood Glucose Comments</a:t>
            </a:r>
          </a:p>
        </p:txBody>
      </p:sp>
      <p:sp>
        <p:nvSpPr>
          <p:cNvPr id="4" name="Content Placeholder 3">
            <a:extLst>
              <a:ext uri="{FF2B5EF4-FFF2-40B4-BE49-F238E27FC236}">
                <a16:creationId xmlns:a16="http://schemas.microsoft.com/office/drawing/2014/main" id="{1127D5E3-F034-3FDE-5A3F-4636EFCDE7DB}"/>
              </a:ext>
            </a:extLst>
          </p:cNvPr>
          <p:cNvSpPr>
            <a:spLocks noGrp="1"/>
          </p:cNvSpPr>
          <p:nvPr>
            <p:ph sz="quarter" idx="1"/>
          </p:nvPr>
        </p:nvSpPr>
        <p:spPr>
          <a:xfrm>
            <a:off x="457200" y="1219200"/>
            <a:ext cx="8229600" cy="4937760"/>
          </a:xfrm>
        </p:spPr>
        <p:txBody>
          <a:bodyPr>
            <a:normAutofit/>
          </a:bodyPr>
          <a:lstStyle/>
          <a:p>
            <a:r>
              <a:rPr lang="en-US" sz="3200" dirty="0"/>
              <a:t>“My BG values are all over the place.”</a:t>
            </a:r>
          </a:p>
          <a:p>
            <a:r>
              <a:rPr lang="en-US" sz="3200" dirty="0"/>
              <a:t>“I am having problems with exercise; unexplained highs, lows.”</a:t>
            </a:r>
          </a:p>
          <a:p>
            <a:r>
              <a:rPr lang="en-US" sz="3200" dirty="0"/>
              <a:t>“I can’t seem to control my BG.”</a:t>
            </a:r>
          </a:p>
          <a:p>
            <a:r>
              <a:rPr lang="en-US" sz="3200" dirty="0"/>
              <a:t>“When should I bolus? How does type of meal affect bolus timing?”</a:t>
            </a:r>
          </a:p>
          <a:p>
            <a:r>
              <a:rPr lang="en-US" sz="3200" dirty="0"/>
              <a:t>“Are my meal bolus doses correct?”</a:t>
            </a:r>
          </a:p>
          <a:p>
            <a:r>
              <a:rPr lang="en-US" sz="3200" dirty="0"/>
              <a:t>“I get tired of being hooke</a:t>
            </a:r>
            <a:r>
              <a:rPr lang="en-US" dirty="0"/>
              <a:t>d up to so much stuff</a:t>
            </a:r>
            <a:r>
              <a:rPr lang="en-US" sz="3200" dirty="0"/>
              <a:t>.”</a:t>
            </a:r>
          </a:p>
          <a:p>
            <a:endParaRPr lang="en-US" sz="1800" dirty="0"/>
          </a:p>
          <a:p>
            <a:endParaRPr lang="en-US" sz="1800" dirty="0"/>
          </a:p>
          <a:p>
            <a:endParaRPr lang="en-US" sz="1800" dirty="0"/>
          </a:p>
          <a:p>
            <a:endParaRPr lang="en-US" sz="1800" dirty="0"/>
          </a:p>
          <a:p>
            <a:endParaRPr lang="en-US" dirty="0"/>
          </a:p>
        </p:txBody>
      </p:sp>
      <p:sp>
        <p:nvSpPr>
          <p:cNvPr id="3" name="Rectangle: Rounded Corners 2">
            <a:extLst>
              <a:ext uri="{FF2B5EF4-FFF2-40B4-BE49-F238E27FC236}">
                <a16:creationId xmlns:a16="http://schemas.microsoft.com/office/drawing/2014/main" id="{6E69C23F-DB00-F1E0-58ED-717870DCED3D}"/>
              </a:ext>
            </a:extLst>
          </p:cNvPr>
          <p:cNvSpPr/>
          <p:nvPr/>
        </p:nvSpPr>
        <p:spPr>
          <a:xfrm>
            <a:off x="762000" y="6253675"/>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269901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390B7-B2D1-70AD-A630-94E40A31E544}"/>
              </a:ext>
            </a:extLst>
          </p:cNvPr>
          <p:cNvSpPr>
            <a:spLocks noGrp="1"/>
          </p:cNvSpPr>
          <p:nvPr>
            <p:ph type="title"/>
          </p:nvPr>
        </p:nvSpPr>
        <p:spPr/>
        <p:txBody>
          <a:bodyPr>
            <a:normAutofit/>
          </a:bodyPr>
          <a:lstStyle/>
          <a:p>
            <a:r>
              <a:rPr lang="en-US" dirty="0" err="1"/>
              <a:t>ReVive</a:t>
            </a:r>
            <a:r>
              <a:rPr lang="en-US" dirty="0"/>
              <a:t> Step 4</a:t>
            </a:r>
          </a:p>
        </p:txBody>
      </p:sp>
      <p:sp>
        <p:nvSpPr>
          <p:cNvPr id="14" name="Content Placeholder 13"/>
          <p:cNvSpPr>
            <a:spLocks noGrp="1"/>
          </p:cNvSpPr>
          <p:nvPr>
            <p:ph sz="quarter" idx="1"/>
          </p:nvPr>
        </p:nvSpPr>
        <p:spPr>
          <a:xfrm>
            <a:off x="457200" y="1295400"/>
            <a:ext cx="8229600" cy="5334000"/>
          </a:xfrm>
        </p:spPr>
        <p:txBody>
          <a:bodyPr>
            <a:normAutofit/>
          </a:bodyPr>
          <a:lstStyle/>
          <a:p>
            <a:pPr marL="0" indent="0" algn="ctr">
              <a:lnSpc>
                <a:spcPct val="110000"/>
              </a:lnSpc>
              <a:spcBef>
                <a:spcPts val="0"/>
              </a:spcBef>
              <a:buNone/>
            </a:pPr>
            <a:r>
              <a:rPr lang="en-US" sz="2600" b="1" dirty="0">
                <a:latin typeface="Calibri" panose="020F0502020204030204" pitchFamily="34" charset="0"/>
                <a:cs typeface="Calibri" panose="020F0502020204030204" pitchFamily="34" charset="0"/>
              </a:rPr>
              <a:t>Problem solve and enhance glucose management</a:t>
            </a:r>
          </a:p>
          <a:p>
            <a:pPr marL="0" indent="0">
              <a:lnSpc>
                <a:spcPct val="110000"/>
              </a:lnSpc>
              <a:spcBef>
                <a:spcPts val="0"/>
              </a:spcBef>
              <a:buNone/>
            </a:pPr>
            <a:endParaRPr lang="en-US" sz="2401" b="1" dirty="0">
              <a:latin typeface="Calibri" panose="020F0502020204030204" pitchFamily="34" charset="0"/>
              <a:ea typeface="Calibri" panose="020F0502020204030204" pitchFamily="34" charset="0"/>
            </a:endParaRPr>
          </a:p>
          <a:p>
            <a:pPr marL="0" indent="0">
              <a:lnSpc>
                <a:spcPct val="110000"/>
              </a:lnSpc>
              <a:spcBef>
                <a:spcPts val="0"/>
              </a:spcBef>
              <a:buNone/>
            </a:pPr>
            <a:r>
              <a:rPr lang="en-US" sz="2600" b="1" dirty="0">
                <a:latin typeface="Calibri" panose="020F0502020204030204" pitchFamily="34" charset="0"/>
                <a:ea typeface="Calibri" panose="020F0502020204030204" pitchFamily="34" charset="0"/>
              </a:rPr>
              <a:t>Step 4: Optimize self-management based on personal choice and values—”find the expert within.”</a:t>
            </a:r>
            <a:endParaRPr lang="en-US" sz="2401" dirty="0">
              <a:latin typeface="Calibri" panose="020F0502020204030204" pitchFamily="34" charset="0"/>
              <a:ea typeface="Calibri" panose="020F0502020204030204" pitchFamily="34" charset="0"/>
            </a:endParaRPr>
          </a:p>
          <a:p>
            <a:pPr marL="0" indent="0">
              <a:lnSpc>
                <a:spcPct val="110000"/>
              </a:lnSpc>
              <a:spcBef>
                <a:spcPts val="0"/>
              </a:spcBef>
              <a:buNone/>
            </a:pPr>
            <a:endParaRPr lang="en-US" sz="2800" dirty="0">
              <a:solidFill>
                <a:srgbClr val="0070C0"/>
              </a:solidFill>
            </a:endParaRPr>
          </a:p>
          <a:p>
            <a:pPr marL="0" indent="0">
              <a:lnSpc>
                <a:spcPct val="110000"/>
              </a:lnSpc>
              <a:spcBef>
                <a:spcPts val="0"/>
              </a:spcBef>
              <a:buNone/>
            </a:pPr>
            <a:r>
              <a:rPr lang="en-US" sz="2800" dirty="0">
                <a:solidFill>
                  <a:srgbClr val="0070C0"/>
                </a:solidFill>
              </a:rPr>
              <a:t>Identify most pressing problem &amp; collect data</a:t>
            </a:r>
          </a:p>
          <a:p>
            <a:pPr marL="0" indent="0">
              <a:lnSpc>
                <a:spcPct val="110000"/>
              </a:lnSpc>
              <a:spcBef>
                <a:spcPts val="0"/>
              </a:spcBef>
              <a:buNone/>
            </a:pPr>
            <a:endParaRPr lang="en-US" sz="2401" dirty="0">
              <a:latin typeface="Calibri" panose="020F0502020204030204" pitchFamily="34" charset="0"/>
              <a:ea typeface="Calibri" panose="020F0502020204030204" pitchFamily="34" charset="0"/>
            </a:endParaRPr>
          </a:p>
          <a:p>
            <a:r>
              <a:rPr lang="en-US" sz="2400" dirty="0">
                <a:solidFill>
                  <a:schemeClr val="accent1">
                    <a:lumMod val="50000"/>
                  </a:schemeClr>
                </a:solidFill>
                <a:cs typeface="Calibri" panose="020F0502020204030204" pitchFamily="34" charset="0"/>
              </a:rPr>
              <a:t>Go through each step</a:t>
            </a:r>
          </a:p>
          <a:p>
            <a:r>
              <a:rPr lang="en-US" sz="2400" dirty="0">
                <a:solidFill>
                  <a:schemeClr val="accent1">
                    <a:lumMod val="50000"/>
                  </a:schemeClr>
                </a:solidFill>
                <a:latin typeface="Calibri" panose="020F0502020204030204" pitchFamily="34" charset="0"/>
                <a:cs typeface="Calibri" panose="020F0502020204030204" pitchFamily="34" charset="0"/>
              </a:rPr>
              <a:t>Help practice using </a:t>
            </a:r>
            <a:r>
              <a:rPr lang="en-US" sz="2400" dirty="0">
                <a:solidFill>
                  <a:schemeClr val="accent1">
                    <a:lumMod val="50000"/>
                  </a:schemeClr>
                </a:solidFill>
                <a:cs typeface="Calibri" panose="020F0502020204030204" pitchFamily="34" charset="0"/>
              </a:rPr>
              <a:t>log sheets</a:t>
            </a:r>
            <a:r>
              <a:rPr lang="en-US" sz="2400" dirty="0">
                <a:solidFill>
                  <a:schemeClr val="accent1">
                    <a:lumMod val="50000"/>
                  </a:schemeClr>
                </a:solidFill>
                <a:latin typeface="Calibri" panose="020F0502020204030204" pitchFamily="34" charset="0"/>
                <a:cs typeface="Calibri" panose="020F0502020204030204" pitchFamily="34" charset="0"/>
              </a:rPr>
              <a:t> and collecting data </a:t>
            </a:r>
          </a:p>
          <a:p>
            <a:r>
              <a:rPr lang="en-US" sz="2400" dirty="0">
                <a:solidFill>
                  <a:schemeClr val="accent1">
                    <a:lumMod val="50000"/>
                  </a:schemeClr>
                </a:solidFill>
                <a:cs typeface="Calibri" panose="020F0502020204030204" pitchFamily="34" charset="0"/>
              </a:rPr>
              <a:t>Help individual Identify their most pressing </a:t>
            </a:r>
            <a:r>
              <a:rPr lang="en-US" sz="2400" dirty="0">
                <a:solidFill>
                  <a:schemeClr val="accent1">
                    <a:lumMod val="50000"/>
                  </a:schemeClr>
                </a:solidFill>
                <a:latin typeface="Calibri" panose="020F0502020204030204" pitchFamily="34" charset="0"/>
                <a:cs typeface="Calibri" panose="020F0502020204030204" pitchFamily="34" charset="0"/>
              </a:rPr>
              <a:t>BG problem. </a:t>
            </a:r>
          </a:p>
          <a:p>
            <a:r>
              <a:rPr lang="en-US" sz="2400" dirty="0">
                <a:solidFill>
                  <a:schemeClr val="accent1">
                    <a:lumMod val="50000"/>
                  </a:schemeClr>
                </a:solidFill>
                <a:latin typeface="Calibri" panose="020F0502020204030204" pitchFamily="34" charset="0"/>
                <a:cs typeface="Calibri" panose="020F0502020204030204" pitchFamily="34" charset="0"/>
              </a:rPr>
              <a:t>Then help the individual to figure out a way to resolve it.</a:t>
            </a:r>
          </a:p>
          <a:p>
            <a:pPr marL="0" indent="0">
              <a:spcBef>
                <a:spcPts val="0"/>
              </a:spcBef>
              <a:buNone/>
            </a:pPr>
            <a:r>
              <a:rPr lang="en-US" sz="2401" dirty="0">
                <a:latin typeface="Calibri" panose="020F0502020204030204" pitchFamily="34" charset="0"/>
                <a:ea typeface="Calibri" panose="020F0502020204030204" pitchFamily="34" charset="0"/>
              </a:rPr>
              <a:t> </a:t>
            </a:r>
          </a:p>
          <a:p>
            <a:pPr marL="0" indent="0">
              <a:lnSpc>
                <a:spcPct val="110000"/>
              </a:lnSpc>
              <a:spcBef>
                <a:spcPts val="0"/>
              </a:spcBef>
              <a:buNone/>
            </a:pPr>
            <a:endParaRPr lang="en-US" sz="2701" b="1" dirty="0">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3C5CF559-8AE7-2DE1-146A-CA324B0789D1}"/>
              </a:ext>
            </a:extLst>
          </p:cNvPr>
          <p:cNvSpPr/>
          <p:nvPr/>
        </p:nvSpPr>
        <p:spPr>
          <a:xfrm>
            <a:off x="838200" y="6255724"/>
            <a:ext cx="903637" cy="4498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852099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68BDD7-7A0D-089E-8132-E84ED83C37C6}"/>
              </a:ext>
            </a:extLst>
          </p:cNvPr>
          <p:cNvPicPr>
            <a:picLocks noChangeAspect="1"/>
          </p:cNvPicPr>
          <p:nvPr/>
        </p:nvPicPr>
        <p:blipFill>
          <a:blip r:embed="rId3"/>
          <a:stretch>
            <a:fillRect/>
          </a:stretch>
        </p:blipFill>
        <p:spPr>
          <a:xfrm>
            <a:off x="5686279" y="1411453"/>
            <a:ext cx="3247423" cy="377014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1519" y="975584"/>
            <a:ext cx="767202" cy="767202"/>
          </a:xfrm>
          <a:prstGeom prst="rect">
            <a:avLst/>
          </a:prstGeom>
        </p:spPr>
      </p:pic>
      <p:sp>
        <p:nvSpPr>
          <p:cNvPr id="2" name="Title 1">
            <a:extLst>
              <a:ext uri="{FF2B5EF4-FFF2-40B4-BE49-F238E27FC236}">
                <a16:creationId xmlns:a16="http://schemas.microsoft.com/office/drawing/2014/main" id="{CD48626E-F18B-48B5-B81B-C38BA014C3AD}"/>
              </a:ext>
            </a:extLst>
          </p:cNvPr>
          <p:cNvSpPr>
            <a:spLocks noGrp="1"/>
          </p:cNvSpPr>
          <p:nvPr>
            <p:ph type="title"/>
          </p:nvPr>
        </p:nvSpPr>
        <p:spPr>
          <a:xfrm>
            <a:off x="457200" y="152400"/>
            <a:ext cx="8229600" cy="1066800"/>
          </a:xfrm>
        </p:spPr>
        <p:txBody>
          <a:bodyPr>
            <a:normAutofit/>
          </a:bodyPr>
          <a:lstStyle/>
          <a:p>
            <a:r>
              <a:rPr lang="en-US" sz="4400" dirty="0"/>
              <a:t>Choosing the Right Problem</a:t>
            </a:r>
            <a:endParaRPr lang="en-US" dirty="0"/>
          </a:p>
        </p:txBody>
      </p:sp>
      <p:sp>
        <p:nvSpPr>
          <p:cNvPr id="4" name="Content Placeholder 3">
            <a:extLst>
              <a:ext uri="{FF2B5EF4-FFF2-40B4-BE49-F238E27FC236}">
                <a16:creationId xmlns:a16="http://schemas.microsoft.com/office/drawing/2014/main" id="{B621058C-6AC0-C404-AE02-BFC0F60EC668}"/>
              </a:ext>
            </a:extLst>
          </p:cNvPr>
          <p:cNvSpPr>
            <a:spLocks noGrp="1"/>
          </p:cNvSpPr>
          <p:nvPr>
            <p:ph sz="quarter" idx="1"/>
          </p:nvPr>
        </p:nvSpPr>
        <p:spPr>
          <a:xfrm>
            <a:off x="457200" y="1371600"/>
            <a:ext cx="5334000" cy="5334000"/>
          </a:xfrm>
        </p:spPr>
        <p:txBody>
          <a:bodyPr>
            <a:normAutofit fontScale="85000" lnSpcReduction="20000"/>
          </a:bodyPr>
          <a:lstStyle/>
          <a:p>
            <a:pPr>
              <a:lnSpc>
                <a:spcPct val="120000"/>
              </a:lnSpc>
            </a:pPr>
            <a:r>
              <a:rPr lang="en-US" sz="3600" dirty="0">
                <a:latin typeface="Calibri" panose="020F0502020204030204" pitchFamily="34" charset="0"/>
                <a:cs typeface="Calibri" panose="020F0502020204030204" pitchFamily="34" charset="0"/>
              </a:rPr>
              <a:t>No matter what problem, make sure that:</a:t>
            </a:r>
          </a:p>
          <a:p>
            <a:pPr marL="617311" lvl="1" indent="-342991">
              <a:lnSpc>
                <a:spcPct val="120000"/>
              </a:lnSpc>
              <a:buClr>
                <a:srgbClr val="005959"/>
              </a:buClr>
              <a:buFont typeface="Wingdings" panose="05000000000000000000" pitchFamily="2" charset="2"/>
              <a:buChar char="§"/>
            </a:pPr>
            <a:r>
              <a:rPr lang="en-US" sz="3100" dirty="0">
                <a:latin typeface="Calibri" panose="020F0502020204030204" pitchFamily="34" charset="0"/>
                <a:cs typeface="Calibri" panose="020F0502020204030204" pitchFamily="34" charset="0"/>
              </a:rPr>
              <a:t>It is important to the individual</a:t>
            </a:r>
          </a:p>
          <a:p>
            <a:pPr marL="617311" lvl="1" indent="-342991">
              <a:lnSpc>
                <a:spcPct val="120000"/>
              </a:lnSpc>
              <a:buClr>
                <a:srgbClr val="005959"/>
              </a:buClr>
              <a:buFont typeface="Wingdings" panose="05000000000000000000" pitchFamily="2" charset="2"/>
              <a:buChar char="§"/>
            </a:pPr>
            <a:r>
              <a:rPr lang="en-US" sz="3100" dirty="0">
                <a:latin typeface="Calibri" panose="020F0502020204030204" pitchFamily="34" charset="0"/>
                <a:cs typeface="Calibri" panose="020F0502020204030204" pitchFamily="34" charset="0"/>
              </a:rPr>
              <a:t>It occurs frequently (not a random event)</a:t>
            </a:r>
          </a:p>
          <a:p>
            <a:pPr marL="617311" lvl="1" indent="-342991">
              <a:lnSpc>
                <a:spcPct val="120000"/>
              </a:lnSpc>
              <a:buClr>
                <a:srgbClr val="005959"/>
              </a:buClr>
              <a:buFont typeface="Wingdings" panose="05000000000000000000" pitchFamily="2" charset="2"/>
              <a:buChar char="§"/>
            </a:pPr>
            <a:r>
              <a:rPr lang="en-US" sz="3100" dirty="0">
                <a:latin typeface="Calibri" panose="020F0502020204030204" pitchFamily="34" charset="0"/>
                <a:cs typeface="Calibri" panose="020F0502020204030204" pitchFamily="34" charset="0"/>
              </a:rPr>
              <a:t>They are willing to tolerate some distress in order in order to take new action</a:t>
            </a:r>
          </a:p>
          <a:p>
            <a:pPr marL="617311" lvl="1" indent="-342991">
              <a:lnSpc>
                <a:spcPct val="120000"/>
              </a:lnSpc>
              <a:buClr>
                <a:srgbClr val="005959"/>
              </a:buClr>
              <a:buFont typeface="Wingdings" panose="05000000000000000000" pitchFamily="2" charset="2"/>
              <a:buChar char="§"/>
            </a:pPr>
            <a:r>
              <a:rPr lang="en-US" sz="3600" dirty="0">
                <a:solidFill>
                  <a:srgbClr val="0070C0"/>
                </a:solidFill>
                <a:latin typeface="Calibri" panose="020F0502020204030204" pitchFamily="34" charset="0"/>
                <a:cs typeface="Calibri" panose="020F0502020204030204" pitchFamily="34" charset="0"/>
              </a:rPr>
              <a:t>Otherwise, individuals will probably not complete the problem-solving tasks</a:t>
            </a:r>
            <a:r>
              <a:rPr lang="en-US" sz="3200" dirty="0">
                <a:solidFill>
                  <a:srgbClr val="0070C0"/>
                </a:solidFill>
                <a:latin typeface="Calibri" panose="020F0502020204030204" pitchFamily="34" charset="0"/>
                <a:cs typeface="Calibri" panose="020F0502020204030204" pitchFamily="34" charset="0"/>
              </a:rPr>
              <a:t>.</a:t>
            </a:r>
            <a:endParaRPr lang="en-US" dirty="0">
              <a:solidFill>
                <a:srgbClr val="0070C0"/>
              </a:solidFill>
            </a:endParaRPr>
          </a:p>
        </p:txBody>
      </p:sp>
      <p:sp>
        <p:nvSpPr>
          <p:cNvPr id="3" name="Rectangle: Rounded Corners 2">
            <a:extLst>
              <a:ext uri="{FF2B5EF4-FFF2-40B4-BE49-F238E27FC236}">
                <a16:creationId xmlns:a16="http://schemas.microsoft.com/office/drawing/2014/main" id="{5C2C6C9D-1305-41B7-AF1C-DF607B9B2A08}"/>
              </a:ext>
            </a:extLst>
          </p:cNvPr>
          <p:cNvSpPr/>
          <p:nvPr/>
        </p:nvSpPr>
        <p:spPr>
          <a:xfrm>
            <a:off x="6650702" y="5265044"/>
            <a:ext cx="1056037" cy="626897"/>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718267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9782" y="945825"/>
            <a:ext cx="800308" cy="800308"/>
          </a:xfrm>
          <a:prstGeom prst="rect">
            <a:avLst/>
          </a:prstGeom>
        </p:spPr>
      </p:pic>
      <p:grpSp>
        <p:nvGrpSpPr>
          <p:cNvPr id="8" name="Group 7"/>
          <p:cNvGrpSpPr/>
          <p:nvPr/>
        </p:nvGrpSpPr>
        <p:grpSpPr>
          <a:xfrm>
            <a:off x="3096519" y="1796194"/>
            <a:ext cx="3456681" cy="3432163"/>
            <a:chOff x="1994799" y="332181"/>
            <a:chExt cx="3676904" cy="3676904"/>
          </a:xfrm>
        </p:grpSpPr>
        <p:sp>
          <p:nvSpPr>
            <p:cNvPr id="10" name="Pie 9"/>
            <p:cNvSpPr/>
            <p:nvPr/>
          </p:nvSpPr>
          <p:spPr>
            <a:xfrm>
              <a:off x="1994799" y="332181"/>
              <a:ext cx="3676904" cy="3676904"/>
            </a:xfrm>
            <a:prstGeom prst="pie">
              <a:avLst>
                <a:gd name="adj1" fmla="val 16200000"/>
                <a:gd name="adj2" fmla="val 540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1" name="Pie 4"/>
            <p:cNvSpPr txBox="1"/>
            <p:nvPr/>
          </p:nvSpPr>
          <p:spPr>
            <a:xfrm>
              <a:off x="3920504" y="1053535"/>
              <a:ext cx="1313180" cy="17509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5" tIns="19055" rIns="19055" bIns="19055" numCol="1" spcCol="1270" anchor="ctr" anchorCtr="0">
              <a:noAutofit/>
            </a:bodyPr>
            <a:lstStyle/>
            <a:p>
              <a:pPr algn="ctr" defTabSz="666928">
                <a:lnSpc>
                  <a:spcPct val="90000"/>
                </a:lnSpc>
                <a:spcBef>
                  <a:spcPct val="0"/>
                </a:spcBef>
                <a:spcAft>
                  <a:spcPct val="35000"/>
                </a:spcAft>
              </a:pPr>
              <a:r>
                <a:rPr lang="en-US" sz="2400" dirty="0">
                  <a:latin typeface="Calibri" panose="020F0502020204030204" pitchFamily="34" charset="0"/>
                  <a:cs typeface="Calibri" panose="020F0502020204030204" pitchFamily="34" charset="0"/>
                </a:rPr>
                <a:t>Identify the Problem</a:t>
              </a:r>
            </a:p>
          </p:txBody>
        </p:sp>
      </p:grpSp>
      <p:grpSp>
        <p:nvGrpSpPr>
          <p:cNvPr id="12" name="Group 11"/>
          <p:cNvGrpSpPr/>
          <p:nvPr/>
        </p:nvGrpSpPr>
        <p:grpSpPr>
          <a:xfrm>
            <a:off x="3057522" y="1746133"/>
            <a:ext cx="3263642" cy="3532287"/>
            <a:chOff x="1819708" y="332181"/>
            <a:chExt cx="3676904" cy="3676904"/>
          </a:xfrm>
        </p:grpSpPr>
        <p:sp>
          <p:nvSpPr>
            <p:cNvPr id="13" name="Pie 12"/>
            <p:cNvSpPr/>
            <p:nvPr/>
          </p:nvSpPr>
          <p:spPr>
            <a:xfrm>
              <a:off x="1819708" y="332181"/>
              <a:ext cx="3676904" cy="3676904"/>
            </a:xfrm>
            <a:prstGeom prst="pie">
              <a:avLst>
                <a:gd name="adj1" fmla="val 5400000"/>
                <a:gd name="adj2" fmla="val 1620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4" name="Pie 4"/>
            <p:cNvSpPr txBox="1"/>
            <p:nvPr/>
          </p:nvSpPr>
          <p:spPr>
            <a:xfrm>
              <a:off x="2171343" y="1058674"/>
              <a:ext cx="1509680" cy="17509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5" tIns="19055" rIns="19055" bIns="19055" numCol="1" spcCol="1270" anchor="ctr" anchorCtr="0">
              <a:noAutofit/>
            </a:bodyPr>
            <a:lstStyle/>
            <a:p>
              <a:pPr algn="ctr" defTabSz="666928">
                <a:lnSpc>
                  <a:spcPct val="90000"/>
                </a:lnSpc>
                <a:spcBef>
                  <a:spcPct val="0"/>
                </a:spcBef>
                <a:spcAft>
                  <a:spcPct val="35000"/>
                </a:spcAft>
              </a:pPr>
              <a:r>
                <a:rPr lang="en-US" sz="2000" b="1" dirty="0">
                  <a:latin typeface="Calibri" panose="020F0502020204030204" pitchFamily="34" charset="0"/>
                  <a:cs typeface="Calibri" panose="020F0502020204030204" pitchFamily="34" charset="0"/>
                </a:rPr>
                <a:t>Collect Information “data”</a:t>
              </a:r>
            </a:p>
          </p:txBody>
        </p:sp>
      </p:grpSp>
      <p:sp>
        <p:nvSpPr>
          <p:cNvPr id="15" name="Circular Arrow 14"/>
          <p:cNvSpPr/>
          <p:nvPr/>
        </p:nvSpPr>
        <p:spPr>
          <a:xfrm>
            <a:off x="3057522" y="1994810"/>
            <a:ext cx="3099912" cy="3099912"/>
          </a:xfrm>
          <a:prstGeom prst="circularArrow">
            <a:avLst>
              <a:gd name="adj1" fmla="val 5085"/>
              <a:gd name="adj2" fmla="val 327528"/>
              <a:gd name="adj3" fmla="val 15872472"/>
              <a:gd name="adj4" fmla="val 5400000"/>
              <a:gd name="adj5" fmla="val 5932"/>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a:lstStyle/>
          <a:p>
            <a:endParaRPr lang="en-US"/>
          </a:p>
        </p:txBody>
      </p:sp>
      <p:sp>
        <p:nvSpPr>
          <p:cNvPr id="16" name="Circular Arrow 15"/>
          <p:cNvSpPr/>
          <p:nvPr/>
        </p:nvSpPr>
        <p:spPr>
          <a:xfrm>
            <a:off x="3372231" y="1936425"/>
            <a:ext cx="3099912" cy="3099912"/>
          </a:xfrm>
          <a:prstGeom prst="circularArrow">
            <a:avLst>
              <a:gd name="adj1" fmla="val 5085"/>
              <a:gd name="adj2" fmla="val 327528"/>
              <a:gd name="adj3" fmla="val 5072472"/>
              <a:gd name="adj4" fmla="val 16200000"/>
              <a:gd name="adj5" fmla="val 5932"/>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a:lstStyle/>
          <a:p>
            <a:endParaRPr lang="en-US" dirty="0"/>
          </a:p>
        </p:txBody>
      </p:sp>
      <p:sp>
        <p:nvSpPr>
          <p:cNvPr id="17" name="Curved Right Arrow 16"/>
          <p:cNvSpPr/>
          <p:nvPr/>
        </p:nvSpPr>
        <p:spPr>
          <a:xfrm>
            <a:off x="2543007" y="1958306"/>
            <a:ext cx="1163544" cy="305614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8" name="Curved Right Arrow 17"/>
          <p:cNvSpPr/>
          <p:nvPr/>
        </p:nvSpPr>
        <p:spPr>
          <a:xfrm rot="10800000">
            <a:off x="5946766" y="1916520"/>
            <a:ext cx="1143298" cy="305614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 name="Title 1">
            <a:extLst>
              <a:ext uri="{FF2B5EF4-FFF2-40B4-BE49-F238E27FC236}">
                <a16:creationId xmlns:a16="http://schemas.microsoft.com/office/drawing/2014/main" id="{7BA39DAA-24F9-8BD1-28F6-93C14E8F7612}"/>
              </a:ext>
            </a:extLst>
          </p:cNvPr>
          <p:cNvSpPr>
            <a:spLocks noGrp="1"/>
          </p:cNvSpPr>
          <p:nvPr>
            <p:ph type="title"/>
          </p:nvPr>
        </p:nvSpPr>
        <p:spPr/>
        <p:txBody>
          <a:bodyPr/>
          <a:lstStyle/>
          <a:p>
            <a:r>
              <a:rPr lang="en-US" dirty="0"/>
              <a:t>A Circle of Self-Discovery</a:t>
            </a:r>
          </a:p>
        </p:txBody>
      </p:sp>
      <p:sp>
        <p:nvSpPr>
          <p:cNvPr id="3" name="TextBox 2">
            <a:extLst>
              <a:ext uri="{FF2B5EF4-FFF2-40B4-BE49-F238E27FC236}">
                <a16:creationId xmlns:a16="http://schemas.microsoft.com/office/drawing/2014/main" id="{931EC7E5-7CB9-33C9-F153-D5EDA990D067}"/>
              </a:ext>
            </a:extLst>
          </p:cNvPr>
          <p:cNvSpPr txBox="1"/>
          <p:nvPr/>
        </p:nvSpPr>
        <p:spPr>
          <a:xfrm>
            <a:off x="1905001" y="5389978"/>
            <a:ext cx="6781799" cy="461665"/>
          </a:xfrm>
          <a:prstGeom prst="rect">
            <a:avLst/>
          </a:prstGeom>
          <a:noFill/>
        </p:spPr>
        <p:txBody>
          <a:bodyPr wrap="square" rtlCol="0">
            <a:spAutoFit/>
          </a:bodyPr>
          <a:lstStyle/>
          <a:p>
            <a:r>
              <a:rPr lang="en-US" sz="2400" dirty="0"/>
              <a:t>Helping Individuals Identify their “expert within”</a:t>
            </a:r>
          </a:p>
        </p:txBody>
      </p:sp>
      <p:sp>
        <p:nvSpPr>
          <p:cNvPr id="4" name="Rectangle: Rounded Corners 3">
            <a:extLst>
              <a:ext uri="{FF2B5EF4-FFF2-40B4-BE49-F238E27FC236}">
                <a16:creationId xmlns:a16="http://schemas.microsoft.com/office/drawing/2014/main" id="{F49F16A0-AFCE-20F0-E701-97FE10766CB8}"/>
              </a:ext>
            </a:extLst>
          </p:cNvPr>
          <p:cNvSpPr/>
          <p:nvPr/>
        </p:nvSpPr>
        <p:spPr>
          <a:xfrm>
            <a:off x="762000" y="6253675"/>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239757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1456" y="941608"/>
            <a:ext cx="743144" cy="743144"/>
          </a:xfrm>
          <a:prstGeom prst="rect">
            <a:avLst/>
          </a:prstGeom>
        </p:spPr>
      </p:pic>
      <p:sp>
        <p:nvSpPr>
          <p:cNvPr id="2" name="Title 1">
            <a:extLst>
              <a:ext uri="{FF2B5EF4-FFF2-40B4-BE49-F238E27FC236}">
                <a16:creationId xmlns:a16="http://schemas.microsoft.com/office/drawing/2014/main" id="{02EAABC8-B2C3-C2E3-D395-4957DAE25EEE}"/>
              </a:ext>
            </a:extLst>
          </p:cNvPr>
          <p:cNvSpPr>
            <a:spLocks noGrp="1"/>
          </p:cNvSpPr>
          <p:nvPr>
            <p:ph type="title"/>
          </p:nvPr>
        </p:nvSpPr>
        <p:spPr>
          <a:xfrm>
            <a:off x="457200" y="152400"/>
            <a:ext cx="8229600" cy="1219200"/>
          </a:xfrm>
        </p:spPr>
        <p:txBody>
          <a:bodyPr>
            <a:normAutofit fontScale="90000"/>
          </a:bodyPr>
          <a:lstStyle/>
          <a:p>
            <a:r>
              <a:rPr lang="en-US" sz="4400" dirty="0"/>
              <a:t>Identify Management </a:t>
            </a:r>
            <a:r>
              <a:rPr lang="en-US" dirty="0"/>
              <a:t>Issues</a:t>
            </a:r>
            <a:r>
              <a:rPr lang="en-US" sz="4400" dirty="0"/>
              <a:t> and Collect Info</a:t>
            </a:r>
            <a:endParaRPr lang="en-US" dirty="0"/>
          </a:p>
        </p:txBody>
      </p:sp>
      <p:sp>
        <p:nvSpPr>
          <p:cNvPr id="4" name="Content Placeholder 3">
            <a:extLst>
              <a:ext uri="{FF2B5EF4-FFF2-40B4-BE49-F238E27FC236}">
                <a16:creationId xmlns:a16="http://schemas.microsoft.com/office/drawing/2014/main" id="{62D1A687-CCEF-C090-5BDF-F72D050810EA}"/>
              </a:ext>
            </a:extLst>
          </p:cNvPr>
          <p:cNvSpPr>
            <a:spLocks noGrp="1"/>
          </p:cNvSpPr>
          <p:nvPr>
            <p:ph sz="quarter" idx="1"/>
          </p:nvPr>
        </p:nvSpPr>
        <p:spPr>
          <a:xfrm>
            <a:off x="486266" y="1382598"/>
            <a:ext cx="8229600" cy="4937760"/>
          </a:xfrm>
        </p:spPr>
        <p:txBody>
          <a:bodyPr>
            <a:normAutofit fontScale="77500" lnSpcReduction="20000"/>
          </a:bodyPr>
          <a:lstStyle/>
          <a:p>
            <a:pPr>
              <a:lnSpc>
                <a:spcPct val="120000"/>
              </a:lnSpc>
            </a:pPr>
            <a:r>
              <a:rPr lang="en-US" sz="3600" dirty="0">
                <a:latin typeface="Calibri" panose="020F0502020204030204" pitchFamily="34" charset="0"/>
                <a:cs typeface="Calibri" panose="020F0502020204030204" pitchFamily="34" charset="0"/>
              </a:rPr>
              <a:t>Once the </a:t>
            </a:r>
            <a:r>
              <a:rPr lang="en-US" sz="3600" dirty="0">
                <a:cs typeface="Calibri" panose="020F0502020204030204" pitchFamily="34" charset="0"/>
              </a:rPr>
              <a:t>issue</a:t>
            </a:r>
            <a:r>
              <a:rPr lang="en-US" sz="3600" dirty="0">
                <a:latin typeface="Calibri" panose="020F0502020204030204" pitchFamily="34" charset="0"/>
                <a:cs typeface="Calibri" panose="020F0502020204030204" pitchFamily="34" charset="0"/>
              </a:rPr>
              <a:t> has been Identified it is time to collect information.</a:t>
            </a:r>
          </a:p>
          <a:p>
            <a:pPr marL="342991" indent="-342991">
              <a:lnSpc>
                <a:spcPct val="120000"/>
              </a:lnSpc>
              <a:buClr>
                <a:srgbClr val="005959"/>
              </a:buClr>
              <a:buFont typeface="Wingdings" panose="05000000000000000000" pitchFamily="2" charset="2"/>
              <a:buChar char="§"/>
            </a:pPr>
            <a:r>
              <a:rPr lang="en-US" sz="3600" dirty="0">
                <a:cs typeface="Calibri" panose="020F0502020204030204" pitchFamily="34" charset="0"/>
              </a:rPr>
              <a:t>C</a:t>
            </a:r>
            <a:r>
              <a:rPr lang="en-US" sz="3600" dirty="0">
                <a:latin typeface="Calibri" panose="020F0502020204030204" pitchFamily="34" charset="0"/>
                <a:cs typeface="Calibri" panose="020F0502020204030204" pitchFamily="34" charset="0"/>
              </a:rPr>
              <a:t>ollect accurate information so the </a:t>
            </a:r>
            <a:r>
              <a:rPr lang="en-US" sz="3600" dirty="0">
                <a:solidFill>
                  <a:srgbClr val="0070C0"/>
                </a:solidFill>
                <a:latin typeface="Calibri" panose="020F0502020204030204" pitchFamily="34" charset="0"/>
                <a:cs typeface="Calibri" panose="020F0502020204030204" pitchFamily="34" charset="0"/>
              </a:rPr>
              <a:t>Individual can clearly</a:t>
            </a:r>
            <a:r>
              <a:rPr lang="en-US" sz="3600" dirty="0">
                <a:latin typeface="Calibri" panose="020F0502020204030204" pitchFamily="34" charset="0"/>
                <a:cs typeface="Calibri" panose="020F0502020204030204" pitchFamily="34" charset="0"/>
              </a:rPr>
              <a:t> recognize what is happening.</a:t>
            </a:r>
          </a:p>
          <a:p>
            <a:pPr marL="342991" indent="-342991">
              <a:lnSpc>
                <a:spcPct val="120000"/>
              </a:lnSpc>
              <a:buClr>
                <a:srgbClr val="005959"/>
              </a:buClr>
              <a:buFont typeface="Wingdings" panose="05000000000000000000" pitchFamily="2" charset="2"/>
              <a:buChar char="§"/>
            </a:pPr>
            <a:r>
              <a:rPr lang="en-US" sz="3600" dirty="0">
                <a:latin typeface="Calibri" panose="020F0502020204030204" pitchFamily="34" charset="0"/>
                <a:cs typeface="Calibri" panose="020F0502020204030204" pitchFamily="34" charset="0"/>
              </a:rPr>
              <a:t>Yes, medical teams may want to see the information, but since the individual lives with diabetes every day, it is mostly for the INDIVIDUALS USE. </a:t>
            </a:r>
          </a:p>
          <a:p>
            <a:pPr marL="342991" indent="-342991">
              <a:lnSpc>
                <a:spcPct val="120000"/>
              </a:lnSpc>
              <a:buClr>
                <a:srgbClr val="005959"/>
              </a:buClr>
              <a:buFont typeface="Wingdings" panose="05000000000000000000" pitchFamily="2" charset="2"/>
              <a:buChar char="§"/>
            </a:pPr>
            <a:endParaRPr lang="en-US" sz="3600" dirty="0">
              <a:solidFill>
                <a:srgbClr val="0070C0"/>
              </a:solidFill>
              <a:latin typeface="Calibri" panose="020F0502020204030204" pitchFamily="34" charset="0"/>
              <a:cs typeface="Calibri" panose="020F0502020204030204" pitchFamily="34" charset="0"/>
            </a:endParaRPr>
          </a:p>
          <a:p>
            <a:pPr marL="0" indent="0" algn="ctr">
              <a:lnSpc>
                <a:spcPct val="120000"/>
              </a:lnSpc>
              <a:buClr>
                <a:srgbClr val="005959"/>
              </a:buClr>
              <a:buNone/>
            </a:pPr>
            <a:r>
              <a:rPr lang="en-US" sz="3600" dirty="0">
                <a:solidFill>
                  <a:srgbClr val="0070C0"/>
                </a:solidFill>
                <a:cs typeface="Calibri" panose="020F0502020204030204" pitchFamily="34" charset="0"/>
              </a:rPr>
              <a:t>Empower the individual to b</a:t>
            </a:r>
            <a:r>
              <a:rPr lang="en-US" sz="3600" dirty="0">
                <a:solidFill>
                  <a:srgbClr val="0070C0"/>
                </a:solidFill>
                <a:latin typeface="Calibri" panose="020F0502020204030204" pitchFamily="34" charset="0"/>
                <a:cs typeface="Calibri" panose="020F0502020204030204" pitchFamily="34" charset="0"/>
              </a:rPr>
              <a:t>e the primary diabetes problem solver!</a:t>
            </a:r>
            <a:endParaRPr lang="en-US" dirty="0">
              <a:solidFill>
                <a:srgbClr val="0070C0"/>
              </a:solidFill>
            </a:endParaRPr>
          </a:p>
        </p:txBody>
      </p:sp>
      <p:sp>
        <p:nvSpPr>
          <p:cNvPr id="3" name="Rectangle: Rounded Corners 2">
            <a:extLst>
              <a:ext uri="{FF2B5EF4-FFF2-40B4-BE49-F238E27FC236}">
                <a16:creationId xmlns:a16="http://schemas.microsoft.com/office/drawing/2014/main" id="{B592E778-DE1B-C5A4-FAB0-0502932D3513}"/>
              </a:ext>
            </a:extLst>
          </p:cNvPr>
          <p:cNvSpPr/>
          <p:nvPr/>
        </p:nvSpPr>
        <p:spPr>
          <a:xfrm>
            <a:off x="762000" y="6253675"/>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705083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6746" y="463593"/>
            <a:ext cx="743144" cy="743144"/>
          </a:xfrm>
          <a:prstGeom prst="rect">
            <a:avLst/>
          </a:prstGeom>
        </p:spPr>
      </p:pic>
      <p:pic>
        <p:nvPicPr>
          <p:cNvPr id="7" name="Picture 6" descr="Stones balancing on a wood">
            <a:extLst>
              <a:ext uri="{FF2B5EF4-FFF2-40B4-BE49-F238E27FC236}">
                <a16:creationId xmlns:a16="http://schemas.microsoft.com/office/drawing/2014/main" id="{5AC0AE7F-4788-45C9-8E68-2EACB64B60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1517930"/>
            <a:ext cx="1996192" cy="1200463"/>
          </a:xfrm>
          <a:prstGeom prst="rect">
            <a:avLst/>
          </a:prstGeom>
        </p:spPr>
      </p:pic>
      <p:sp>
        <p:nvSpPr>
          <p:cNvPr id="4" name="Title 3">
            <a:extLst>
              <a:ext uri="{FF2B5EF4-FFF2-40B4-BE49-F238E27FC236}">
                <a16:creationId xmlns:a16="http://schemas.microsoft.com/office/drawing/2014/main" id="{5CBA44FF-D88A-1BCF-4124-D813D95A0325}"/>
              </a:ext>
            </a:extLst>
          </p:cNvPr>
          <p:cNvSpPr>
            <a:spLocks noGrp="1"/>
          </p:cNvSpPr>
          <p:nvPr>
            <p:ph type="title"/>
          </p:nvPr>
        </p:nvSpPr>
        <p:spPr/>
        <p:txBody>
          <a:bodyPr/>
          <a:lstStyle/>
          <a:p>
            <a:r>
              <a:rPr lang="en-US" dirty="0"/>
              <a:t>Goals of the ReVive 5 Approach</a:t>
            </a:r>
          </a:p>
        </p:txBody>
      </p:sp>
      <p:sp>
        <p:nvSpPr>
          <p:cNvPr id="12" name="Content Placeholder 13"/>
          <p:cNvSpPr>
            <a:spLocks noGrp="1"/>
          </p:cNvSpPr>
          <p:nvPr>
            <p:ph sz="quarter" idx="1"/>
          </p:nvPr>
        </p:nvSpPr>
        <p:spPr>
          <a:xfrm>
            <a:off x="457200" y="1219200"/>
            <a:ext cx="6992690" cy="4937760"/>
          </a:xfrm>
        </p:spPr>
        <p:txBody>
          <a:bodyPr>
            <a:noAutofit/>
          </a:bodyPr>
          <a:lstStyle/>
          <a:p>
            <a:pPr>
              <a:lnSpc>
                <a:spcPct val="10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Work with individuals to identify their values and goals.</a:t>
            </a:r>
          </a:p>
          <a:p>
            <a:pPr>
              <a:lnSpc>
                <a:spcPct val="10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 Utilize ReVive 5 problem solving strategies to help individuals reach their goals.</a:t>
            </a:r>
          </a:p>
          <a:p>
            <a:pPr>
              <a:lnSpc>
                <a:spcPct val="10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Apply problem-solving skills learned in ReVive 5 to diabetes-related problems that individuals will encounter in the future.</a:t>
            </a:r>
          </a:p>
          <a:p>
            <a:pPr>
              <a:lnSpc>
                <a:spcPct val="10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Focus on problem solving strategies to </a:t>
            </a:r>
            <a:r>
              <a:rPr lang="en-US" sz="2800" dirty="0">
                <a:solidFill>
                  <a:srgbClr val="0949C9"/>
                </a:solidFill>
                <a:latin typeface="Calibri" panose="020F0502020204030204" pitchFamily="34" charset="0"/>
                <a:cs typeface="Calibri" panose="020F0502020204030204" pitchFamily="34" charset="0"/>
              </a:rPr>
              <a:t>find the expert within </a:t>
            </a:r>
            <a:r>
              <a:rPr lang="en-US" sz="2800" dirty="0">
                <a:latin typeface="Calibri" panose="020F0502020204030204" pitchFamily="34" charset="0"/>
                <a:cs typeface="Calibri" panose="020F0502020204030204" pitchFamily="34" charset="0"/>
              </a:rPr>
              <a:t>and enhance diabetes management for a lifetime.</a:t>
            </a:r>
          </a:p>
          <a:p>
            <a:pPr>
              <a:lnSpc>
                <a:spcPct val="100000"/>
              </a:lnSpc>
              <a:buClr>
                <a:srgbClr val="005959"/>
              </a:buClr>
              <a:buFont typeface="Wingdings" panose="05000000000000000000" pitchFamily="2" charset="2"/>
              <a:buChar char="§"/>
            </a:pPr>
            <a:endParaRPr lang="en-US" sz="2400" dirty="0">
              <a:cs typeface="Calibri" panose="020F0502020204030204" pitchFamily="34" charset="0"/>
            </a:endParaRPr>
          </a:p>
        </p:txBody>
      </p:sp>
      <p:sp>
        <p:nvSpPr>
          <p:cNvPr id="2" name="Rectangle: Rounded Corners 1">
            <a:extLst>
              <a:ext uri="{FF2B5EF4-FFF2-40B4-BE49-F238E27FC236}">
                <a16:creationId xmlns:a16="http://schemas.microsoft.com/office/drawing/2014/main" id="{A66A4BF8-757F-A3E5-D601-F6BA0CC3C896}"/>
              </a:ext>
            </a:extLst>
          </p:cNvPr>
          <p:cNvSpPr/>
          <p:nvPr/>
        </p:nvSpPr>
        <p:spPr>
          <a:xfrm>
            <a:off x="762000" y="6253675"/>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088394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617" y="993152"/>
            <a:ext cx="743144" cy="743144"/>
          </a:xfrm>
          <a:prstGeom prst="rect">
            <a:avLst/>
          </a:prstGeom>
        </p:spPr>
      </p:pic>
      <p:sp>
        <p:nvSpPr>
          <p:cNvPr id="2" name="Title 1">
            <a:extLst>
              <a:ext uri="{FF2B5EF4-FFF2-40B4-BE49-F238E27FC236}">
                <a16:creationId xmlns:a16="http://schemas.microsoft.com/office/drawing/2014/main" id="{C62B9EC1-6657-9CDF-BE77-CCB9572349C5}"/>
              </a:ext>
            </a:extLst>
          </p:cNvPr>
          <p:cNvSpPr>
            <a:spLocks noGrp="1"/>
          </p:cNvSpPr>
          <p:nvPr>
            <p:ph type="title"/>
          </p:nvPr>
        </p:nvSpPr>
        <p:spPr>
          <a:xfrm>
            <a:off x="457200" y="152400"/>
            <a:ext cx="8229600" cy="1371600"/>
          </a:xfrm>
        </p:spPr>
        <p:txBody>
          <a:bodyPr>
            <a:normAutofit fontScale="90000"/>
          </a:bodyPr>
          <a:lstStyle/>
          <a:p>
            <a:r>
              <a:rPr lang="en-US" dirty="0"/>
              <a:t>Collecting Info to benefit the Individual Needs</a:t>
            </a:r>
          </a:p>
        </p:txBody>
      </p:sp>
      <p:sp>
        <p:nvSpPr>
          <p:cNvPr id="4" name="Content Placeholder 3">
            <a:extLst>
              <a:ext uri="{FF2B5EF4-FFF2-40B4-BE49-F238E27FC236}">
                <a16:creationId xmlns:a16="http://schemas.microsoft.com/office/drawing/2014/main" id="{01571555-BDCE-BD88-FE4A-BE8C21C69AFF}"/>
              </a:ext>
            </a:extLst>
          </p:cNvPr>
          <p:cNvSpPr>
            <a:spLocks noGrp="1"/>
          </p:cNvSpPr>
          <p:nvPr>
            <p:ph sz="quarter" idx="1"/>
          </p:nvPr>
        </p:nvSpPr>
        <p:spPr>
          <a:xfrm>
            <a:off x="484695" y="1600200"/>
            <a:ext cx="8229600" cy="4937760"/>
          </a:xfrm>
        </p:spPr>
        <p:txBody>
          <a:bodyPr>
            <a:normAutofit fontScale="92500"/>
          </a:bodyPr>
          <a:lstStyle/>
          <a:p>
            <a:r>
              <a:rPr lang="en-US" sz="3600" dirty="0">
                <a:latin typeface="Calibri" panose="020F0502020204030204" pitchFamily="34" charset="0"/>
                <a:cs typeface="Calibri" panose="020F0502020204030204" pitchFamily="34" charset="0"/>
              </a:rPr>
              <a:t>What information to collect?</a:t>
            </a:r>
          </a:p>
          <a:p>
            <a:pPr marL="342991" indent="-342991">
              <a:buClr>
                <a:srgbClr val="005959"/>
              </a:buClr>
              <a:buFont typeface="Wingdings" panose="05000000000000000000" pitchFamily="2" charset="2"/>
              <a:buChar char="§"/>
            </a:pPr>
            <a:r>
              <a:rPr lang="en-US" sz="3000" dirty="0">
                <a:cs typeface="Calibri" panose="020F0502020204030204" pitchFamily="34" charset="0"/>
              </a:rPr>
              <a:t>C</a:t>
            </a:r>
            <a:r>
              <a:rPr lang="en-US" sz="3000" dirty="0">
                <a:latin typeface="Calibri" panose="020F0502020204030204" pitchFamily="34" charset="0"/>
                <a:cs typeface="Calibri" panose="020F0502020204030204" pitchFamily="34" charset="0"/>
              </a:rPr>
              <a:t>omprehensive – adequate information to see what is going on.</a:t>
            </a:r>
          </a:p>
          <a:p>
            <a:pPr marL="342991" indent="-342991">
              <a:buClr>
                <a:srgbClr val="005959"/>
              </a:buClr>
              <a:buFont typeface="Wingdings" panose="05000000000000000000" pitchFamily="2" charset="2"/>
              <a:buChar char="§"/>
            </a:pPr>
            <a:r>
              <a:rPr lang="en-US" sz="3000" dirty="0">
                <a:cs typeface="Calibri" panose="020F0502020204030204" pitchFamily="34" charset="0"/>
              </a:rPr>
              <a:t>C</a:t>
            </a:r>
            <a:r>
              <a:rPr lang="en-US" sz="3000" dirty="0">
                <a:latin typeface="Calibri" panose="020F0502020204030204" pitchFamily="34" charset="0"/>
                <a:cs typeface="Calibri" panose="020F0502020204030204" pitchFamily="34" charset="0"/>
              </a:rPr>
              <a:t>ollected over several days to see how things change.</a:t>
            </a:r>
          </a:p>
          <a:p>
            <a:pPr marL="342991" indent="-342991">
              <a:buClr>
                <a:srgbClr val="005959"/>
              </a:buClr>
              <a:buFont typeface="Wingdings" panose="05000000000000000000" pitchFamily="2" charset="2"/>
              <a:buChar char="§"/>
            </a:pPr>
            <a:r>
              <a:rPr lang="en-US" sz="3000" dirty="0">
                <a:latin typeface="Calibri" panose="020F0502020204030204" pitchFamily="34" charset="0"/>
                <a:cs typeface="Calibri" panose="020F0502020204030204" pitchFamily="34" charset="0"/>
              </a:rPr>
              <a:t>Valuable and easy enough to collect and record so  individual does not feel overburdened and give up.</a:t>
            </a:r>
          </a:p>
          <a:p>
            <a:pPr marL="0" indent="0" algn="ctr">
              <a:buNone/>
            </a:pPr>
            <a:r>
              <a:rPr lang="en-US" dirty="0">
                <a:solidFill>
                  <a:srgbClr val="0070C0"/>
                </a:solidFill>
                <a:cs typeface="Calibri" panose="020F0502020204030204" pitchFamily="34" charset="0"/>
              </a:rPr>
              <a:t>This </a:t>
            </a:r>
            <a:r>
              <a:rPr lang="en-US" sz="3200" dirty="0">
                <a:solidFill>
                  <a:srgbClr val="0070C0"/>
                </a:solidFill>
                <a:latin typeface="Calibri" panose="020F0502020204030204" pitchFamily="34" charset="0"/>
                <a:cs typeface="Calibri" panose="020F0502020204030204" pitchFamily="34" charset="0"/>
              </a:rPr>
              <a:t>takes some effort;</a:t>
            </a:r>
          </a:p>
          <a:p>
            <a:pPr marL="0" indent="0" algn="ctr">
              <a:buNone/>
            </a:pPr>
            <a:r>
              <a:rPr lang="en-US" dirty="0">
                <a:solidFill>
                  <a:srgbClr val="0070C0"/>
                </a:solidFill>
                <a:cs typeface="Calibri" panose="020F0502020204030204" pitchFamily="34" charset="0"/>
              </a:rPr>
              <a:t>M</a:t>
            </a:r>
            <a:r>
              <a:rPr lang="en-US" sz="3200" dirty="0">
                <a:solidFill>
                  <a:srgbClr val="0070C0"/>
                </a:solidFill>
                <a:latin typeface="Calibri" panose="020F0502020204030204" pitchFamily="34" charset="0"/>
                <a:cs typeface="Calibri" panose="020F0502020204030204" pitchFamily="34" charset="0"/>
              </a:rPr>
              <a:t>ake sure that it is worth it to the individual before starting.</a:t>
            </a:r>
          </a:p>
          <a:p>
            <a:pPr marL="342991" indent="-342991">
              <a:buClr>
                <a:srgbClr val="005959"/>
              </a:buClr>
              <a:buFont typeface="Wingdings" panose="05000000000000000000" pitchFamily="2" charset="2"/>
              <a:buChar char="§"/>
            </a:pPr>
            <a:endParaRPr lang="en-US" sz="3200" dirty="0">
              <a:latin typeface="Calibri" panose="020F0502020204030204" pitchFamily="34" charset="0"/>
              <a:cs typeface="Calibri" panose="020F0502020204030204" pitchFamily="34" charset="0"/>
            </a:endParaRPr>
          </a:p>
          <a:p>
            <a:endParaRPr lang="en-US" dirty="0"/>
          </a:p>
        </p:txBody>
      </p:sp>
      <p:sp>
        <p:nvSpPr>
          <p:cNvPr id="3" name="Rectangle: Rounded Corners 2">
            <a:extLst>
              <a:ext uri="{FF2B5EF4-FFF2-40B4-BE49-F238E27FC236}">
                <a16:creationId xmlns:a16="http://schemas.microsoft.com/office/drawing/2014/main" id="{805BDD83-DEBB-0566-DD50-99760F671278}"/>
              </a:ext>
            </a:extLst>
          </p:cNvPr>
          <p:cNvSpPr/>
          <p:nvPr/>
        </p:nvSpPr>
        <p:spPr>
          <a:xfrm>
            <a:off x="762000" y="6253675"/>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566802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440266" y="278550"/>
            <a:ext cx="8263468" cy="1169250"/>
          </a:xfrm>
        </p:spPr>
        <p:txBody>
          <a:bodyPr>
            <a:normAutofit fontScale="90000"/>
          </a:bodyPr>
          <a:lstStyle/>
          <a:p>
            <a:pPr>
              <a:defRPr/>
            </a:pPr>
            <a:br>
              <a:rPr lang="en-US" altLang="en-US" sz="3911" dirty="0">
                <a:ea typeface="ＭＳ Ｐゴシック" panose="020B0600070205080204" pitchFamily="34" charset="-128"/>
              </a:rPr>
            </a:br>
            <a:r>
              <a:rPr lang="en-US" altLang="en-US" sz="3911" dirty="0">
                <a:ea typeface="ＭＳ Ｐゴシック" panose="020B0600070205080204" pitchFamily="34" charset="-128"/>
              </a:rPr>
              <a:t>Gathering Data to Determine Issue and Make Changes</a:t>
            </a:r>
            <a:endParaRPr lang="en-US" altLang="en-US" sz="47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555545" y="1574826"/>
            <a:ext cx="4969929" cy="4832092"/>
          </a:xfrm>
          <a:prstGeom prst="rect">
            <a:avLst/>
          </a:prstGeom>
          <a:noFill/>
        </p:spPr>
        <p:txBody>
          <a:bodyPr wrap="square" rtlCol="0">
            <a:spAutoFit/>
          </a:bodyPr>
          <a:lstStyle/>
          <a:p>
            <a:pPr marL="406405" indent="-406405">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Keep 3 days of glucose/ food/insulin logs</a:t>
            </a:r>
          </a:p>
          <a:p>
            <a:pPr marL="406405" indent="-406405">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Identify problem areas</a:t>
            </a:r>
          </a:p>
          <a:p>
            <a:pPr marL="406405" indent="-406405">
              <a:buFont typeface="Wingdings" pitchFamily="2" charset="2"/>
              <a:buChar char="§"/>
            </a:pPr>
            <a:r>
              <a:rPr lang="en-US" sz="2800" i="1" dirty="0">
                <a:solidFill>
                  <a:prstClr val="black"/>
                </a:solidFill>
                <a:latin typeface="Calibri" panose="020F0502020204030204" pitchFamily="34" charset="0"/>
                <a:cs typeface="Calibri" panose="020F0502020204030204" pitchFamily="34" charset="0"/>
              </a:rPr>
              <a:t>Remind them that their story and tough thoughts and feelings might emerge, and that is okay</a:t>
            </a:r>
            <a:r>
              <a:rPr lang="en-US" sz="2800" dirty="0">
                <a:solidFill>
                  <a:prstClr val="black"/>
                </a:solidFill>
                <a:latin typeface="Calibri" panose="020F0502020204030204" pitchFamily="34" charset="0"/>
                <a:cs typeface="Calibri" panose="020F0502020204030204" pitchFamily="34" charset="0"/>
              </a:rPr>
              <a:t>.</a:t>
            </a:r>
          </a:p>
          <a:p>
            <a:pPr marL="406405" indent="-406405">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Focus on recognition of issues and progress</a:t>
            </a:r>
          </a:p>
          <a:p>
            <a:pPr marL="406405" indent="-406405">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Help them decide on next steps for making changes</a:t>
            </a:r>
            <a:endParaRPr lang="en-US" b="1" dirty="0">
              <a:solidFill>
                <a:srgbClr val="727CA3">
                  <a:lumMod val="20000"/>
                  <a:lumOff val="80000"/>
                </a:srgbClr>
              </a:solidFill>
              <a:latin typeface="Bookman Old Style"/>
            </a:endParaRPr>
          </a:p>
        </p:txBody>
      </p:sp>
      <p:pic>
        <p:nvPicPr>
          <p:cNvPr id="2" name="Picture 1">
            <a:extLst>
              <a:ext uri="{FF2B5EF4-FFF2-40B4-BE49-F238E27FC236}">
                <a16:creationId xmlns:a16="http://schemas.microsoft.com/office/drawing/2014/main" id="{CA339F6B-67CE-A02F-728F-24B82CEDE610}"/>
              </a:ext>
            </a:extLst>
          </p:cNvPr>
          <p:cNvPicPr>
            <a:picLocks noChangeAspect="1"/>
          </p:cNvPicPr>
          <p:nvPr/>
        </p:nvPicPr>
        <p:blipFill>
          <a:blip r:embed="rId3"/>
          <a:stretch>
            <a:fillRect/>
          </a:stretch>
        </p:blipFill>
        <p:spPr>
          <a:xfrm>
            <a:off x="6858000" y="4376048"/>
            <a:ext cx="993734" cy="469433"/>
          </a:xfrm>
          <a:prstGeom prst="rect">
            <a:avLst/>
          </a:prstGeom>
        </p:spPr>
      </p:pic>
      <p:pic>
        <p:nvPicPr>
          <p:cNvPr id="10" name="Picture 9">
            <a:extLst>
              <a:ext uri="{FF2B5EF4-FFF2-40B4-BE49-F238E27FC236}">
                <a16:creationId xmlns:a16="http://schemas.microsoft.com/office/drawing/2014/main" id="{4D1EBE24-D3BF-B86F-B664-ADD90B061FE9}"/>
              </a:ext>
            </a:extLst>
          </p:cNvPr>
          <p:cNvPicPr>
            <a:picLocks noChangeAspect="1"/>
          </p:cNvPicPr>
          <p:nvPr/>
        </p:nvPicPr>
        <p:blipFill>
          <a:blip r:embed="rId4"/>
          <a:stretch>
            <a:fillRect/>
          </a:stretch>
        </p:blipFill>
        <p:spPr>
          <a:xfrm>
            <a:off x="5858663" y="1447800"/>
            <a:ext cx="2845071" cy="2745160"/>
          </a:xfrm>
          <a:prstGeom prst="rect">
            <a:avLst/>
          </a:prstGeom>
        </p:spPr>
      </p:pic>
    </p:spTree>
    <p:extLst>
      <p:ext uri="{BB962C8B-B14F-4D97-AF65-F5344CB8AC3E}">
        <p14:creationId xmlns:p14="http://schemas.microsoft.com/office/powerpoint/2010/main" val="345057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712" y="974768"/>
            <a:ext cx="743144" cy="743144"/>
          </a:xfrm>
          <a:prstGeom prst="rect">
            <a:avLst/>
          </a:prstGeom>
        </p:spPr>
      </p:pic>
      <p:sp>
        <p:nvSpPr>
          <p:cNvPr id="2" name="Title 1">
            <a:extLst>
              <a:ext uri="{FF2B5EF4-FFF2-40B4-BE49-F238E27FC236}">
                <a16:creationId xmlns:a16="http://schemas.microsoft.com/office/drawing/2014/main" id="{E6BDAF9B-115B-D4D8-D256-2B4C993AB241}"/>
              </a:ext>
            </a:extLst>
          </p:cNvPr>
          <p:cNvSpPr>
            <a:spLocks noGrp="1"/>
          </p:cNvSpPr>
          <p:nvPr>
            <p:ph type="title"/>
          </p:nvPr>
        </p:nvSpPr>
        <p:spPr/>
        <p:txBody>
          <a:bodyPr/>
          <a:lstStyle/>
          <a:p>
            <a:r>
              <a:rPr lang="en-US" dirty="0"/>
              <a:t>Log Sheets | What info to collect</a:t>
            </a:r>
          </a:p>
        </p:txBody>
      </p:sp>
      <p:sp>
        <p:nvSpPr>
          <p:cNvPr id="4" name="Content Placeholder 3">
            <a:extLst>
              <a:ext uri="{FF2B5EF4-FFF2-40B4-BE49-F238E27FC236}">
                <a16:creationId xmlns:a16="http://schemas.microsoft.com/office/drawing/2014/main" id="{4FD2D50D-2B4B-A5ED-7C76-E8F1695F4BE3}"/>
              </a:ext>
            </a:extLst>
          </p:cNvPr>
          <p:cNvSpPr>
            <a:spLocks noGrp="1"/>
          </p:cNvSpPr>
          <p:nvPr>
            <p:ph sz="quarter" idx="1"/>
          </p:nvPr>
        </p:nvSpPr>
        <p:spPr>
          <a:xfrm>
            <a:off x="533400" y="1346340"/>
            <a:ext cx="8229600" cy="4937760"/>
          </a:xfrm>
        </p:spPr>
        <p:txBody>
          <a:bodyPr/>
          <a:lstStyle/>
          <a:p>
            <a:pPr marL="342991" indent="-342991">
              <a:buClr>
                <a:srgbClr val="005959"/>
              </a:buClr>
              <a:buFont typeface="Wingdings" panose="05000000000000000000" pitchFamily="2" charset="2"/>
              <a:buChar char="§"/>
            </a:pPr>
            <a:r>
              <a:rPr lang="en-US" sz="3200" dirty="0">
                <a:latin typeface="Calibri" panose="020F0502020204030204" pitchFamily="34" charset="0"/>
                <a:cs typeface="Calibri" panose="020F0502020204030204" pitchFamily="34" charset="0"/>
              </a:rPr>
              <a:t>BG information from finger stick (7 per day) or CGM/flash monitor.</a:t>
            </a:r>
          </a:p>
          <a:p>
            <a:pPr marL="342991" indent="-342991">
              <a:buClr>
                <a:srgbClr val="005959"/>
              </a:buClr>
              <a:buFont typeface="Wingdings" panose="05000000000000000000" pitchFamily="2" charset="2"/>
              <a:buChar char="§"/>
            </a:pPr>
            <a:r>
              <a:rPr lang="en-US" sz="3200" dirty="0">
                <a:latin typeface="Calibri" panose="020F0502020204030204" pitchFamily="34" charset="0"/>
                <a:cs typeface="Calibri" panose="020F0502020204030204" pitchFamily="34" charset="0"/>
              </a:rPr>
              <a:t>Basal insulin units taken and timing.</a:t>
            </a:r>
          </a:p>
          <a:p>
            <a:pPr marL="342991" indent="-342991">
              <a:buClr>
                <a:srgbClr val="005959"/>
              </a:buClr>
              <a:buFont typeface="Wingdings" panose="05000000000000000000" pitchFamily="2" charset="2"/>
              <a:buChar char="§"/>
            </a:pPr>
            <a:r>
              <a:rPr lang="en-US" sz="3200" dirty="0">
                <a:latin typeface="Calibri" panose="020F0502020204030204" pitchFamily="34" charset="0"/>
                <a:cs typeface="Calibri" panose="020F0502020204030204" pitchFamily="34" charset="0"/>
              </a:rPr>
              <a:t>Bolus insulin units taken and timing.</a:t>
            </a:r>
          </a:p>
          <a:p>
            <a:pPr marL="342991" indent="-342991">
              <a:buClr>
                <a:srgbClr val="005959"/>
              </a:buClr>
              <a:buFont typeface="Wingdings" panose="05000000000000000000" pitchFamily="2" charset="2"/>
              <a:buChar char="§"/>
            </a:pPr>
            <a:r>
              <a:rPr lang="en-US" sz="3200" dirty="0">
                <a:latin typeface="Calibri" panose="020F0502020204030204" pitchFamily="34" charset="0"/>
                <a:cs typeface="Calibri" panose="020F0502020204030204" pitchFamily="34" charset="0"/>
              </a:rPr>
              <a:t>Number of carbs consumed – when and what food?</a:t>
            </a:r>
          </a:p>
          <a:p>
            <a:r>
              <a:rPr lang="en-US" dirty="0"/>
              <a:t>Insulin to Carb Ratios and Correction Ratios</a:t>
            </a:r>
          </a:p>
          <a:p>
            <a:r>
              <a:rPr lang="en-US" dirty="0"/>
              <a:t>Exercise and Other events (stress, alcohol).</a:t>
            </a:r>
          </a:p>
          <a:p>
            <a:r>
              <a:rPr lang="en-US" dirty="0">
                <a:solidFill>
                  <a:srgbClr val="0070C0"/>
                </a:solidFill>
              </a:rPr>
              <a:t>Collect for 3 days</a:t>
            </a:r>
          </a:p>
        </p:txBody>
      </p:sp>
      <p:sp>
        <p:nvSpPr>
          <p:cNvPr id="3" name="Rectangle: Rounded Corners 2">
            <a:extLst>
              <a:ext uri="{FF2B5EF4-FFF2-40B4-BE49-F238E27FC236}">
                <a16:creationId xmlns:a16="http://schemas.microsoft.com/office/drawing/2014/main" id="{1195D9BA-DFA4-E53E-2161-4B7F4F01B564}"/>
              </a:ext>
            </a:extLst>
          </p:cNvPr>
          <p:cNvSpPr/>
          <p:nvPr/>
        </p:nvSpPr>
        <p:spPr>
          <a:xfrm>
            <a:off x="762000" y="6253675"/>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878451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31A45-51C2-A10E-524E-6EC52A9AAEC9}"/>
              </a:ext>
            </a:extLst>
          </p:cNvPr>
          <p:cNvSpPr>
            <a:spLocks noGrp="1"/>
          </p:cNvSpPr>
          <p:nvPr>
            <p:ph type="title"/>
          </p:nvPr>
        </p:nvSpPr>
        <p:spPr>
          <a:xfrm>
            <a:off x="457200" y="152400"/>
            <a:ext cx="8229600" cy="762000"/>
          </a:xfrm>
        </p:spPr>
        <p:txBody>
          <a:bodyPr/>
          <a:lstStyle/>
          <a:p>
            <a:r>
              <a:rPr lang="en-US" dirty="0"/>
              <a:t>ReVive 5 Log Sheet Overview</a:t>
            </a:r>
          </a:p>
        </p:txBody>
      </p:sp>
      <p:pic>
        <p:nvPicPr>
          <p:cNvPr id="5" name="Content Placeholder 4">
            <a:extLst>
              <a:ext uri="{FF2B5EF4-FFF2-40B4-BE49-F238E27FC236}">
                <a16:creationId xmlns:a16="http://schemas.microsoft.com/office/drawing/2014/main" id="{6EA2725A-B6EE-FD04-F0DA-D9EE5914089A}"/>
              </a:ext>
            </a:extLst>
          </p:cNvPr>
          <p:cNvPicPr>
            <a:picLocks noGrp="1" noChangeAspect="1"/>
          </p:cNvPicPr>
          <p:nvPr>
            <p:ph sz="quarter" idx="1"/>
          </p:nvPr>
        </p:nvPicPr>
        <p:blipFill>
          <a:blip r:embed="rId2"/>
          <a:stretch>
            <a:fillRect/>
          </a:stretch>
        </p:blipFill>
        <p:spPr>
          <a:xfrm>
            <a:off x="762000" y="914400"/>
            <a:ext cx="7543800" cy="5853334"/>
          </a:xfrm>
        </p:spPr>
      </p:pic>
      <p:sp>
        <p:nvSpPr>
          <p:cNvPr id="6" name="Rectangle: Rounded Corners 5">
            <a:extLst>
              <a:ext uri="{FF2B5EF4-FFF2-40B4-BE49-F238E27FC236}">
                <a16:creationId xmlns:a16="http://schemas.microsoft.com/office/drawing/2014/main" id="{B4BA1147-7A92-964F-7503-B3B9EF0A6E98}"/>
              </a:ext>
            </a:extLst>
          </p:cNvPr>
          <p:cNvSpPr/>
          <p:nvPr/>
        </p:nvSpPr>
        <p:spPr>
          <a:xfrm>
            <a:off x="3853481" y="6196867"/>
            <a:ext cx="903637" cy="44987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Oval 2">
            <a:extLst>
              <a:ext uri="{FF2B5EF4-FFF2-40B4-BE49-F238E27FC236}">
                <a16:creationId xmlns:a16="http://schemas.microsoft.com/office/drawing/2014/main" id="{C9E87659-0856-B05F-4396-683D4194CA07}"/>
              </a:ext>
            </a:extLst>
          </p:cNvPr>
          <p:cNvSpPr/>
          <p:nvPr/>
        </p:nvSpPr>
        <p:spPr>
          <a:xfrm>
            <a:off x="838200" y="1371600"/>
            <a:ext cx="1371600" cy="6096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4" name="Oval 3">
            <a:extLst>
              <a:ext uri="{FF2B5EF4-FFF2-40B4-BE49-F238E27FC236}">
                <a16:creationId xmlns:a16="http://schemas.microsoft.com/office/drawing/2014/main" id="{7E2503EB-0FAA-E9DA-91A4-4AE284F10FA6}"/>
              </a:ext>
            </a:extLst>
          </p:cNvPr>
          <p:cNvSpPr/>
          <p:nvPr/>
        </p:nvSpPr>
        <p:spPr>
          <a:xfrm>
            <a:off x="429260" y="5334000"/>
            <a:ext cx="2771140" cy="13716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8" name="Oval 7">
            <a:extLst>
              <a:ext uri="{FF2B5EF4-FFF2-40B4-BE49-F238E27FC236}">
                <a16:creationId xmlns:a16="http://schemas.microsoft.com/office/drawing/2014/main" id="{B5ADD5C9-1ABD-BD2D-2C28-1E5FBDC0FD49}"/>
              </a:ext>
            </a:extLst>
          </p:cNvPr>
          <p:cNvSpPr/>
          <p:nvPr/>
        </p:nvSpPr>
        <p:spPr>
          <a:xfrm>
            <a:off x="5410200" y="5806440"/>
            <a:ext cx="1676400" cy="7620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410064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F8466-C162-9303-278F-5DA3BE29E855}"/>
              </a:ext>
            </a:extLst>
          </p:cNvPr>
          <p:cNvSpPr>
            <a:spLocks noGrp="1"/>
          </p:cNvSpPr>
          <p:nvPr>
            <p:ph type="title"/>
          </p:nvPr>
        </p:nvSpPr>
        <p:spPr/>
        <p:txBody>
          <a:bodyPr/>
          <a:lstStyle/>
          <a:p>
            <a:r>
              <a:rPr lang="en-US" dirty="0"/>
              <a:t>RT</a:t>
            </a:r>
          </a:p>
        </p:txBody>
      </p:sp>
      <p:pic>
        <p:nvPicPr>
          <p:cNvPr id="5" name="Content Placeholder 4">
            <a:extLst>
              <a:ext uri="{FF2B5EF4-FFF2-40B4-BE49-F238E27FC236}">
                <a16:creationId xmlns:a16="http://schemas.microsoft.com/office/drawing/2014/main" id="{4C13B730-39AB-04D2-F92C-50D9C9052E6A}"/>
              </a:ext>
            </a:extLst>
          </p:cNvPr>
          <p:cNvPicPr>
            <a:picLocks noGrp="1" noChangeAspect="1"/>
          </p:cNvPicPr>
          <p:nvPr>
            <p:ph sz="quarter" idx="1"/>
          </p:nvPr>
        </p:nvPicPr>
        <p:blipFill>
          <a:blip r:embed="rId2"/>
          <a:stretch>
            <a:fillRect/>
          </a:stretch>
        </p:blipFill>
        <p:spPr>
          <a:xfrm>
            <a:off x="630659" y="1295400"/>
            <a:ext cx="8174072" cy="5027567"/>
          </a:xfrm>
        </p:spPr>
      </p:pic>
      <p:pic>
        <p:nvPicPr>
          <p:cNvPr id="7" name="Picture 6">
            <a:extLst>
              <a:ext uri="{FF2B5EF4-FFF2-40B4-BE49-F238E27FC236}">
                <a16:creationId xmlns:a16="http://schemas.microsoft.com/office/drawing/2014/main" id="{77B7E227-9CD2-6D0D-0F1C-5558E9E29A82}"/>
              </a:ext>
            </a:extLst>
          </p:cNvPr>
          <p:cNvPicPr>
            <a:picLocks noChangeAspect="1"/>
          </p:cNvPicPr>
          <p:nvPr/>
        </p:nvPicPr>
        <p:blipFill>
          <a:blip r:embed="rId3"/>
          <a:stretch>
            <a:fillRect/>
          </a:stretch>
        </p:blipFill>
        <p:spPr>
          <a:xfrm>
            <a:off x="351837" y="152400"/>
            <a:ext cx="8440325" cy="1220833"/>
          </a:xfrm>
          <a:prstGeom prst="rect">
            <a:avLst/>
          </a:prstGeom>
        </p:spPr>
      </p:pic>
    </p:spTree>
    <p:extLst>
      <p:ext uri="{BB962C8B-B14F-4D97-AF65-F5344CB8AC3E}">
        <p14:creationId xmlns:p14="http://schemas.microsoft.com/office/powerpoint/2010/main" val="44992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AF46EE3E-28FE-49A4-B266-C7527C550ED1}"/>
              </a:ext>
            </a:extLst>
          </p:cNvPr>
          <p:cNvPicPr>
            <a:picLocks noGrp="1" noChangeAspect="1"/>
          </p:cNvPicPr>
          <p:nvPr>
            <p:ph sz="quarter" idx="1"/>
          </p:nvPr>
        </p:nvPicPr>
        <p:blipFill>
          <a:blip r:embed="rId2"/>
          <a:stretch>
            <a:fillRect/>
          </a:stretch>
        </p:blipFill>
        <p:spPr>
          <a:xfrm>
            <a:off x="457200" y="177905"/>
            <a:ext cx="7848600" cy="6502189"/>
          </a:xfrm>
        </p:spPr>
      </p:pic>
      <p:sp>
        <p:nvSpPr>
          <p:cNvPr id="8" name="Oval 7">
            <a:extLst>
              <a:ext uri="{FF2B5EF4-FFF2-40B4-BE49-F238E27FC236}">
                <a16:creationId xmlns:a16="http://schemas.microsoft.com/office/drawing/2014/main" id="{BA66ECF5-9203-A735-7974-FEEA173B47B1}"/>
              </a:ext>
            </a:extLst>
          </p:cNvPr>
          <p:cNvSpPr/>
          <p:nvPr/>
        </p:nvSpPr>
        <p:spPr>
          <a:xfrm>
            <a:off x="762000" y="457200"/>
            <a:ext cx="914400" cy="8382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9" name="Oval 8">
            <a:extLst>
              <a:ext uri="{FF2B5EF4-FFF2-40B4-BE49-F238E27FC236}">
                <a16:creationId xmlns:a16="http://schemas.microsoft.com/office/drawing/2014/main" id="{9495CE1B-BA04-87E7-2082-3FB6F4760B23}"/>
              </a:ext>
            </a:extLst>
          </p:cNvPr>
          <p:cNvSpPr/>
          <p:nvPr/>
        </p:nvSpPr>
        <p:spPr>
          <a:xfrm>
            <a:off x="1447800" y="5248275"/>
            <a:ext cx="1447800" cy="8382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10" name="Oval 9">
            <a:extLst>
              <a:ext uri="{FF2B5EF4-FFF2-40B4-BE49-F238E27FC236}">
                <a16:creationId xmlns:a16="http://schemas.microsoft.com/office/drawing/2014/main" id="{307D6DE6-5950-3861-FA0E-A5C091E33D5B}"/>
              </a:ext>
            </a:extLst>
          </p:cNvPr>
          <p:cNvSpPr/>
          <p:nvPr/>
        </p:nvSpPr>
        <p:spPr>
          <a:xfrm>
            <a:off x="5867400" y="5753100"/>
            <a:ext cx="1905000" cy="5715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113954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48E58312-791F-3D43-BB8B-EAAA37A6D52C}"/>
              </a:ext>
            </a:extLst>
          </p:cNvPr>
          <p:cNvSpPr>
            <a:spLocks noGrp="1"/>
          </p:cNvSpPr>
          <p:nvPr>
            <p:ph type="title"/>
          </p:nvPr>
        </p:nvSpPr>
        <p:spPr/>
        <p:txBody>
          <a:bodyPr/>
          <a:lstStyle/>
          <a:p>
            <a:r>
              <a:rPr lang="en-US" dirty="0"/>
              <a:t>How To Use Log Sheets</a:t>
            </a:r>
          </a:p>
        </p:txBody>
      </p:sp>
      <p:sp>
        <p:nvSpPr>
          <p:cNvPr id="4" name="Content Placeholder 3">
            <a:extLst>
              <a:ext uri="{FF2B5EF4-FFF2-40B4-BE49-F238E27FC236}">
                <a16:creationId xmlns:a16="http://schemas.microsoft.com/office/drawing/2014/main" id="{D858AEDD-8870-D882-4CF1-9F19D9D0B36F}"/>
              </a:ext>
            </a:extLst>
          </p:cNvPr>
          <p:cNvSpPr>
            <a:spLocks noGrp="1"/>
          </p:cNvSpPr>
          <p:nvPr>
            <p:ph sz="quarter" idx="1"/>
          </p:nvPr>
        </p:nvSpPr>
        <p:spPr>
          <a:xfrm>
            <a:off x="374961" y="1341580"/>
            <a:ext cx="5111439" cy="4937760"/>
          </a:xfrm>
        </p:spPr>
        <p:txBody>
          <a:bodyPr>
            <a:normAutofit/>
          </a:bodyPr>
          <a:lstStyle/>
          <a:p>
            <a:r>
              <a:rPr lang="en-US" sz="3600" dirty="0">
                <a:solidFill>
                  <a:schemeClr val="accent1">
                    <a:lumMod val="50000"/>
                  </a:schemeClr>
                </a:solidFill>
                <a:ea typeface="Calibri" panose="020F0502020204030204" pitchFamily="34" charset="0"/>
                <a:cs typeface="Calibri" panose="020F0502020204030204" pitchFamily="34" charset="0"/>
              </a:rPr>
              <a:t>The Individual as Detective- Four Tasks:</a:t>
            </a:r>
          </a:p>
          <a:p>
            <a:pPr marL="660185" lvl="1" indent="-385865">
              <a:buAutoNum type="arabicPeriod"/>
            </a:pPr>
            <a:r>
              <a:rPr lang="en-US" sz="2800" dirty="0">
                <a:ea typeface="Calibri" panose="020F0502020204030204" pitchFamily="34" charset="0"/>
                <a:cs typeface="Calibri" panose="020F0502020204030204" pitchFamily="34" charset="0"/>
              </a:rPr>
              <a:t>Scan at the </a:t>
            </a:r>
            <a:r>
              <a:rPr lang="en-US" sz="2800" u="sng" dirty="0">
                <a:ea typeface="Calibri" panose="020F0502020204030204" pitchFamily="34" charset="0"/>
                <a:cs typeface="Calibri" panose="020F0502020204030204" pitchFamily="34" charset="0"/>
              </a:rPr>
              <a:t>BG line</a:t>
            </a:r>
            <a:r>
              <a:rPr lang="en-US" sz="2800" dirty="0">
                <a:ea typeface="Calibri" panose="020F0502020204030204" pitchFamily="34" charset="0"/>
                <a:cs typeface="Calibri" panose="020F0502020204030204" pitchFamily="34" charset="0"/>
              </a:rPr>
              <a:t> for the first day and night and look for above and below target results.</a:t>
            </a:r>
          </a:p>
          <a:p>
            <a:pPr marL="660185" lvl="1" indent="-385865">
              <a:buAutoNum type="arabicPeriod"/>
            </a:pPr>
            <a:r>
              <a:rPr lang="en-US" sz="2800" dirty="0">
                <a:ea typeface="Calibri" panose="020F0502020204030204" pitchFamily="34" charset="0"/>
                <a:cs typeface="Calibri" panose="020F0502020204030204" pitchFamily="34" charset="0"/>
              </a:rPr>
              <a:t>Check basal and bolus insulin dose and timing.</a:t>
            </a:r>
          </a:p>
          <a:p>
            <a:pPr marL="660185" lvl="1" indent="-385865">
              <a:buAutoNum type="arabicPeriod"/>
            </a:pPr>
            <a:r>
              <a:rPr lang="en-US" sz="2800" dirty="0">
                <a:ea typeface="Calibri" panose="020F0502020204030204" pitchFamily="34" charset="0"/>
                <a:cs typeface="Calibri" panose="020F0502020204030204" pitchFamily="34" charset="0"/>
              </a:rPr>
              <a:t>Check food and carbs.</a:t>
            </a:r>
          </a:p>
          <a:p>
            <a:pPr marL="660185" lvl="1" indent="-385865">
              <a:buAutoNum type="arabicPeriod"/>
            </a:pPr>
            <a:r>
              <a:rPr lang="en-US" sz="2800" dirty="0">
                <a:ea typeface="Calibri" panose="020F0502020204030204" pitchFamily="34" charset="0"/>
                <a:cs typeface="Calibri" panose="020F0502020204030204" pitchFamily="34" charset="0"/>
              </a:rPr>
              <a:t>Put it all together.</a:t>
            </a:r>
          </a:p>
          <a:p>
            <a:endParaRPr lang="en-US" sz="3200" dirty="0">
              <a:solidFill>
                <a:srgbClr val="005959"/>
              </a:solidFill>
              <a:ea typeface="Calibri" panose="020F0502020204030204" pitchFamily="34" charset="0"/>
              <a:cs typeface="Calibri" panose="020F0502020204030204" pitchFamily="34" charset="0"/>
            </a:endParaRPr>
          </a:p>
        </p:txBody>
      </p:sp>
      <p:pic>
        <p:nvPicPr>
          <p:cNvPr id="3" name="Picture 2" descr="Woman talking to a doctor">
            <a:extLst>
              <a:ext uri="{FF2B5EF4-FFF2-40B4-BE49-F238E27FC236}">
                <a16:creationId xmlns:a16="http://schemas.microsoft.com/office/drawing/2014/main" id="{1BA01EE0-0F75-909E-4461-893F77B723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80" r="5768" b="-2"/>
          <a:stretch/>
        </p:blipFill>
        <p:spPr>
          <a:xfrm>
            <a:off x="5677820" y="1380950"/>
            <a:ext cx="2993740" cy="2993740"/>
          </a:xfrm>
          <a:prstGeom prst="rect">
            <a:avLst/>
          </a:prstGeom>
          <a:noFill/>
        </p:spPr>
      </p:pic>
      <p:sp>
        <p:nvSpPr>
          <p:cNvPr id="6" name="Rectangle: Rounded Corners 5">
            <a:extLst>
              <a:ext uri="{FF2B5EF4-FFF2-40B4-BE49-F238E27FC236}">
                <a16:creationId xmlns:a16="http://schemas.microsoft.com/office/drawing/2014/main" id="{A00BFFF6-B94B-5EA5-B8EC-96653C941BC4}"/>
              </a:ext>
            </a:extLst>
          </p:cNvPr>
          <p:cNvSpPr/>
          <p:nvPr/>
        </p:nvSpPr>
        <p:spPr>
          <a:xfrm>
            <a:off x="609600" y="6252982"/>
            <a:ext cx="903637" cy="449876"/>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881525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DB39D96A-3E21-526F-5EDB-694CC8EFEC6A}"/>
              </a:ext>
            </a:extLst>
          </p:cNvPr>
          <p:cNvSpPr>
            <a:spLocks noGrp="1"/>
          </p:cNvSpPr>
          <p:nvPr>
            <p:ph type="title"/>
          </p:nvPr>
        </p:nvSpPr>
        <p:spPr/>
        <p:txBody>
          <a:bodyPr/>
          <a:lstStyle/>
          <a:p>
            <a:r>
              <a:rPr lang="en-US" dirty="0"/>
              <a:t>Log Sheets: Looking at BG</a:t>
            </a:r>
          </a:p>
        </p:txBody>
      </p:sp>
      <p:sp>
        <p:nvSpPr>
          <p:cNvPr id="3" name="Content Placeholder 2">
            <a:extLst>
              <a:ext uri="{FF2B5EF4-FFF2-40B4-BE49-F238E27FC236}">
                <a16:creationId xmlns:a16="http://schemas.microsoft.com/office/drawing/2014/main" id="{C71793BC-98C1-C09E-4F6B-0EBD2C665D7C}"/>
              </a:ext>
            </a:extLst>
          </p:cNvPr>
          <p:cNvSpPr>
            <a:spLocks noGrp="1"/>
          </p:cNvSpPr>
          <p:nvPr>
            <p:ph sz="quarter" idx="1"/>
          </p:nvPr>
        </p:nvSpPr>
        <p:spPr>
          <a:xfrm>
            <a:off x="355911" y="1360630"/>
            <a:ext cx="8229600" cy="4937760"/>
          </a:xfrm>
        </p:spPr>
        <p:txBody>
          <a:bodyPr>
            <a:normAutofit lnSpcReduction="10000"/>
          </a:bodyPr>
          <a:lstStyle/>
          <a:p>
            <a:pPr marL="0" indent="0">
              <a:buNone/>
            </a:pPr>
            <a:r>
              <a:rPr lang="en-US" sz="3200" dirty="0">
                <a:ea typeface="Calibri" panose="020F0502020204030204" pitchFamily="34" charset="0"/>
                <a:cs typeface="Calibri" panose="020F0502020204030204" pitchFamily="34" charset="0"/>
              </a:rPr>
              <a:t>Scan at the </a:t>
            </a:r>
            <a:r>
              <a:rPr lang="en-US" sz="3200" u="sng" dirty="0">
                <a:ea typeface="Calibri" panose="020F0502020204030204" pitchFamily="34" charset="0"/>
                <a:cs typeface="Calibri" panose="020F0502020204030204" pitchFamily="34" charset="0"/>
              </a:rPr>
              <a:t>BG line</a:t>
            </a:r>
            <a:r>
              <a:rPr lang="en-US" sz="3200" dirty="0">
                <a:ea typeface="Calibri" panose="020F0502020204030204" pitchFamily="34" charset="0"/>
                <a:cs typeface="Calibri" panose="020F0502020204030204" pitchFamily="34" charset="0"/>
              </a:rPr>
              <a:t> for the first day and night:</a:t>
            </a:r>
            <a:endParaRPr lang="en-US" dirty="0">
              <a:ea typeface="Calibri" panose="020F0502020204030204" pitchFamily="34" charset="0"/>
              <a:cs typeface="Calibri" panose="020F0502020204030204" pitchFamily="34" charset="0"/>
            </a:endParaRPr>
          </a:p>
          <a:p>
            <a:r>
              <a:rPr lang="en-US" sz="3200" dirty="0">
                <a:solidFill>
                  <a:srgbClr val="0070C0"/>
                </a:solidFill>
                <a:ea typeface="Calibri" panose="020F0502020204030204" pitchFamily="34" charset="0"/>
                <a:cs typeface="Calibri" panose="020F0502020204030204" pitchFamily="34" charset="0"/>
              </a:rPr>
              <a:t>Start with basal- </a:t>
            </a:r>
            <a:r>
              <a:rPr lang="en-US" dirty="0">
                <a:solidFill>
                  <a:srgbClr val="0070C0"/>
                </a:solidFill>
                <a:ea typeface="Calibri" panose="020F0502020204030204" pitchFamily="34" charset="0"/>
                <a:cs typeface="Calibri" panose="020F0502020204030204" pitchFamily="34" charset="0"/>
              </a:rPr>
              <a:t>blood glucose drifting up or down?</a:t>
            </a:r>
          </a:p>
          <a:p>
            <a:r>
              <a:rPr lang="en-US" sz="3200" dirty="0">
                <a:ea typeface="Calibri" panose="020F0502020204030204" pitchFamily="34" charset="0"/>
                <a:cs typeface="Calibri" panose="020F0502020204030204" pitchFamily="34" charset="0"/>
              </a:rPr>
              <a:t>Look at the ups and downs </a:t>
            </a:r>
            <a:r>
              <a:rPr lang="en-US" dirty="0">
                <a:ea typeface="Calibri" panose="020F0502020204030204" pitchFamily="34" charset="0"/>
                <a:cs typeface="Calibri" panose="020F0502020204030204" pitchFamily="34" charset="0"/>
              </a:rPr>
              <a:t>during the day- w</a:t>
            </a:r>
            <a:r>
              <a:rPr lang="en-US" sz="3200" dirty="0">
                <a:ea typeface="Calibri" panose="020F0502020204030204" pitchFamily="34" charset="0"/>
                <a:cs typeface="Calibri" panose="020F0502020204030204" pitchFamily="34" charset="0"/>
              </a:rPr>
              <a:t>hen is it below target or above target?</a:t>
            </a:r>
          </a:p>
          <a:p>
            <a:r>
              <a:rPr lang="en-US" sz="3200" dirty="0">
                <a:ea typeface="Calibri" panose="020F0502020204030204" pitchFamily="34" charset="0"/>
                <a:cs typeface="Calibri" panose="020F0502020204030204" pitchFamily="34" charset="0"/>
              </a:rPr>
              <a:t>Look across days to see how the glucose levels change during the same time period.</a:t>
            </a:r>
          </a:p>
          <a:p>
            <a:r>
              <a:rPr lang="en-US" sz="3200" dirty="0">
                <a:ea typeface="Calibri" panose="020F0502020204030204" pitchFamily="34" charset="0"/>
                <a:cs typeface="Calibri" panose="020F0502020204030204" pitchFamily="34" charset="0"/>
              </a:rPr>
              <a:t>What does the </a:t>
            </a:r>
            <a:r>
              <a:rPr lang="en-US" dirty="0">
                <a:ea typeface="Calibri" panose="020F0502020204030204" pitchFamily="34" charset="0"/>
                <a:cs typeface="Calibri" panose="020F0502020204030204" pitchFamily="34" charset="0"/>
              </a:rPr>
              <a:t>individual think </a:t>
            </a:r>
            <a:r>
              <a:rPr lang="en-US" sz="3200" dirty="0">
                <a:ea typeface="Calibri" panose="020F0502020204030204" pitchFamily="34" charset="0"/>
                <a:cs typeface="Calibri" panose="020F0502020204030204" pitchFamily="34" charset="0"/>
              </a:rPr>
              <a:t>is the main problem and when does it occur? (</a:t>
            </a:r>
            <a:r>
              <a:rPr lang="en-US" dirty="0">
                <a:ea typeface="Calibri" panose="020F0502020204030204" pitchFamily="34" charset="0"/>
                <a:cs typeface="Calibri" panose="020F0502020204030204" pitchFamily="34" charset="0"/>
              </a:rPr>
              <a:t>there</a:t>
            </a:r>
            <a:r>
              <a:rPr lang="en-US" sz="3200" dirty="0">
                <a:ea typeface="Calibri" panose="020F0502020204030204" pitchFamily="34" charset="0"/>
                <a:cs typeface="Calibri" panose="020F0502020204030204" pitchFamily="34" charset="0"/>
              </a:rPr>
              <a:t> may </a:t>
            </a:r>
            <a:r>
              <a:rPr lang="en-US" dirty="0">
                <a:ea typeface="Calibri" panose="020F0502020204030204" pitchFamily="34" charset="0"/>
                <a:cs typeface="Calibri" panose="020F0502020204030204" pitchFamily="34" charset="0"/>
              </a:rPr>
              <a:t>be </a:t>
            </a:r>
            <a:r>
              <a:rPr lang="en-US" sz="3200" dirty="0">
                <a:ea typeface="Calibri" panose="020F0502020204030204" pitchFamily="34" charset="0"/>
                <a:cs typeface="Calibri" panose="020F0502020204030204" pitchFamily="34" charset="0"/>
              </a:rPr>
              <a:t>more than one)</a:t>
            </a:r>
          </a:p>
          <a:p>
            <a:endParaRPr lang="en-US" dirty="0"/>
          </a:p>
        </p:txBody>
      </p:sp>
      <p:sp>
        <p:nvSpPr>
          <p:cNvPr id="4" name="Rectangle: Rounded Corners 3">
            <a:extLst>
              <a:ext uri="{FF2B5EF4-FFF2-40B4-BE49-F238E27FC236}">
                <a16:creationId xmlns:a16="http://schemas.microsoft.com/office/drawing/2014/main" id="{41AC17C7-5D7C-B421-DBEB-ED0D3A120418}"/>
              </a:ext>
            </a:extLst>
          </p:cNvPr>
          <p:cNvSpPr/>
          <p:nvPr/>
        </p:nvSpPr>
        <p:spPr>
          <a:xfrm>
            <a:off x="609600" y="6252982"/>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498085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417D7137-EF8F-7746-FE90-C504B9B9F3A0}"/>
              </a:ext>
            </a:extLst>
          </p:cNvPr>
          <p:cNvPicPr>
            <a:picLocks noGrp="1" noChangeAspect="1"/>
          </p:cNvPicPr>
          <p:nvPr>
            <p:ph sz="quarter" idx="1"/>
          </p:nvPr>
        </p:nvPicPr>
        <p:blipFill>
          <a:blip r:embed="rId2"/>
          <a:stretch>
            <a:fillRect/>
          </a:stretch>
        </p:blipFill>
        <p:spPr>
          <a:xfrm>
            <a:off x="480541" y="142114"/>
            <a:ext cx="7935005" cy="6573771"/>
          </a:xfrm>
        </p:spPr>
      </p:pic>
      <p:sp>
        <p:nvSpPr>
          <p:cNvPr id="4" name="Oval 3">
            <a:extLst>
              <a:ext uri="{FF2B5EF4-FFF2-40B4-BE49-F238E27FC236}">
                <a16:creationId xmlns:a16="http://schemas.microsoft.com/office/drawing/2014/main" id="{D45FF405-0B68-CC8A-4AE3-BF6B36B3BF57}"/>
              </a:ext>
            </a:extLst>
          </p:cNvPr>
          <p:cNvSpPr/>
          <p:nvPr/>
        </p:nvSpPr>
        <p:spPr>
          <a:xfrm>
            <a:off x="690354" y="533400"/>
            <a:ext cx="7615445" cy="4572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6" name="Oval 5">
            <a:extLst>
              <a:ext uri="{FF2B5EF4-FFF2-40B4-BE49-F238E27FC236}">
                <a16:creationId xmlns:a16="http://schemas.microsoft.com/office/drawing/2014/main" id="{8DA5B229-0280-9447-B8C2-2BA47F7E61D4}"/>
              </a:ext>
            </a:extLst>
          </p:cNvPr>
          <p:cNvSpPr/>
          <p:nvPr/>
        </p:nvSpPr>
        <p:spPr>
          <a:xfrm>
            <a:off x="1295399" y="2590800"/>
            <a:ext cx="7010400" cy="2057400"/>
          </a:xfrm>
          <a:prstGeom prst="ellipse">
            <a:avLst/>
          </a:prstGeom>
          <a:noFill/>
          <a:ln w="28575">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304718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8" name="Title 7">
            <a:extLst>
              <a:ext uri="{FF2B5EF4-FFF2-40B4-BE49-F238E27FC236}">
                <a16:creationId xmlns:a16="http://schemas.microsoft.com/office/drawing/2014/main" id="{6427617F-1ECA-C36F-2CF7-A6E5BC2B6743}"/>
              </a:ext>
            </a:extLst>
          </p:cNvPr>
          <p:cNvSpPr>
            <a:spLocks noGrp="1"/>
          </p:cNvSpPr>
          <p:nvPr>
            <p:ph type="title"/>
          </p:nvPr>
        </p:nvSpPr>
        <p:spPr/>
        <p:txBody>
          <a:bodyPr/>
          <a:lstStyle/>
          <a:p>
            <a:r>
              <a:rPr lang="en-US" dirty="0"/>
              <a:t>Diabetes Detective – Basal Insulin</a:t>
            </a:r>
          </a:p>
        </p:txBody>
      </p:sp>
      <p:sp>
        <p:nvSpPr>
          <p:cNvPr id="11" name="Content Placeholder 10">
            <a:extLst>
              <a:ext uri="{FF2B5EF4-FFF2-40B4-BE49-F238E27FC236}">
                <a16:creationId xmlns:a16="http://schemas.microsoft.com/office/drawing/2014/main" id="{0289BC04-554F-F584-4895-CD3BBCA2562F}"/>
              </a:ext>
            </a:extLst>
          </p:cNvPr>
          <p:cNvSpPr>
            <a:spLocks noGrp="1"/>
          </p:cNvSpPr>
          <p:nvPr>
            <p:ph sz="quarter" idx="1"/>
          </p:nvPr>
        </p:nvSpPr>
        <p:spPr>
          <a:xfrm>
            <a:off x="30965" y="1219200"/>
            <a:ext cx="5912635" cy="5744038"/>
          </a:xfrm>
        </p:spPr>
        <p:txBody>
          <a:bodyPr>
            <a:normAutofit/>
          </a:bodyPr>
          <a:lstStyle/>
          <a:p>
            <a:pPr marL="342991" indent="-342991">
              <a:buClr>
                <a:srgbClr val="005959"/>
              </a:buClr>
              <a:buFont typeface="Wingdings" panose="05000000000000000000" pitchFamily="2" charset="2"/>
              <a:buChar char="§"/>
            </a:pPr>
            <a:r>
              <a:rPr lang="en-US" sz="2400" b="1" dirty="0">
                <a:solidFill>
                  <a:srgbClr val="0070C0"/>
                </a:solidFill>
                <a:cs typeface="Calibri" panose="020F0502020204030204" pitchFamily="34" charset="0"/>
              </a:rPr>
              <a:t>Assess basal insulin injected or delivered</a:t>
            </a:r>
          </a:p>
          <a:p>
            <a:pPr marL="617311" lvl="1" indent="-342991">
              <a:buClr>
                <a:srgbClr val="005959"/>
              </a:buClr>
              <a:buFont typeface="Wingdings" panose="05000000000000000000" pitchFamily="2" charset="2"/>
              <a:buChar char="§"/>
            </a:pPr>
            <a:r>
              <a:rPr lang="en-US" sz="2400" dirty="0">
                <a:cs typeface="Calibri" panose="020F0502020204030204" pitchFamily="34" charset="0"/>
              </a:rPr>
              <a:t>Confirm timing and units of basal insulin taken.</a:t>
            </a:r>
          </a:p>
          <a:p>
            <a:pPr marL="617311" lvl="1" indent="-342991">
              <a:buClr>
                <a:srgbClr val="005959"/>
              </a:buClr>
              <a:buFont typeface="Wingdings" panose="05000000000000000000" pitchFamily="2" charset="2"/>
              <a:buChar char="§"/>
            </a:pPr>
            <a:r>
              <a:rPr lang="en-US" sz="2400" dirty="0">
                <a:cs typeface="Calibri" panose="020F0502020204030204" pitchFamily="34" charset="0"/>
              </a:rPr>
              <a:t>Evaluate morning glucose and in-between meal drifts.</a:t>
            </a:r>
          </a:p>
          <a:p>
            <a:pPr marL="617311" lvl="1" indent="-342991">
              <a:buClr>
                <a:srgbClr val="005959"/>
              </a:buClr>
              <a:buFont typeface="Wingdings" panose="05000000000000000000" pitchFamily="2" charset="2"/>
              <a:buChar char="§"/>
            </a:pPr>
            <a:r>
              <a:rPr lang="en-US" sz="2400" dirty="0">
                <a:cs typeface="Calibri" panose="020F0502020204030204" pitchFamily="34" charset="0"/>
              </a:rPr>
              <a:t>Considerations:</a:t>
            </a:r>
          </a:p>
          <a:p>
            <a:pPr marL="891631" lvl="2" indent="-342991">
              <a:buClr>
                <a:srgbClr val="005959"/>
              </a:buClr>
              <a:buFont typeface="Wingdings" panose="05000000000000000000" pitchFamily="2" charset="2"/>
              <a:buChar char="§"/>
            </a:pPr>
            <a:r>
              <a:rPr lang="en-US" sz="2400" dirty="0">
                <a:cs typeface="Calibri" panose="020F0502020204030204" pitchFamily="34" charset="0"/>
              </a:rPr>
              <a:t>Using hybrid closed loop system that adjusts basal insulin based on CGM results?</a:t>
            </a:r>
          </a:p>
          <a:p>
            <a:pPr marL="891631" lvl="2" indent="-342991">
              <a:buClr>
                <a:srgbClr val="005959"/>
              </a:buClr>
              <a:buFont typeface="Wingdings" panose="05000000000000000000" pitchFamily="2" charset="2"/>
              <a:buChar char="§"/>
            </a:pPr>
            <a:r>
              <a:rPr lang="en-US" sz="2400" dirty="0">
                <a:cs typeface="Calibri" panose="020F0502020204030204" pitchFamily="34" charset="0"/>
              </a:rPr>
              <a:t>Using pump without closed loop system?</a:t>
            </a:r>
          </a:p>
          <a:p>
            <a:pPr marL="891631" lvl="2" indent="-342991">
              <a:buClr>
                <a:srgbClr val="005959"/>
              </a:buClr>
              <a:buFont typeface="Wingdings" panose="05000000000000000000" pitchFamily="2" charset="2"/>
              <a:buChar char="§"/>
            </a:pPr>
            <a:r>
              <a:rPr lang="en-US" sz="2400" dirty="0">
                <a:cs typeface="Calibri" panose="020F0502020204030204" pitchFamily="34" charset="0"/>
              </a:rPr>
              <a:t>Injecting basal insulin?</a:t>
            </a:r>
          </a:p>
          <a:p>
            <a:pPr marL="891631" lvl="2" indent="-342991">
              <a:buClr>
                <a:srgbClr val="005959"/>
              </a:buClr>
              <a:buFont typeface="Wingdings" panose="05000000000000000000" pitchFamily="2" charset="2"/>
              <a:buChar char="§"/>
            </a:pPr>
            <a:r>
              <a:rPr lang="en-US" sz="2400" dirty="0">
                <a:cs typeface="Calibri" panose="020F0502020204030204" pitchFamily="34" charset="0"/>
              </a:rPr>
              <a:t>Sites and insulin type</a:t>
            </a:r>
          </a:p>
          <a:p>
            <a:endParaRPr lang="en-US" dirty="0"/>
          </a:p>
        </p:txBody>
      </p:sp>
      <p:sp>
        <p:nvSpPr>
          <p:cNvPr id="2" name="Rectangle: Rounded Corners 1">
            <a:extLst>
              <a:ext uri="{FF2B5EF4-FFF2-40B4-BE49-F238E27FC236}">
                <a16:creationId xmlns:a16="http://schemas.microsoft.com/office/drawing/2014/main" id="{7D2CC164-765C-6C5F-94E0-61FDF18F4B21}"/>
              </a:ext>
            </a:extLst>
          </p:cNvPr>
          <p:cNvSpPr/>
          <p:nvPr/>
        </p:nvSpPr>
        <p:spPr>
          <a:xfrm>
            <a:off x="7213910" y="6172200"/>
            <a:ext cx="903637" cy="449876"/>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pic>
        <p:nvPicPr>
          <p:cNvPr id="4" name="Picture 3" descr="Notepad, eyeglasses and coffee still life">
            <a:extLst>
              <a:ext uri="{FF2B5EF4-FFF2-40B4-BE49-F238E27FC236}">
                <a16:creationId xmlns:a16="http://schemas.microsoft.com/office/drawing/2014/main" id="{1A5F5C81-5A6A-6DAD-0DFA-2F61A178EB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365750" y="1908175"/>
            <a:ext cx="3962400" cy="2641600"/>
          </a:xfrm>
          <a:prstGeom prst="rect">
            <a:avLst/>
          </a:prstGeom>
        </p:spPr>
      </p:pic>
      <p:sp>
        <p:nvSpPr>
          <p:cNvPr id="3" name="TextBox 2">
            <a:extLst>
              <a:ext uri="{FF2B5EF4-FFF2-40B4-BE49-F238E27FC236}">
                <a16:creationId xmlns:a16="http://schemas.microsoft.com/office/drawing/2014/main" id="{91C6AA90-F833-6B89-C838-AB85CBBDFB67}"/>
              </a:ext>
            </a:extLst>
          </p:cNvPr>
          <p:cNvSpPr txBox="1"/>
          <p:nvPr/>
        </p:nvSpPr>
        <p:spPr>
          <a:xfrm>
            <a:off x="6680510" y="2590800"/>
            <a:ext cx="1066800" cy="923330"/>
          </a:xfrm>
          <a:prstGeom prst="rect">
            <a:avLst/>
          </a:prstGeom>
          <a:noFill/>
        </p:spPr>
        <p:txBody>
          <a:bodyPr wrap="square" rtlCol="0">
            <a:spAutoFit/>
          </a:bodyPr>
          <a:lstStyle/>
          <a:p>
            <a:r>
              <a:rPr lang="en-US" dirty="0">
                <a:solidFill>
                  <a:schemeClr val="accent2">
                    <a:lumMod val="75000"/>
                  </a:schemeClr>
                </a:solidFill>
              </a:rPr>
              <a:t>Check </a:t>
            </a:r>
            <a:r>
              <a:rPr lang="en-US" dirty="0" err="1">
                <a:solidFill>
                  <a:schemeClr val="accent2">
                    <a:lumMod val="75000"/>
                  </a:schemeClr>
                </a:solidFill>
              </a:rPr>
              <a:t>DiabetesToolkit</a:t>
            </a:r>
            <a:r>
              <a:rPr lang="en-US" dirty="0">
                <a:solidFill>
                  <a:schemeClr val="accent2">
                    <a:lumMod val="75000"/>
                  </a:schemeClr>
                </a:solidFill>
              </a:rPr>
              <a:t> </a:t>
            </a:r>
          </a:p>
        </p:txBody>
      </p:sp>
    </p:spTree>
    <p:extLst>
      <p:ext uri="{BB962C8B-B14F-4D97-AF65-F5344CB8AC3E}">
        <p14:creationId xmlns:p14="http://schemas.microsoft.com/office/powerpoint/2010/main" val="1421823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6.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0C67BEE-D13F-4BD2-98A5-34D8A0977F68}">
  <ds:schemaRefs>
    <ds:schemaRef ds:uri="http://purl.org/dc/terms/"/>
    <ds:schemaRef ds:uri="http://schemas.openxmlformats.org/package/2006/metadata/core-properties"/>
    <ds:schemaRef ds:uri="http://purl.org/dc/elements/1.1/"/>
    <ds:schemaRef ds:uri="4873beb7-5857-4685-be1f-d57550cc96cc"/>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36F65B-1B07-41EE-A0E8-BC6EF38552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12331</TotalTime>
  <Words>8980</Words>
  <Application>Microsoft Office PowerPoint</Application>
  <PresentationFormat>On-screen Show (4:3)</PresentationFormat>
  <Paragraphs>1090</Paragraphs>
  <Slides>146</Slides>
  <Notes>100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146</vt:i4>
      </vt:variant>
    </vt:vector>
  </HeadingPairs>
  <TitlesOfParts>
    <vt:vector size="165" baseType="lpstr">
      <vt:lpstr>-apple-system</vt:lpstr>
      <vt:lpstr>Arial</vt:lpstr>
      <vt:lpstr>Baskerville Old Face</vt:lpstr>
      <vt:lpstr>Bookman Old Style</vt:lpstr>
      <vt:lpstr>Calibri</vt:lpstr>
      <vt:lpstr>Calibri Light</vt:lpstr>
      <vt:lpstr>Century Gothic</vt:lpstr>
      <vt:lpstr>Garamond</vt:lpstr>
      <vt:lpstr>Gill Sans MT</vt:lpstr>
      <vt:lpstr>Palatino Linotype</vt:lpstr>
      <vt:lpstr>signika_negativeregular</vt:lpstr>
      <vt:lpstr>Times</vt:lpstr>
      <vt:lpstr>Times New Roman</vt:lpstr>
      <vt:lpstr>Wingdings</vt:lpstr>
      <vt:lpstr>Wingdings 3</vt:lpstr>
      <vt:lpstr>Custom Design</vt:lpstr>
      <vt:lpstr>1_Origin</vt:lpstr>
      <vt:lpstr>2_Origin</vt:lpstr>
      <vt:lpstr>3_Origin</vt:lpstr>
      <vt:lpstr>Welcome to ReVive 5 Training Program – Session 2</vt:lpstr>
      <vt:lpstr>PowerPoint Presentation</vt:lpstr>
      <vt:lpstr> Bryanna is here to Help!</vt:lpstr>
      <vt:lpstr>What Have We Covered? Session 1</vt:lpstr>
      <vt:lpstr>ReVive 5 – Welcome to Session 2</vt:lpstr>
      <vt:lpstr>Land Acknowledgment</vt:lpstr>
      <vt:lpstr>ReVive Teaching Team</vt:lpstr>
      <vt:lpstr> Coach Beverly - Speaker for Session 2</vt:lpstr>
      <vt:lpstr>Goals of the ReVive 5 Approach</vt:lpstr>
      <vt:lpstr>ReVive 5 Steps</vt:lpstr>
      <vt:lpstr>ReVive Step 4</vt:lpstr>
      <vt:lpstr>You don’t have to be Diabetes Tech Expert to use the ReVive 5 Step Approach</vt:lpstr>
      <vt:lpstr>Discover Knowledge Gaps</vt:lpstr>
      <vt:lpstr>Quick Review: What is Type 1 Diabetes?</vt:lpstr>
      <vt:lpstr>~30% of People with Type 2 use Insulin</vt:lpstr>
      <vt:lpstr>Poll question 1</vt:lpstr>
      <vt:lpstr>“How to Think Like a Pancreas”</vt:lpstr>
      <vt:lpstr>Physiologic Insulin Secretion:    24-Hour Profile </vt:lpstr>
      <vt:lpstr>Blood Sugars with Diabetes</vt:lpstr>
      <vt:lpstr> Insulin Release:  Individuals without diabetes</vt:lpstr>
      <vt:lpstr>Long-acting Insulin with Insulin analog</vt:lpstr>
      <vt:lpstr>ReVive Step 4</vt:lpstr>
      <vt:lpstr> Start Here - Organize Tool Kit</vt:lpstr>
      <vt:lpstr>ReVive 5 Tool Kit Assessment Sheet</vt:lpstr>
      <vt:lpstr>Diabetes Toolkit</vt:lpstr>
      <vt:lpstr>$4.99 Tackle box - Wow</vt:lpstr>
      <vt:lpstr>Devices to Inject insulin</vt:lpstr>
      <vt:lpstr>Poll Question 2</vt:lpstr>
      <vt:lpstr>Evaluate Insulin &amp; Injection Sites</vt:lpstr>
      <vt:lpstr>Medic Alert – Just in Case </vt:lpstr>
      <vt:lpstr>Treatment for Low Blood Sugars</vt:lpstr>
      <vt:lpstr>RT not sure what to tell partner</vt:lpstr>
      <vt:lpstr>Having the Conversation</vt:lpstr>
      <vt:lpstr>Hypoglycemia Conversation</vt:lpstr>
      <vt:lpstr>PowerPoint Presentation</vt:lpstr>
      <vt:lpstr>PowerPoint Presentation</vt:lpstr>
      <vt:lpstr>Nasal Glucagon - Baqsimi</vt:lpstr>
      <vt:lpstr>Gvoke HypoPen – Single dose injector</vt:lpstr>
      <vt:lpstr>Dasiglucagon (Zegalogue)</vt:lpstr>
      <vt:lpstr>Toolkit Detail Summary</vt:lpstr>
      <vt:lpstr>Getting to Glucose Target</vt:lpstr>
      <vt:lpstr>ReVive 5 Tool Kit Assessment Safety Focus First</vt:lpstr>
      <vt:lpstr>Stretch and Question Break Next: Checking Basal and Bolus Insulin </vt:lpstr>
      <vt:lpstr>ReVive Step 4</vt:lpstr>
      <vt:lpstr>Basal and Bolus Keep BG in Range</vt:lpstr>
      <vt:lpstr>Basal Insulin</vt:lpstr>
      <vt:lpstr>Think Basal Insulin First</vt:lpstr>
      <vt:lpstr>Basal Insulin Dosing Options</vt:lpstr>
      <vt:lpstr>Basal Insulin Dose Evaluation</vt:lpstr>
      <vt:lpstr>Basal Insulin Dose Evaluation</vt:lpstr>
      <vt:lpstr>Basal Insulin Evaluation</vt:lpstr>
      <vt:lpstr>Making insulin changes</vt:lpstr>
      <vt:lpstr>Let’s Move to Bolus Insulin</vt:lpstr>
      <vt:lpstr>Bolus Insulin – Getting to the Right Dose</vt:lpstr>
      <vt:lpstr>Bolus Insulin and Carb Counting</vt:lpstr>
      <vt:lpstr>Tips on Accurate Carb Counting</vt:lpstr>
      <vt:lpstr>Bolus Dosing for Carbs – How Much?</vt:lpstr>
      <vt:lpstr>Determining best insulin/carb ratios</vt:lpstr>
      <vt:lpstr>Poll Question 5</vt:lpstr>
      <vt:lpstr>Bolus Coverage for Protein and Fat</vt:lpstr>
      <vt:lpstr>Testing Insulin to Carb Ratio</vt:lpstr>
      <vt:lpstr>Bolus Timing Makes a Difference</vt:lpstr>
      <vt:lpstr>Alcohol and Diabetes</vt:lpstr>
      <vt:lpstr>Bolus Timing and Dose</vt:lpstr>
      <vt:lpstr>At least 42 factors affect glucose!</vt:lpstr>
      <vt:lpstr>Determining Bolus Ratios</vt:lpstr>
      <vt:lpstr>Correction bolus insulin dosing</vt:lpstr>
      <vt:lpstr>Correction Insulin </vt:lpstr>
      <vt:lpstr>Bolus – Correction Ratio Calculations</vt:lpstr>
      <vt:lpstr>Bolus Correction Dose May need adjustment</vt:lpstr>
      <vt:lpstr>Insulin Duration and Stacking</vt:lpstr>
      <vt:lpstr>Having the Conversation</vt:lpstr>
      <vt:lpstr>Stacking Conversation</vt:lpstr>
      <vt:lpstr>Calculating Bolus Insulin Summary</vt:lpstr>
      <vt:lpstr>Toolkit &amp; Basal Bolus Insulin Summary</vt:lpstr>
      <vt:lpstr>PowerPoint Presentation</vt:lpstr>
      <vt:lpstr>Summary and Tips</vt:lpstr>
      <vt:lpstr>ReVive 5 Program – Fresh Perspective</vt:lpstr>
      <vt:lpstr>Let’s Take a 15 minute Break</vt:lpstr>
      <vt:lpstr>Glycemic Management and Discovering the Expert Within – So Far…</vt:lpstr>
      <vt:lpstr>ReVive 5 Steps</vt:lpstr>
      <vt:lpstr>ReVive 5 approach works </vt:lpstr>
      <vt:lpstr>Integrating the DD Story</vt:lpstr>
      <vt:lpstr>Next: Narrow Down the Problem</vt:lpstr>
      <vt:lpstr>Common Blood Glucose Comments</vt:lpstr>
      <vt:lpstr>ReVive Step 4</vt:lpstr>
      <vt:lpstr>Choosing the Right Problem</vt:lpstr>
      <vt:lpstr>A Circle of Self-Discovery</vt:lpstr>
      <vt:lpstr>Identify Management Issues and Collect Info</vt:lpstr>
      <vt:lpstr>Collecting Info to benefit the Individual Needs</vt:lpstr>
      <vt:lpstr> Gathering Data to Determine Issue and Make Changes</vt:lpstr>
      <vt:lpstr>Log Sheets | What info to collect</vt:lpstr>
      <vt:lpstr>ReVive 5 Log Sheet Overview</vt:lpstr>
      <vt:lpstr>RT</vt:lpstr>
      <vt:lpstr>PowerPoint Presentation</vt:lpstr>
      <vt:lpstr>How To Use Log Sheets</vt:lpstr>
      <vt:lpstr>Log Sheets: Looking at BG</vt:lpstr>
      <vt:lpstr>PowerPoint Presentation</vt:lpstr>
      <vt:lpstr>Diabetes Detective – Basal Insulin</vt:lpstr>
      <vt:lpstr>Log Sheet – What is the Issue?</vt:lpstr>
      <vt:lpstr>Log Sheet – What is Issue?</vt:lpstr>
      <vt:lpstr>Diabetes Detective – Bolus Insulin </vt:lpstr>
      <vt:lpstr>PowerPoint Presentation</vt:lpstr>
      <vt:lpstr>List of typical “Problem Causers.”</vt:lpstr>
      <vt:lpstr>Be a Detective – What is the Issue?</vt:lpstr>
      <vt:lpstr>ReVive 5 – Explore Problem &amp; Identify Patterns</vt:lpstr>
      <vt:lpstr>JR keeps getting low when bike riding</vt:lpstr>
      <vt:lpstr> Adjustments for Activity</vt:lpstr>
      <vt:lpstr>Drops with Exercise – JR Log</vt:lpstr>
      <vt:lpstr>Diabetes Distress – Putting it together</vt:lpstr>
      <vt:lpstr>Exercise Hypo – JR’s Situation</vt:lpstr>
      <vt:lpstr>ReVive 5 – Explore Problem &amp; Identify Patterns</vt:lpstr>
      <vt:lpstr>JR Decides and Makes a Plan </vt:lpstr>
      <vt:lpstr>Helping People Succeed</vt:lpstr>
      <vt:lpstr>Checking in with JR 2 weeks later</vt:lpstr>
      <vt:lpstr>Setting Up Experiment/ Taking Action</vt:lpstr>
      <vt:lpstr>What is happening here?</vt:lpstr>
      <vt:lpstr>Diabetes Detectives</vt:lpstr>
      <vt:lpstr>RT Loves Eating Out</vt:lpstr>
      <vt:lpstr>RT Sets up Experiment/ Takes Action</vt:lpstr>
      <vt:lpstr>Checking in with RT 2 weeks later</vt:lpstr>
      <vt:lpstr>Checking in with RT 2 weeks later</vt:lpstr>
      <vt:lpstr>Some people might also want to use their downloaded Ambulatory Glucose Profile</vt:lpstr>
      <vt:lpstr>Collaborate: How can they access their data</vt:lpstr>
      <vt:lpstr>Putting it all together</vt:lpstr>
      <vt:lpstr>ReVive 5 Steps</vt:lpstr>
      <vt:lpstr>Step 5- Collect new data to see what happened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ReVive 5 Program – Fresh Perspective</vt:lpstr>
      <vt:lpstr>ReVive 5 Steps</vt:lpstr>
      <vt:lpstr>ReVive 5 Connect 2023</vt:lpstr>
      <vt:lpstr>Questions?</vt:lpstr>
      <vt:lpstr>Last piece: Putting It All Together</vt:lpstr>
      <vt:lpstr>ReVive 5 Resource Page</vt:lpstr>
      <vt:lpstr>PowerPoint Presentation</vt:lpstr>
      <vt:lpstr>Thank you!</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Jolly, Yasmin N</dc:creator>
  <cp:lastModifiedBy>Beverly Thomassian</cp:lastModifiedBy>
  <cp:revision>402</cp:revision>
  <cp:lastPrinted>2020-06-20T19:23:12Z</cp:lastPrinted>
  <dcterms:created xsi:type="dcterms:W3CDTF">2019-09-30T18:43:25Z</dcterms:created>
  <dcterms:modified xsi:type="dcterms:W3CDTF">2023-07-24T23:57:48Z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