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Lst>
  <p:notesMasterIdLst>
    <p:notesMasterId r:id="rId84"/>
  </p:notesMasterIdLst>
  <p:handoutMasterIdLst>
    <p:handoutMasterId r:id="rId85"/>
  </p:handoutMasterIdLst>
  <p:sldIdLst>
    <p:sldId id="259" r:id="rId2"/>
    <p:sldId id="2141411134" r:id="rId3"/>
    <p:sldId id="2141411135" r:id="rId4"/>
    <p:sldId id="3743" r:id="rId5"/>
    <p:sldId id="3695" r:id="rId6"/>
    <p:sldId id="2141411136" r:id="rId7"/>
    <p:sldId id="3309" r:id="rId8"/>
    <p:sldId id="3616" r:id="rId9"/>
    <p:sldId id="2842" r:id="rId10"/>
    <p:sldId id="2932" r:id="rId11"/>
    <p:sldId id="3741" r:id="rId12"/>
    <p:sldId id="2844" r:id="rId13"/>
    <p:sldId id="2845" r:id="rId14"/>
    <p:sldId id="2141411137" r:id="rId15"/>
    <p:sldId id="3738" r:id="rId16"/>
    <p:sldId id="480" r:id="rId17"/>
    <p:sldId id="3739" r:id="rId18"/>
    <p:sldId id="2840" r:id="rId19"/>
    <p:sldId id="2849" r:id="rId20"/>
    <p:sldId id="2850" r:id="rId21"/>
    <p:sldId id="2852" r:id="rId22"/>
    <p:sldId id="2851" r:id="rId23"/>
    <p:sldId id="2853" r:id="rId24"/>
    <p:sldId id="2930" r:id="rId25"/>
    <p:sldId id="2859" r:id="rId26"/>
    <p:sldId id="2916" r:id="rId27"/>
    <p:sldId id="2861" r:id="rId28"/>
    <p:sldId id="2924" r:id="rId29"/>
    <p:sldId id="2923" r:id="rId30"/>
    <p:sldId id="2917" r:id="rId31"/>
    <p:sldId id="2848" r:id="rId32"/>
    <p:sldId id="2868" r:id="rId33"/>
    <p:sldId id="2925" r:id="rId34"/>
    <p:sldId id="2921" r:id="rId35"/>
    <p:sldId id="2869" r:id="rId36"/>
    <p:sldId id="2870" r:id="rId37"/>
    <p:sldId id="3737" r:id="rId38"/>
    <p:sldId id="2922" r:id="rId39"/>
    <p:sldId id="2927" r:id="rId40"/>
    <p:sldId id="2855" r:id="rId41"/>
    <p:sldId id="2929" r:id="rId42"/>
    <p:sldId id="2873" r:id="rId43"/>
    <p:sldId id="2874" r:id="rId44"/>
    <p:sldId id="2875" r:id="rId45"/>
    <p:sldId id="2876" r:id="rId46"/>
    <p:sldId id="2877" r:id="rId47"/>
    <p:sldId id="2878" r:id="rId48"/>
    <p:sldId id="2879" r:id="rId49"/>
    <p:sldId id="2880" r:id="rId50"/>
    <p:sldId id="2854" r:id="rId51"/>
    <p:sldId id="2856" r:id="rId52"/>
    <p:sldId id="2858" r:id="rId53"/>
    <p:sldId id="2864" r:id="rId54"/>
    <p:sldId id="2866" r:id="rId55"/>
    <p:sldId id="2867" r:id="rId56"/>
    <p:sldId id="3742" r:id="rId57"/>
    <p:sldId id="2928" r:id="rId58"/>
    <p:sldId id="2885" r:id="rId59"/>
    <p:sldId id="3740" r:id="rId60"/>
    <p:sldId id="2886" r:id="rId61"/>
    <p:sldId id="2882" r:id="rId62"/>
    <p:sldId id="2883" r:id="rId63"/>
    <p:sldId id="2889" r:id="rId64"/>
    <p:sldId id="2890" r:id="rId65"/>
    <p:sldId id="2891" r:id="rId66"/>
    <p:sldId id="2892" r:id="rId67"/>
    <p:sldId id="2893" r:id="rId68"/>
    <p:sldId id="2894" r:id="rId69"/>
    <p:sldId id="2918" r:id="rId70"/>
    <p:sldId id="2895" r:id="rId71"/>
    <p:sldId id="2896" r:id="rId72"/>
    <p:sldId id="2897" r:id="rId73"/>
    <p:sldId id="2900" r:id="rId74"/>
    <p:sldId id="2901" r:id="rId75"/>
    <p:sldId id="2902" r:id="rId76"/>
    <p:sldId id="2903" r:id="rId77"/>
    <p:sldId id="2908" r:id="rId78"/>
    <p:sldId id="2909" r:id="rId79"/>
    <p:sldId id="2912" r:id="rId80"/>
    <p:sldId id="2913" r:id="rId81"/>
    <p:sldId id="2914" r:id="rId82"/>
    <p:sldId id="2915" r:id="rId83"/>
  </p:sldIdLst>
  <p:sldSz cx="9144000" cy="6858000" type="letter"/>
  <p:notesSz cx="7315200" cy="9601200"/>
  <p:custDataLst>
    <p:tags r:id="rId86"/>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9291" autoAdjust="0"/>
  </p:normalViewPr>
  <p:slideViewPr>
    <p:cSldViewPr>
      <p:cViewPr varScale="1">
        <p:scale>
          <a:sx n="88" d="100"/>
          <a:sy n="88" d="100"/>
        </p:scale>
        <p:origin x="22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4E1BB8-0B6B-45EA-BF23-BECAB23D27A2}"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C6B7E21D-AE56-4D22-8CD5-1C5F0EA611DE}">
      <dgm:prSet/>
      <dgm:spPr/>
      <dgm:t>
        <a:bodyPr/>
        <a:lstStyle/>
        <a:p>
          <a:r>
            <a:rPr lang="en-US"/>
            <a:t>Incorporates needs, goals, and life experiences of the individual</a:t>
          </a:r>
        </a:p>
      </dgm:t>
    </dgm:pt>
    <dgm:pt modelId="{4DA58E51-8071-4A13-A031-9B7F1B2A2483}" type="parTrans" cxnId="{BEB18482-313C-4D32-BCA3-14E0F1D25A00}">
      <dgm:prSet/>
      <dgm:spPr/>
      <dgm:t>
        <a:bodyPr/>
        <a:lstStyle/>
        <a:p>
          <a:endParaRPr lang="en-US"/>
        </a:p>
      </dgm:t>
    </dgm:pt>
    <dgm:pt modelId="{69ED0EE1-7526-41E8-9BDC-6EBDF49DCC5B}" type="sibTrans" cxnId="{BEB18482-313C-4D32-BCA3-14E0F1D25A00}">
      <dgm:prSet/>
      <dgm:spPr/>
      <dgm:t>
        <a:bodyPr/>
        <a:lstStyle/>
        <a:p>
          <a:endParaRPr lang="en-US"/>
        </a:p>
      </dgm:t>
    </dgm:pt>
    <dgm:pt modelId="{DCC79D3D-BDF3-4C9A-8286-2BDD0F8C2C71}">
      <dgm:prSet/>
      <dgm:spPr/>
      <dgm:t>
        <a:bodyPr/>
        <a:lstStyle/>
        <a:p>
          <a:r>
            <a:rPr lang="en-US" dirty="0"/>
            <a:t>Supports informed decision making, self-care behavior, problem solving and active collaboration.</a:t>
          </a:r>
        </a:p>
      </dgm:t>
    </dgm:pt>
    <dgm:pt modelId="{65BBEB0A-E05A-41ED-AB6D-9DFC2651902D}" type="parTrans" cxnId="{5BFE73C1-0419-4BD6-970E-901D3F9583A4}">
      <dgm:prSet/>
      <dgm:spPr/>
      <dgm:t>
        <a:bodyPr/>
        <a:lstStyle/>
        <a:p>
          <a:endParaRPr lang="en-US"/>
        </a:p>
      </dgm:t>
    </dgm:pt>
    <dgm:pt modelId="{AD595A36-B7AF-4434-8B90-2B04BE1302ED}" type="sibTrans" cxnId="{5BFE73C1-0419-4BD6-970E-901D3F9583A4}">
      <dgm:prSet/>
      <dgm:spPr/>
      <dgm:t>
        <a:bodyPr/>
        <a:lstStyle/>
        <a:p>
          <a:endParaRPr lang="en-US"/>
        </a:p>
      </dgm:t>
    </dgm:pt>
    <dgm:pt modelId="{7078EAEA-80BC-47B0-A466-8084BA6F3378}" type="pres">
      <dgm:prSet presAssocID="{144E1BB8-0B6B-45EA-BF23-BECAB23D27A2}" presName="vert0" presStyleCnt="0">
        <dgm:presLayoutVars>
          <dgm:dir/>
          <dgm:animOne val="branch"/>
          <dgm:animLvl val="lvl"/>
        </dgm:presLayoutVars>
      </dgm:prSet>
      <dgm:spPr/>
    </dgm:pt>
    <dgm:pt modelId="{0D05EE03-2DF8-4129-A2B0-50D36CABD6B4}" type="pres">
      <dgm:prSet presAssocID="{C6B7E21D-AE56-4D22-8CD5-1C5F0EA611DE}" presName="thickLine" presStyleLbl="alignNode1" presStyleIdx="0" presStyleCnt="2"/>
      <dgm:spPr/>
    </dgm:pt>
    <dgm:pt modelId="{69C9FFF7-24FF-45CD-B65B-75C2EF16503C}" type="pres">
      <dgm:prSet presAssocID="{C6B7E21D-AE56-4D22-8CD5-1C5F0EA611DE}" presName="horz1" presStyleCnt="0"/>
      <dgm:spPr/>
    </dgm:pt>
    <dgm:pt modelId="{881EA8FB-E995-40C9-9E4A-DE4CB0677153}" type="pres">
      <dgm:prSet presAssocID="{C6B7E21D-AE56-4D22-8CD5-1C5F0EA611DE}" presName="tx1" presStyleLbl="revTx" presStyleIdx="0" presStyleCnt="2"/>
      <dgm:spPr/>
    </dgm:pt>
    <dgm:pt modelId="{9A844F57-C040-48BD-AD7A-19B26269D846}" type="pres">
      <dgm:prSet presAssocID="{C6B7E21D-AE56-4D22-8CD5-1C5F0EA611DE}" presName="vert1" presStyleCnt="0"/>
      <dgm:spPr/>
    </dgm:pt>
    <dgm:pt modelId="{8F9CB6AC-0549-4E9E-8E00-858EDC449F3B}" type="pres">
      <dgm:prSet presAssocID="{DCC79D3D-BDF3-4C9A-8286-2BDD0F8C2C71}" presName="thickLine" presStyleLbl="alignNode1" presStyleIdx="1" presStyleCnt="2"/>
      <dgm:spPr/>
    </dgm:pt>
    <dgm:pt modelId="{9EAE424E-F400-4DFA-AA4B-19959B6CB4F2}" type="pres">
      <dgm:prSet presAssocID="{DCC79D3D-BDF3-4C9A-8286-2BDD0F8C2C71}" presName="horz1" presStyleCnt="0"/>
      <dgm:spPr/>
    </dgm:pt>
    <dgm:pt modelId="{E219F3DF-82BD-4175-B142-437824BFE6BB}" type="pres">
      <dgm:prSet presAssocID="{DCC79D3D-BDF3-4C9A-8286-2BDD0F8C2C71}" presName="tx1" presStyleLbl="revTx" presStyleIdx="1" presStyleCnt="2"/>
      <dgm:spPr/>
    </dgm:pt>
    <dgm:pt modelId="{659CC966-E4A0-45D0-8E9F-49D474E013E0}" type="pres">
      <dgm:prSet presAssocID="{DCC79D3D-BDF3-4C9A-8286-2BDD0F8C2C71}" presName="vert1" presStyleCnt="0"/>
      <dgm:spPr/>
    </dgm:pt>
  </dgm:ptLst>
  <dgm:cxnLst>
    <dgm:cxn modelId="{E400BF16-7798-4774-B05D-3E4C1DD921CE}" type="presOf" srcId="{144E1BB8-0B6B-45EA-BF23-BECAB23D27A2}" destId="{7078EAEA-80BC-47B0-A466-8084BA6F3378}" srcOrd="0" destOrd="0" presId="urn:microsoft.com/office/officeart/2008/layout/LinedList"/>
    <dgm:cxn modelId="{3F5A255D-87CF-4FE3-BC3D-2FB1957FFF85}" type="presOf" srcId="{C6B7E21D-AE56-4D22-8CD5-1C5F0EA611DE}" destId="{881EA8FB-E995-40C9-9E4A-DE4CB0677153}" srcOrd="0" destOrd="0" presId="urn:microsoft.com/office/officeart/2008/layout/LinedList"/>
    <dgm:cxn modelId="{BEB18482-313C-4D32-BCA3-14E0F1D25A00}" srcId="{144E1BB8-0B6B-45EA-BF23-BECAB23D27A2}" destId="{C6B7E21D-AE56-4D22-8CD5-1C5F0EA611DE}" srcOrd="0" destOrd="0" parTransId="{4DA58E51-8071-4A13-A031-9B7F1B2A2483}" sibTransId="{69ED0EE1-7526-41E8-9BDC-6EBDF49DCC5B}"/>
    <dgm:cxn modelId="{D5107BB2-E7AA-402F-9287-A9F916B4F7A6}" type="presOf" srcId="{DCC79D3D-BDF3-4C9A-8286-2BDD0F8C2C71}" destId="{E219F3DF-82BD-4175-B142-437824BFE6BB}" srcOrd="0" destOrd="0" presId="urn:microsoft.com/office/officeart/2008/layout/LinedList"/>
    <dgm:cxn modelId="{5BFE73C1-0419-4BD6-970E-901D3F9583A4}" srcId="{144E1BB8-0B6B-45EA-BF23-BECAB23D27A2}" destId="{DCC79D3D-BDF3-4C9A-8286-2BDD0F8C2C71}" srcOrd="1" destOrd="0" parTransId="{65BBEB0A-E05A-41ED-AB6D-9DFC2651902D}" sibTransId="{AD595A36-B7AF-4434-8B90-2B04BE1302ED}"/>
    <dgm:cxn modelId="{7D66630B-339C-4675-96CB-303A0492C277}" type="presParOf" srcId="{7078EAEA-80BC-47B0-A466-8084BA6F3378}" destId="{0D05EE03-2DF8-4129-A2B0-50D36CABD6B4}" srcOrd="0" destOrd="0" presId="urn:microsoft.com/office/officeart/2008/layout/LinedList"/>
    <dgm:cxn modelId="{FD5BB335-D29B-4AD0-8675-49F507134AB0}" type="presParOf" srcId="{7078EAEA-80BC-47B0-A466-8084BA6F3378}" destId="{69C9FFF7-24FF-45CD-B65B-75C2EF16503C}" srcOrd="1" destOrd="0" presId="urn:microsoft.com/office/officeart/2008/layout/LinedList"/>
    <dgm:cxn modelId="{93F729EB-5931-4616-84EB-219720D08116}" type="presParOf" srcId="{69C9FFF7-24FF-45CD-B65B-75C2EF16503C}" destId="{881EA8FB-E995-40C9-9E4A-DE4CB0677153}" srcOrd="0" destOrd="0" presId="urn:microsoft.com/office/officeart/2008/layout/LinedList"/>
    <dgm:cxn modelId="{D4B95516-505E-4730-BD48-301A1C3D010A}" type="presParOf" srcId="{69C9FFF7-24FF-45CD-B65B-75C2EF16503C}" destId="{9A844F57-C040-48BD-AD7A-19B26269D846}" srcOrd="1" destOrd="0" presId="urn:microsoft.com/office/officeart/2008/layout/LinedList"/>
    <dgm:cxn modelId="{2B014BD0-D294-4A40-B48C-F01E33BB9134}" type="presParOf" srcId="{7078EAEA-80BC-47B0-A466-8084BA6F3378}" destId="{8F9CB6AC-0549-4E9E-8E00-858EDC449F3B}" srcOrd="2" destOrd="0" presId="urn:microsoft.com/office/officeart/2008/layout/LinedList"/>
    <dgm:cxn modelId="{2A69911D-5B66-4062-973C-48F384B184D6}" type="presParOf" srcId="{7078EAEA-80BC-47B0-A466-8084BA6F3378}" destId="{9EAE424E-F400-4DFA-AA4B-19959B6CB4F2}" srcOrd="3" destOrd="0" presId="urn:microsoft.com/office/officeart/2008/layout/LinedList"/>
    <dgm:cxn modelId="{5539C3B7-7678-4449-9A85-CBE8379FC704}" type="presParOf" srcId="{9EAE424E-F400-4DFA-AA4B-19959B6CB4F2}" destId="{E219F3DF-82BD-4175-B142-437824BFE6BB}" srcOrd="0" destOrd="0" presId="urn:microsoft.com/office/officeart/2008/layout/LinedList"/>
    <dgm:cxn modelId="{B1842031-7FAC-4A16-AF9A-84FAD6BA027A}" type="presParOf" srcId="{9EAE424E-F400-4DFA-AA4B-19959B6CB4F2}" destId="{659CC966-E4A0-45D0-8E9F-49D474E013E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5EE03-2DF8-4129-A2B0-50D36CABD6B4}">
      <dsp:nvSpPr>
        <dsp:cNvPr id="0" name=""/>
        <dsp:cNvSpPr/>
      </dsp:nvSpPr>
      <dsp:spPr>
        <a:xfrm>
          <a:off x="0" y="0"/>
          <a:ext cx="4037013" cy="0"/>
        </a:xfrm>
        <a:prstGeom prst="lin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w="9525" cap="flat" cmpd="sng" algn="ctr">
          <a:solidFill>
            <a:schemeClr val="accent3">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881EA8FB-E995-40C9-9E4A-DE4CB0677153}">
      <dsp:nvSpPr>
        <dsp:cNvPr id="0" name=""/>
        <dsp:cNvSpPr/>
      </dsp:nvSpPr>
      <dsp:spPr>
        <a:xfrm>
          <a:off x="0" y="0"/>
          <a:ext cx="4037013" cy="224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Incorporates needs, goals, and life experiences of the individual</a:t>
          </a:r>
        </a:p>
      </dsp:txBody>
      <dsp:txXfrm>
        <a:off x="0" y="0"/>
        <a:ext cx="4037013" cy="2248693"/>
      </dsp:txXfrm>
    </dsp:sp>
    <dsp:sp modelId="{8F9CB6AC-0549-4E9E-8E00-858EDC449F3B}">
      <dsp:nvSpPr>
        <dsp:cNvPr id="0" name=""/>
        <dsp:cNvSpPr/>
      </dsp:nvSpPr>
      <dsp:spPr>
        <a:xfrm>
          <a:off x="0" y="2248693"/>
          <a:ext cx="4037013" cy="0"/>
        </a:xfrm>
        <a:prstGeom prst="lin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w="9525" cap="flat" cmpd="sng" algn="ctr">
          <a:solidFill>
            <a:schemeClr val="accent3">
              <a:hueOff val="0"/>
              <a:satOff val="0"/>
              <a:lumOff val="0"/>
              <a:alphaOff val="0"/>
            </a:schemeClr>
          </a:solidFill>
          <a:prstDash val="solid"/>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3">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E219F3DF-82BD-4175-B142-437824BFE6BB}">
      <dsp:nvSpPr>
        <dsp:cNvPr id="0" name=""/>
        <dsp:cNvSpPr/>
      </dsp:nvSpPr>
      <dsp:spPr>
        <a:xfrm>
          <a:off x="0" y="2248693"/>
          <a:ext cx="4037013" cy="2248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Supports informed decision making, self-care behavior, problem solving and active collaboration.</a:t>
          </a:r>
        </a:p>
      </dsp:txBody>
      <dsp:txXfrm>
        <a:off x="0" y="2248693"/>
        <a:ext cx="4037013" cy="22486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645426" y="8989073"/>
            <a:ext cx="1160462" cy="284858"/>
          </a:xfrm>
          <a:prstGeom prst="rect">
            <a:avLst/>
          </a:prstGeom>
          <a:noFill/>
          <a:ln w="12700">
            <a:noFill/>
            <a:miter lim="800000"/>
            <a:headEnd/>
            <a:tailEnd/>
          </a:ln>
          <a:effectLst/>
        </p:spPr>
        <p:txBody>
          <a:bodyPr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9026" y="8989073"/>
            <a:ext cx="5772150" cy="287545"/>
          </a:xfrm>
          <a:prstGeom prst="rect">
            <a:avLst/>
          </a:prstGeom>
          <a:noFill/>
          <a:ln w="12700">
            <a:noFill/>
            <a:miter lim="800000"/>
            <a:headEnd/>
            <a:tailEnd/>
          </a:ln>
          <a:effectLst/>
        </p:spPr>
        <p:txBody>
          <a:bodyPr lIns="96309" tIns="48154" rIns="96309" bIns="48154">
            <a:spAutoFit/>
          </a:bodyPr>
          <a:lstStyle/>
          <a:p>
            <a:pPr algn="ctr">
              <a:spcBef>
                <a:spcPct val="50000"/>
              </a:spcBef>
              <a:defRPr/>
            </a:pPr>
            <a:r>
              <a:rPr lang="en-US" sz="1200" i="1" dirty="0"/>
              <a:t>Diabetes Education Services 1998-2023</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337359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51</a:t>
            </a:fld>
            <a:endParaRPr lang="en-US"/>
          </a:p>
        </p:txBody>
      </p:sp>
    </p:spTree>
    <p:extLst>
      <p:ext uri="{BB962C8B-B14F-4D97-AF65-F5344CB8AC3E}">
        <p14:creationId xmlns:p14="http://schemas.microsoft.com/office/powerpoint/2010/main" val="1009852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55</a:t>
            </a:fld>
            <a:endParaRPr lang="en-US"/>
          </a:p>
        </p:txBody>
      </p:sp>
    </p:spTree>
    <p:extLst>
      <p:ext uri="{BB962C8B-B14F-4D97-AF65-F5344CB8AC3E}">
        <p14:creationId xmlns:p14="http://schemas.microsoft.com/office/powerpoint/2010/main" val="4152455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62</a:t>
            </a:fld>
            <a:endParaRPr lang="en-US" sz="1300"/>
          </a:p>
        </p:txBody>
      </p:sp>
    </p:spTree>
    <p:extLst>
      <p:ext uri="{BB962C8B-B14F-4D97-AF65-F5344CB8AC3E}">
        <p14:creationId xmlns:p14="http://schemas.microsoft.com/office/powerpoint/2010/main" val="128166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75</a:t>
            </a:fld>
            <a:endParaRPr lang="en-US"/>
          </a:p>
        </p:txBody>
      </p:sp>
    </p:spTree>
    <p:extLst>
      <p:ext uri="{BB962C8B-B14F-4D97-AF65-F5344CB8AC3E}">
        <p14:creationId xmlns:p14="http://schemas.microsoft.com/office/powerpoint/2010/main" val="2029759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77</a:t>
            </a:fld>
            <a:endParaRPr lang="en-US"/>
          </a:p>
        </p:txBody>
      </p:sp>
    </p:spTree>
    <p:extLst>
      <p:ext uri="{BB962C8B-B14F-4D97-AF65-F5344CB8AC3E}">
        <p14:creationId xmlns:p14="http://schemas.microsoft.com/office/powerpoint/2010/main" val="727976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82</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401" marR="49401"/>
            <a:r>
              <a:rPr lang="en-US" sz="1900" dirty="0">
                <a:solidFill>
                  <a:srgbClr val="444444"/>
                </a:solidFill>
                <a:latin typeface="Calibri" panose="020F0502020204030204" pitchFamily="34" charset="0"/>
                <a:ea typeface="Calibri" panose="020F0502020204030204" pitchFamily="34" charset="0"/>
              </a:rPr>
              <a:t>Welcome to our new and Improved Diabetes Education Services Online University, where you can earn CE's, prepare for certification, and increase your confidence.</a:t>
            </a:r>
            <a:endParaRPr lang="en-US" sz="1900" dirty="0">
              <a:latin typeface="Calibri" panose="020F0502020204030204" pitchFamily="34" charset="0"/>
              <a:ea typeface="Calibri" panose="020F0502020204030204" pitchFamily="34" charset="0"/>
            </a:endParaRPr>
          </a:p>
          <a:p>
            <a:pPr marL="49401" marR="49401"/>
            <a:r>
              <a:rPr lang="en-US" sz="1900" dirty="0">
                <a:solidFill>
                  <a:srgbClr val="444444"/>
                </a:solidFill>
                <a:latin typeface="Calibri" panose="020F0502020204030204" pitchFamily="34" charset="0"/>
                <a:ea typeface="Calibri" panose="020F0502020204030204" pitchFamily="34" charset="0"/>
              </a:rPr>
              <a:t>Our goal is to offer you exceptional and personalized service and build a sense of community.</a:t>
            </a:r>
            <a:endParaRPr lang="en-US" sz="1900" dirty="0">
              <a:latin typeface="Calibri" panose="020F0502020204030204" pitchFamily="34" charset="0"/>
              <a:ea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a:t>© Copyright 1999-2015, Diabetes Educational Services, All Rights ReservedDiabetes Educational Services© (530) 893 - 8635 </a:t>
            </a:r>
            <a:endParaRPr lang="en-US" dirty="0"/>
          </a:p>
        </p:txBody>
      </p:sp>
      <p:sp>
        <p:nvSpPr>
          <p:cNvPr id="5" name="Slide Number Placeholder 4"/>
          <p:cNvSpPr>
            <a:spLocks noGrp="1"/>
          </p:cNvSpPr>
          <p:nvPr>
            <p:ph type="sldNum" sz="quarter" idx="5"/>
          </p:nvPr>
        </p:nvSpPr>
        <p:spPr/>
        <p:txBody>
          <a:bodyPr/>
          <a:lstStyle/>
          <a:p>
            <a:pPr>
              <a:defRPr/>
            </a:pPr>
            <a:fld id="{68F13A75-BC98-4776-9FF2-DACD0B0313EE}" type="slidenum">
              <a:rPr lang="en-US" smtClean="0"/>
              <a:pPr>
                <a:defRPr/>
              </a:pPr>
              <a:t>2</a:t>
            </a:fld>
            <a:endParaRPr lang="en-US"/>
          </a:p>
        </p:txBody>
      </p:sp>
    </p:spTree>
    <p:extLst>
      <p:ext uri="{BB962C8B-B14F-4D97-AF65-F5344CB8AC3E}">
        <p14:creationId xmlns:p14="http://schemas.microsoft.com/office/powerpoint/2010/main" val="2561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200">
                <a:solidFill>
                  <a:srgbClr val="000000"/>
                </a:solidFill>
              </a:rPr>
              <a:pPr eaLnBrk="1" hangingPunct="1"/>
              <a:t>9</a:t>
            </a:fld>
            <a:endParaRPr lang="en-US" sz="1200" dirty="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3930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Diabetes Educational Services© (530) 893 - 8635 </a:t>
            </a:r>
          </a:p>
        </p:txBody>
      </p:sp>
      <p:sp>
        <p:nvSpPr>
          <p:cNvPr id="16896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1455F66E-3C59-4CE7-9D52-9D9B34EA8B90}"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168964" name="Rectangle 2"/>
          <p:cNvSpPr>
            <a:spLocks noGrp="1" noRot="1" noChangeAspect="1" noChangeArrowheads="1" noTextEdit="1"/>
          </p:cNvSpPr>
          <p:nvPr>
            <p:ph type="sldImg"/>
          </p:nvPr>
        </p:nvSpPr>
        <p:spPr>
          <a:xfrm>
            <a:off x="1203325" y="712788"/>
            <a:ext cx="4751388" cy="3563937"/>
          </a:xfrm>
          <a:ln/>
        </p:spPr>
      </p:sp>
      <p:sp>
        <p:nvSpPr>
          <p:cNvPr id="168965" name="Rectangle 3"/>
          <p:cNvSpPr>
            <a:spLocks noGrp="1" noChangeArrowheads="1"/>
          </p:cNvSpPr>
          <p:nvPr>
            <p:ph type="body" idx="1"/>
          </p:nvPr>
        </p:nvSpPr>
        <p:spPr>
          <a:xfrm>
            <a:off x="954156" y="4513680"/>
            <a:ext cx="5247861" cy="427430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7424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200"/>
              <a:pPr eaLnBrk="1" hangingPunct="1"/>
              <a:t>21</a:t>
            </a:fld>
            <a:endParaRPr lang="en-US" sz="1200"/>
          </a:p>
        </p:txBody>
      </p:sp>
    </p:spTree>
    <p:extLst>
      <p:ext uri="{BB962C8B-B14F-4D97-AF65-F5344CB8AC3E}">
        <p14:creationId xmlns:p14="http://schemas.microsoft.com/office/powerpoint/2010/main" val="654779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26</a:t>
            </a:fld>
            <a:endParaRPr lang="en-US"/>
          </a:p>
        </p:txBody>
      </p:sp>
    </p:spTree>
    <p:extLst>
      <p:ext uri="{BB962C8B-B14F-4D97-AF65-F5344CB8AC3E}">
        <p14:creationId xmlns:p14="http://schemas.microsoft.com/office/powerpoint/2010/main" val="969421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27</a:t>
            </a:fld>
            <a:endParaRPr lang="en-US" sz="1300"/>
          </a:p>
        </p:txBody>
      </p:sp>
    </p:spTree>
    <p:extLst>
      <p:ext uri="{BB962C8B-B14F-4D97-AF65-F5344CB8AC3E}">
        <p14:creationId xmlns:p14="http://schemas.microsoft.com/office/powerpoint/2010/main" val="37010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685800" y="11430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3716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freepngimg.com/png/22943-health-image" TargetMode="External"/><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cdc.gov/diabetes/professional-info/training.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7.wmf"/></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9.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2.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mailto:info@diabetesed.net" TargetMode="External"/><Relationship Id="rId2" Type="http://schemas.openxmlformats.org/officeDocument/2006/relationships/hyperlink" Target="http://www.diabetesed.net/"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en/heart-fruit-isolated-healthy-eat-1480779/" TargetMode="External"/><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hyperlink" Target="http://astandinlikesit.blogspot.com/2013/03/i-got-flowers-today.html" TargetMode="External"/><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63.wmf"/><Relationship Id="rId4" Type="http://schemas.openxmlformats.org/officeDocument/2006/relationships/image" Target="../media/image62.wmf"/></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jpeg"/></Relationships>
</file>

<file path=ppt/slides/_rels/slide4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67.png"/><Relationship Id="rId7" Type="http://schemas.openxmlformats.org/officeDocument/2006/relationships/image" Target="../media/image79.jpeg"/><Relationship Id="rId12"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jpeg"/></Relationships>
</file>

<file path=ppt/slides/_rels/slide4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4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67.png"/><Relationship Id="rId7" Type="http://schemas.openxmlformats.org/officeDocument/2006/relationships/image" Target="../media/image95.jpeg"/><Relationship Id="rId12"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pn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11.xml"/><Relationship Id="rId7"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13.emf"/></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6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128.wmf"/></Relationships>
</file>

<file path=ppt/slides/_rels/slide7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47.jpg"/></Relationships>
</file>

<file path=ppt/slides/_rels/slide78.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79.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hyperlink" Target="mailto:Info@DiabetsEd.net"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9200" y="3404193"/>
            <a:ext cx="7010400" cy="1524000"/>
          </a:xfrm>
        </p:spPr>
        <p:txBody>
          <a:bodyPr>
            <a:noAutofit/>
          </a:bodyPr>
          <a:lstStyle/>
          <a:p>
            <a:r>
              <a:rPr lang="en-US" sz="3600" dirty="0"/>
              <a:t>Diabetes Fundamentals Series 2024</a:t>
            </a:r>
            <a:br>
              <a:rPr lang="en-US" sz="3600" dirty="0"/>
            </a:br>
            <a:r>
              <a:rPr lang="en-US" sz="3600" dirty="0"/>
              <a:t>Class 2 – Nutrition &amp; Exercise</a:t>
            </a:r>
          </a:p>
        </p:txBody>
      </p:sp>
      <p:sp>
        <p:nvSpPr>
          <p:cNvPr id="10" name="Subtitle 9"/>
          <p:cNvSpPr>
            <a:spLocks noGrp="1"/>
          </p:cNvSpPr>
          <p:nvPr>
            <p:ph type="subTitle" idx="1"/>
          </p:nvPr>
        </p:nvSpPr>
        <p:spPr>
          <a:xfrm>
            <a:off x="1161422" y="5568252"/>
            <a:ext cx="7010400" cy="819150"/>
          </a:xfrm>
        </p:spPr>
        <p:txBody>
          <a:bodyPr/>
          <a:lstStyle/>
          <a:p>
            <a:pPr>
              <a:spcBef>
                <a:spcPts val="0"/>
              </a:spcBef>
            </a:pPr>
            <a:r>
              <a:rPr lang="en-US" sz="2800" dirty="0"/>
              <a:t>www.DiabetesEd.net</a:t>
            </a:r>
            <a:br>
              <a:rPr lang="en-US" dirty="0"/>
            </a:br>
            <a:endParaRPr lang="en-US" dirty="0"/>
          </a:p>
        </p:txBody>
      </p:sp>
      <p:sp>
        <p:nvSpPr>
          <p:cNvPr id="6" name="Subtitle 9"/>
          <p:cNvSpPr txBox="1">
            <a:spLocks/>
          </p:cNvSpPr>
          <p:nvPr/>
        </p:nvSpPr>
        <p:spPr>
          <a:xfrm>
            <a:off x="1371600" y="498152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nSpc>
                <a:spcPts val="2400"/>
              </a:lnSpc>
              <a:spcBef>
                <a:spcPts val="0"/>
              </a:spcBef>
            </a:pPr>
            <a:r>
              <a:rPr lang="en-US" sz="2400" dirty="0"/>
              <a:t>Beverly Dyck Thomassian, RN, MPH, BC-ADM, CDCES</a:t>
            </a:r>
          </a:p>
          <a:p>
            <a:pPr>
              <a:lnSpc>
                <a:spcPts val="2400"/>
              </a:lnSpc>
              <a:spcBef>
                <a:spcPts val="0"/>
              </a:spcBef>
            </a:pPr>
            <a:r>
              <a:rPr lang="en-US" sz="2400" dirty="0"/>
              <a:t>President, Diabetes Education Services</a:t>
            </a:r>
          </a:p>
        </p:txBody>
      </p:sp>
      <p:pic>
        <p:nvPicPr>
          <p:cNvPr id="2" name="Picture 1" descr="A purple and yellow text on a black background&#10;&#10;Description automatically generated">
            <a:extLst>
              <a:ext uri="{FF2B5EF4-FFF2-40B4-BE49-F238E27FC236}">
                <a16:creationId xmlns:a16="http://schemas.microsoft.com/office/drawing/2014/main" id="{374F24D8-4079-7B43-938D-E8993FC205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2" y="130320"/>
            <a:ext cx="8412475" cy="1752600"/>
          </a:xfrm>
          <a:prstGeom prst="rect">
            <a:avLst/>
          </a:prstGeom>
        </p:spPr>
      </p:pic>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46E2-9E16-4364-9682-9D823632FAD1}"/>
              </a:ext>
            </a:extLst>
          </p:cNvPr>
          <p:cNvSpPr>
            <a:spLocks noGrp="1"/>
          </p:cNvSpPr>
          <p:nvPr>
            <p:ph type="title"/>
          </p:nvPr>
        </p:nvSpPr>
        <p:spPr/>
        <p:txBody>
          <a:bodyPr/>
          <a:lstStyle/>
          <a:p>
            <a:r>
              <a:rPr lang="en-US" dirty="0"/>
              <a:t>More Nutrition Info?</a:t>
            </a:r>
          </a:p>
        </p:txBody>
      </p:sp>
      <p:sp>
        <p:nvSpPr>
          <p:cNvPr id="6" name="TextBox 5">
            <a:extLst>
              <a:ext uri="{FF2B5EF4-FFF2-40B4-BE49-F238E27FC236}">
                <a16:creationId xmlns:a16="http://schemas.microsoft.com/office/drawing/2014/main" id="{AC754941-10A9-4DE1-8CEF-80A35138AD39}"/>
              </a:ext>
            </a:extLst>
          </p:cNvPr>
          <p:cNvSpPr txBox="1"/>
          <p:nvPr/>
        </p:nvSpPr>
        <p:spPr>
          <a:xfrm>
            <a:off x="1028700" y="5208657"/>
            <a:ext cx="7086600" cy="707886"/>
          </a:xfrm>
          <a:prstGeom prst="rect">
            <a:avLst/>
          </a:prstGeom>
          <a:noFill/>
        </p:spPr>
        <p:txBody>
          <a:bodyPr wrap="square" rtlCol="0">
            <a:spAutoFit/>
          </a:bodyPr>
          <a:lstStyle/>
          <a:p>
            <a:pPr algn="ctr"/>
            <a:r>
              <a:rPr lang="en-US" sz="2000" dirty="0"/>
              <a:t>Ashley LaBrier, MS, RD, CDCES provides 4-hour presentation on the latest in nutrition care and management.</a:t>
            </a:r>
          </a:p>
        </p:txBody>
      </p:sp>
      <p:pic>
        <p:nvPicPr>
          <p:cNvPr id="1026" name="Picture 2" descr="Virtual DiabetesEd Training Conference | Basic | April 19-21, 2023">
            <a:extLst>
              <a:ext uri="{FF2B5EF4-FFF2-40B4-BE49-F238E27FC236}">
                <a16:creationId xmlns:a16="http://schemas.microsoft.com/office/drawing/2014/main" id="{6165BC59-C0C8-5309-E9DA-A43A4921B360}"/>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61256" y="1295400"/>
            <a:ext cx="5421488" cy="3811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79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Standards 2023 – Section 5</a:t>
            </a:r>
          </a:p>
        </p:txBody>
      </p:sp>
      <p:sp>
        <p:nvSpPr>
          <p:cNvPr id="3" name="Content Placeholder 2"/>
          <p:cNvSpPr>
            <a:spLocks noGrp="1"/>
          </p:cNvSpPr>
          <p:nvPr>
            <p:ph sz="quarter" idx="1"/>
          </p:nvPr>
        </p:nvSpPr>
        <p:spPr>
          <a:xfrm>
            <a:off x="457200" y="1219200"/>
            <a:ext cx="3733800" cy="4937760"/>
          </a:xfrm>
        </p:spPr>
        <p:txBody>
          <a:bodyPr/>
          <a:lstStyle/>
          <a:p>
            <a:r>
              <a:rPr lang="en-US" dirty="0"/>
              <a:t>Benefits of Diabetes Self-Management Education and Support</a:t>
            </a:r>
          </a:p>
          <a:p>
            <a:r>
              <a:rPr lang="en-US" dirty="0"/>
              <a:t>Medical Nutrition Therapy</a:t>
            </a:r>
          </a:p>
          <a:p>
            <a:r>
              <a:rPr lang="en-US" dirty="0"/>
              <a:t>Activity</a:t>
            </a:r>
          </a:p>
        </p:txBody>
      </p:sp>
      <p:pic>
        <p:nvPicPr>
          <p:cNvPr id="5" name="Picture 4">
            <a:extLst>
              <a:ext uri="{FF2B5EF4-FFF2-40B4-BE49-F238E27FC236}">
                <a16:creationId xmlns:a16="http://schemas.microsoft.com/office/drawing/2014/main" id="{9B3D0F4C-BFF8-AD29-0D2C-8FF8D82B380D}"/>
              </a:ext>
            </a:extLst>
          </p:cNvPr>
          <p:cNvPicPr>
            <a:picLocks noChangeAspect="1"/>
          </p:cNvPicPr>
          <p:nvPr/>
        </p:nvPicPr>
        <p:blipFill>
          <a:blip r:embed="rId2"/>
          <a:stretch>
            <a:fillRect/>
          </a:stretch>
        </p:blipFill>
        <p:spPr>
          <a:xfrm>
            <a:off x="4081963" y="6139514"/>
            <a:ext cx="4648200" cy="566086"/>
          </a:xfrm>
          <a:prstGeom prst="rect">
            <a:avLst/>
          </a:prstGeom>
        </p:spPr>
      </p:pic>
      <p:pic>
        <p:nvPicPr>
          <p:cNvPr id="6" name="Picture 5" descr="Yellow kayak in mountain lake">
            <a:extLst>
              <a:ext uri="{FF2B5EF4-FFF2-40B4-BE49-F238E27FC236}">
                <a16:creationId xmlns:a16="http://schemas.microsoft.com/office/drawing/2014/main" id="{5A7833C2-5A1B-7EBD-E19D-B196F9977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763" y="1295400"/>
            <a:ext cx="4343400" cy="2895600"/>
          </a:xfrm>
          <a:prstGeom prst="rect">
            <a:avLst/>
          </a:prstGeom>
        </p:spPr>
      </p:pic>
    </p:spTree>
    <p:extLst>
      <p:ext uri="{BB962C8B-B14F-4D97-AF65-F5344CB8AC3E}">
        <p14:creationId xmlns:p14="http://schemas.microsoft.com/office/powerpoint/2010/main" val="19168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5613" y="273050"/>
            <a:ext cx="8226425" cy="1143000"/>
          </a:xfrm>
        </p:spPr>
        <p:txBody>
          <a:bodyPr anchor="b">
            <a:normAutofit/>
          </a:bodyPr>
          <a:lstStyle/>
          <a:p>
            <a:pPr>
              <a:lnSpc>
                <a:spcPct val="90000"/>
              </a:lnSpc>
            </a:pPr>
            <a:r>
              <a:rPr lang="en-US" sz="3700" dirty="0"/>
              <a:t>Objectives of Diabetes Self Management Education and Support </a:t>
            </a:r>
            <a:r>
              <a:rPr lang="en-US" sz="3700"/>
              <a:t>(DSMES)</a:t>
            </a:r>
            <a:endParaRPr lang="en-US" sz="3700" dirty="0"/>
          </a:p>
        </p:txBody>
      </p:sp>
      <p:sp>
        <p:nvSpPr>
          <p:cNvPr id="3" name="Content Placeholder 2">
            <a:extLst>
              <a:ext uri="{FF2B5EF4-FFF2-40B4-BE49-F238E27FC236}">
                <a16:creationId xmlns:a16="http://schemas.microsoft.com/office/drawing/2014/main" id="{86C6DFC6-4C67-E413-58D1-6A554E77075C}"/>
              </a:ext>
            </a:extLst>
          </p:cNvPr>
          <p:cNvSpPr>
            <a:spLocks noGrp="1"/>
          </p:cNvSpPr>
          <p:nvPr>
            <p:ph type="body" sz="half" idx="1"/>
          </p:nvPr>
        </p:nvSpPr>
        <p:spPr>
          <a:xfrm>
            <a:off x="455613" y="1466279"/>
            <a:ext cx="4037012" cy="4497387"/>
          </a:xfrm>
        </p:spPr>
        <p:txBody>
          <a:bodyPr>
            <a:normAutofit/>
          </a:bodyPr>
          <a:lstStyle/>
          <a:p>
            <a:r>
              <a:rPr lang="en-US" dirty="0"/>
              <a:t>Facilitates knowledge and decision making</a:t>
            </a:r>
          </a:p>
          <a:p>
            <a:r>
              <a:rPr lang="en-US" dirty="0"/>
              <a:t>Promotes skill mastery needed for optimal self care. </a:t>
            </a:r>
          </a:p>
          <a:p>
            <a:r>
              <a:rPr lang="en-US" dirty="0"/>
              <a:t>Consider treatment burden.</a:t>
            </a:r>
          </a:p>
          <a:p>
            <a:endParaRPr lang="en-US" dirty="0"/>
          </a:p>
        </p:txBody>
      </p:sp>
      <p:graphicFrame>
        <p:nvGraphicFramePr>
          <p:cNvPr id="9" name="Content Placeholder 6">
            <a:extLst>
              <a:ext uri="{FF2B5EF4-FFF2-40B4-BE49-F238E27FC236}">
                <a16:creationId xmlns:a16="http://schemas.microsoft.com/office/drawing/2014/main" id="{1ED1F177-21B2-2848-D5FD-79CEE25FE2CB}"/>
              </a:ext>
            </a:extLst>
          </p:cNvPr>
          <p:cNvGraphicFramePr>
            <a:graphicFrameLocks noGrp="1"/>
          </p:cNvGraphicFramePr>
          <p:nvPr>
            <p:ph sz="half" idx="2"/>
            <p:extLst>
              <p:ext uri="{D42A27DB-BD31-4B8C-83A1-F6EECF244321}">
                <p14:modId xmlns:p14="http://schemas.microsoft.com/office/powerpoint/2010/main" val="13116892"/>
              </p:ext>
            </p:extLst>
          </p:nvPr>
        </p:nvGraphicFramePr>
        <p:xfrm>
          <a:off x="4645025" y="1598613"/>
          <a:ext cx="4037013" cy="4497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Logo&#10;&#10;Description automatically generated">
            <a:extLst>
              <a:ext uri="{FF2B5EF4-FFF2-40B4-BE49-F238E27FC236}">
                <a16:creationId xmlns:a16="http://schemas.microsoft.com/office/drawing/2014/main" id="{322737F9-8EB0-B376-C862-8A5911B8F9D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057400" y="4722132"/>
            <a:ext cx="2103211" cy="2103211"/>
          </a:xfrm>
          <a:prstGeom prst="rect">
            <a:avLst/>
          </a:prstGeom>
        </p:spPr>
      </p:pic>
    </p:spTree>
    <p:extLst>
      <p:ext uri="{BB962C8B-B14F-4D97-AF65-F5344CB8AC3E}">
        <p14:creationId xmlns:p14="http://schemas.microsoft.com/office/powerpoint/2010/main" val="21585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Diabetes Self Management Ed Benefits</a:t>
            </a:r>
          </a:p>
        </p:txBody>
      </p:sp>
      <p:sp>
        <p:nvSpPr>
          <p:cNvPr id="7" name="Content Placeholder 6"/>
          <p:cNvSpPr>
            <a:spLocks noGrp="1"/>
          </p:cNvSpPr>
          <p:nvPr>
            <p:ph sz="quarter" idx="1"/>
          </p:nvPr>
        </p:nvSpPr>
        <p:spPr>
          <a:xfrm>
            <a:off x="493776" y="1248508"/>
            <a:ext cx="4041648" cy="4937760"/>
          </a:xfrm>
        </p:spPr>
        <p:txBody>
          <a:bodyPr>
            <a:normAutofit lnSpcReduction="10000"/>
          </a:bodyPr>
          <a:lstStyle/>
          <a:p>
            <a:r>
              <a:rPr lang="en-US" dirty="0"/>
              <a:t>Improved knowledge</a:t>
            </a:r>
          </a:p>
          <a:p>
            <a:r>
              <a:rPr lang="en-US" dirty="0"/>
              <a:t>Lower weight</a:t>
            </a:r>
          </a:p>
          <a:p>
            <a:r>
              <a:rPr lang="en-US" dirty="0"/>
              <a:t>Improved quality of life</a:t>
            </a:r>
          </a:p>
          <a:p>
            <a:r>
              <a:rPr lang="en-US" dirty="0"/>
              <a:t>Reduced mortality </a:t>
            </a:r>
          </a:p>
          <a:p>
            <a:r>
              <a:rPr lang="en-US" dirty="0"/>
              <a:t>Positive coping</a:t>
            </a:r>
          </a:p>
          <a:p>
            <a:r>
              <a:rPr lang="en-US" dirty="0"/>
              <a:t>Reduced cost </a:t>
            </a:r>
          </a:p>
          <a:p>
            <a:r>
              <a:rPr lang="en-US" dirty="0"/>
              <a:t>Only 5-7% of Medicare/insured receive DSME)</a:t>
            </a:r>
          </a:p>
          <a:p>
            <a:endParaRPr lang="en-US" dirty="0"/>
          </a:p>
        </p:txBody>
      </p:sp>
      <p:pic>
        <p:nvPicPr>
          <p:cNvPr id="67586"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tretch>
            <a:fillRect/>
          </a:stretch>
        </p:blipFill>
        <p:spPr bwMode="auto">
          <a:xfrm>
            <a:off x="3357639" y="3733800"/>
            <a:ext cx="1647092" cy="1647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6">
            <a:extLst>
              <a:ext uri="{FF2B5EF4-FFF2-40B4-BE49-F238E27FC236}">
                <a16:creationId xmlns:a16="http://schemas.microsoft.com/office/drawing/2014/main" id="{9EC573DC-3C5C-427D-A0A1-E71AA05EE152}"/>
              </a:ext>
            </a:extLst>
          </p:cNvPr>
          <p:cNvSpPr txBox="1">
            <a:spLocks/>
          </p:cNvSpPr>
          <p:nvPr/>
        </p:nvSpPr>
        <p:spPr>
          <a:xfrm>
            <a:off x="4962816" y="1248508"/>
            <a:ext cx="3890924" cy="4937760"/>
          </a:xfrm>
          <a:prstGeom prst="rect">
            <a:avLst/>
          </a:prstGeom>
        </p:spPr>
        <p:txBody>
          <a:bodyPr vert="horz">
            <a:normAutofit fontScale="92500"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fontAlgn="auto">
              <a:spcAft>
                <a:spcPts val="0"/>
              </a:spcAft>
            </a:pPr>
            <a:r>
              <a:rPr lang="en-US" dirty="0"/>
              <a:t>Increased primary care, preventive services</a:t>
            </a:r>
          </a:p>
          <a:p>
            <a:pPr fontAlgn="auto">
              <a:spcAft>
                <a:spcPts val="0"/>
              </a:spcAft>
            </a:pPr>
            <a:r>
              <a:rPr lang="en-US" dirty="0"/>
              <a:t>Less frequent us of acute care and </a:t>
            </a:r>
            <a:r>
              <a:rPr lang="en-US" dirty="0" err="1"/>
              <a:t>inpt</a:t>
            </a:r>
            <a:r>
              <a:rPr lang="en-US" dirty="0"/>
              <a:t> admissions</a:t>
            </a:r>
          </a:p>
          <a:p>
            <a:pPr fontAlgn="auto">
              <a:spcAft>
                <a:spcPts val="0"/>
              </a:spcAft>
            </a:pPr>
            <a:r>
              <a:rPr lang="en-US" dirty="0"/>
              <a:t>More likely to follow best practice recommendations (</a:t>
            </a:r>
            <a:r>
              <a:rPr lang="en-US" dirty="0" err="1"/>
              <a:t>esp</a:t>
            </a:r>
            <a:r>
              <a:rPr lang="en-US" dirty="0"/>
              <a:t> those with Medicare)</a:t>
            </a:r>
          </a:p>
          <a:p>
            <a:pPr fontAlgn="auto">
              <a:spcAft>
                <a:spcPts val="0"/>
              </a:spcAft>
            </a:pPr>
            <a:endParaRPr lang="en-US" dirty="0"/>
          </a:p>
        </p:txBody>
      </p:sp>
    </p:spTree>
    <p:extLst>
      <p:ext uri="{BB962C8B-B14F-4D97-AF65-F5344CB8AC3E}">
        <p14:creationId xmlns:p14="http://schemas.microsoft.com/office/powerpoint/2010/main" val="48179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47FA60-477A-472E-90DA-5AC89A37CA34}"/>
              </a:ext>
            </a:extLst>
          </p:cNvPr>
          <p:cNvSpPr>
            <a:spLocks noGrp="1"/>
          </p:cNvSpPr>
          <p:nvPr>
            <p:ph type="title"/>
          </p:nvPr>
        </p:nvSpPr>
        <p:spPr>
          <a:xfrm>
            <a:off x="457200" y="152400"/>
            <a:ext cx="8229600" cy="1066800"/>
          </a:xfrm>
        </p:spPr>
        <p:txBody>
          <a:bodyPr>
            <a:noAutofit/>
          </a:bodyPr>
          <a:lstStyle/>
          <a:p>
            <a:r>
              <a:rPr lang="en-US" sz="3600" dirty="0"/>
              <a:t>FIVE critical times to provide and modify DSMES</a:t>
            </a:r>
          </a:p>
        </p:txBody>
      </p:sp>
      <p:sp>
        <p:nvSpPr>
          <p:cNvPr id="5" name="Subtitle 2">
            <a:extLst>
              <a:ext uri="{FF2B5EF4-FFF2-40B4-BE49-F238E27FC236}">
                <a16:creationId xmlns:a16="http://schemas.microsoft.com/office/drawing/2014/main" id="{5CD4A11A-CACD-544F-9B1F-D99A6EC01C73}"/>
              </a:ext>
            </a:extLst>
          </p:cNvPr>
          <p:cNvSpPr>
            <a:spLocks noGrp="1"/>
          </p:cNvSpPr>
          <p:nvPr>
            <p:ph sz="quarter" idx="1"/>
          </p:nvPr>
        </p:nvSpPr>
        <p:spPr>
          <a:xfrm>
            <a:off x="4343400" y="1404177"/>
            <a:ext cx="4478328" cy="4723449"/>
          </a:xfrm>
        </p:spPr>
        <p:txBody>
          <a:bodyPr>
            <a:normAutofit/>
          </a:bodyPr>
          <a:lstStyle/>
          <a:p>
            <a:pPr marL="342900" indent="-342900">
              <a:buFont typeface="+mj-lt"/>
              <a:buAutoNum type="arabicParenR"/>
            </a:pPr>
            <a:r>
              <a:rPr lang="en-US" sz="2400" dirty="0">
                <a:solidFill>
                  <a:srgbClr val="474C59"/>
                </a:solidFill>
              </a:rPr>
              <a:t>At diagnosis.</a:t>
            </a:r>
          </a:p>
          <a:p>
            <a:pPr marL="342900" indent="-342900">
              <a:buFont typeface="+mj-lt"/>
              <a:buAutoNum type="arabicParenR"/>
            </a:pPr>
            <a:r>
              <a:rPr lang="en-US" sz="2400" dirty="0">
                <a:solidFill>
                  <a:srgbClr val="474C59"/>
                </a:solidFill>
              </a:rPr>
              <a:t>When not meeting treatment goals.</a:t>
            </a:r>
          </a:p>
          <a:p>
            <a:pPr marL="342900" indent="-342900">
              <a:buFont typeface="+mj-lt"/>
              <a:buAutoNum type="arabicParenR"/>
            </a:pPr>
            <a:r>
              <a:rPr lang="en-US" sz="2400" dirty="0">
                <a:solidFill>
                  <a:srgbClr val="474C59"/>
                </a:solidFill>
              </a:rPr>
              <a:t>Annually</a:t>
            </a:r>
          </a:p>
          <a:p>
            <a:pPr marL="342900" indent="-342900">
              <a:buFont typeface="+mj-lt"/>
              <a:buAutoNum type="arabicParenR"/>
            </a:pPr>
            <a:r>
              <a:rPr lang="en-US" sz="2400" dirty="0">
                <a:solidFill>
                  <a:srgbClr val="474C59"/>
                </a:solidFill>
              </a:rPr>
              <a:t>When complicating factors develop (medical, physical, psychosocial).</a:t>
            </a:r>
          </a:p>
          <a:p>
            <a:pPr marL="342900" indent="-342900">
              <a:buFont typeface="+mj-lt"/>
              <a:buAutoNum type="arabicParenR"/>
            </a:pPr>
            <a:r>
              <a:rPr lang="en-US" sz="2400" dirty="0">
                <a:solidFill>
                  <a:srgbClr val="474C59"/>
                </a:solidFill>
              </a:rPr>
              <a:t>When transitions in life and care occur.</a:t>
            </a:r>
            <a:endParaRPr lang="en-US" dirty="0">
              <a:solidFill>
                <a:srgbClr val="474C59"/>
              </a:solidFill>
            </a:endParaRPr>
          </a:p>
        </p:txBody>
      </p:sp>
      <p:pic>
        <p:nvPicPr>
          <p:cNvPr id="3" name="Picture 2">
            <a:extLst>
              <a:ext uri="{FF2B5EF4-FFF2-40B4-BE49-F238E27FC236}">
                <a16:creationId xmlns:a16="http://schemas.microsoft.com/office/drawing/2014/main" id="{40B0DFD5-C85A-8C49-901B-9058787A6896}"/>
              </a:ext>
            </a:extLst>
          </p:cNvPr>
          <p:cNvPicPr>
            <a:picLocks noChangeAspect="1"/>
          </p:cNvPicPr>
          <p:nvPr/>
        </p:nvPicPr>
        <p:blipFill rotWithShape="1">
          <a:blip r:embed="rId3"/>
          <a:srcRect l="3799" t="3929" r="4297" b="4095"/>
          <a:stretch/>
        </p:blipFill>
        <p:spPr>
          <a:xfrm>
            <a:off x="436568" y="1417695"/>
            <a:ext cx="3809285" cy="3768357"/>
          </a:xfrm>
          <a:prstGeom prst="rect">
            <a:avLst/>
          </a:prstGeom>
        </p:spPr>
      </p:pic>
      <p:sp>
        <p:nvSpPr>
          <p:cNvPr id="7" name="TextBox 6">
            <a:extLst>
              <a:ext uri="{FF2B5EF4-FFF2-40B4-BE49-F238E27FC236}">
                <a16:creationId xmlns:a16="http://schemas.microsoft.com/office/drawing/2014/main" id="{86D66D78-9276-4BF4-ACED-15C1FCD0C5F2}"/>
              </a:ext>
            </a:extLst>
          </p:cNvPr>
          <p:cNvSpPr txBox="1">
            <a:spLocks noChangeArrowheads="1"/>
          </p:cNvSpPr>
          <p:nvPr/>
        </p:nvSpPr>
        <p:spPr bwMode="auto">
          <a:xfrm>
            <a:off x="322272" y="5286405"/>
            <a:ext cx="5816963" cy="334835"/>
          </a:xfrm>
          <a:prstGeom prst="rect">
            <a:avLst/>
          </a:prstGeom>
          <a:noFill/>
          <a:ln w="9525">
            <a:noFill/>
            <a:miter lim="800000"/>
            <a:headEnd/>
            <a:tailEnd/>
          </a:ln>
        </p:spPr>
        <p:txBody>
          <a:bodyPr wrap="square">
            <a:spAutoFit/>
          </a:bodyPr>
          <a:lstStyle/>
          <a:p>
            <a:r>
              <a:rPr lang="en-US" sz="788" dirty="0">
                <a:solidFill>
                  <a:srgbClr val="474C59"/>
                </a:solidFill>
              </a:rPr>
              <a:t>Powers MA, Bardsley JK, et al. DSMES Consensus Report, The Diabetes Educator, 2020 </a:t>
            </a:r>
          </a:p>
          <a:p>
            <a:r>
              <a:rPr lang="en-US" sz="788" dirty="0">
                <a:solidFill>
                  <a:srgbClr val="474C59"/>
                </a:solidFill>
              </a:rPr>
              <a:t>ADCES. AADE7 Self-Care Behaviors, The Diabetes Educator, 2020</a:t>
            </a:r>
          </a:p>
        </p:txBody>
      </p:sp>
      <p:sp>
        <p:nvSpPr>
          <p:cNvPr id="2" name="TextBox 1">
            <a:extLst>
              <a:ext uri="{FF2B5EF4-FFF2-40B4-BE49-F238E27FC236}">
                <a16:creationId xmlns:a16="http://schemas.microsoft.com/office/drawing/2014/main" id="{DF4F40AC-96CA-C732-2EBB-7CFD2A8767D9}"/>
              </a:ext>
            </a:extLst>
          </p:cNvPr>
          <p:cNvSpPr txBox="1"/>
          <p:nvPr/>
        </p:nvSpPr>
        <p:spPr>
          <a:xfrm>
            <a:off x="2743200" y="6324600"/>
            <a:ext cx="5987532" cy="369332"/>
          </a:xfrm>
          <a:prstGeom prst="rect">
            <a:avLst/>
          </a:prstGeom>
          <a:noFill/>
        </p:spPr>
        <p:txBody>
          <a:bodyPr wrap="square">
            <a:spAutoFit/>
          </a:bodyPr>
          <a:lstStyle/>
          <a:p>
            <a:r>
              <a:rPr lang="en-US" b="0" i="0" dirty="0">
                <a:solidFill>
                  <a:srgbClr val="383636"/>
                </a:solidFill>
                <a:effectLst/>
                <a:latin typeface="Helvetica Neue"/>
              </a:rPr>
              <a:t>(</a:t>
            </a:r>
            <a:r>
              <a:rPr lang="en-US" b="1" i="0" u="sng" dirty="0">
                <a:solidFill>
                  <a:srgbClr val="0F5DB9"/>
                </a:solidFill>
                <a:effectLst/>
                <a:latin typeface="Helvetica Neue"/>
                <a:hlinkClick r:id="rId4"/>
              </a:rPr>
              <a:t>cdc.gov/diabetes/professional-info/training.html</a:t>
            </a:r>
            <a:r>
              <a:rPr lang="en-US" b="0" i="0" dirty="0">
                <a:solidFill>
                  <a:srgbClr val="383636"/>
                </a:solidFill>
                <a:effectLst/>
                <a:latin typeface="Helvetica Neue"/>
              </a:rPr>
              <a:t>) </a:t>
            </a:r>
            <a:endParaRPr lang="en-US" dirty="0"/>
          </a:p>
        </p:txBody>
      </p:sp>
      <p:pic>
        <p:nvPicPr>
          <p:cNvPr id="6" name="Picture 5">
            <a:extLst>
              <a:ext uri="{FF2B5EF4-FFF2-40B4-BE49-F238E27FC236}">
                <a16:creationId xmlns:a16="http://schemas.microsoft.com/office/drawing/2014/main" id="{0ED22E2D-52F7-5709-CD8B-365473DC7425}"/>
              </a:ext>
            </a:extLst>
          </p:cNvPr>
          <p:cNvPicPr>
            <a:picLocks noChangeAspect="1"/>
          </p:cNvPicPr>
          <p:nvPr/>
        </p:nvPicPr>
        <p:blipFill>
          <a:blip r:embed="rId5"/>
          <a:stretch>
            <a:fillRect/>
          </a:stretch>
        </p:blipFill>
        <p:spPr>
          <a:xfrm>
            <a:off x="255671" y="5825272"/>
            <a:ext cx="2433063" cy="857401"/>
          </a:xfrm>
          <a:prstGeom prst="rect">
            <a:avLst/>
          </a:prstGeom>
        </p:spPr>
      </p:pic>
      <p:pic>
        <p:nvPicPr>
          <p:cNvPr id="4" name="Content Placeholder 9">
            <a:extLst>
              <a:ext uri="{FF2B5EF4-FFF2-40B4-BE49-F238E27FC236}">
                <a16:creationId xmlns:a16="http://schemas.microsoft.com/office/drawing/2014/main" id="{2A113B66-66C9-E08A-982F-662F17345C59}"/>
              </a:ext>
            </a:extLst>
          </p:cNvPr>
          <p:cNvPicPr>
            <a:picLocks noChangeAspect="1"/>
          </p:cNvPicPr>
          <p:nvPr/>
        </p:nvPicPr>
        <p:blipFill>
          <a:blip r:embed="rId6"/>
          <a:stretch>
            <a:fillRect/>
          </a:stretch>
        </p:blipFill>
        <p:spPr bwMode="auto">
          <a:xfrm>
            <a:off x="210683" y="5794574"/>
            <a:ext cx="2523037" cy="860203"/>
          </a:xfrm>
          <a:prstGeom prst="rect">
            <a:avLst/>
          </a:prstGeom>
          <a:noFill/>
          <a:ln w="38100">
            <a:solidFill>
              <a:srgbClr val="00B050"/>
            </a:solidFill>
            <a:prstDash val="sysDot"/>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3937E4-334C-AC71-0BDB-38A45EEEBD8E}"/>
              </a:ext>
            </a:extLst>
          </p:cNvPr>
          <p:cNvPicPr>
            <a:picLocks noChangeAspect="1"/>
          </p:cNvPicPr>
          <p:nvPr/>
        </p:nvPicPr>
        <p:blipFill>
          <a:blip r:embed="rId7"/>
          <a:stretch>
            <a:fillRect/>
          </a:stretch>
        </p:blipFill>
        <p:spPr>
          <a:xfrm>
            <a:off x="137514" y="5750394"/>
            <a:ext cx="2669374" cy="1007156"/>
          </a:xfrm>
          <a:prstGeom prst="rect">
            <a:avLst/>
          </a:prstGeom>
        </p:spPr>
      </p:pic>
    </p:spTree>
    <p:extLst>
      <p:ext uri="{BB962C8B-B14F-4D97-AF65-F5344CB8AC3E}">
        <p14:creationId xmlns:p14="http://schemas.microsoft.com/office/powerpoint/2010/main" val="60144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p:txBody>
          <a:bodyPr>
            <a:normAutofit fontScale="90000"/>
          </a:bodyPr>
          <a:lstStyle/>
          <a:p>
            <a:r>
              <a:rPr lang="en-US" dirty="0"/>
              <a:t>Address Barriers to Self Management</a:t>
            </a:r>
          </a:p>
        </p:txBody>
      </p:sp>
      <p:sp>
        <p:nvSpPr>
          <p:cNvPr id="3" name="Content Placeholder 2">
            <a:extLst>
              <a:ext uri="{FF2B5EF4-FFF2-40B4-BE49-F238E27FC236}">
                <a16:creationId xmlns:a16="http://schemas.microsoft.com/office/drawing/2014/main" id="{83463C30-F4C2-29CC-A2BB-0E4F3085B4AD}"/>
              </a:ext>
            </a:extLst>
          </p:cNvPr>
          <p:cNvSpPr>
            <a:spLocks noGrp="1"/>
          </p:cNvSpPr>
          <p:nvPr>
            <p:ph sz="quarter" idx="1"/>
          </p:nvPr>
        </p:nvSpPr>
        <p:spPr>
          <a:xfrm>
            <a:off x="457200" y="1295400"/>
            <a:ext cx="4876800" cy="5410200"/>
          </a:xfrm>
        </p:spPr>
        <p:txBody>
          <a:bodyPr>
            <a:normAutofit fontScale="85000" lnSpcReduction="20000"/>
          </a:bodyPr>
          <a:lstStyle/>
          <a:p>
            <a:pPr algn="l" fontAlgn="base">
              <a:buFont typeface="Arial" panose="020B0604020202020204" pitchFamily="34" charset="0"/>
              <a:buChar char="•"/>
            </a:pPr>
            <a:r>
              <a:rPr lang="en-US" b="0" i="0" dirty="0">
                <a:solidFill>
                  <a:srgbClr val="383636"/>
                </a:solidFill>
                <a:effectLst/>
                <a:ea typeface="Calibri" panose="020F0502020204030204" pitchFamily="34" charset="0"/>
                <a:cs typeface="Calibri" panose="020F0502020204030204" pitchFamily="34" charset="0"/>
              </a:rPr>
              <a:t>Design and delivery of DSME with ultimate goal of health equity across all populations.</a:t>
            </a:r>
          </a:p>
          <a:p>
            <a:pPr algn="l" fontAlgn="base">
              <a:buFont typeface="Arial" panose="020B0604020202020204" pitchFamily="34" charset="0"/>
              <a:buChar char="•"/>
            </a:pPr>
            <a:r>
              <a:rPr lang="en-US" b="0" i="0" dirty="0">
                <a:solidFill>
                  <a:srgbClr val="383636"/>
                </a:solidFill>
                <a:effectLst/>
                <a:ea typeface="Calibri" panose="020F0502020204030204" pitchFamily="34" charset="0"/>
                <a:cs typeface="Calibri" panose="020F0502020204030204" pitchFamily="34" charset="0"/>
              </a:rPr>
              <a:t>Barriers exist </a:t>
            </a:r>
            <a:r>
              <a:rPr lang="en-US" dirty="0">
                <a:solidFill>
                  <a:srgbClr val="383636"/>
                </a:solidFill>
                <a:ea typeface="Calibri" panose="020F0502020204030204" pitchFamily="34" charset="0"/>
                <a:cs typeface="Calibri" panose="020F0502020204030204" pitchFamily="34" charset="0"/>
              </a:rPr>
              <a:t>within </a:t>
            </a:r>
            <a:r>
              <a:rPr lang="en-US" b="0" i="0" dirty="0">
                <a:solidFill>
                  <a:srgbClr val="383636"/>
                </a:solidFill>
                <a:effectLst/>
                <a:ea typeface="Calibri" panose="020F0502020204030204" pitchFamily="34" charset="0"/>
                <a:cs typeface="Calibri" panose="020F0502020204030204" pitchFamily="34" charset="0"/>
              </a:rPr>
              <a:t>health system, payer, health care professional &amp; individual. </a:t>
            </a:r>
          </a:p>
          <a:p>
            <a:pPr algn="l" fontAlgn="base">
              <a:buFont typeface="Arial" panose="020B0604020202020204" pitchFamily="34" charset="0"/>
              <a:buChar char="•"/>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ddress barriers through </a:t>
            </a:r>
            <a:r>
              <a:rPr lang="en-US" dirty="0">
                <a:solidFill>
                  <a:srgbClr val="383636"/>
                </a:solidFill>
                <a:ea typeface="Calibri" panose="020F0502020204030204" pitchFamily="34" charset="0"/>
                <a:cs typeface="Calibri" panose="020F0502020204030204" pitchFamily="34" charset="0"/>
              </a:rPr>
              <a:t>innovation, including community health workers, </a:t>
            </a:r>
            <a:r>
              <a:rPr lang="en-US" b="0" i="0" dirty="0">
                <a:solidFill>
                  <a:srgbClr val="383636"/>
                </a:solidFill>
                <a:effectLst/>
                <a:ea typeface="Calibri" panose="020F0502020204030204" pitchFamily="34" charset="0"/>
                <a:cs typeface="Calibri" panose="020F0502020204030204" pitchFamily="34" charset="0"/>
              </a:rPr>
              <a:t>telehealth, other digital health solutions.</a:t>
            </a:r>
          </a:p>
          <a:p>
            <a:pPr algn="l" fontAlgn="base">
              <a:buFont typeface="Arial" panose="020B0604020202020204" pitchFamily="34" charset="0"/>
              <a:buChar char="•"/>
            </a:pPr>
            <a:r>
              <a:rPr lang="en-US" dirty="0">
                <a:solidFill>
                  <a:srgbClr val="383636"/>
                </a:solidFill>
                <a:ea typeface="Calibri" panose="020F0502020204030204" pitchFamily="34" charset="0"/>
                <a:cs typeface="Calibri" panose="020F0502020204030204" pitchFamily="34" charset="0"/>
              </a:rPr>
              <a:t>Consider</a:t>
            </a:r>
            <a:r>
              <a:rPr lang="en-US" b="0" i="0" dirty="0">
                <a:solidFill>
                  <a:srgbClr val="383636"/>
                </a:solidFill>
                <a:effectLst/>
                <a:ea typeface="Calibri" panose="020F0502020204030204" pitchFamily="34" charset="0"/>
                <a:cs typeface="Calibri" panose="020F0502020204030204" pitchFamily="34" charset="0"/>
              </a:rPr>
              <a:t> social determinants of health in the target population when designing care.</a:t>
            </a:r>
          </a:p>
          <a:p>
            <a:endParaRPr lang="en-US" dirty="0"/>
          </a:p>
        </p:txBody>
      </p:sp>
      <p:pic>
        <p:nvPicPr>
          <p:cNvPr id="5" name="Picture 4" descr="Bald man attending virtual therapy">
            <a:extLst>
              <a:ext uri="{FF2B5EF4-FFF2-40B4-BE49-F238E27FC236}">
                <a16:creationId xmlns:a16="http://schemas.microsoft.com/office/drawing/2014/main" id="{FA2EF5BE-C37A-B47B-F9A0-DD889BE4EE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371600"/>
            <a:ext cx="3429000" cy="2286000"/>
          </a:xfrm>
          <a:prstGeom prst="rect">
            <a:avLst/>
          </a:prstGeom>
        </p:spPr>
      </p:pic>
    </p:spTree>
    <p:extLst>
      <p:ext uri="{BB962C8B-B14F-4D97-AF65-F5344CB8AC3E}">
        <p14:creationId xmlns:p14="http://schemas.microsoft.com/office/powerpoint/2010/main" val="22455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1365-8AAB-43F3-9A8C-D55DCECBBEF1}"/>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E7E6E1AD-3DCE-4E83-92A5-C58483E7B6FF}"/>
              </a:ext>
            </a:extLst>
          </p:cNvPr>
          <p:cNvSpPr>
            <a:spLocks noGrp="1"/>
          </p:cNvSpPr>
          <p:nvPr>
            <p:ph sz="quarter" idx="1"/>
          </p:nvPr>
        </p:nvSpPr>
        <p:spPr>
          <a:xfrm>
            <a:off x="457200" y="1219200"/>
            <a:ext cx="5181600" cy="4937760"/>
          </a:xfrm>
        </p:spPr>
        <p:txBody>
          <a:bodyPr>
            <a:normAutofit lnSpcReduction="10000"/>
          </a:bodyPr>
          <a:lstStyle/>
          <a:p>
            <a:r>
              <a:rPr lang="en-US" dirty="0"/>
              <a:t>The conditions in which people:</a:t>
            </a:r>
          </a:p>
          <a:p>
            <a:pPr lvl="1"/>
            <a:r>
              <a:rPr lang="en-US" dirty="0"/>
              <a:t>Play</a:t>
            </a:r>
          </a:p>
          <a:p>
            <a:pPr lvl="1"/>
            <a:r>
              <a:rPr lang="en-US" dirty="0"/>
              <a:t>Live</a:t>
            </a:r>
          </a:p>
          <a:p>
            <a:pPr lvl="1"/>
            <a:r>
              <a:rPr lang="en-US" dirty="0"/>
              <a:t>Work</a:t>
            </a:r>
          </a:p>
          <a:p>
            <a:pPr lvl="1"/>
            <a:r>
              <a:rPr lang="en-US" dirty="0"/>
              <a:t>Learn</a:t>
            </a:r>
          </a:p>
          <a:p>
            <a:pPr lvl="1"/>
            <a:r>
              <a:rPr lang="en-US" dirty="0"/>
              <a:t>Pray</a:t>
            </a:r>
          </a:p>
          <a:p>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51D3CCCA-670B-4740-A22E-138F7F7B84A2}"/>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125654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BA8A-682A-4F8A-8FCA-4BB1891858AC}"/>
              </a:ext>
            </a:extLst>
          </p:cNvPr>
          <p:cNvSpPr>
            <a:spLocks noGrp="1"/>
          </p:cNvSpPr>
          <p:nvPr>
            <p:ph type="title"/>
          </p:nvPr>
        </p:nvSpPr>
        <p:spPr>
          <a:xfrm>
            <a:off x="455613" y="273050"/>
            <a:ext cx="8226425" cy="1143000"/>
          </a:xfrm>
        </p:spPr>
        <p:txBody>
          <a:bodyPr anchor="b">
            <a:normAutofit/>
          </a:bodyPr>
          <a:lstStyle/>
          <a:p>
            <a:r>
              <a:rPr lang="en-US" dirty="0"/>
              <a:t>Assess for Food Insecurity</a:t>
            </a:r>
          </a:p>
        </p:txBody>
      </p:sp>
      <p:sp>
        <p:nvSpPr>
          <p:cNvPr id="3" name="Content Placeholder 2">
            <a:extLst>
              <a:ext uri="{FF2B5EF4-FFF2-40B4-BE49-F238E27FC236}">
                <a16:creationId xmlns:a16="http://schemas.microsoft.com/office/drawing/2014/main" id="{0F9CB6CE-B069-C5BA-BE05-81AE0B3092B5}"/>
              </a:ext>
            </a:extLst>
          </p:cNvPr>
          <p:cNvSpPr>
            <a:spLocks noGrp="1"/>
          </p:cNvSpPr>
          <p:nvPr>
            <p:ph sz="half" idx="1"/>
          </p:nvPr>
        </p:nvSpPr>
        <p:spPr>
          <a:xfrm>
            <a:off x="455613" y="1598613"/>
            <a:ext cx="4037012" cy="4497387"/>
          </a:xfrm>
        </p:spPr>
        <p:txBody>
          <a:bodyPr>
            <a:normAutofit/>
          </a:bodyPr>
          <a:lstStyle/>
          <a:p>
            <a:pPr fontAlgn="base">
              <a:lnSpc>
                <a:spcPct val="90000"/>
              </a:lnSpc>
            </a:pPr>
            <a:r>
              <a:rPr lang="en-US" sz="2700" b="0" i="0" dirty="0">
                <a:effectLst/>
              </a:rPr>
              <a:t>Any member of the health care team can screen for food insecurity using The Hunger Vital Sign. </a:t>
            </a:r>
          </a:p>
          <a:p>
            <a:pPr fontAlgn="base">
              <a:lnSpc>
                <a:spcPct val="90000"/>
              </a:lnSpc>
            </a:pPr>
            <a:r>
              <a:rPr lang="en-US" sz="2700" b="0" i="0" dirty="0">
                <a:effectLst/>
              </a:rPr>
              <a:t>Households are considered at risk if they answer either or both of the following statements as “often true” or “sometimes true”  </a:t>
            </a:r>
          </a:p>
          <a:p>
            <a:pPr>
              <a:lnSpc>
                <a:spcPct val="90000"/>
              </a:lnSpc>
            </a:pPr>
            <a:endParaRPr lang="en-US" sz="2700" dirty="0"/>
          </a:p>
        </p:txBody>
      </p:sp>
      <p:pic>
        <p:nvPicPr>
          <p:cNvPr id="6" name="Picture 5" descr="Man praying">
            <a:extLst>
              <a:ext uri="{FF2B5EF4-FFF2-40B4-BE49-F238E27FC236}">
                <a16:creationId xmlns:a16="http://schemas.microsoft.com/office/drawing/2014/main" id="{8C024DF2-F398-7737-DD91-E00835CD71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3" r="5" b="18969"/>
          <a:stretch/>
        </p:blipFill>
        <p:spPr>
          <a:xfrm>
            <a:off x="4645025" y="1598613"/>
            <a:ext cx="4037013" cy="2171700"/>
          </a:xfrm>
          <a:prstGeom prst="rect">
            <a:avLst/>
          </a:prstGeom>
          <a:noFill/>
        </p:spPr>
      </p:pic>
      <p:sp>
        <p:nvSpPr>
          <p:cNvPr id="4" name="Content Placeholder 3">
            <a:extLst>
              <a:ext uri="{FF2B5EF4-FFF2-40B4-BE49-F238E27FC236}">
                <a16:creationId xmlns:a16="http://schemas.microsoft.com/office/drawing/2014/main" id="{29CBCD2B-CA9B-7DD5-4183-4C13CDBC2CB9}"/>
              </a:ext>
            </a:extLst>
          </p:cNvPr>
          <p:cNvSpPr>
            <a:spLocks noGrp="1"/>
          </p:cNvSpPr>
          <p:nvPr>
            <p:ph sz="quarter" idx="3"/>
          </p:nvPr>
        </p:nvSpPr>
        <p:spPr>
          <a:xfrm>
            <a:off x="4645025" y="3922713"/>
            <a:ext cx="4037013" cy="2935287"/>
          </a:xfrm>
        </p:spPr>
        <p:txBody>
          <a:bodyPr>
            <a:normAutofit/>
          </a:bodyPr>
          <a:lstStyle/>
          <a:p>
            <a:pPr fontAlgn="base">
              <a:lnSpc>
                <a:spcPct val="90000"/>
              </a:lnSpc>
            </a:pPr>
            <a:r>
              <a:rPr lang="en-US" sz="2400" b="0" i="0" dirty="0">
                <a:effectLst/>
              </a:rPr>
              <a:t>“Within the past 12 months, we worried whether our food would run out before we got money to buy more.”</a:t>
            </a:r>
          </a:p>
          <a:p>
            <a:pPr fontAlgn="base">
              <a:lnSpc>
                <a:spcPct val="90000"/>
              </a:lnSpc>
              <a:buFont typeface="Arial" panose="020B0604020202020204" pitchFamily="34" charset="0"/>
              <a:buChar char="•"/>
            </a:pPr>
            <a:r>
              <a:rPr lang="en-US" sz="2400" b="0" i="0" dirty="0">
                <a:effectLst/>
              </a:rPr>
              <a:t>“Within the past 12 months, the food we bought just didn’t last, and we didn’t have money to get more.”</a:t>
            </a:r>
          </a:p>
          <a:p>
            <a:pPr>
              <a:lnSpc>
                <a:spcPct val="90000"/>
              </a:lnSpc>
            </a:pPr>
            <a:endParaRPr lang="en-US" sz="1800" dirty="0"/>
          </a:p>
        </p:txBody>
      </p:sp>
    </p:spTree>
    <p:extLst>
      <p:ext uri="{BB962C8B-B14F-4D97-AF65-F5344CB8AC3E}">
        <p14:creationId xmlns:p14="http://schemas.microsoft.com/office/powerpoint/2010/main" val="51305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447800"/>
            <a:ext cx="4887327"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ADA Standards 2023 – Section 5</a:t>
            </a:r>
          </a:p>
        </p:txBody>
      </p:sp>
      <p:sp>
        <p:nvSpPr>
          <p:cNvPr id="3" name="Content Placeholder 2"/>
          <p:cNvSpPr>
            <a:spLocks noGrp="1"/>
          </p:cNvSpPr>
          <p:nvPr>
            <p:ph sz="quarter" idx="1"/>
          </p:nvPr>
        </p:nvSpPr>
        <p:spPr>
          <a:xfrm>
            <a:off x="457200" y="1219200"/>
            <a:ext cx="3276600" cy="4937760"/>
          </a:xfrm>
        </p:spPr>
        <p:txBody>
          <a:bodyPr/>
          <a:lstStyle/>
          <a:p>
            <a:r>
              <a:rPr lang="en-US" dirty="0"/>
              <a:t>“For many individuals with diabetes, the most challenging part of the treatment plan is determining what to eat”.</a:t>
            </a:r>
          </a:p>
        </p:txBody>
      </p:sp>
      <p:pic>
        <p:nvPicPr>
          <p:cNvPr id="5" name="Picture 4">
            <a:extLst>
              <a:ext uri="{FF2B5EF4-FFF2-40B4-BE49-F238E27FC236}">
                <a16:creationId xmlns:a16="http://schemas.microsoft.com/office/drawing/2014/main" id="{9B3D0F4C-BFF8-AD29-0D2C-8FF8D82B380D}"/>
              </a:ext>
            </a:extLst>
          </p:cNvPr>
          <p:cNvPicPr>
            <a:picLocks noChangeAspect="1"/>
          </p:cNvPicPr>
          <p:nvPr/>
        </p:nvPicPr>
        <p:blipFill>
          <a:blip r:embed="rId3"/>
          <a:stretch>
            <a:fillRect/>
          </a:stretch>
        </p:blipFill>
        <p:spPr>
          <a:xfrm>
            <a:off x="4081963" y="6139514"/>
            <a:ext cx="4648200" cy="566086"/>
          </a:xfrm>
          <a:prstGeom prst="rect">
            <a:avLst/>
          </a:prstGeom>
        </p:spPr>
      </p:pic>
    </p:spTree>
    <p:extLst>
      <p:ext uri="{BB962C8B-B14F-4D97-AF65-F5344CB8AC3E}">
        <p14:creationId xmlns:p14="http://schemas.microsoft.com/office/powerpoint/2010/main" val="20446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Assess Knowledge, Self Management Skills</a:t>
            </a:r>
          </a:p>
        </p:txBody>
      </p:sp>
      <p:sp>
        <p:nvSpPr>
          <p:cNvPr id="3" name="Content Placeholder 2"/>
          <p:cNvSpPr>
            <a:spLocks noGrp="1"/>
          </p:cNvSpPr>
          <p:nvPr>
            <p:ph sz="quarter" idx="1"/>
          </p:nvPr>
        </p:nvSpPr>
        <p:spPr>
          <a:xfrm>
            <a:off x="3733800" y="1371600"/>
            <a:ext cx="4800600" cy="5181600"/>
          </a:xfrm>
        </p:spPr>
        <p:txBody>
          <a:bodyPr>
            <a:normAutofit lnSpcReduction="10000"/>
          </a:bodyPr>
          <a:lstStyle/>
          <a:p>
            <a:r>
              <a:rPr lang="en-US" dirty="0"/>
              <a:t>Refer all people with diabetes for individualized MNT by a Registered Dietitian.</a:t>
            </a:r>
          </a:p>
          <a:p>
            <a:r>
              <a:rPr lang="en-US" dirty="0"/>
              <a:t>Individualized MNT Plan</a:t>
            </a:r>
          </a:p>
          <a:p>
            <a:r>
              <a:rPr lang="en-US" dirty="0"/>
              <a:t>Eating Patterns</a:t>
            </a:r>
          </a:p>
          <a:p>
            <a:pPr lvl="1"/>
            <a:r>
              <a:rPr lang="en-US" sz="3000" dirty="0"/>
              <a:t>Preferences, portion sizes, timing on meals and snacks, eating environment, disordered eating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81890"/>
            <a:ext cx="2796367" cy="2724521"/>
          </a:xfrm>
          <a:prstGeom prst="rect">
            <a:avLst/>
          </a:prstGeom>
        </p:spPr>
      </p:pic>
    </p:spTree>
    <p:custDataLst>
      <p:tags r:id="rId1"/>
    </p:custDataLst>
    <p:extLst>
      <p:ext uri="{BB962C8B-B14F-4D97-AF65-F5344CB8AC3E}">
        <p14:creationId xmlns:p14="http://schemas.microsoft.com/office/powerpoint/2010/main" val="288140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with medium confidence">
            <a:extLst>
              <a:ext uri="{FF2B5EF4-FFF2-40B4-BE49-F238E27FC236}">
                <a16:creationId xmlns:a16="http://schemas.microsoft.com/office/drawing/2014/main" id="{D1158D23-82EA-DC2D-4189-53811993C8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44" y="122818"/>
            <a:ext cx="8708711" cy="1617615"/>
          </a:xfrm>
          <a:prstGeom prst="rect">
            <a:avLst/>
          </a:prstGeom>
        </p:spPr>
      </p:pic>
      <p:sp>
        <p:nvSpPr>
          <p:cNvPr id="6" name="TextBox 5">
            <a:extLst>
              <a:ext uri="{FF2B5EF4-FFF2-40B4-BE49-F238E27FC236}">
                <a16:creationId xmlns:a16="http://schemas.microsoft.com/office/drawing/2014/main" id="{980169A6-1916-4A90-E182-3317F9FBDE2B}"/>
              </a:ext>
            </a:extLst>
          </p:cNvPr>
          <p:cNvSpPr txBox="1"/>
          <p:nvPr/>
        </p:nvSpPr>
        <p:spPr>
          <a:xfrm>
            <a:off x="990600" y="2362200"/>
            <a:ext cx="6858000" cy="369332"/>
          </a:xfrm>
          <a:prstGeom prst="rect">
            <a:avLst/>
          </a:prstGeom>
          <a:noFill/>
        </p:spPr>
        <p:txBody>
          <a:bodyPr wrap="square" rtlCol="0">
            <a:spAutoFit/>
          </a:bodyPr>
          <a:lstStyle/>
          <a:p>
            <a:r>
              <a:rPr lang="en-US" b="0" i="0">
                <a:solidFill>
                  <a:srgbClr val="000000"/>
                </a:solidFill>
                <a:effectLst/>
                <a:latin typeface="-apple-system"/>
              </a:rPr>
              <a:t>so please download your certificates into a file on your computer.</a:t>
            </a:r>
            <a:endParaRPr lang="en-US" dirty="0"/>
          </a:p>
        </p:txBody>
      </p:sp>
      <p:pic>
        <p:nvPicPr>
          <p:cNvPr id="3" name="Picture 2" descr="Text, letter&#10;&#10;Description automatically generated">
            <a:extLst>
              <a:ext uri="{FF2B5EF4-FFF2-40B4-BE49-F238E27FC236}">
                <a16:creationId xmlns:a16="http://schemas.microsoft.com/office/drawing/2014/main" id="{2855DF88-8E2E-1A95-2285-1A3A10A52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89" y="2133600"/>
            <a:ext cx="8534400" cy="2678681"/>
          </a:xfrm>
          <a:prstGeom prst="rect">
            <a:avLst/>
          </a:prstGeom>
        </p:spPr>
      </p:pic>
      <p:sp>
        <p:nvSpPr>
          <p:cNvPr id="2" name="TextBox 1">
            <a:extLst>
              <a:ext uri="{FF2B5EF4-FFF2-40B4-BE49-F238E27FC236}">
                <a16:creationId xmlns:a16="http://schemas.microsoft.com/office/drawing/2014/main" id="{24C86A47-3A8B-1DFB-0774-8F40C410721E}"/>
              </a:ext>
            </a:extLst>
          </p:cNvPr>
          <p:cNvSpPr txBox="1"/>
          <p:nvPr/>
        </p:nvSpPr>
        <p:spPr>
          <a:xfrm>
            <a:off x="810811" y="4922502"/>
            <a:ext cx="7783355" cy="1261884"/>
          </a:xfrm>
          <a:prstGeom prst="rect">
            <a:avLst/>
          </a:prstGeom>
          <a:noFill/>
        </p:spPr>
        <p:txBody>
          <a:bodyPr wrap="square" rtlCol="0">
            <a:spAutoFit/>
          </a:bodyPr>
          <a:lstStyle/>
          <a:p>
            <a:pPr algn="ctr"/>
            <a:r>
              <a:rPr lang="en-US" sz="2800" dirty="0">
                <a:solidFill>
                  <a:srgbClr val="280049"/>
                </a:solidFill>
                <a:latin typeface="Calibri" panose="020F0502020204030204" pitchFamily="34" charset="0"/>
                <a:cs typeface="Calibri" panose="020F0502020204030204" pitchFamily="34" charset="0"/>
              </a:rPr>
              <a:t>Welcome to our DiabetesEd Online University  </a:t>
            </a:r>
          </a:p>
          <a:p>
            <a:pPr algn="ctr"/>
            <a:r>
              <a:rPr lang="en-US" sz="2400" b="0" i="1" dirty="0">
                <a:solidFill>
                  <a:srgbClr val="7030A0"/>
                </a:solidFill>
                <a:latin typeface="Calibri" panose="020F0502020204030204" pitchFamily="34" charset="0"/>
                <a:cs typeface="Calibri" panose="020F0502020204030204" pitchFamily="34" charset="0"/>
              </a:rPr>
              <a:t>Our goal is to provide an exceptional user experience and build a sense of community.</a:t>
            </a:r>
          </a:p>
        </p:txBody>
      </p:sp>
      <p:pic>
        <p:nvPicPr>
          <p:cNvPr id="7" name="Picture 6" descr="Text, letter&#10;&#10;Description automatically generated">
            <a:extLst>
              <a:ext uri="{FF2B5EF4-FFF2-40B4-BE49-F238E27FC236}">
                <a16:creationId xmlns:a16="http://schemas.microsoft.com/office/drawing/2014/main" id="{300D386A-9F06-17D2-5B00-BA78C4703A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18" y="2120920"/>
            <a:ext cx="8969689" cy="2616159"/>
          </a:xfrm>
          <a:prstGeom prst="rect">
            <a:avLst/>
          </a:prstGeom>
        </p:spPr>
      </p:pic>
    </p:spTree>
    <p:extLst>
      <p:ext uri="{BB962C8B-B14F-4D97-AF65-F5344CB8AC3E}">
        <p14:creationId xmlns:p14="http://schemas.microsoft.com/office/powerpoint/2010/main" val="30919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normAutofit fontScale="90000"/>
          </a:bodyPr>
          <a:lstStyle/>
          <a:p>
            <a:pPr>
              <a:defRPr/>
            </a:pPr>
            <a:br>
              <a:rPr lang="en-US" sz="4000" dirty="0"/>
            </a:br>
            <a:r>
              <a:rPr lang="en-US" sz="4000" dirty="0"/>
              <a:t>Medical Nutrition Therapy for Diabetes – What Medicare Covers</a:t>
            </a:r>
          </a:p>
        </p:txBody>
      </p:sp>
      <p:sp>
        <p:nvSpPr>
          <p:cNvPr id="1503235" name="Rectangle 3"/>
          <p:cNvSpPr>
            <a:spLocks noGrp="1" noChangeArrowheads="1"/>
          </p:cNvSpPr>
          <p:nvPr>
            <p:ph type="body" sz="half" idx="1"/>
          </p:nvPr>
        </p:nvSpPr>
        <p:spPr>
          <a:xfrm>
            <a:off x="609600" y="1600200"/>
            <a:ext cx="4421187" cy="4495800"/>
          </a:xfrm>
        </p:spPr>
        <p:txBody>
          <a:bodyPr>
            <a:normAutofit lnSpcReduction="10000"/>
          </a:bodyPr>
          <a:lstStyle/>
          <a:p>
            <a:pPr>
              <a:defRPr/>
            </a:pPr>
            <a:r>
              <a:rPr lang="en-US" sz="2800" dirty="0"/>
              <a:t>Must be ADA/ADCES  Recognized  </a:t>
            </a:r>
          </a:p>
          <a:p>
            <a:pPr eaLnBrk="1" hangingPunct="1">
              <a:defRPr/>
            </a:pPr>
            <a:r>
              <a:rPr lang="en-US" sz="2800" dirty="0"/>
              <a:t>3 hours initial benefit in first calendar year</a:t>
            </a:r>
          </a:p>
          <a:p>
            <a:pPr eaLnBrk="1" hangingPunct="1">
              <a:defRPr/>
            </a:pPr>
            <a:r>
              <a:rPr lang="en-US" sz="2800" dirty="0"/>
              <a:t>2 hours follow-up annually</a:t>
            </a:r>
          </a:p>
          <a:p>
            <a:pPr eaLnBrk="1" hangingPunct="1">
              <a:defRPr/>
            </a:pPr>
            <a:r>
              <a:rPr lang="en-US" sz="2800" dirty="0"/>
              <a:t>Only 10% of people with diabetes are referred</a:t>
            </a:r>
          </a:p>
          <a:p>
            <a:pPr eaLnBrk="1" hangingPunct="1">
              <a:defRPr/>
            </a:pPr>
            <a:r>
              <a:rPr lang="en-US" sz="2800" dirty="0"/>
              <a:t>MNT provided by RD reduces A1c up to 2% points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532" y="1752600"/>
            <a:ext cx="2957512" cy="3657600"/>
          </a:xfrm>
          <a:prstGeom prst="rect">
            <a:avLst/>
          </a:prstGeom>
        </p:spPr>
      </p:pic>
    </p:spTree>
    <p:custDataLst>
      <p:tags r:id="rId1"/>
    </p:custDataLst>
    <p:extLst>
      <p:ext uri="{BB962C8B-B14F-4D97-AF65-F5344CB8AC3E}">
        <p14:creationId xmlns:p14="http://schemas.microsoft.com/office/powerpoint/2010/main" val="1672169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292537" y="1295400"/>
            <a:ext cx="6870263" cy="5567320"/>
          </a:xfrm>
        </p:spPr>
        <p:txBody>
          <a:bodyPr lIns="90477" tIns="44445" rIns="90477" bIns="44445">
            <a:normAutofit/>
          </a:bodyPr>
          <a:lstStyle/>
          <a:p>
            <a:pPr eaLnBrk="1" hangingPunct="1">
              <a:defRPr/>
            </a:pPr>
            <a:r>
              <a:rPr lang="en-US" sz="3000" dirty="0"/>
              <a:t>Support healthful eating patterns</a:t>
            </a:r>
          </a:p>
          <a:p>
            <a:pPr lvl="1">
              <a:defRPr/>
            </a:pPr>
            <a:r>
              <a:rPr lang="en-US" sz="2400" dirty="0"/>
              <a:t>Emphasize eating a variety of nutrient dense foods in appropriate portions to:</a:t>
            </a:r>
          </a:p>
          <a:p>
            <a:pPr lvl="1">
              <a:defRPr/>
            </a:pPr>
            <a:r>
              <a:rPr lang="en-US" sz="2200" dirty="0"/>
              <a:t>Attain individualized B/P, BG and lipid goals</a:t>
            </a:r>
          </a:p>
          <a:p>
            <a:pPr lvl="1">
              <a:defRPr/>
            </a:pPr>
            <a:r>
              <a:rPr lang="en-US" sz="2200" dirty="0"/>
              <a:t>Attain and maintain body </a:t>
            </a:r>
            <a:r>
              <a:rPr lang="en-US" sz="2200" dirty="0" err="1"/>
              <a:t>wt</a:t>
            </a:r>
            <a:r>
              <a:rPr lang="en-US" sz="2200" dirty="0"/>
              <a:t> goals</a:t>
            </a:r>
          </a:p>
          <a:p>
            <a:pPr lvl="1">
              <a:defRPr/>
            </a:pPr>
            <a:r>
              <a:rPr lang="en-US" sz="2200" dirty="0"/>
              <a:t>Delay and/or prevent complications</a:t>
            </a:r>
          </a:p>
          <a:p>
            <a:pPr eaLnBrk="1" hangingPunct="1">
              <a:defRPr/>
            </a:pPr>
            <a:r>
              <a:rPr lang="en-US" sz="2800" dirty="0">
                <a:solidFill>
                  <a:srgbClr val="0070C0"/>
                </a:solidFill>
              </a:rPr>
              <a:t>Maintain pleasure of eating. </a:t>
            </a:r>
            <a:br>
              <a:rPr lang="en-US" sz="2800" dirty="0">
                <a:solidFill>
                  <a:srgbClr val="0070C0"/>
                </a:solidFill>
              </a:rPr>
            </a:br>
            <a:r>
              <a:rPr lang="en-US" sz="2800" dirty="0">
                <a:solidFill>
                  <a:srgbClr val="0070C0"/>
                </a:solidFill>
              </a:rPr>
              <a:t>Provide positive, nonjudgmental messages about food</a:t>
            </a:r>
          </a:p>
          <a:p>
            <a:pPr lvl="1">
              <a:defRPr/>
            </a:pPr>
            <a:r>
              <a:rPr lang="en-US" sz="2200" dirty="0">
                <a:solidFill>
                  <a:srgbClr val="0070C0"/>
                </a:solidFill>
              </a:rPr>
              <a:t>Limit food choices only when backed by science</a:t>
            </a:r>
          </a:p>
          <a:p>
            <a:pPr>
              <a:defRPr/>
            </a:pPr>
            <a:r>
              <a:rPr lang="en-US" sz="2800" dirty="0"/>
              <a:t>Provide practical tools for day-to-day healthy meal planning</a:t>
            </a:r>
            <a:endParaRPr lang="en-US" sz="2400" dirty="0"/>
          </a:p>
        </p:txBody>
      </p:sp>
      <p:pic>
        <p:nvPicPr>
          <p:cNvPr id="168994" name="Picture 34" descr="C:\Users\bev_000\AppData\Local\Microsoft\Windows\Temporary Internet Files\Content.IE5\LVC98H3G\MC90044183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00200"/>
            <a:ext cx="1828800" cy="2287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05321"/>
            <a:ext cx="8534400" cy="1113880"/>
          </a:xfrm>
        </p:spPr>
        <p:txBody>
          <a:bodyPr>
            <a:noAutofit/>
          </a:bodyPr>
          <a:lstStyle/>
          <a:p>
            <a:pPr algn="ctr"/>
            <a:r>
              <a:rPr lang="en-US" sz="2800" dirty="0"/>
              <a:t>Goals of Medical Nutrition Therapy – ADA</a:t>
            </a:r>
            <a:br>
              <a:rPr lang="en-US" sz="2800" dirty="0"/>
            </a:br>
            <a:r>
              <a:rPr lang="en-US" sz="2400" dirty="0"/>
              <a:t>Promote and support </a:t>
            </a:r>
            <a:r>
              <a:rPr lang="en-US" sz="2400" i="1" dirty="0"/>
              <a:t>Individualized</a:t>
            </a:r>
            <a:r>
              <a:rPr lang="en-US" sz="2400" dirty="0"/>
              <a:t> healthful eating patterns</a:t>
            </a:r>
            <a:endParaRPr lang="en-US" sz="2800" dirty="0"/>
          </a:p>
        </p:txBody>
      </p:sp>
    </p:spTree>
    <p:custDataLst>
      <p:tags r:id="rId1"/>
    </p:custDataLst>
    <p:extLst>
      <p:ext uri="{BB962C8B-B14F-4D97-AF65-F5344CB8AC3E}">
        <p14:creationId xmlns:p14="http://schemas.microsoft.com/office/powerpoint/2010/main" val="24019446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600" dirty="0"/>
              <a:t>Medical Nutrition Therapy – ADA  </a:t>
            </a:r>
          </a:p>
        </p:txBody>
      </p:sp>
      <p:sp>
        <p:nvSpPr>
          <p:cNvPr id="3" name="Content Placeholder 2"/>
          <p:cNvSpPr>
            <a:spLocks noGrp="1"/>
          </p:cNvSpPr>
          <p:nvPr>
            <p:ph sz="quarter" idx="1"/>
          </p:nvPr>
        </p:nvSpPr>
        <p:spPr>
          <a:xfrm>
            <a:off x="457200" y="1219200"/>
            <a:ext cx="5498773" cy="5486400"/>
          </a:xfrm>
        </p:spPr>
        <p:txBody>
          <a:bodyPr>
            <a:normAutofit fontScale="92500"/>
          </a:bodyPr>
          <a:lstStyle/>
          <a:p>
            <a:pPr marL="285750" indent="-285750">
              <a:buFont typeface="Arial" panose="020B0604020202020204" pitchFamily="34" charset="0"/>
              <a:buChar char="•"/>
            </a:pPr>
            <a:r>
              <a:rPr lang="en-US" dirty="0">
                <a:solidFill>
                  <a:srgbClr val="0070C0"/>
                </a:solidFill>
              </a:rPr>
              <a:t>No ideal percentage of calories from protein, carbohydrate and fat for  people with diabetes. </a:t>
            </a:r>
          </a:p>
          <a:p>
            <a:r>
              <a:rPr lang="en-US" dirty="0"/>
              <a:t>Consider personal preferences </a:t>
            </a:r>
          </a:p>
          <a:p>
            <a:pPr lvl="1"/>
            <a:r>
              <a:rPr lang="en-US" dirty="0"/>
              <a:t>tradition, culture, religion, health beliefs and goals, economics</a:t>
            </a:r>
          </a:p>
          <a:p>
            <a:pPr lvl="1"/>
            <a:r>
              <a:rPr lang="en-US" dirty="0"/>
              <a:t>as well as metabolic goals when working with individuals to determine the best eating pattern for them</a:t>
            </a:r>
          </a:p>
          <a:p>
            <a:pPr marL="285750" indent="-285750">
              <a:buFont typeface="Arial" panose="020B0604020202020204" pitchFamily="34" charset="0"/>
              <a:buChar char="•"/>
            </a:pPr>
            <a:r>
              <a:rPr lang="en-US" dirty="0"/>
              <a:t>Macronutrient distribution based on </a:t>
            </a:r>
            <a:r>
              <a:rPr lang="en-US" i="1" dirty="0"/>
              <a:t>individualized assessment </a:t>
            </a:r>
            <a:r>
              <a:rPr lang="en-US" dirty="0"/>
              <a:t> </a:t>
            </a:r>
          </a:p>
        </p:txBody>
      </p:sp>
      <p:pic>
        <p:nvPicPr>
          <p:cNvPr id="166916" name="Picture 8" descr="C:\Users\Beverly\AppData\Local\Microsoft\Windows\Temporary Internet Files\Content.IE5\Z2J1B3R6\MP90040754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295400"/>
            <a:ext cx="2667000" cy="129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400800" y="2819400"/>
            <a:ext cx="2362200" cy="1477328"/>
          </a:xfrm>
          <a:prstGeom prst="rect">
            <a:avLst/>
          </a:prstGeom>
          <a:noFill/>
        </p:spPr>
        <p:txBody>
          <a:bodyPr wrap="square" rtlCol="0">
            <a:spAutoFit/>
          </a:bodyPr>
          <a:lstStyle/>
          <a:p>
            <a:pPr algn="ctr"/>
            <a:r>
              <a:rPr lang="en-US" i="1" dirty="0">
                <a:solidFill>
                  <a:srgbClr val="0070C0"/>
                </a:solidFill>
              </a:rPr>
              <a:t>Each team member should be knowledgeable about nutrition therapy principles</a:t>
            </a:r>
            <a:r>
              <a:rPr lang="en-US" dirty="0">
                <a:solidFill>
                  <a:srgbClr val="0070C0"/>
                </a:solidFill>
              </a:rPr>
              <a:t>.</a:t>
            </a:r>
          </a:p>
        </p:txBody>
      </p:sp>
    </p:spTree>
    <p:custDataLst>
      <p:tags r:id="rId1"/>
    </p:custDataLst>
    <p:extLst>
      <p:ext uri="{BB962C8B-B14F-4D97-AF65-F5344CB8AC3E}">
        <p14:creationId xmlns:p14="http://schemas.microsoft.com/office/powerpoint/2010/main" val="128593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Sodium, Vitamins and Fat  </a:t>
            </a:r>
          </a:p>
        </p:txBody>
      </p:sp>
      <p:sp>
        <p:nvSpPr>
          <p:cNvPr id="3" name="Content Placeholder 2"/>
          <p:cNvSpPr>
            <a:spLocks noGrp="1"/>
          </p:cNvSpPr>
          <p:nvPr>
            <p:ph sz="quarter" idx="1"/>
          </p:nvPr>
        </p:nvSpPr>
        <p:spPr>
          <a:xfrm>
            <a:off x="457200" y="1219200"/>
            <a:ext cx="5486400" cy="5334000"/>
          </a:xfrm>
        </p:spPr>
        <p:txBody>
          <a:bodyPr>
            <a:normAutofit fontScale="92500"/>
          </a:bodyPr>
          <a:lstStyle/>
          <a:p>
            <a:pPr>
              <a:defRPr/>
            </a:pPr>
            <a:r>
              <a:rPr lang="en-US" sz="2800" dirty="0">
                <a:solidFill>
                  <a:schemeClr val="tx2">
                    <a:lumMod val="50000"/>
                  </a:schemeClr>
                </a:solidFill>
              </a:rPr>
              <a:t>Sodium   – Try and keep less than 2,300 mg a day (one tsp a day)</a:t>
            </a:r>
          </a:p>
          <a:p>
            <a:pPr>
              <a:defRPr/>
            </a:pPr>
            <a:r>
              <a:rPr lang="en-US" sz="2800" dirty="0">
                <a:solidFill>
                  <a:schemeClr val="tx2">
                    <a:lumMod val="50000"/>
                  </a:schemeClr>
                </a:solidFill>
              </a:rPr>
              <a:t>Vitamin and mineral supplements not recommended -lack of evidence.</a:t>
            </a:r>
          </a:p>
          <a:p>
            <a:pPr lvl="1">
              <a:defRPr/>
            </a:pPr>
            <a:r>
              <a:rPr lang="en-US" sz="2200" dirty="0">
                <a:solidFill>
                  <a:schemeClr val="tx2">
                    <a:lumMod val="50000"/>
                  </a:schemeClr>
                </a:solidFill>
              </a:rPr>
              <a:t>Consider B12 replacement therapy for those on metformin if level is low</a:t>
            </a:r>
          </a:p>
          <a:p>
            <a:pPr>
              <a:defRPr/>
            </a:pPr>
            <a:r>
              <a:rPr lang="en-US" sz="2800" dirty="0">
                <a:solidFill>
                  <a:schemeClr val="tx2">
                    <a:lumMod val="50000"/>
                  </a:schemeClr>
                </a:solidFill>
              </a:rPr>
              <a:t>Fat - same as recommended for general population </a:t>
            </a:r>
          </a:p>
          <a:p>
            <a:pPr lvl="1">
              <a:defRPr/>
            </a:pPr>
            <a:r>
              <a:rPr lang="en-US" sz="2400" dirty="0">
                <a:solidFill>
                  <a:schemeClr val="tx2">
                    <a:lumMod val="50000"/>
                  </a:schemeClr>
                </a:solidFill>
              </a:rPr>
              <a:t>Less than 10% saturated fat, </a:t>
            </a:r>
          </a:p>
          <a:p>
            <a:pPr lvl="1">
              <a:defRPr/>
            </a:pPr>
            <a:r>
              <a:rPr lang="en-US" sz="2400" dirty="0">
                <a:solidFill>
                  <a:schemeClr val="tx2">
                    <a:lumMod val="50000"/>
                  </a:schemeClr>
                </a:solidFill>
              </a:rPr>
              <a:t>Limit trans fats</a:t>
            </a:r>
          </a:p>
          <a:p>
            <a:pPr lvl="1">
              <a:defRPr/>
            </a:pPr>
            <a:r>
              <a:rPr lang="en-US" sz="2400" dirty="0">
                <a:solidFill>
                  <a:schemeClr val="tx2">
                    <a:lumMod val="50000"/>
                  </a:schemeClr>
                </a:solidFill>
              </a:rPr>
              <a:t>Less than 300 mg cholesterol daily</a:t>
            </a:r>
          </a:p>
          <a:p>
            <a:pPr lvl="1">
              <a:defRPr/>
            </a:pPr>
            <a:r>
              <a:rPr lang="en-US" sz="2400" dirty="0">
                <a:solidFill>
                  <a:schemeClr val="tx2">
                    <a:lumMod val="50000"/>
                  </a:schemeClr>
                </a:solidFill>
              </a:rPr>
              <a:t>Mediterranean Diet looks like good option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
        <p:nvSpPr>
          <p:cNvPr id="6" name="TextBox 5">
            <a:extLst>
              <a:ext uri="{FF2B5EF4-FFF2-40B4-BE49-F238E27FC236}">
                <a16:creationId xmlns:a16="http://schemas.microsoft.com/office/drawing/2014/main" id="{BE042195-D6CA-EDEA-4D2D-46B0A51E6744}"/>
              </a:ext>
            </a:extLst>
          </p:cNvPr>
          <p:cNvSpPr txBox="1"/>
          <p:nvPr/>
        </p:nvSpPr>
        <p:spPr>
          <a:xfrm>
            <a:off x="5486400" y="4267200"/>
            <a:ext cx="3352800" cy="923330"/>
          </a:xfrm>
          <a:prstGeom prst="rect">
            <a:avLst/>
          </a:prstGeom>
          <a:noFill/>
        </p:spPr>
        <p:txBody>
          <a:bodyPr wrap="square">
            <a:spAutoFit/>
          </a:bodyPr>
          <a:lstStyle/>
          <a:p>
            <a:pPr algn="ctr"/>
            <a:r>
              <a:rPr lang="en-US" dirty="0">
                <a:solidFill>
                  <a:srgbClr val="0070C0"/>
                </a:solidFill>
                <a:latin typeface="Helvetica Neue"/>
              </a:rPr>
              <a:t>Th</a:t>
            </a:r>
            <a:r>
              <a:rPr lang="en-US" b="0" i="0" dirty="0">
                <a:solidFill>
                  <a:srgbClr val="0070C0"/>
                </a:solidFill>
                <a:effectLst/>
                <a:latin typeface="Helvetica Neue"/>
              </a:rPr>
              <a:t>e type of fats consumed is more important than total amount of fat </a:t>
            </a:r>
            <a:endParaRPr lang="en-US" dirty="0">
              <a:solidFill>
                <a:srgbClr val="0070C0"/>
              </a:solidFill>
            </a:endParaRPr>
          </a:p>
        </p:txBody>
      </p:sp>
    </p:spTree>
    <p:custDataLst>
      <p:tags r:id="rId1"/>
    </p:custDataLst>
    <p:extLst>
      <p:ext uri="{BB962C8B-B14F-4D97-AF65-F5344CB8AC3E}">
        <p14:creationId xmlns:p14="http://schemas.microsoft.com/office/powerpoint/2010/main" val="392170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200" y="1219200"/>
            <a:ext cx="5257800" cy="5638800"/>
          </a:xfrm>
        </p:spPr>
        <p:txBody>
          <a:bodyPr>
            <a:normAutofit fontScale="92500" lnSpcReduction="20000"/>
          </a:bodyPr>
          <a:lstStyle/>
          <a:p>
            <a:pPr>
              <a:lnSpc>
                <a:spcPct val="110000"/>
              </a:lnSpc>
            </a:pPr>
            <a:r>
              <a:rPr lang="en-US" dirty="0"/>
              <a:t>Goal:</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Whole, intact grains, beans, fruits, veggies, nuts, avocados</a:t>
            </a:r>
          </a:p>
          <a:p>
            <a:pPr>
              <a:lnSpc>
                <a:spcPct val="110000"/>
              </a:lnSpc>
            </a:pPr>
            <a:r>
              <a:rPr lang="en-US" dirty="0"/>
              <a:t>Why?</a:t>
            </a:r>
          </a:p>
          <a:p>
            <a:pPr lvl="1">
              <a:lnSpc>
                <a:spcPct val="110000"/>
              </a:lnSpc>
            </a:pPr>
            <a:r>
              <a:rPr lang="en-US" dirty="0"/>
              <a:t>Associated with lower mortality for people with type 2.</a:t>
            </a:r>
          </a:p>
          <a:p>
            <a:pPr lvl="1">
              <a:lnSpc>
                <a:spcPct val="110000"/>
              </a:lnSpc>
            </a:pPr>
            <a:r>
              <a:rPr lang="en-US" dirty="0"/>
              <a:t>Fiber intake inversely associated with type 2 diabetes</a:t>
            </a:r>
          </a:p>
          <a:p>
            <a:pPr>
              <a:lnSpc>
                <a:spcPct val="110000"/>
              </a:lnSpc>
            </a:pPr>
            <a:r>
              <a:rPr lang="en-US" dirty="0"/>
              <a:t>Avoid highly processed foods</a:t>
            </a:r>
          </a:p>
          <a:p>
            <a:pPr lvl="1">
              <a:lnSpc>
                <a:spcPct val="110000"/>
              </a:lnSpc>
            </a:pPr>
            <a:r>
              <a:rPr lang="en-US" dirty="0"/>
              <a:t>If label says 0-2gms of fiber per serving, low fiber food.</a:t>
            </a:r>
          </a:p>
          <a:p>
            <a:pPr lvl="1"/>
            <a:endParaRPr lang="en-US" dirty="0"/>
          </a:p>
        </p:txBody>
      </p:sp>
      <p:pic>
        <p:nvPicPr>
          <p:cNvPr id="5" name="Picture 4">
            <a:extLst>
              <a:ext uri="{FF2B5EF4-FFF2-40B4-BE49-F238E27FC236}">
                <a16:creationId xmlns:a16="http://schemas.microsoft.com/office/drawing/2014/main" id="{916BFADF-E6A9-46F8-9290-270427E1DF9F}"/>
              </a:ext>
            </a:extLst>
          </p:cNvPr>
          <p:cNvPicPr>
            <a:picLocks noChangeAspect="1"/>
          </p:cNvPicPr>
          <p:nvPr/>
        </p:nvPicPr>
        <p:blipFill>
          <a:blip r:embed="rId2"/>
          <a:stretch>
            <a:fillRect/>
          </a:stretch>
        </p:blipFill>
        <p:spPr>
          <a:xfrm>
            <a:off x="6000750" y="1571625"/>
            <a:ext cx="2686050" cy="4933950"/>
          </a:xfrm>
          <a:prstGeom prst="rect">
            <a:avLst/>
          </a:prstGeom>
        </p:spPr>
      </p:pic>
      <p:pic>
        <p:nvPicPr>
          <p:cNvPr id="7" name="Picture 6">
            <a:extLst>
              <a:ext uri="{FF2B5EF4-FFF2-40B4-BE49-F238E27FC236}">
                <a16:creationId xmlns:a16="http://schemas.microsoft.com/office/drawing/2014/main" id="{468E82C5-7E89-4332-B3B7-87742F4AE383}"/>
              </a:ext>
            </a:extLst>
          </p:cNvPr>
          <p:cNvPicPr>
            <a:picLocks noChangeAspect="1"/>
          </p:cNvPicPr>
          <p:nvPr/>
        </p:nvPicPr>
        <p:blipFill>
          <a:blip r:embed="rId3"/>
          <a:stretch>
            <a:fillRect/>
          </a:stretch>
        </p:blipFill>
        <p:spPr>
          <a:xfrm rot="719457">
            <a:off x="7467992" y="426628"/>
            <a:ext cx="1002731" cy="1301105"/>
          </a:xfrm>
          <a:prstGeom prst="rect">
            <a:avLst/>
          </a:prstGeom>
        </p:spPr>
      </p:pic>
    </p:spTree>
    <p:extLst>
      <p:ext uri="{BB962C8B-B14F-4D97-AF65-F5344CB8AC3E}">
        <p14:creationId xmlns:p14="http://schemas.microsoft.com/office/powerpoint/2010/main" val="312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a:xfrm>
            <a:off x="457200" y="152400"/>
            <a:ext cx="8229600" cy="1143000"/>
          </a:xfrm>
        </p:spPr>
        <p:txBody>
          <a:bodyPr lIns="91440" tIns="45720" rIns="91440" bIns="45720" anchor="b">
            <a:noAutofit/>
          </a:bodyPr>
          <a:lstStyle/>
          <a:p>
            <a:r>
              <a:rPr lang="en-US" sz="3200" dirty="0"/>
              <a:t>Limit refined carbs and added sugars </a:t>
            </a:r>
            <a:br>
              <a:rPr lang="en-US" sz="3200" dirty="0"/>
            </a:br>
            <a:r>
              <a:rPr lang="en-US" sz="3200" dirty="0"/>
              <a:t>Instead eat more HIGH Fiber foods:</a:t>
            </a:r>
          </a:p>
        </p:txBody>
      </p:sp>
      <p:sp>
        <p:nvSpPr>
          <p:cNvPr id="1854468" name="Rectangle 3"/>
          <p:cNvSpPr>
            <a:spLocks noGrp="1" noChangeArrowheads="1"/>
          </p:cNvSpPr>
          <p:nvPr>
            <p:ph sz="quarter" idx="1"/>
          </p:nvPr>
        </p:nvSpPr>
        <p:spPr>
          <a:xfrm>
            <a:off x="457200" y="1447800"/>
            <a:ext cx="8229600" cy="4937760"/>
          </a:xfrm>
        </p:spPr>
        <p:txBody>
          <a:bodyPr>
            <a:normAutofit fontScale="92500" lnSpcReduction="10000"/>
          </a:bodyPr>
          <a:lstStyle/>
          <a:p>
            <a:pPr eaLnBrk="1" hangingPunct="1">
              <a:lnSpc>
                <a:spcPct val="90000"/>
              </a:lnSpc>
              <a:spcBef>
                <a:spcPct val="50000"/>
              </a:spcBef>
              <a:buFontTx/>
              <a:buChar char="o"/>
              <a:defRPr/>
            </a:pPr>
            <a:r>
              <a:rPr lang="en-US" sz="2800" dirty="0"/>
              <a:t>High fiber carbs loaded with vitamins, minerals and phytonutrients </a:t>
            </a:r>
          </a:p>
          <a:p>
            <a:pPr eaLnBrk="1" hangingPunct="1">
              <a:lnSpc>
                <a:spcPct val="90000"/>
              </a:lnSpc>
              <a:spcBef>
                <a:spcPct val="50000"/>
              </a:spcBef>
              <a:buFontTx/>
              <a:buChar char="o"/>
              <a:defRPr/>
            </a:pPr>
            <a:r>
              <a:rPr lang="en-US" sz="2800" dirty="0"/>
              <a:t>25+ </a:t>
            </a:r>
            <a:r>
              <a:rPr lang="en-US" sz="2800" dirty="0" err="1"/>
              <a:t>gms</a:t>
            </a:r>
            <a:r>
              <a:rPr lang="en-US" sz="2800" dirty="0"/>
              <a:t> of fiber a day</a:t>
            </a:r>
          </a:p>
          <a:p>
            <a:pPr eaLnBrk="1" hangingPunct="1">
              <a:lnSpc>
                <a:spcPct val="90000"/>
              </a:lnSpc>
              <a:spcBef>
                <a:spcPct val="50000"/>
              </a:spcBef>
              <a:buFontTx/>
              <a:buChar char="o"/>
              <a:defRPr/>
            </a:pPr>
            <a:r>
              <a:rPr lang="en-US" sz="2800" dirty="0"/>
              <a:t>Power Carbs include:</a:t>
            </a:r>
          </a:p>
          <a:p>
            <a:pPr lvl="1">
              <a:lnSpc>
                <a:spcPct val="90000"/>
              </a:lnSpc>
              <a:spcBef>
                <a:spcPct val="50000"/>
              </a:spcBef>
              <a:buFontTx/>
              <a:buChar char="o"/>
              <a:defRPr/>
            </a:pPr>
            <a:r>
              <a:rPr lang="en-US" sz="2800" dirty="0"/>
              <a:t>Beans</a:t>
            </a:r>
          </a:p>
          <a:p>
            <a:pPr lvl="1">
              <a:lnSpc>
                <a:spcPct val="90000"/>
              </a:lnSpc>
              <a:spcBef>
                <a:spcPct val="50000"/>
              </a:spcBef>
              <a:buFontTx/>
              <a:buChar char="o"/>
              <a:defRPr/>
            </a:pPr>
            <a:r>
              <a:rPr lang="en-US" sz="2800" dirty="0"/>
              <a:t>Veggies</a:t>
            </a:r>
          </a:p>
          <a:p>
            <a:pPr lvl="1">
              <a:lnSpc>
                <a:spcPct val="90000"/>
              </a:lnSpc>
              <a:spcBef>
                <a:spcPct val="50000"/>
              </a:spcBef>
              <a:buFontTx/>
              <a:buChar char="o"/>
              <a:defRPr/>
            </a:pPr>
            <a:r>
              <a:rPr lang="en-US" sz="2800" dirty="0"/>
              <a:t>Fruits</a:t>
            </a:r>
          </a:p>
          <a:p>
            <a:pPr lvl="1">
              <a:lnSpc>
                <a:spcPct val="90000"/>
              </a:lnSpc>
              <a:spcBef>
                <a:spcPct val="50000"/>
              </a:spcBef>
              <a:buFontTx/>
              <a:buChar char="o"/>
              <a:defRPr/>
            </a:pPr>
            <a:r>
              <a:rPr lang="en-US" sz="2800" dirty="0"/>
              <a:t>Whole grain foods</a:t>
            </a:r>
          </a:p>
          <a:p>
            <a:pPr marL="274320" lvl="1" indent="0">
              <a:lnSpc>
                <a:spcPct val="90000"/>
              </a:lnSpc>
              <a:spcBef>
                <a:spcPct val="50000"/>
              </a:spcBef>
              <a:buNone/>
              <a:defRPr/>
            </a:pPr>
            <a:r>
              <a:rPr lang="en-US" sz="2600" dirty="0"/>
              <a:t>Associated with decrease in all cause mortality</a:t>
            </a:r>
            <a:endParaRPr lang="en-US" dirty="0"/>
          </a:p>
          <a:p>
            <a:pPr marL="274320" lvl="1" indent="0">
              <a:lnSpc>
                <a:spcPct val="90000"/>
              </a:lnSpc>
              <a:spcBef>
                <a:spcPct val="50000"/>
              </a:spcBef>
              <a:buNone/>
              <a:defRPr/>
            </a:pPr>
            <a:r>
              <a:rPr lang="en-US" sz="2600" dirty="0"/>
              <a:t>Improves microbial diversity</a:t>
            </a:r>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953000" y="1935480"/>
            <a:ext cx="3406854" cy="34747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140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69950"/>
          </a:xfrm>
        </p:spPr>
        <p:txBody>
          <a:bodyPr anchor="b">
            <a:normAutofit/>
          </a:bodyPr>
          <a:lstStyle/>
          <a:p>
            <a:r>
              <a:rPr lang="en-US" dirty="0"/>
              <a:t>ADA MNT Standards 2023</a:t>
            </a:r>
          </a:p>
        </p:txBody>
      </p:sp>
      <p:sp>
        <p:nvSpPr>
          <p:cNvPr id="3" name="Content Placeholder 2"/>
          <p:cNvSpPr>
            <a:spLocks noGrp="1"/>
          </p:cNvSpPr>
          <p:nvPr>
            <p:ph type="body" sz="half" idx="1"/>
          </p:nvPr>
        </p:nvSpPr>
        <p:spPr>
          <a:xfrm>
            <a:off x="531813" y="1143000"/>
            <a:ext cx="4037012" cy="5715000"/>
          </a:xfrm>
        </p:spPr>
        <p:txBody>
          <a:bodyPr>
            <a:normAutofit/>
          </a:bodyPr>
          <a:lstStyle/>
          <a:p>
            <a:pPr marL="0" indent="0">
              <a:lnSpc>
                <a:spcPct val="110000"/>
              </a:lnSpc>
              <a:buNone/>
            </a:pPr>
            <a:r>
              <a:rPr lang="en-US" sz="2400" dirty="0">
                <a:ea typeface="Calibri" panose="020F0502020204030204" pitchFamily="34" charset="0"/>
                <a:cs typeface="Calibri" panose="020F0502020204030204" pitchFamily="34" charset="0"/>
              </a:rPr>
              <a:t>Until there is more evidence:</a:t>
            </a:r>
          </a:p>
          <a:p>
            <a:pPr>
              <a:lnSpc>
                <a:spcPct val="110000"/>
              </a:lnSpc>
            </a:pPr>
            <a:r>
              <a:rPr lang="en-US" sz="2400" dirty="0">
                <a:ea typeface="Calibri" panose="020F0502020204030204" pitchFamily="34" charset="0"/>
                <a:cs typeface="Calibri" panose="020F0502020204030204" pitchFamily="34" charset="0"/>
              </a:rPr>
              <a:t>Emphasize non starchy vegetables</a:t>
            </a:r>
          </a:p>
          <a:p>
            <a:pPr>
              <a:lnSpc>
                <a:spcPct val="110000"/>
              </a:lnSpc>
            </a:pPr>
            <a:r>
              <a:rPr lang="en-US" sz="2400" dirty="0">
                <a:ea typeface="Calibri" panose="020F0502020204030204" pitchFamily="34" charset="0"/>
                <a:cs typeface="Calibri" panose="020F0502020204030204" pitchFamily="34" charset="0"/>
              </a:rPr>
              <a:t>Minimize added sugars, sugary beverages and refined grains</a:t>
            </a:r>
          </a:p>
          <a:p>
            <a:pPr>
              <a:lnSpc>
                <a:spcPct val="110000"/>
              </a:lnSpc>
            </a:pPr>
            <a:r>
              <a:rPr lang="en-US" sz="2400" i="1" dirty="0">
                <a:ea typeface="Calibri" panose="020F0502020204030204" pitchFamily="34" charset="0"/>
                <a:cs typeface="Calibri" panose="020F0502020204030204" pitchFamily="34" charset="0"/>
              </a:rPr>
              <a:t>C</a:t>
            </a:r>
            <a:r>
              <a:rPr lang="en-US" sz="2400" dirty="0">
                <a:ea typeface="Calibri" panose="020F0502020204030204" pitchFamily="34" charset="0"/>
                <a:cs typeface="Calibri" panose="020F0502020204030204" pitchFamily="34" charset="0"/>
              </a:rPr>
              <a:t>hoose whole foods</a:t>
            </a:r>
          </a:p>
          <a:p>
            <a:pPr>
              <a:lnSpc>
                <a:spcPct val="110000"/>
              </a:lnSpc>
            </a:pPr>
            <a:r>
              <a:rPr lang="en-US" sz="2400" dirty="0">
                <a:solidFill>
                  <a:srgbClr val="383636"/>
                </a:solidFill>
                <a:ea typeface="Calibri" panose="020F0502020204030204" pitchFamily="34" charset="0"/>
                <a:cs typeface="Calibri" panose="020F0502020204030204" pitchFamily="34" charset="0"/>
              </a:rPr>
              <a:t>I</a:t>
            </a:r>
            <a:r>
              <a:rPr lang="en-US" sz="2400" i="0" dirty="0">
                <a:solidFill>
                  <a:srgbClr val="383636"/>
                </a:solidFill>
                <a:effectLst/>
                <a:ea typeface="Calibri" panose="020F0502020204030204" pitchFamily="34" charset="0"/>
                <a:cs typeface="Calibri" panose="020F0502020204030204" pitchFamily="34" charset="0"/>
              </a:rPr>
              <a:t>ndividualiz</a:t>
            </a:r>
            <a:r>
              <a:rPr lang="en-US" sz="2400" b="0" i="0" dirty="0">
                <a:solidFill>
                  <a:srgbClr val="383636"/>
                </a:solidFill>
                <a:effectLst/>
                <a:ea typeface="Calibri" panose="020F0502020204030204" pitchFamily="34" charset="0"/>
                <a:cs typeface="Calibri" panose="020F0502020204030204" pitchFamily="34" charset="0"/>
              </a:rPr>
              <a:t>ed eating pattern that considers </a:t>
            </a:r>
          </a:p>
          <a:p>
            <a:pPr lvl="1">
              <a:lnSpc>
                <a:spcPct val="110000"/>
              </a:lnSpc>
            </a:pPr>
            <a:r>
              <a:rPr lang="en-US" sz="2000" b="0" i="0" dirty="0">
                <a:solidFill>
                  <a:srgbClr val="383636"/>
                </a:solidFill>
                <a:effectLst/>
                <a:ea typeface="Calibri" panose="020F0502020204030204" pitchFamily="34" charset="0"/>
                <a:cs typeface="Calibri" panose="020F0502020204030204" pitchFamily="34" charset="0"/>
              </a:rPr>
              <a:t>health status, food and numeracy skills, resources, food preferences, health goals, and food access</a:t>
            </a:r>
            <a:r>
              <a:rPr lang="en-US" sz="1050" b="0" i="0" dirty="0">
                <a:solidFill>
                  <a:srgbClr val="383636"/>
                </a:solidFill>
                <a:effectLst/>
                <a:ea typeface="Calibri" panose="020F0502020204030204" pitchFamily="34" charset="0"/>
                <a:cs typeface="Calibri" panose="020F0502020204030204" pitchFamily="34" charset="0"/>
              </a:rPr>
              <a:t>. </a:t>
            </a:r>
            <a:endParaRPr lang="en-US" sz="2800" dirty="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8E32B23-37AB-4B38-B788-A91901245D2E}"/>
              </a:ext>
            </a:extLst>
          </p:cNvPr>
          <p:cNvPicPr>
            <a:picLocks noChangeAspect="1"/>
          </p:cNvPicPr>
          <p:nvPr/>
        </p:nvPicPr>
        <p:blipFill rotWithShape="1">
          <a:blip r:embed="rId3"/>
          <a:srcRect t="808" r="5" b="17937"/>
          <a:stretch/>
        </p:blipFill>
        <p:spPr>
          <a:xfrm>
            <a:off x="4651377" y="1828800"/>
            <a:ext cx="4037013" cy="2173287"/>
          </a:xfrm>
          <a:prstGeom prst="rect">
            <a:avLst/>
          </a:prstGeom>
          <a:noFill/>
        </p:spPr>
      </p:pic>
    </p:spTree>
    <p:extLst>
      <p:ext uri="{BB962C8B-B14F-4D97-AF65-F5344CB8AC3E}">
        <p14:creationId xmlns:p14="http://schemas.microsoft.com/office/powerpoint/2010/main" val="342326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a:bodyPr>
          <a:lstStyle/>
          <a:p>
            <a:pPr eaLnBrk="1" hangingPunct="1"/>
            <a:r>
              <a:rPr lang="en-US" sz="4000" dirty="0"/>
              <a:t>Healthy Eating Patterns</a:t>
            </a:r>
          </a:p>
        </p:txBody>
      </p:sp>
      <p:sp>
        <p:nvSpPr>
          <p:cNvPr id="378883" name="Rectangle 3"/>
          <p:cNvSpPr>
            <a:spLocks noGrp="1" noChangeArrowheads="1"/>
          </p:cNvSpPr>
          <p:nvPr>
            <p:ph type="body" sz="half" idx="4294967295"/>
          </p:nvPr>
        </p:nvSpPr>
        <p:spPr>
          <a:xfrm>
            <a:off x="685800" y="1349375"/>
            <a:ext cx="4724400" cy="4497387"/>
          </a:xfrm>
        </p:spPr>
        <p:txBody>
          <a:bodyPr/>
          <a:lstStyle/>
          <a:p>
            <a:pPr eaLnBrk="1" hangingPunct="1"/>
            <a:r>
              <a:rPr lang="en-US" dirty="0"/>
              <a:t>Low-Carbohydrate</a:t>
            </a:r>
          </a:p>
          <a:p>
            <a:pPr eaLnBrk="1" hangingPunct="1"/>
            <a:r>
              <a:rPr lang="en-US" dirty="0"/>
              <a:t>Carb Counting</a:t>
            </a:r>
          </a:p>
          <a:p>
            <a:pPr eaLnBrk="1" hangingPunct="1"/>
            <a:r>
              <a:rPr lang="en-US" dirty="0"/>
              <a:t>Diabetes Plate Method</a:t>
            </a:r>
          </a:p>
          <a:p>
            <a:pPr eaLnBrk="1" hangingPunct="1"/>
            <a:r>
              <a:rPr lang="en-US" dirty="0"/>
              <a:t>Mediterranean Diet</a:t>
            </a:r>
          </a:p>
          <a:p>
            <a:pPr eaLnBrk="1" hangingPunct="1"/>
            <a:r>
              <a:rPr lang="en-US" dirty="0"/>
              <a:t>Plant based eating</a:t>
            </a:r>
          </a:p>
          <a:p>
            <a:pPr eaLnBrk="1" hangingPunct="1"/>
            <a:r>
              <a:rPr lang="en-US" dirty="0"/>
              <a:t>DASH (Dietary approaches to address hypertension)</a:t>
            </a:r>
          </a:p>
          <a:p>
            <a:pPr marL="0" indent="0" eaLnBrk="1" hangingPunct="1">
              <a:buNone/>
            </a:pPr>
            <a:endParaRPr lang="en-US" dirty="0"/>
          </a:p>
          <a:p>
            <a:pPr eaLnBrk="1" hangingPunct="1"/>
            <a:endParaRPr lang="en-US" sz="2800" dirty="0"/>
          </a:p>
        </p:txBody>
      </p:sp>
      <p:pic>
        <p:nvPicPr>
          <p:cNvPr id="378886" name="Picture 2" descr="MyPl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138" y="1315847"/>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C3136DD-5EAA-B3E7-76A9-53271CA483B1}"/>
              </a:ext>
            </a:extLst>
          </p:cNvPr>
          <p:cNvPicPr>
            <a:picLocks noChangeAspect="1"/>
          </p:cNvPicPr>
          <p:nvPr/>
        </p:nvPicPr>
        <p:blipFill>
          <a:blip r:embed="rId5"/>
          <a:stretch>
            <a:fillRect/>
          </a:stretch>
        </p:blipFill>
        <p:spPr>
          <a:xfrm>
            <a:off x="4081963" y="6139514"/>
            <a:ext cx="4648200" cy="566086"/>
          </a:xfrm>
          <a:prstGeom prst="rect">
            <a:avLst/>
          </a:prstGeom>
        </p:spPr>
      </p:pic>
    </p:spTree>
    <p:custDataLst>
      <p:tags r:id="rId1"/>
    </p:custDataLst>
    <p:extLst>
      <p:ext uri="{BB962C8B-B14F-4D97-AF65-F5344CB8AC3E}">
        <p14:creationId xmlns:p14="http://schemas.microsoft.com/office/powerpoint/2010/main" val="39417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3028-2D1B-46A4-8668-6FAE7D01CF87}"/>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F92C40D9-FB53-4B45-BC36-8BD667A39B05}"/>
              </a:ext>
            </a:extLst>
          </p:cNvPr>
          <p:cNvSpPr>
            <a:spLocks noGrp="1"/>
          </p:cNvSpPr>
          <p:nvPr>
            <p:ph sz="quarter" idx="1"/>
          </p:nvPr>
        </p:nvSpPr>
        <p:spPr/>
        <p:txBody>
          <a:bodyPr>
            <a:normAutofit fontScale="92500" lnSpcReduction="10000"/>
          </a:bodyPr>
          <a:lstStyle/>
          <a:p>
            <a:r>
              <a:rPr lang="en-US" dirty="0"/>
              <a:t>AR has type 2 diabetes, is on metformin 1000mg BID, has a BMI of 29.3 and GFR of 62. Most recent A1C 8.3%. AR wants to lose weight and tells you they are on a low-carb diet. What is the best response?</a:t>
            </a:r>
          </a:p>
          <a:p>
            <a:r>
              <a:rPr lang="en-US" dirty="0"/>
              <a:t>A. That approach can harm kidneys</a:t>
            </a:r>
          </a:p>
          <a:p>
            <a:r>
              <a:rPr lang="en-US" dirty="0"/>
              <a:t>B.  How is it working for you?</a:t>
            </a:r>
          </a:p>
          <a:p>
            <a:r>
              <a:rPr lang="en-US" dirty="0"/>
              <a:t>C.  We recommend 50% of your intake comes from carbs.</a:t>
            </a:r>
          </a:p>
          <a:p>
            <a:r>
              <a:rPr lang="en-US" dirty="0"/>
              <a:t>D.  This meal plan approach is not recommended</a:t>
            </a:r>
          </a:p>
        </p:txBody>
      </p:sp>
      <p:sp>
        <p:nvSpPr>
          <p:cNvPr id="4" name="Oval 3">
            <a:extLst>
              <a:ext uri="{FF2B5EF4-FFF2-40B4-BE49-F238E27FC236}">
                <a16:creationId xmlns:a16="http://schemas.microsoft.com/office/drawing/2014/main" id="{6956FC41-1CA9-43F3-8DD0-CDE06D0341C8}"/>
              </a:ext>
            </a:extLst>
          </p:cNvPr>
          <p:cNvSpPr/>
          <p:nvPr/>
        </p:nvSpPr>
        <p:spPr>
          <a:xfrm>
            <a:off x="609600" y="3733800"/>
            <a:ext cx="6553200" cy="684308"/>
          </a:xfrm>
          <a:prstGeom prst="ellipse">
            <a:avLst/>
          </a:prstGeom>
          <a:noFill/>
          <a:ln w="28575">
            <a:solidFill>
              <a:srgbClr val="7030A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17169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DE21-1B65-424C-9222-9518B2E4EC94}"/>
              </a:ext>
            </a:extLst>
          </p:cNvPr>
          <p:cNvSpPr>
            <a:spLocks noGrp="1"/>
          </p:cNvSpPr>
          <p:nvPr>
            <p:ph type="title"/>
          </p:nvPr>
        </p:nvSpPr>
        <p:spPr>
          <a:xfrm>
            <a:off x="420485" y="120651"/>
            <a:ext cx="8226425" cy="946150"/>
          </a:xfrm>
        </p:spPr>
        <p:txBody>
          <a:bodyPr anchor="b">
            <a:normAutofit/>
          </a:bodyPr>
          <a:lstStyle/>
          <a:p>
            <a:r>
              <a:rPr lang="en-US" dirty="0"/>
              <a:t>Carbs and Lowering Glucose</a:t>
            </a:r>
          </a:p>
        </p:txBody>
      </p:sp>
      <p:sp>
        <p:nvSpPr>
          <p:cNvPr id="3" name="Content Placeholder 2">
            <a:extLst>
              <a:ext uri="{FF2B5EF4-FFF2-40B4-BE49-F238E27FC236}">
                <a16:creationId xmlns:a16="http://schemas.microsoft.com/office/drawing/2014/main" id="{59BDADC5-0D3E-45B2-913F-31C8F8F4A017}"/>
              </a:ext>
            </a:extLst>
          </p:cNvPr>
          <p:cNvSpPr>
            <a:spLocks noGrp="1"/>
          </p:cNvSpPr>
          <p:nvPr>
            <p:ph type="body" sz="half" idx="1"/>
          </p:nvPr>
        </p:nvSpPr>
        <p:spPr>
          <a:xfrm>
            <a:off x="76200" y="1077687"/>
            <a:ext cx="4264025" cy="5791199"/>
          </a:xfrm>
        </p:spPr>
        <p:txBody>
          <a:bodyPr>
            <a:normAutofit fontScale="92500" lnSpcReduction="20000"/>
          </a:bodyPr>
          <a:lstStyle/>
          <a:p>
            <a:pPr>
              <a:lnSpc>
                <a:spcPct val="120000"/>
              </a:lnSpc>
            </a:pPr>
            <a:r>
              <a:rPr lang="en-US" sz="3000" dirty="0"/>
              <a:t>Reducing overall carb intake has demonstrated most evidence for improved glycemia</a:t>
            </a:r>
          </a:p>
          <a:p>
            <a:pPr lvl="1">
              <a:lnSpc>
                <a:spcPct val="120000"/>
              </a:lnSpc>
            </a:pPr>
            <a:r>
              <a:rPr lang="en-US" sz="3000" b="1" dirty="0"/>
              <a:t>Low carb </a:t>
            </a:r>
            <a:r>
              <a:rPr lang="en-US" sz="3000" dirty="0"/>
              <a:t>= </a:t>
            </a:r>
            <a:r>
              <a:rPr lang="en-US" sz="3000" b="1" dirty="0"/>
              <a:t>25% or less </a:t>
            </a:r>
            <a:r>
              <a:rPr lang="en-US" sz="3000" dirty="0"/>
              <a:t>of </a:t>
            </a:r>
            <a:r>
              <a:rPr lang="en-US" sz="3000" dirty="0" err="1"/>
              <a:t>cals</a:t>
            </a:r>
            <a:r>
              <a:rPr lang="en-US" sz="3000" dirty="0"/>
              <a:t> from carbs  </a:t>
            </a:r>
          </a:p>
          <a:p>
            <a:pPr lvl="2">
              <a:lnSpc>
                <a:spcPct val="120000"/>
              </a:lnSpc>
            </a:pPr>
            <a:r>
              <a:rPr lang="en-US" sz="2600" dirty="0"/>
              <a:t>Most people consume </a:t>
            </a:r>
            <a:br>
              <a:rPr lang="en-US" sz="2600" dirty="0"/>
            </a:br>
            <a:r>
              <a:rPr lang="en-US" sz="2600" dirty="0"/>
              <a:t>44-46% of </a:t>
            </a:r>
            <a:r>
              <a:rPr lang="en-US" sz="2600" dirty="0" err="1"/>
              <a:t>cals</a:t>
            </a:r>
            <a:r>
              <a:rPr lang="en-US" sz="2600" dirty="0"/>
              <a:t> from carb</a:t>
            </a:r>
          </a:p>
          <a:p>
            <a:pPr lvl="1">
              <a:lnSpc>
                <a:spcPct val="120000"/>
              </a:lnSpc>
            </a:pPr>
            <a:r>
              <a:rPr lang="en-US" sz="2800" dirty="0"/>
              <a:t>Emphasize </a:t>
            </a:r>
            <a:r>
              <a:rPr lang="en-US" sz="2800" dirty="0" err="1"/>
              <a:t>nonstarchy</a:t>
            </a:r>
            <a:r>
              <a:rPr lang="en-US" sz="2800" dirty="0"/>
              <a:t> vegetables, fruits, and whole grains, as well as dairy products, with minimal added sugars</a:t>
            </a:r>
          </a:p>
          <a:p>
            <a:pPr>
              <a:lnSpc>
                <a:spcPct val="120000"/>
              </a:lnSpc>
            </a:pPr>
            <a:endParaRPr lang="en-US" dirty="0"/>
          </a:p>
        </p:txBody>
      </p:sp>
      <p:pic>
        <p:nvPicPr>
          <p:cNvPr id="4" name="Picture 3">
            <a:extLst>
              <a:ext uri="{FF2B5EF4-FFF2-40B4-BE49-F238E27FC236}">
                <a16:creationId xmlns:a16="http://schemas.microsoft.com/office/drawing/2014/main" id="{00BA0A44-A64D-403F-B046-8B81CD851759}"/>
              </a:ext>
            </a:extLst>
          </p:cNvPr>
          <p:cNvPicPr>
            <a:picLocks noChangeAspect="1"/>
          </p:cNvPicPr>
          <p:nvPr/>
        </p:nvPicPr>
        <p:blipFill>
          <a:blip r:embed="rId2"/>
          <a:stretch>
            <a:fillRect/>
          </a:stretch>
        </p:blipFill>
        <p:spPr>
          <a:xfrm>
            <a:off x="4646136" y="1371600"/>
            <a:ext cx="4035902" cy="2170364"/>
          </a:xfrm>
          <a:prstGeom prst="rect">
            <a:avLst/>
          </a:prstGeom>
        </p:spPr>
      </p:pic>
      <p:sp>
        <p:nvSpPr>
          <p:cNvPr id="6" name="TextBox 5">
            <a:extLst>
              <a:ext uri="{FF2B5EF4-FFF2-40B4-BE49-F238E27FC236}">
                <a16:creationId xmlns:a16="http://schemas.microsoft.com/office/drawing/2014/main" id="{77E4B44D-5DEE-8AC6-509A-ADA3B56EF2ED}"/>
              </a:ext>
            </a:extLst>
          </p:cNvPr>
          <p:cNvSpPr txBox="1"/>
          <p:nvPr/>
        </p:nvSpPr>
        <p:spPr>
          <a:xfrm>
            <a:off x="4533698" y="3665814"/>
            <a:ext cx="4639784" cy="2862322"/>
          </a:xfrm>
          <a:prstGeom prst="rect">
            <a:avLst/>
          </a:prstGeom>
          <a:noFill/>
        </p:spPr>
        <p:txBody>
          <a:bodyPr wrap="square">
            <a:spAutoFit/>
          </a:bodyPr>
          <a:lstStyle/>
          <a:p>
            <a:r>
              <a:rPr lang="en-US" b="0" i="0" dirty="0">
                <a:solidFill>
                  <a:srgbClr val="383636"/>
                </a:solidFill>
                <a:effectLst/>
                <a:latin typeface="Helvetica Neue"/>
              </a:rPr>
              <a:t>A systematic review found:</a:t>
            </a:r>
          </a:p>
          <a:p>
            <a:r>
              <a:rPr lang="en-US" dirty="0">
                <a:solidFill>
                  <a:srgbClr val="383636"/>
                </a:solidFill>
                <a:latin typeface="Helvetica Neue"/>
              </a:rPr>
              <a:t>- E</a:t>
            </a:r>
            <a:r>
              <a:rPr lang="en-US" b="0" i="0" dirty="0">
                <a:solidFill>
                  <a:srgbClr val="383636"/>
                </a:solidFill>
                <a:effectLst/>
                <a:latin typeface="Helvetica Neue"/>
              </a:rPr>
              <a:t>ach 10% decrease in carb intake reduced  A1C, fasting plasma glucose levels, weight, lipids, BP at 6 months.</a:t>
            </a:r>
          </a:p>
          <a:p>
            <a:r>
              <a:rPr lang="en-US" b="0" i="0" dirty="0">
                <a:solidFill>
                  <a:srgbClr val="383636"/>
                </a:solidFill>
                <a:effectLst/>
                <a:latin typeface="Helvetica Neue"/>
              </a:rPr>
              <a:t> </a:t>
            </a:r>
            <a:endParaRPr lang="en-US" dirty="0">
              <a:solidFill>
                <a:srgbClr val="383636"/>
              </a:solidFill>
              <a:latin typeface="Helvetica Neue"/>
            </a:endParaRPr>
          </a:p>
          <a:p>
            <a:r>
              <a:rPr lang="en-US" b="0" i="0" dirty="0">
                <a:solidFill>
                  <a:srgbClr val="383636"/>
                </a:solidFill>
                <a:effectLst/>
                <a:latin typeface="Helvetica Neue"/>
              </a:rPr>
              <a:t>But favorable effects diminished and were not maintained at follow-up or at greater than 12 months. </a:t>
            </a:r>
          </a:p>
          <a:p>
            <a:endParaRPr lang="en-US" dirty="0">
              <a:solidFill>
                <a:srgbClr val="383636"/>
              </a:solidFill>
              <a:latin typeface="Helvetica Neue"/>
            </a:endParaRPr>
          </a:p>
          <a:p>
            <a:r>
              <a:rPr lang="en-US" dirty="0">
                <a:solidFill>
                  <a:srgbClr val="383636"/>
                </a:solidFill>
                <a:latin typeface="Helvetica Neue"/>
              </a:rPr>
              <a:t>ADA Standards</a:t>
            </a:r>
            <a:endParaRPr lang="en-US" dirty="0"/>
          </a:p>
        </p:txBody>
      </p:sp>
    </p:spTree>
    <p:extLst>
      <p:ext uri="{BB962C8B-B14F-4D97-AF65-F5344CB8AC3E}">
        <p14:creationId xmlns:p14="http://schemas.microsoft.com/office/powerpoint/2010/main" val="186798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53" y="335755"/>
            <a:ext cx="8229600" cy="764607"/>
          </a:xfrm>
        </p:spPr>
        <p:txBody>
          <a:bodyPr>
            <a:normAutofit fontScale="90000"/>
          </a:bodyPr>
          <a:lstStyle/>
          <a:p>
            <a:pPr algn="ctr"/>
            <a:r>
              <a:rPr lang="en-US" dirty="0"/>
              <a:t>DiabetesEd.net Website Orientation</a:t>
            </a:r>
          </a:p>
        </p:txBody>
      </p:sp>
      <p:sp>
        <p:nvSpPr>
          <p:cNvPr id="6" name="TextBox 5">
            <a:extLst>
              <a:ext uri="{FF2B5EF4-FFF2-40B4-BE49-F238E27FC236}">
                <a16:creationId xmlns:a16="http://schemas.microsoft.com/office/drawing/2014/main" id="{94644FE2-FED1-4AE5-AEFE-628C41C32C2C}"/>
              </a:ext>
            </a:extLst>
          </p:cNvPr>
          <p:cNvSpPr txBox="1"/>
          <p:nvPr/>
        </p:nvSpPr>
        <p:spPr>
          <a:xfrm>
            <a:off x="6172200" y="1242405"/>
            <a:ext cx="1550087" cy="323165"/>
          </a:xfrm>
          <a:prstGeom prst="rect">
            <a:avLst/>
          </a:prstGeom>
          <a:noFill/>
        </p:spPr>
        <p:txBody>
          <a:bodyPr wrap="square" rtlCol="0">
            <a:spAutoFit/>
          </a:bodyPr>
          <a:lstStyle/>
          <a:p>
            <a:pPr algn="ctr" defTabSz="685800"/>
            <a:r>
              <a:rPr lang="en-US" sz="1500" u="sng" dirty="0" err="1">
                <a:solidFill>
                  <a:prstClr val="black"/>
                </a:solidFill>
                <a:latin typeface="Calibri" panose="020F0502020204030204" pitchFamily="34" charset="0"/>
                <a:ea typeface="+mn-ea"/>
                <a:cs typeface="Calibri" panose="020F0502020204030204" pitchFamily="34" charset="0"/>
              </a:rPr>
              <a:t>PocketCards</a:t>
            </a:r>
            <a:endParaRPr lang="en-US" sz="1500" u="sng" dirty="0">
              <a:solidFill>
                <a:prstClr val="black"/>
              </a:solidFill>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F8B48604-9563-4702-A02B-EA0E80D52F6D}"/>
              </a:ext>
            </a:extLst>
          </p:cNvPr>
          <p:cNvSpPr txBox="1"/>
          <p:nvPr/>
        </p:nvSpPr>
        <p:spPr>
          <a:xfrm>
            <a:off x="1447800" y="6030229"/>
            <a:ext cx="5143500" cy="507831"/>
          </a:xfrm>
          <a:prstGeom prst="rect">
            <a:avLst/>
          </a:prstGeom>
          <a:noFill/>
        </p:spPr>
        <p:txBody>
          <a:bodyPr wrap="square" rtlCol="0">
            <a:spAutoFit/>
          </a:bodyPr>
          <a:lstStyle/>
          <a:p>
            <a:pPr algn="ctr" defTabSz="685800"/>
            <a:r>
              <a:rPr lang="en-US" sz="1350" b="1" dirty="0">
                <a:solidFill>
                  <a:prstClr val="black"/>
                </a:solidFill>
                <a:ea typeface="+mn-ea"/>
              </a:rPr>
              <a:t> </a:t>
            </a:r>
          </a:p>
          <a:p>
            <a:pPr defTabSz="685800"/>
            <a:r>
              <a:rPr lang="en-US" sz="1350" b="1" dirty="0">
                <a:solidFill>
                  <a:prstClr val="black"/>
                </a:solidFill>
                <a:ea typeface="+mn-ea"/>
                <a:hlinkClick r:id="rId2"/>
              </a:rPr>
              <a:t>www.DiabetesEd.net</a:t>
            </a:r>
            <a:r>
              <a:rPr lang="en-US" sz="1350" b="1" dirty="0">
                <a:solidFill>
                  <a:prstClr val="black"/>
                </a:solidFill>
                <a:ea typeface="+mn-ea"/>
              </a:rPr>
              <a:t>  | </a:t>
            </a:r>
            <a:r>
              <a:rPr lang="en-US" sz="1350" b="1" dirty="0">
                <a:solidFill>
                  <a:prstClr val="black"/>
                </a:solidFill>
                <a:ea typeface="+mn-ea"/>
                <a:hlinkClick r:id="rId3"/>
              </a:rPr>
              <a:t>info@diabetesed.net</a:t>
            </a:r>
            <a:r>
              <a:rPr lang="en-US" sz="1350" b="1" dirty="0">
                <a:solidFill>
                  <a:prstClr val="black"/>
                </a:solidFill>
                <a:ea typeface="+mn-ea"/>
              </a:rPr>
              <a:t> | 530-893-8635</a:t>
            </a:r>
          </a:p>
        </p:txBody>
      </p:sp>
      <p:sp>
        <p:nvSpPr>
          <p:cNvPr id="8" name="TextBox 7">
            <a:extLst>
              <a:ext uri="{FF2B5EF4-FFF2-40B4-BE49-F238E27FC236}">
                <a16:creationId xmlns:a16="http://schemas.microsoft.com/office/drawing/2014/main" id="{4CEBB813-8197-9A8F-56F1-DDC2FC8417B3}"/>
              </a:ext>
            </a:extLst>
          </p:cNvPr>
          <p:cNvSpPr txBox="1"/>
          <p:nvPr/>
        </p:nvSpPr>
        <p:spPr>
          <a:xfrm>
            <a:off x="849715" y="4995056"/>
            <a:ext cx="4183097" cy="507831"/>
          </a:xfrm>
          <a:prstGeom prst="rect">
            <a:avLst/>
          </a:prstGeom>
          <a:solidFill>
            <a:schemeClr val="accent2">
              <a:lumMod val="20000"/>
              <a:lumOff val="80000"/>
            </a:schemeClr>
          </a:solidFill>
        </p:spPr>
        <p:txBody>
          <a:bodyPr wrap="square" rtlCol="0">
            <a:spAutoFit/>
          </a:bodyPr>
          <a:lstStyle/>
          <a:p>
            <a:pPr algn="ctr" defTabSz="685800"/>
            <a:r>
              <a:rPr lang="en-US" sz="1350" b="1" dirty="0">
                <a:solidFill>
                  <a:prstClr val="black"/>
                </a:solidFill>
                <a:latin typeface="Calibri" panose="020F0502020204030204" pitchFamily="34" charset="0"/>
                <a:ea typeface="+mn-ea"/>
                <a:cs typeface="Calibri" panose="020F0502020204030204" pitchFamily="34" charset="0"/>
              </a:rPr>
              <a:t>Beverly Thomassian, RN, MPH, CDCES, BC-ADM</a:t>
            </a:r>
          </a:p>
          <a:p>
            <a:pPr algn="ctr" defTabSz="685800"/>
            <a:r>
              <a:rPr lang="en-US" sz="1350" b="1" dirty="0">
                <a:solidFill>
                  <a:prstClr val="black"/>
                </a:solidFill>
                <a:latin typeface="Calibri" panose="020F0502020204030204" pitchFamily="34" charset="0"/>
                <a:ea typeface="+mn-ea"/>
                <a:cs typeface="Calibri" panose="020F0502020204030204" pitchFamily="34" charset="0"/>
              </a:rPr>
              <a:t>CEO, coach, instructor, cheerleader, mentor</a:t>
            </a:r>
          </a:p>
        </p:txBody>
      </p:sp>
      <p:pic>
        <p:nvPicPr>
          <p:cNvPr id="3" name="Picture 2">
            <a:extLst>
              <a:ext uri="{FF2B5EF4-FFF2-40B4-BE49-F238E27FC236}">
                <a16:creationId xmlns:a16="http://schemas.microsoft.com/office/drawing/2014/main" id="{F16DF921-CECB-1539-CFB8-5C5AAC46BD89}"/>
              </a:ext>
            </a:extLst>
          </p:cNvPr>
          <p:cNvPicPr>
            <a:picLocks noChangeAspect="1"/>
          </p:cNvPicPr>
          <p:nvPr/>
        </p:nvPicPr>
        <p:blipFill>
          <a:blip r:embed="rId4"/>
          <a:stretch>
            <a:fillRect/>
          </a:stretch>
        </p:blipFill>
        <p:spPr>
          <a:xfrm>
            <a:off x="5734192" y="3939624"/>
            <a:ext cx="3137855" cy="2110864"/>
          </a:xfrm>
          <a:prstGeom prst="rect">
            <a:avLst/>
          </a:prstGeom>
        </p:spPr>
      </p:pic>
      <p:sp>
        <p:nvSpPr>
          <p:cNvPr id="9" name="TextBox 8">
            <a:extLst>
              <a:ext uri="{FF2B5EF4-FFF2-40B4-BE49-F238E27FC236}">
                <a16:creationId xmlns:a16="http://schemas.microsoft.com/office/drawing/2014/main" id="{19110E1A-2E0A-C745-5070-736F9C24727D}"/>
              </a:ext>
            </a:extLst>
          </p:cNvPr>
          <p:cNvSpPr txBox="1"/>
          <p:nvPr/>
        </p:nvSpPr>
        <p:spPr>
          <a:xfrm>
            <a:off x="6115051" y="3594095"/>
            <a:ext cx="2376138" cy="323165"/>
          </a:xfrm>
          <a:prstGeom prst="rect">
            <a:avLst/>
          </a:prstGeom>
          <a:noFill/>
        </p:spPr>
        <p:txBody>
          <a:bodyPr wrap="square" rtlCol="0">
            <a:spAutoFit/>
          </a:bodyPr>
          <a:lstStyle/>
          <a:p>
            <a:pPr algn="ctr" defTabSz="685800"/>
            <a:r>
              <a:rPr lang="en-US" sz="1500" dirty="0">
                <a:solidFill>
                  <a:prstClr val="black"/>
                </a:solidFill>
                <a:latin typeface="Calibri" panose="020F0502020204030204" pitchFamily="34" charset="0"/>
                <a:ea typeface="+mn-ea"/>
                <a:cs typeface="Calibri" panose="020F0502020204030204" pitchFamily="34" charset="0"/>
              </a:rPr>
              <a:t>CDCES Coach App</a:t>
            </a:r>
          </a:p>
        </p:txBody>
      </p:sp>
      <p:pic>
        <p:nvPicPr>
          <p:cNvPr id="1026" name="Picture 2" descr="Medication PocketCard 2022 | FREE Shipping">
            <a:extLst>
              <a:ext uri="{FF2B5EF4-FFF2-40B4-BE49-F238E27FC236}">
                <a16:creationId xmlns:a16="http://schemas.microsoft.com/office/drawing/2014/main" id="{17175D88-0868-1F2D-453E-1A68B00021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8329" y="1587934"/>
            <a:ext cx="1916147" cy="19161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D082048-1C91-3B64-1EC5-78763D38AA3B}"/>
              </a:ext>
            </a:extLst>
          </p:cNvPr>
          <p:cNvPicPr>
            <a:picLocks noChangeAspect="1"/>
          </p:cNvPicPr>
          <p:nvPr/>
        </p:nvPicPr>
        <p:blipFill>
          <a:blip r:embed="rId6"/>
          <a:stretch>
            <a:fillRect/>
          </a:stretch>
        </p:blipFill>
        <p:spPr>
          <a:xfrm>
            <a:off x="457200" y="1177859"/>
            <a:ext cx="4991682" cy="3698941"/>
          </a:xfrm>
          <a:prstGeom prst="rect">
            <a:avLst/>
          </a:prstGeom>
        </p:spPr>
      </p:pic>
    </p:spTree>
    <p:extLst>
      <p:ext uri="{BB962C8B-B14F-4D97-AF65-F5344CB8AC3E}">
        <p14:creationId xmlns:p14="http://schemas.microsoft.com/office/powerpoint/2010/main" val="287171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Low Carb Meal Plan Not Recommended for: </a:t>
            </a:r>
          </a:p>
        </p:txBody>
      </p:sp>
      <p:sp>
        <p:nvSpPr>
          <p:cNvPr id="3" name="Content Placeholder 2"/>
          <p:cNvSpPr>
            <a:spLocks noGrp="1"/>
          </p:cNvSpPr>
          <p:nvPr>
            <p:ph sz="quarter" idx="1"/>
          </p:nvPr>
        </p:nvSpPr>
        <p:spPr>
          <a:xfrm>
            <a:off x="457200" y="1471448"/>
            <a:ext cx="5486400" cy="5410200"/>
          </a:xfrm>
        </p:spPr>
        <p:txBody>
          <a:bodyPr>
            <a:normAutofit lnSpcReduction="10000"/>
          </a:bodyPr>
          <a:lstStyle/>
          <a:p>
            <a:pPr>
              <a:lnSpc>
                <a:spcPct val="120000"/>
              </a:lnSpc>
            </a:pPr>
            <a:r>
              <a:rPr lang="en-US" dirty="0"/>
              <a:t>Women who are pregnant or lactating or children</a:t>
            </a:r>
          </a:p>
          <a:p>
            <a:pPr>
              <a:lnSpc>
                <a:spcPct val="120000"/>
              </a:lnSpc>
            </a:pPr>
            <a:r>
              <a:rPr lang="en-US" dirty="0"/>
              <a:t>People with or at risk for disordered eating</a:t>
            </a:r>
          </a:p>
          <a:p>
            <a:pPr>
              <a:lnSpc>
                <a:spcPct val="120000"/>
              </a:lnSpc>
            </a:pPr>
            <a:r>
              <a:rPr lang="en-US" dirty="0"/>
              <a:t>People who have renal disease</a:t>
            </a:r>
          </a:p>
          <a:p>
            <a:pPr>
              <a:lnSpc>
                <a:spcPct val="120000"/>
              </a:lnSpc>
            </a:pPr>
            <a:r>
              <a:rPr lang="en-US" dirty="0"/>
              <a:t> Use with caution if taking SGLT-2 Inhibitor due to potential risk of ketoacidosis </a:t>
            </a:r>
          </a:p>
          <a:p>
            <a:pPr>
              <a:lnSpc>
                <a:spcPct val="120000"/>
              </a:lnSpc>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24000"/>
            <a:ext cx="24860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97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a:t>
            </a:r>
          </a:p>
        </p:txBody>
      </p:sp>
      <p:sp>
        <p:nvSpPr>
          <p:cNvPr id="3" name="Content Placeholder 2"/>
          <p:cNvSpPr>
            <a:spLocks noGrp="1"/>
          </p:cNvSpPr>
          <p:nvPr>
            <p:ph sz="quarter" idx="1"/>
          </p:nvPr>
        </p:nvSpPr>
        <p:spPr>
          <a:xfrm>
            <a:off x="457200" y="1143000"/>
            <a:ext cx="8229600" cy="4937760"/>
          </a:xfrm>
        </p:spPr>
        <p:txBody>
          <a:bodyPr>
            <a:normAutofit/>
          </a:bodyPr>
          <a:lstStyle/>
          <a:p>
            <a:r>
              <a:rPr lang="en-US" dirty="0"/>
              <a:t>For people with an elevated BMI and new type 2 diabetes, which best reflects ADA Standard recommendations?</a:t>
            </a:r>
          </a:p>
          <a:p>
            <a:pPr marL="548640" lvl="2" indent="0">
              <a:buNone/>
            </a:pPr>
            <a:r>
              <a:rPr lang="en-US" sz="2800" dirty="0"/>
              <a:t>A. </a:t>
            </a:r>
            <a:r>
              <a:rPr lang="en-US" sz="3200" dirty="0"/>
              <a:t>Avoid all desserts and processed foods</a:t>
            </a:r>
          </a:p>
          <a:p>
            <a:pPr marL="548640" lvl="2" indent="0">
              <a:buNone/>
            </a:pPr>
            <a:r>
              <a:rPr lang="en-US" sz="3200" dirty="0"/>
              <a:t>B. Goal is to lose 5-15% of current body weight</a:t>
            </a:r>
          </a:p>
          <a:p>
            <a:pPr marL="548640" lvl="2" indent="0">
              <a:buNone/>
            </a:pPr>
            <a:r>
              <a:rPr lang="en-US" sz="3200" dirty="0"/>
              <a:t>C. Eat less than 7% saturated fat</a:t>
            </a:r>
          </a:p>
          <a:p>
            <a:pPr marL="548640" lvl="2" indent="0">
              <a:buNone/>
            </a:pPr>
            <a:r>
              <a:rPr lang="en-US" sz="3200" dirty="0"/>
              <a:t>D. Consume about 30-45 gms of carb at each meal.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550" y="2633662"/>
            <a:ext cx="1263450" cy="1590675"/>
          </a:xfrm>
          <a:prstGeom prst="rect">
            <a:avLst/>
          </a:prstGeom>
        </p:spPr>
      </p:pic>
    </p:spTree>
    <p:custDataLst>
      <p:tags r:id="rId1"/>
    </p:custDataLst>
    <p:extLst>
      <p:ext uri="{BB962C8B-B14F-4D97-AF65-F5344CB8AC3E}">
        <p14:creationId xmlns:p14="http://schemas.microsoft.com/office/powerpoint/2010/main" val="292331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Loss is Helpful</a:t>
            </a:r>
          </a:p>
        </p:txBody>
      </p:sp>
      <p:sp>
        <p:nvSpPr>
          <p:cNvPr id="3" name="Content Placeholder 2"/>
          <p:cNvSpPr>
            <a:spLocks noGrp="1"/>
          </p:cNvSpPr>
          <p:nvPr>
            <p:ph sz="quarter" idx="1"/>
          </p:nvPr>
        </p:nvSpPr>
        <p:spPr>
          <a:xfrm>
            <a:off x="457200" y="1219200"/>
            <a:ext cx="6096000" cy="5638800"/>
          </a:xfrm>
        </p:spPr>
        <p:txBody>
          <a:bodyPr>
            <a:normAutofit lnSpcReduction="10000"/>
          </a:bodyPr>
          <a:lstStyle/>
          <a:p>
            <a:r>
              <a:rPr lang="en-US" dirty="0"/>
              <a:t>Prediabetes weight loss goal is 7-10% for preventing diabetes progression.</a:t>
            </a:r>
          </a:p>
          <a:p>
            <a:r>
              <a:rPr lang="en-US" dirty="0"/>
              <a:t>Diabetes: Strong evidence that a 5-15% body </a:t>
            </a:r>
            <a:r>
              <a:rPr lang="en-US" dirty="0" err="1"/>
              <a:t>wt</a:t>
            </a:r>
            <a:r>
              <a:rPr lang="en-US" dirty="0"/>
              <a:t> loss:</a:t>
            </a:r>
          </a:p>
          <a:p>
            <a:pPr lvl="1"/>
            <a:r>
              <a:rPr lang="en-US" dirty="0"/>
              <a:t>Improves glycemic control</a:t>
            </a:r>
          </a:p>
          <a:p>
            <a:pPr lvl="1"/>
            <a:r>
              <a:rPr lang="en-US" dirty="0"/>
              <a:t>Improve triglycerides</a:t>
            </a:r>
          </a:p>
          <a:p>
            <a:pPr lvl="1"/>
            <a:r>
              <a:rPr lang="en-US" dirty="0"/>
              <a:t>Reduces need for medications</a:t>
            </a:r>
          </a:p>
          <a:p>
            <a:r>
              <a:rPr lang="en-US" dirty="0"/>
              <a:t>Optimal goal is healthy weight maintenance</a:t>
            </a:r>
          </a:p>
          <a:p>
            <a:r>
              <a:rPr lang="en-US" dirty="0"/>
              <a:t>Consider use of Incretin Mimetic therapy</a:t>
            </a:r>
          </a:p>
        </p:txBody>
      </p:sp>
      <p:pic>
        <p:nvPicPr>
          <p:cNvPr id="4" name="Picture 3"/>
          <p:cNvPicPr>
            <a:picLocks noChangeAspect="1"/>
          </p:cNvPicPr>
          <p:nvPr/>
        </p:nvPicPr>
        <p:blipFill>
          <a:blip r:embed="rId2"/>
          <a:stretch>
            <a:fillRect/>
          </a:stretch>
        </p:blipFill>
        <p:spPr>
          <a:xfrm>
            <a:off x="6477000" y="1160867"/>
            <a:ext cx="2552700" cy="1692551"/>
          </a:xfrm>
          <a:prstGeom prst="rect">
            <a:avLst/>
          </a:prstGeom>
        </p:spPr>
      </p:pic>
    </p:spTree>
    <p:extLst>
      <p:ext uri="{BB962C8B-B14F-4D97-AF65-F5344CB8AC3E}">
        <p14:creationId xmlns:p14="http://schemas.microsoft.com/office/powerpoint/2010/main" val="299924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2"/>
          <a:stretch>
            <a:fillRect/>
          </a:stretch>
        </p:blipFill>
        <p:spPr>
          <a:xfrm>
            <a:off x="465138" y="1219200"/>
            <a:ext cx="5030788" cy="4937125"/>
          </a:xfrm>
          <a:prstGeom prst="rect">
            <a:avLst/>
          </a:prstGeom>
        </p:spPr>
      </p:pic>
      <p:pic>
        <p:nvPicPr>
          <p:cNvPr id="5" name="Picture 4">
            <a:extLst>
              <a:ext uri="{FF2B5EF4-FFF2-40B4-BE49-F238E27FC236}">
                <a16:creationId xmlns:a16="http://schemas.microsoft.com/office/drawing/2014/main" id="{FBD168F5-C921-46FE-8319-1808D3D4E048}"/>
              </a:ext>
            </a:extLst>
          </p:cNvPr>
          <p:cNvPicPr>
            <a:picLocks noChangeAspect="1"/>
          </p:cNvPicPr>
          <p:nvPr/>
        </p:nvPicPr>
        <p:blipFill>
          <a:blip r:embed="rId3"/>
          <a:stretch>
            <a:fillRect/>
          </a:stretch>
        </p:blipFill>
        <p:spPr>
          <a:xfrm>
            <a:off x="5570538" y="1219200"/>
            <a:ext cx="3108325"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a:t>Weight is a Heavy Issue</a:t>
            </a:r>
          </a:p>
        </p:txBody>
      </p:sp>
      <p:pic>
        <p:nvPicPr>
          <p:cNvPr id="7" name="Picture 6">
            <a:extLst>
              <a:ext uri="{FF2B5EF4-FFF2-40B4-BE49-F238E27FC236}">
                <a16:creationId xmlns:a16="http://schemas.microsoft.com/office/drawing/2014/main" id="{18E5F714-4B12-44FF-BCFA-5E236B311704}"/>
              </a:ext>
            </a:extLst>
          </p:cNvPr>
          <p:cNvPicPr>
            <a:picLocks noChangeAspect="1"/>
          </p:cNvPicPr>
          <p:nvPr/>
        </p:nvPicPr>
        <p:blipFill>
          <a:blip r:embed="rId4"/>
          <a:stretch>
            <a:fillRect/>
          </a:stretch>
        </p:blipFill>
        <p:spPr>
          <a:xfrm>
            <a:off x="6324600" y="3048000"/>
            <a:ext cx="1676400" cy="1374889"/>
          </a:xfrm>
          <a:prstGeom prst="rect">
            <a:avLst/>
          </a:prstGeom>
        </p:spPr>
      </p:pic>
    </p:spTree>
    <p:extLst>
      <p:ext uri="{BB962C8B-B14F-4D97-AF65-F5344CB8AC3E}">
        <p14:creationId xmlns:p14="http://schemas.microsoft.com/office/powerpoint/2010/main" val="291101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Consult for Diabetes Ed</a:t>
            </a:r>
          </a:p>
        </p:txBody>
      </p:sp>
      <p:sp>
        <p:nvSpPr>
          <p:cNvPr id="3" name="Content Placeholder 2"/>
          <p:cNvSpPr>
            <a:spLocks noGrp="1"/>
          </p:cNvSpPr>
          <p:nvPr>
            <p:ph sz="quarter" idx="1"/>
          </p:nvPr>
        </p:nvSpPr>
        <p:spPr>
          <a:xfrm>
            <a:off x="457200" y="1143000"/>
            <a:ext cx="8458200" cy="4937760"/>
          </a:xfrm>
        </p:spPr>
        <p:txBody>
          <a:bodyPr>
            <a:normAutofit lnSpcReduction="10000"/>
          </a:bodyPr>
          <a:lstStyle/>
          <a:p>
            <a:r>
              <a:rPr lang="en-US" dirty="0"/>
              <a:t>JR, 63 </a:t>
            </a:r>
            <a:r>
              <a:rPr lang="en-US" dirty="0" err="1"/>
              <a:t>yrs</a:t>
            </a:r>
            <a:r>
              <a:rPr lang="en-US" dirty="0"/>
              <a:t>, </a:t>
            </a:r>
            <a:r>
              <a:rPr lang="en-US" dirty="0">
                <a:solidFill>
                  <a:srgbClr val="0070C0"/>
                </a:solidFill>
              </a:rPr>
              <a:t>BMI 32</a:t>
            </a:r>
            <a:r>
              <a:rPr lang="en-US" dirty="0"/>
              <a:t>, </a:t>
            </a:r>
            <a:r>
              <a:rPr lang="en-US" dirty="0">
                <a:solidFill>
                  <a:srgbClr val="0070C0"/>
                </a:solidFill>
              </a:rPr>
              <a:t>A1c 9.3%, </a:t>
            </a:r>
            <a:r>
              <a:rPr lang="en-US" dirty="0"/>
              <a:t>Type 2 diabetes 10+ years. On Metformin 2000mg daily + Glipizide 20mg. Low income and doesn’t like to drive much due to poor vision. </a:t>
            </a:r>
            <a:r>
              <a:rPr lang="en-US" dirty="0">
                <a:solidFill>
                  <a:srgbClr val="0070C0"/>
                </a:solidFill>
              </a:rPr>
              <a:t>Interested in losing weight. </a:t>
            </a:r>
          </a:p>
          <a:p>
            <a:r>
              <a:rPr lang="en-US" dirty="0"/>
              <a:t>Nutrition</a:t>
            </a:r>
          </a:p>
          <a:p>
            <a:pPr lvl="1"/>
            <a:r>
              <a:rPr lang="en-US" dirty="0"/>
              <a:t>Breakfast – doesn’t really eat. Has cup of coffee</a:t>
            </a:r>
          </a:p>
          <a:p>
            <a:pPr lvl="1"/>
            <a:r>
              <a:rPr lang="en-US" dirty="0"/>
              <a:t>Lunch around 11am – Jimmy Dean</a:t>
            </a:r>
          </a:p>
          <a:p>
            <a:pPr lvl="1"/>
            <a:r>
              <a:rPr lang="en-US" dirty="0"/>
              <a:t>Dinner – Sandwich or burger</a:t>
            </a:r>
          </a:p>
          <a:p>
            <a:pPr lvl="1"/>
            <a:r>
              <a:rPr lang="en-US" dirty="0"/>
              <a:t>Evening – Snacks, crackers, boiled egg</a:t>
            </a:r>
          </a:p>
          <a:p>
            <a:pPr lvl="1"/>
            <a:r>
              <a:rPr lang="en-US" dirty="0"/>
              <a:t>Beverages – Diet sodas, tea, water</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4572000"/>
            <a:ext cx="2143125" cy="1840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2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Achieve Weight Loss?</a:t>
            </a:r>
          </a:p>
        </p:txBody>
      </p:sp>
      <p:sp>
        <p:nvSpPr>
          <p:cNvPr id="3" name="Content Placeholder 2"/>
          <p:cNvSpPr>
            <a:spLocks noGrp="1"/>
          </p:cNvSpPr>
          <p:nvPr>
            <p:ph sz="quarter" idx="1"/>
          </p:nvPr>
        </p:nvSpPr>
        <p:spPr>
          <a:xfrm>
            <a:off x="457200" y="1219200"/>
            <a:ext cx="6019800" cy="5486400"/>
          </a:xfrm>
        </p:spPr>
        <p:txBody>
          <a:bodyPr>
            <a:normAutofit fontScale="92500" lnSpcReduction="10000"/>
          </a:bodyPr>
          <a:lstStyle/>
          <a:p>
            <a:r>
              <a:rPr lang="en-US" sz="3500" dirty="0"/>
              <a:t>Energy deficit + enhanced activity</a:t>
            </a:r>
          </a:p>
          <a:p>
            <a:r>
              <a:rPr lang="en-US" dirty="0"/>
              <a:t>Modest persistent weight loss can delay, prevent and help manage diabetes </a:t>
            </a:r>
          </a:p>
          <a:p>
            <a:r>
              <a:rPr lang="en-US" dirty="0"/>
              <a:t>Goal: 500 -700 kcal/day energy deficit (3,500 kcals = 1 pound)</a:t>
            </a:r>
          </a:p>
          <a:p>
            <a:r>
              <a:rPr lang="en-US" dirty="0"/>
              <a:t>What is 500 kcals?</a:t>
            </a:r>
          </a:p>
          <a:p>
            <a:pPr lvl="1"/>
            <a:r>
              <a:rPr lang="en-US" dirty="0"/>
              <a:t>10 slices bacon, a Big Mac, bagel w/ cream cheese, 4 oz’s tortilla chips, 3 sodas, 9 Oreo cookies, blueberry muffin</a:t>
            </a:r>
          </a:p>
          <a:p>
            <a:pPr lvl="1"/>
            <a:r>
              <a:rPr lang="en-US" dirty="0"/>
              <a:t> 5 apples, 5 bananas, 5 eggs, 2 cups of beans, 1 cup almonds</a:t>
            </a:r>
          </a:p>
        </p:txBody>
      </p:sp>
      <p:pic>
        <p:nvPicPr>
          <p:cNvPr id="4" name="Picture 3"/>
          <p:cNvPicPr>
            <a:picLocks noChangeAspect="1"/>
          </p:cNvPicPr>
          <p:nvPr/>
        </p:nvPicPr>
        <p:blipFill>
          <a:blip r:embed="rId2"/>
          <a:stretch>
            <a:fillRect/>
          </a:stretch>
        </p:blipFill>
        <p:spPr>
          <a:xfrm>
            <a:off x="6400800" y="2590800"/>
            <a:ext cx="2638425" cy="1973625"/>
          </a:xfrm>
          <a:prstGeom prst="rect">
            <a:avLst/>
          </a:prstGeom>
        </p:spPr>
      </p:pic>
    </p:spTree>
    <p:extLst>
      <p:ext uri="{BB962C8B-B14F-4D97-AF65-F5344CB8AC3E}">
        <p14:creationId xmlns:p14="http://schemas.microsoft.com/office/powerpoint/2010/main" val="224796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524000"/>
            <a:ext cx="8229600" cy="5127724"/>
          </a:xfrm>
        </p:spPr>
        <p:txBody>
          <a:bodyPr>
            <a:normAutofit fontScale="92500" lnSpcReduction="10000"/>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r>
              <a:rPr lang="en-US" dirty="0"/>
              <a:t>Drink Water</a:t>
            </a:r>
          </a:p>
          <a:p>
            <a:r>
              <a:rPr lang="en-US" dirty="0"/>
              <a:t>Get Sleep</a:t>
            </a:r>
          </a:p>
          <a:p>
            <a:r>
              <a:rPr lang="en-US" dirty="0"/>
              <a:t>GLP and GIP/GLP Meds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713" y="1527048"/>
            <a:ext cx="3330262" cy="2220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81600" y="3904458"/>
            <a:ext cx="3819144" cy="2308324"/>
          </a:xfrm>
          <a:prstGeom prst="rect">
            <a:avLst/>
          </a:prstGeom>
          <a:noFill/>
        </p:spPr>
        <p:txBody>
          <a:bodyPr wrap="square" rtlCol="0">
            <a:spAutoFit/>
          </a:bodyPr>
          <a:lstStyle/>
          <a:p>
            <a:r>
              <a:rPr lang="en-US" sz="2400" dirty="0"/>
              <a:t>Prediabetes </a:t>
            </a:r>
            <a:r>
              <a:rPr lang="en-US" sz="2400" dirty="0" err="1"/>
              <a:t>wt</a:t>
            </a:r>
            <a:r>
              <a:rPr lang="en-US" sz="2400" dirty="0"/>
              <a:t> loss goal is 7-10%.  If at healthy </a:t>
            </a:r>
            <a:r>
              <a:rPr lang="en-US" sz="2400" dirty="0" err="1"/>
              <a:t>wt</a:t>
            </a:r>
            <a:r>
              <a:rPr lang="en-US" sz="2400" dirty="0"/>
              <a:t>, focus on aerobic &amp; resistant exercises.</a:t>
            </a:r>
          </a:p>
          <a:p>
            <a:r>
              <a:rPr lang="en-US" sz="2400" dirty="0"/>
              <a:t>Diabetes </a:t>
            </a:r>
            <a:r>
              <a:rPr lang="en-US" sz="2400" dirty="0" err="1"/>
              <a:t>wt</a:t>
            </a:r>
            <a:r>
              <a:rPr lang="en-US" sz="2400" dirty="0"/>
              <a:t> loss goal is </a:t>
            </a:r>
            <a:br>
              <a:rPr lang="en-US" sz="2400" dirty="0"/>
            </a:br>
            <a:r>
              <a:rPr lang="en-US" sz="2400" dirty="0"/>
              <a:t>5-15%</a:t>
            </a:r>
          </a:p>
        </p:txBody>
      </p:sp>
    </p:spTree>
    <p:custDataLst>
      <p:tags r:id="rId1"/>
    </p:custDataLst>
    <p:extLst>
      <p:ext uri="{BB962C8B-B14F-4D97-AF65-F5344CB8AC3E}">
        <p14:creationId xmlns:p14="http://schemas.microsoft.com/office/powerpoint/2010/main" val="2919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CB64-6E46-5495-BD2E-5255281D8E84}"/>
              </a:ext>
            </a:extLst>
          </p:cNvPr>
          <p:cNvSpPr>
            <a:spLocks noGrp="1"/>
          </p:cNvSpPr>
          <p:nvPr>
            <p:ph type="title"/>
          </p:nvPr>
        </p:nvSpPr>
        <p:spPr/>
        <p:txBody>
          <a:bodyPr/>
          <a:lstStyle/>
          <a:p>
            <a:r>
              <a:rPr lang="en-US" dirty="0"/>
              <a:t>Intermittent Fasting</a:t>
            </a:r>
          </a:p>
        </p:txBody>
      </p:sp>
      <p:sp>
        <p:nvSpPr>
          <p:cNvPr id="3" name="Content Placeholder 2">
            <a:extLst>
              <a:ext uri="{FF2B5EF4-FFF2-40B4-BE49-F238E27FC236}">
                <a16:creationId xmlns:a16="http://schemas.microsoft.com/office/drawing/2014/main" id="{D10BB287-82D9-0787-2253-2061ECE23E14}"/>
              </a:ext>
            </a:extLst>
          </p:cNvPr>
          <p:cNvSpPr>
            <a:spLocks noGrp="1"/>
          </p:cNvSpPr>
          <p:nvPr>
            <p:ph sz="quarter" idx="1"/>
          </p:nvPr>
        </p:nvSpPr>
        <p:spPr/>
        <p:txBody>
          <a:bodyPr>
            <a:noAutofit/>
          </a:bodyPr>
          <a:lstStyle/>
          <a:p>
            <a:pPr marL="0" indent="0">
              <a:lnSpc>
                <a:spcPct val="120000"/>
              </a:lnSpc>
              <a:buNone/>
            </a:pPr>
            <a:r>
              <a:rPr lang="en-US" sz="2400" b="1" dirty="0">
                <a:solidFill>
                  <a:srgbClr val="383636"/>
                </a:solidFill>
                <a:ea typeface="Calibri" panose="020F0502020204030204" pitchFamily="34" charset="0"/>
                <a:cs typeface="Calibri" panose="020F0502020204030204" pitchFamily="34" charset="0"/>
              </a:rPr>
              <a:t>3 overall approaches</a:t>
            </a:r>
          </a:p>
          <a:p>
            <a:pPr>
              <a:lnSpc>
                <a:spcPct val="120000"/>
              </a:lnSpc>
            </a:pPr>
            <a:r>
              <a:rPr lang="en-US" sz="2200" dirty="0">
                <a:solidFill>
                  <a:srgbClr val="383636"/>
                </a:solidFill>
                <a:ea typeface="Calibri" panose="020F0502020204030204" pitchFamily="34" charset="0"/>
                <a:cs typeface="Calibri" panose="020F0502020204030204" pitchFamily="34" charset="0"/>
              </a:rPr>
              <a:t>Al</a:t>
            </a:r>
            <a:r>
              <a:rPr lang="en-US" sz="2200" b="0" i="0" dirty="0">
                <a:solidFill>
                  <a:srgbClr val="383636"/>
                </a:solidFill>
                <a:effectLst/>
                <a:ea typeface="Calibri" panose="020F0502020204030204" pitchFamily="34" charset="0"/>
                <a:cs typeface="Calibri" panose="020F0502020204030204" pitchFamily="34" charset="0"/>
              </a:rPr>
              <a:t>ternate-day fasting</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500–600 calories on alternating days.</a:t>
            </a:r>
          </a:p>
          <a:p>
            <a:pPr>
              <a:lnSpc>
                <a:spcPct val="120000"/>
              </a:lnSpc>
            </a:pPr>
            <a:r>
              <a:rPr lang="en-US" sz="2200" b="0" i="0" dirty="0">
                <a:solidFill>
                  <a:srgbClr val="383636"/>
                </a:solidFill>
                <a:effectLst/>
                <a:ea typeface="Calibri" panose="020F0502020204030204" pitchFamily="34" charset="0"/>
                <a:cs typeface="Calibri" panose="020F0502020204030204" pitchFamily="34" charset="0"/>
              </a:rPr>
              <a:t>5:2 diet</a:t>
            </a:r>
          </a:p>
          <a:p>
            <a:pPr lvl="1">
              <a:lnSpc>
                <a:spcPct val="120000"/>
              </a:lnSpc>
            </a:pPr>
            <a:r>
              <a:rPr lang="en-US" sz="2200" b="0" i="0" dirty="0">
                <a:solidFill>
                  <a:srgbClr val="383636"/>
                </a:solidFill>
                <a:effectLst/>
                <a:ea typeface="Calibri" panose="020F0502020204030204" pitchFamily="34" charset="0"/>
                <a:cs typeface="Calibri" panose="020F0502020204030204" pitchFamily="34" charset="0"/>
              </a:rPr>
              <a:t>500–600 calories on </a:t>
            </a:r>
            <a:r>
              <a:rPr lang="en-US" sz="2200" dirty="0">
                <a:solidFill>
                  <a:srgbClr val="383636"/>
                </a:solidFill>
                <a:ea typeface="Calibri" panose="020F0502020204030204" pitchFamily="34" charset="0"/>
                <a:cs typeface="Calibri" panose="020F0502020204030204" pitchFamily="34" charset="0"/>
              </a:rPr>
              <a:t>two days </a:t>
            </a:r>
            <a:r>
              <a:rPr lang="en-US" sz="2200" b="0" i="0" dirty="0">
                <a:solidFill>
                  <a:srgbClr val="383636"/>
                </a:solidFill>
                <a:effectLst/>
                <a:ea typeface="Calibri" panose="020F0502020204030204" pitchFamily="34" charset="0"/>
                <a:cs typeface="Calibri" panose="020F0502020204030204" pitchFamily="34" charset="0"/>
              </a:rPr>
              <a:t>with usual intake the other five</a:t>
            </a:r>
          </a:p>
          <a:p>
            <a:pPr>
              <a:lnSpc>
                <a:spcPct val="120000"/>
              </a:lnSpc>
            </a:pPr>
            <a:r>
              <a:rPr lang="en-US" sz="2200" dirty="0">
                <a:solidFill>
                  <a:srgbClr val="383636"/>
                </a:solidFill>
                <a:ea typeface="Calibri" panose="020F0502020204030204" pitchFamily="34" charset="0"/>
                <a:cs typeface="Calibri" panose="020F0502020204030204" pitchFamily="34" charset="0"/>
              </a:rPr>
              <a:t>T</a:t>
            </a:r>
            <a:r>
              <a:rPr lang="en-US" sz="2200" b="0" i="0" dirty="0">
                <a:solidFill>
                  <a:srgbClr val="383636"/>
                </a:solidFill>
                <a:effectLst/>
                <a:ea typeface="Calibri" panose="020F0502020204030204" pitchFamily="34" charset="0"/>
                <a:cs typeface="Calibri" panose="020F0502020204030204" pitchFamily="34" charset="0"/>
              </a:rPr>
              <a:t>ime-restricted eating </a:t>
            </a:r>
          </a:p>
          <a:p>
            <a:pPr lvl="1">
              <a:lnSpc>
                <a:spcPct val="120000"/>
              </a:lnSpc>
            </a:pPr>
            <a:r>
              <a:rPr lang="en-US" sz="2200" dirty="0">
                <a:solidFill>
                  <a:srgbClr val="383636"/>
                </a:solidFill>
                <a:ea typeface="Calibri" panose="020F0502020204030204" pitchFamily="34" charset="0"/>
                <a:cs typeface="Calibri" panose="020F0502020204030204" pitchFamily="34" charset="0"/>
              </a:rPr>
              <a:t>D</a:t>
            </a:r>
            <a:r>
              <a:rPr lang="en-US" sz="2200" b="0" i="0" dirty="0">
                <a:solidFill>
                  <a:srgbClr val="383636"/>
                </a:solidFill>
                <a:effectLst/>
                <a:ea typeface="Calibri" panose="020F0502020204030204" pitchFamily="34" charset="0"/>
                <a:cs typeface="Calibri" panose="020F0502020204030204" pitchFamily="34" charset="0"/>
              </a:rPr>
              <a:t>aily calorie restriction based on 8-15 hour window of time  </a:t>
            </a:r>
          </a:p>
        </p:txBody>
      </p:sp>
      <p:sp>
        <p:nvSpPr>
          <p:cNvPr id="4" name="Content Placeholder 3">
            <a:extLst>
              <a:ext uri="{FF2B5EF4-FFF2-40B4-BE49-F238E27FC236}">
                <a16:creationId xmlns:a16="http://schemas.microsoft.com/office/drawing/2014/main" id="{3ECBB9C7-5DAB-9111-A572-B04FBA35DF10}"/>
              </a:ext>
            </a:extLst>
          </p:cNvPr>
          <p:cNvSpPr>
            <a:spLocks noGrp="1"/>
          </p:cNvSpPr>
          <p:nvPr>
            <p:ph sz="quarter" idx="2"/>
          </p:nvPr>
        </p:nvSpPr>
        <p:spPr/>
        <p:txBody>
          <a:bodyPr>
            <a:normAutofit fontScale="77500" lnSpcReduction="20000"/>
          </a:bodyPr>
          <a:lstStyle/>
          <a:p>
            <a:r>
              <a:rPr lang="en-US" sz="4000" b="1" dirty="0"/>
              <a:t>Results</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Each produces mild to moderate weight loss of 3–8% loss from baseline over short durations (8–12 weeks) </a:t>
            </a:r>
          </a:p>
          <a:p>
            <a:pPr>
              <a:lnSpc>
                <a:spcPct val="120000"/>
              </a:lnSpc>
            </a:pPr>
            <a:r>
              <a:rPr lang="en-US" dirty="0">
                <a:solidFill>
                  <a:srgbClr val="383636"/>
                </a:solidFill>
                <a:ea typeface="Calibri" panose="020F0502020204030204" pitchFamily="34" charset="0"/>
                <a:cs typeface="Calibri" panose="020F0502020204030204" pitchFamily="34" charset="0"/>
              </a:rPr>
              <a:t>N</a:t>
            </a:r>
            <a:r>
              <a:rPr lang="en-US" b="0" i="0" dirty="0">
                <a:solidFill>
                  <a:srgbClr val="383636"/>
                </a:solidFill>
                <a:effectLst/>
                <a:ea typeface="Calibri" panose="020F0502020204030204" pitchFamily="34" charset="0"/>
                <a:cs typeface="Calibri" panose="020F0502020204030204" pitchFamily="34" charset="0"/>
              </a:rPr>
              <a:t>o significant differences in weight loss when compared with continuous calorie restriction.</a:t>
            </a:r>
          </a:p>
          <a:p>
            <a:pPr>
              <a:lnSpc>
                <a:spcPct val="120000"/>
              </a:lnSpc>
            </a:pPr>
            <a:r>
              <a:rPr lang="en-US" dirty="0">
                <a:solidFill>
                  <a:srgbClr val="383636"/>
                </a:solidFill>
                <a:ea typeface="Calibri" panose="020F0502020204030204" pitchFamily="34" charset="0"/>
                <a:cs typeface="Calibri" panose="020F0502020204030204" pitchFamily="34" charset="0"/>
              </a:rPr>
              <a:t>Longer term studies needed</a:t>
            </a:r>
            <a:endParaRPr lang="en-US" dirty="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04286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BAD46-91AB-4EC9-BFA8-53A695087EB5}"/>
              </a:ext>
            </a:extLst>
          </p:cNvPr>
          <p:cNvSpPr>
            <a:spLocks noGrp="1"/>
          </p:cNvSpPr>
          <p:nvPr>
            <p:ph type="title"/>
          </p:nvPr>
        </p:nvSpPr>
        <p:spPr>
          <a:xfrm>
            <a:off x="457200" y="228600"/>
            <a:ext cx="8229600" cy="914400"/>
          </a:xfrm>
        </p:spPr>
        <p:txBody>
          <a:bodyPr anchor="b">
            <a:normAutofit/>
          </a:bodyPr>
          <a:lstStyle/>
          <a:p>
            <a:r>
              <a:rPr lang="en-US" dirty="0"/>
              <a:t>Keep it Person Centered</a:t>
            </a:r>
          </a:p>
        </p:txBody>
      </p:sp>
      <p:sp>
        <p:nvSpPr>
          <p:cNvPr id="3" name="Content Placeholder 2">
            <a:extLst>
              <a:ext uri="{FF2B5EF4-FFF2-40B4-BE49-F238E27FC236}">
                <a16:creationId xmlns:a16="http://schemas.microsoft.com/office/drawing/2014/main" id="{905C867D-827C-4F60-991E-0E54A6C11999}"/>
              </a:ext>
            </a:extLst>
          </p:cNvPr>
          <p:cNvSpPr>
            <a:spLocks noGrp="1"/>
          </p:cNvSpPr>
          <p:nvPr>
            <p:ph sz="quarter" idx="1"/>
          </p:nvPr>
        </p:nvSpPr>
        <p:spPr>
          <a:xfrm>
            <a:off x="457200" y="1219200"/>
            <a:ext cx="4724400" cy="5867400"/>
          </a:xfrm>
        </p:spPr>
        <p:txBody>
          <a:bodyPr>
            <a:normAutofit lnSpcReduction="10000"/>
          </a:bodyPr>
          <a:lstStyle/>
          <a:p>
            <a:pPr>
              <a:lnSpc>
                <a:spcPct val="110000"/>
              </a:lnSpc>
            </a:pPr>
            <a:r>
              <a:rPr lang="en-US" dirty="0"/>
              <a:t>An individualized eating pattern considers health status, skills, literacy, resources and environment.</a:t>
            </a:r>
          </a:p>
          <a:p>
            <a:pPr>
              <a:lnSpc>
                <a:spcPct val="110000"/>
              </a:lnSpc>
              <a:defRPr/>
            </a:pPr>
            <a:r>
              <a:rPr lang="en-US" dirty="0"/>
              <a:t>Address individual nutrition needs based on: </a:t>
            </a:r>
          </a:p>
          <a:p>
            <a:pPr lvl="1">
              <a:lnSpc>
                <a:spcPct val="110000"/>
              </a:lnSpc>
              <a:defRPr/>
            </a:pPr>
            <a:r>
              <a:rPr lang="en-US" sz="3200" dirty="0"/>
              <a:t>personal and cultural preferences, access to food, </a:t>
            </a:r>
            <a:r>
              <a:rPr lang="en-US" sz="3200" dirty="0">
                <a:solidFill>
                  <a:srgbClr val="0070C0"/>
                </a:solidFill>
              </a:rPr>
              <a:t>willingness and barriers</a:t>
            </a:r>
          </a:p>
          <a:p>
            <a:pPr>
              <a:lnSpc>
                <a:spcPct val="90000"/>
              </a:lnSpc>
            </a:pPr>
            <a:endParaRPr lang="en-US" sz="2700" dirty="0"/>
          </a:p>
        </p:txBody>
      </p:sp>
      <p:pic>
        <p:nvPicPr>
          <p:cNvPr id="8" name="Picture 7" descr="A picture containing different, colorful, arranged, fresh&#10;&#10;Description automatically generated">
            <a:extLst>
              <a:ext uri="{FF2B5EF4-FFF2-40B4-BE49-F238E27FC236}">
                <a16:creationId xmlns:a16="http://schemas.microsoft.com/office/drawing/2014/main" id="{2D46FFD7-5162-46D7-A04C-BF7DF9C0A9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02352" y="1364066"/>
            <a:ext cx="3813048" cy="4213312"/>
          </a:xfrm>
          <a:prstGeom prst="rect">
            <a:avLst/>
          </a:prstGeom>
          <a:noFill/>
        </p:spPr>
      </p:pic>
    </p:spTree>
    <p:extLst>
      <p:ext uri="{BB962C8B-B14F-4D97-AF65-F5344CB8AC3E}">
        <p14:creationId xmlns:p14="http://schemas.microsoft.com/office/powerpoint/2010/main" val="315158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Consult for Diabetes Ed</a:t>
            </a:r>
          </a:p>
        </p:txBody>
      </p:sp>
      <p:sp>
        <p:nvSpPr>
          <p:cNvPr id="3" name="Content Placeholder 2"/>
          <p:cNvSpPr>
            <a:spLocks noGrp="1"/>
          </p:cNvSpPr>
          <p:nvPr>
            <p:ph sz="quarter" idx="1"/>
          </p:nvPr>
        </p:nvSpPr>
        <p:spPr/>
        <p:txBody>
          <a:bodyPr/>
          <a:lstStyle/>
          <a:p>
            <a:r>
              <a:rPr lang="en-US" dirty="0"/>
              <a:t>JR, 63 </a:t>
            </a:r>
            <a:r>
              <a:rPr lang="en-US" dirty="0" err="1"/>
              <a:t>yrs</a:t>
            </a:r>
            <a:r>
              <a:rPr lang="en-US" dirty="0"/>
              <a:t>, BMI 32, A1c 9.3%, Type 2 diabetes 10+ years. On Metformin 2000mg daily + Glipizide 20mg. Low income and doesn’t like to drive much due to poor vision.  </a:t>
            </a:r>
          </a:p>
          <a:p>
            <a:r>
              <a:rPr lang="en-US" dirty="0">
                <a:solidFill>
                  <a:srgbClr val="0070C0"/>
                </a:solidFill>
              </a:rPr>
              <a:t>Nutrition</a:t>
            </a:r>
          </a:p>
          <a:p>
            <a:pPr lvl="1"/>
            <a:r>
              <a:rPr lang="en-US" dirty="0"/>
              <a:t>Breakfast – doesn’t really eat. Has cup of coffee</a:t>
            </a:r>
          </a:p>
          <a:p>
            <a:pPr lvl="1"/>
            <a:r>
              <a:rPr lang="en-US" dirty="0"/>
              <a:t>Lunch around 11am – Jimmy Dean</a:t>
            </a:r>
          </a:p>
          <a:p>
            <a:pPr lvl="1"/>
            <a:r>
              <a:rPr lang="en-US" dirty="0"/>
              <a:t>Dinner – Sandwich or burger</a:t>
            </a:r>
          </a:p>
          <a:p>
            <a:pPr lvl="1"/>
            <a:r>
              <a:rPr lang="en-US" dirty="0"/>
              <a:t>Evening – Snacks, crackers, boiled egg</a:t>
            </a:r>
          </a:p>
          <a:p>
            <a:pPr lvl="1"/>
            <a:r>
              <a:rPr lang="en-US" dirty="0"/>
              <a:t>Beverages – Diet sodas, tea, water</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4572000"/>
            <a:ext cx="2143125" cy="1840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45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 </a:t>
            </a:r>
            <a:r>
              <a:rPr lang="en-US" sz="3600" dirty="0"/>
              <a:t>Bryanna is here to Help!</a:t>
            </a:r>
            <a:endParaRPr lang="en-US" dirty="0"/>
          </a:p>
        </p:txBody>
      </p:sp>
      <p:sp>
        <p:nvSpPr>
          <p:cNvPr id="3" name="TextBox 2">
            <a:extLst>
              <a:ext uri="{FF2B5EF4-FFF2-40B4-BE49-F238E27FC236}">
                <a16:creationId xmlns:a16="http://schemas.microsoft.com/office/drawing/2014/main" id="{C7910F69-9F53-44D1-9AF1-8F5A6E0E6477}"/>
              </a:ext>
            </a:extLst>
          </p:cNvPr>
          <p:cNvSpPr txBox="1"/>
          <p:nvPr/>
        </p:nvSpPr>
        <p:spPr>
          <a:xfrm>
            <a:off x="609600" y="4209465"/>
            <a:ext cx="3619500" cy="1508105"/>
          </a:xfrm>
          <a:prstGeom prst="rect">
            <a:avLst/>
          </a:prstGeom>
          <a:noFill/>
        </p:spPr>
        <p:txBody>
          <a:bodyPr wrap="square" rtlCol="0">
            <a:spAutoFit/>
          </a:bodyPr>
          <a:lstStyle/>
          <a:p>
            <a:pPr algn="ctr" defTabSz="685800"/>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818034" y="1295400"/>
            <a:ext cx="4041648" cy="4937760"/>
          </a:xfrm>
        </p:spPr>
        <p:txBody>
          <a:bodyPr>
            <a:normAutofit/>
          </a:bodyPr>
          <a:lstStyle/>
          <a:p>
            <a:pPr marL="0" indent="0" algn="ctr">
              <a:lnSpc>
                <a:spcPct val="120000"/>
              </a:lnSpc>
              <a:buNone/>
              <a:defRPr/>
            </a:pPr>
            <a:r>
              <a:rPr lang="en-US" sz="3000" dirty="0"/>
              <a:t>If you have questions, you can chat with Bryanna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18" y="1371293"/>
            <a:ext cx="4337816" cy="2838172"/>
          </a:xfrm>
          <a:prstGeom prst="rect">
            <a:avLst/>
          </a:prstGeom>
        </p:spPr>
      </p:pic>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a:t>Fooducate</a:t>
            </a:r>
            <a:r>
              <a:rPr lang="en-US" dirty="0"/>
              <a:t> App – gives grade and nutrition info.</a:t>
            </a:r>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a:t>1 tsp sugar =4 </a:t>
            </a:r>
            <a:r>
              <a:rPr lang="en-US" dirty="0" err="1"/>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DA0CDA-9CC4-4A5B-B7D7-66D6DA3C9CB4}"/>
              </a:ext>
            </a:extLst>
          </p:cNvPr>
          <p:cNvPicPr>
            <a:picLocks noChangeAspect="1"/>
          </p:cNvPicPr>
          <p:nvPr/>
        </p:nvPicPr>
        <p:blipFill>
          <a:blip r:embed="rId4"/>
          <a:stretch>
            <a:fillRect/>
          </a:stretch>
        </p:blipFill>
        <p:spPr>
          <a:xfrm>
            <a:off x="216153" y="54526"/>
            <a:ext cx="8842122" cy="6748947"/>
          </a:xfrm>
          <a:prstGeom prst="rect">
            <a:avLst/>
          </a:prstGeom>
        </p:spPr>
      </p:pic>
      <p:pic>
        <p:nvPicPr>
          <p:cNvPr id="28" name="Picture 27">
            <a:extLst>
              <a:ext uri="{FF2B5EF4-FFF2-40B4-BE49-F238E27FC236}">
                <a16:creationId xmlns:a16="http://schemas.microsoft.com/office/drawing/2014/main" id="{57043337-6B07-42B2-92D3-6F0E52FEB2C7}"/>
              </a:ext>
            </a:extLst>
          </p:cNvPr>
          <p:cNvPicPr>
            <a:picLocks noChangeAspect="1"/>
          </p:cNvPicPr>
          <p:nvPr/>
        </p:nvPicPr>
        <p:blipFill>
          <a:blip r:embed="rId5"/>
          <a:stretch>
            <a:fillRect/>
          </a:stretch>
        </p:blipFill>
        <p:spPr>
          <a:xfrm>
            <a:off x="4630918" y="-765"/>
            <a:ext cx="3804642" cy="6440929"/>
          </a:xfrm>
          <a:prstGeom prst="rect">
            <a:avLst/>
          </a:prstGeom>
        </p:spPr>
      </p:pic>
      <p:pic>
        <p:nvPicPr>
          <p:cNvPr id="29" name="Picture 28">
            <a:extLst>
              <a:ext uri="{FF2B5EF4-FFF2-40B4-BE49-F238E27FC236}">
                <a16:creationId xmlns:a16="http://schemas.microsoft.com/office/drawing/2014/main" id="{EBBBBE9C-7AFC-40B0-B499-84BB88EDBFBB}"/>
              </a:ext>
            </a:extLst>
          </p:cNvPr>
          <p:cNvPicPr>
            <a:picLocks noChangeAspect="1"/>
          </p:cNvPicPr>
          <p:nvPr/>
        </p:nvPicPr>
        <p:blipFill>
          <a:blip r:embed="rId6"/>
          <a:stretch>
            <a:fillRect/>
          </a:stretch>
        </p:blipFill>
        <p:spPr>
          <a:xfrm>
            <a:off x="669456" y="608227"/>
            <a:ext cx="3967758" cy="6143625"/>
          </a:xfrm>
          <a:prstGeom prst="rect">
            <a:avLst/>
          </a:prstGeom>
        </p:spPr>
      </p:pic>
    </p:spTree>
    <p:custDataLst>
      <p:tags r:id="rId1"/>
    </p:custDataLst>
    <p:extLst>
      <p:ext uri="{BB962C8B-B14F-4D97-AF65-F5344CB8AC3E}">
        <p14:creationId xmlns:p14="http://schemas.microsoft.com/office/powerpoint/2010/main" val="1156839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1000" fill="hold"/>
                                        <p:tgtEl>
                                          <p:spTgt spid="28"/>
                                        </p:tgtEl>
                                        <p:attrNameLst>
                                          <p:attrName>ppt_w</p:attrName>
                                        </p:attrNameLst>
                                      </p:cBhvr>
                                      <p:tavLst>
                                        <p:tav tm="0">
                                          <p:val>
                                            <p:fltVal val="0"/>
                                          </p:val>
                                        </p:tav>
                                        <p:tav tm="100000">
                                          <p:val>
                                            <p:strVal val="#ppt_w"/>
                                          </p:val>
                                        </p:tav>
                                      </p:tavLst>
                                    </p:anim>
                                    <p:anim calcmode="lin" valueType="num">
                                      <p:cBhvr>
                                        <p:cTn id="16" dur="1000" fill="hold"/>
                                        <p:tgtEl>
                                          <p:spTgt spid="28"/>
                                        </p:tgtEl>
                                        <p:attrNameLst>
                                          <p:attrName>ppt_h</p:attrName>
                                        </p:attrNameLst>
                                      </p:cBhvr>
                                      <p:tavLst>
                                        <p:tav tm="0">
                                          <p:val>
                                            <p:fltVal val="0"/>
                                          </p:val>
                                        </p:tav>
                                        <p:tav tm="100000">
                                          <p:val>
                                            <p:strVal val="#ppt_h"/>
                                          </p:val>
                                        </p:tav>
                                      </p:tavLst>
                                    </p:anim>
                                    <p:anim calcmode="lin" valueType="num">
                                      <p:cBhvr>
                                        <p:cTn id="17" dur="1000" fill="hold"/>
                                        <p:tgtEl>
                                          <p:spTgt spid="28"/>
                                        </p:tgtEl>
                                        <p:attrNameLst>
                                          <p:attrName>style.rotation</p:attrName>
                                        </p:attrNameLst>
                                      </p:cBhvr>
                                      <p:tavLst>
                                        <p:tav tm="0">
                                          <p:val>
                                            <p:fltVal val="90"/>
                                          </p:val>
                                        </p:tav>
                                        <p:tav tm="100000">
                                          <p:val>
                                            <p:fltVal val="0"/>
                                          </p:val>
                                        </p:tav>
                                      </p:tavLst>
                                    </p:anim>
                                    <p:animEffect transition="in" filter="fade">
                                      <p:cBhvr>
                                        <p:cTn id="1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BA80-E0E5-45FC-975F-D1F1AC5BBD71}"/>
              </a:ext>
            </a:extLst>
          </p:cNvPr>
          <p:cNvSpPr>
            <a:spLocks noGrp="1"/>
          </p:cNvSpPr>
          <p:nvPr>
            <p:ph type="title"/>
          </p:nvPr>
        </p:nvSpPr>
        <p:spPr>
          <a:xfrm>
            <a:off x="457200" y="152400"/>
            <a:ext cx="8229600" cy="990600"/>
          </a:xfrm>
        </p:spPr>
        <p:txBody>
          <a:bodyPr anchor="b">
            <a:normAutofit/>
          </a:bodyPr>
          <a:lstStyle/>
          <a:p>
            <a:r>
              <a:rPr lang="en-US" dirty="0"/>
              <a:t>Stretch and Digest Break</a:t>
            </a:r>
          </a:p>
        </p:txBody>
      </p:sp>
      <p:pic>
        <p:nvPicPr>
          <p:cNvPr id="21" name="Content Placeholder 20" descr="A field of flowers&#10;&#10;Description automatically generated with medium confidence">
            <a:extLst>
              <a:ext uri="{FF2B5EF4-FFF2-40B4-BE49-F238E27FC236}">
                <a16:creationId xmlns:a16="http://schemas.microsoft.com/office/drawing/2014/main" id="{EE1105F0-DCB7-40FC-804F-5ACD41634698}"/>
              </a:ext>
            </a:extLst>
          </p:cNvPr>
          <p:cNvPicPr>
            <a:picLocks noGrp="1" noChangeAspect="1"/>
          </p:cNvPicPr>
          <p:nvPr>
            <p:ph sz="quarter"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0160" y="1219200"/>
            <a:ext cx="6583680" cy="4937760"/>
          </a:xfrm>
          <a:noFill/>
        </p:spPr>
      </p:pic>
    </p:spTree>
    <p:extLst>
      <p:ext uri="{BB962C8B-B14F-4D97-AF65-F5344CB8AC3E}">
        <p14:creationId xmlns:p14="http://schemas.microsoft.com/office/powerpoint/2010/main" val="36209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D76703-862D-4989-B5C5-28D50902FD05}"/>
              </a:ext>
            </a:extLst>
          </p:cNvPr>
          <p:cNvSpPr txBox="1"/>
          <p:nvPr/>
        </p:nvSpPr>
        <p:spPr>
          <a:xfrm>
            <a:off x="6553200" y="2857907"/>
            <a:ext cx="1981200" cy="1477328"/>
          </a:xfrm>
          <a:prstGeom prst="rect">
            <a:avLst/>
          </a:prstGeom>
          <a:noFill/>
        </p:spPr>
        <p:txBody>
          <a:bodyPr wrap="square" rtlCol="0">
            <a:spAutoFit/>
          </a:bodyPr>
          <a:lstStyle/>
          <a:p>
            <a:r>
              <a:rPr lang="en-US" dirty="0">
                <a:solidFill>
                  <a:srgbClr val="0070C0"/>
                </a:solidFill>
              </a:rPr>
              <a:t>If type 1, may need some insulin coverage for high fat / protein meals</a:t>
            </a:r>
          </a:p>
        </p:txBody>
      </p:sp>
    </p:spTree>
    <p:custDataLst>
      <p:tags r:id="rId1"/>
    </p:custDataLst>
    <p:extLst>
      <p:ext uri="{BB962C8B-B14F-4D97-AF65-F5344CB8AC3E}">
        <p14:creationId xmlns:p14="http://schemas.microsoft.com/office/powerpoint/2010/main" val="13551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95400"/>
          </a:xfrm>
        </p:spPr>
        <p:txBody>
          <a:bodyPr lIns="91440" tIns="45720" rIns="91440" bIns="45720" anchor="b">
            <a:normAutofit fontScale="90000"/>
          </a:bodyPr>
          <a:lstStyle/>
          <a:p>
            <a:pPr eaLnBrk="1" hangingPunct="1"/>
            <a:r>
              <a:rPr lang="en-US" dirty="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a:t>Starch</a:t>
            </a:r>
          </a:p>
          <a:p>
            <a:pPr eaLnBrk="1" hangingPunct="1">
              <a:buFont typeface="Courier New" pitchFamily="49" charset="0"/>
              <a:buChar char="o"/>
              <a:defRPr/>
            </a:pPr>
            <a:r>
              <a:rPr lang="en-US" dirty="0"/>
              <a:t>Fruit</a:t>
            </a:r>
          </a:p>
          <a:p>
            <a:pPr eaLnBrk="1" hangingPunct="1">
              <a:buFont typeface="Courier New" pitchFamily="49" charset="0"/>
              <a:buChar char="o"/>
              <a:defRPr/>
            </a:pPr>
            <a:r>
              <a:rPr lang="en-US" dirty="0"/>
              <a:t>Milk</a:t>
            </a:r>
          </a:p>
          <a:p>
            <a:pPr eaLnBrk="1" hangingPunct="1">
              <a:buFont typeface="Courier New" pitchFamily="49" charset="0"/>
              <a:buChar char="o"/>
              <a:defRPr/>
            </a:pPr>
            <a:r>
              <a:rPr lang="en-US" dirty="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279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457200" y="1219200"/>
            <a:ext cx="7315200" cy="4937760"/>
          </a:xfrm>
        </p:spPr>
        <p:txBody>
          <a:bodyPr/>
          <a:lstStyle/>
          <a:p>
            <a:r>
              <a:rPr lang="en-US" dirty="0"/>
              <a:t>Which of the following servings equals ~ 15 gms of carbohydrate? (multiple)</a:t>
            </a:r>
          </a:p>
          <a:p>
            <a:pPr marL="548640" lvl="2" indent="0">
              <a:buNone/>
            </a:pPr>
            <a:r>
              <a:rPr lang="en-US" sz="3200" dirty="0"/>
              <a:t>A. ½ B</a:t>
            </a:r>
            <a:r>
              <a:rPr lang="en-US" sz="3600" dirty="0"/>
              <a:t>agel</a:t>
            </a:r>
          </a:p>
          <a:p>
            <a:pPr marL="548640" lvl="2" indent="0">
              <a:buNone/>
            </a:pPr>
            <a:r>
              <a:rPr lang="en-US" sz="3600" dirty="0"/>
              <a:t>B. 1 ¼ cup strawberries</a:t>
            </a:r>
          </a:p>
          <a:p>
            <a:pPr marL="548640" lvl="2" indent="0">
              <a:buNone/>
            </a:pPr>
            <a:r>
              <a:rPr lang="en-US" sz="3600" dirty="0"/>
              <a:t>C. Cup of milk</a:t>
            </a:r>
          </a:p>
          <a:p>
            <a:pPr marL="548640" lvl="2" indent="0">
              <a:buNone/>
            </a:pPr>
            <a:r>
              <a:rPr lang="en-US" sz="3600" dirty="0"/>
              <a:t>D. ½ cup of rice</a:t>
            </a:r>
          </a:p>
          <a:p>
            <a:pPr marL="548640" lvl="2" indent="0">
              <a:buNone/>
            </a:pPr>
            <a:r>
              <a:rPr lang="en-US" sz="3600" dirty="0"/>
              <a:t>E. ½ cup of </a:t>
            </a:r>
            <a:r>
              <a:rPr lang="en-US" sz="3600" dirty="0" err="1"/>
              <a:t>jello</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688080"/>
            <a:ext cx="1747647" cy="2200275"/>
          </a:xfrm>
          <a:prstGeom prst="rect">
            <a:avLst/>
          </a:prstGeom>
        </p:spPr>
      </p:pic>
      <p:sp>
        <p:nvSpPr>
          <p:cNvPr id="5" name="Oval 4"/>
          <p:cNvSpPr/>
          <p:nvPr/>
        </p:nvSpPr>
        <p:spPr>
          <a:xfrm>
            <a:off x="869879" y="2816831"/>
            <a:ext cx="4800600" cy="685800"/>
          </a:xfrm>
          <a:prstGeom prst="ellipse">
            <a:avLst/>
          </a:prstGeom>
          <a:no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Oval 5"/>
          <p:cNvSpPr/>
          <p:nvPr/>
        </p:nvSpPr>
        <p:spPr>
          <a:xfrm>
            <a:off x="533400" y="4788217"/>
            <a:ext cx="4800600" cy="685800"/>
          </a:xfrm>
          <a:prstGeom prst="ellipse">
            <a:avLst/>
          </a:prstGeom>
          <a:noFill/>
          <a:ln w="28575">
            <a:solidFill>
              <a:srgbClr val="7030A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40281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Estimate for </a:t>
            </a:r>
            <a:br>
              <a:rPr lang="en-US" dirty="0">
                <a:latin typeface="Tahoma" pitchFamily="34" charset="0"/>
              </a:rPr>
            </a:br>
            <a:r>
              <a:rPr lang="en-US" dirty="0">
                <a:latin typeface="Tahoma" pitchFamily="34" charset="0"/>
              </a:rPr>
              <a:t>Most Adults (not ADA Std)</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r">
              <a:buNone/>
              <a:defRPr/>
            </a:pPr>
            <a:r>
              <a:rPr lang="en-US" sz="2400" dirty="0"/>
              <a:t>		           </a:t>
            </a:r>
            <a:r>
              <a:rPr lang="en-US" sz="2400" dirty="0">
                <a:solidFill>
                  <a:schemeClr val="tx2">
                    <a:lumMod val="75000"/>
                  </a:schemeClr>
                </a:solidFill>
              </a:rPr>
              <a:t>Carbs affect Post Meal Blood Glucose</a:t>
            </a:r>
          </a:p>
          <a:p>
            <a:pPr algn="r">
              <a:buNone/>
              <a:defRPr/>
            </a:pPr>
            <a:r>
              <a:rPr lang="en-US" sz="2400" dirty="0">
                <a:solidFill>
                  <a:schemeClr val="tx2">
                    <a:lumMod val="75000"/>
                  </a:schemeClr>
                </a:solidFill>
              </a:rPr>
              <a:t>RDA – at least 130 </a:t>
            </a:r>
            <a:r>
              <a:rPr lang="en-US" sz="2400" dirty="0" err="1">
                <a:solidFill>
                  <a:schemeClr val="tx2">
                    <a:lumMod val="75000"/>
                  </a:schemeClr>
                </a:solidFill>
              </a:rPr>
              <a:t>gms</a:t>
            </a:r>
            <a:r>
              <a:rPr lang="en-US" sz="2400" dirty="0">
                <a:solidFill>
                  <a:schemeClr val="tx2">
                    <a:lumMod val="75000"/>
                  </a:schemeClr>
                </a:solidFill>
              </a:rPr>
              <a:t> of Carb a day</a:t>
            </a:r>
          </a:p>
          <a:p>
            <a:pPr algn="r">
              <a:buNone/>
              <a:defRPr/>
            </a:pPr>
            <a:r>
              <a:rPr lang="en-US" sz="2400" dirty="0">
                <a:solidFill>
                  <a:schemeClr val="tx2">
                    <a:lumMod val="75000"/>
                  </a:schemeClr>
                </a:solidFill>
              </a:rPr>
              <a:t>PWD get about 45% of </a:t>
            </a:r>
            <a:r>
              <a:rPr lang="en-US" sz="2400" dirty="0" err="1">
                <a:solidFill>
                  <a:schemeClr val="tx2">
                    <a:lumMod val="75000"/>
                  </a:schemeClr>
                </a:solidFill>
              </a:rPr>
              <a:t>cals</a:t>
            </a:r>
            <a:r>
              <a:rPr lang="en-US" sz="2400" dirty="0">
                <a:solidFill>
                  <a:schemeClr val="tx2">
                    <a:lumMod val="75000"/>
                  </a:schemeClr>
                </a:solidFill>
              </a:rPr>
              <a:t> from carbs </a:t>
            </a: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8204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251555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170858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075" y="1426256"/>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57627"/>
            <a:ext cx="8229600" cy="1145866"/>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401689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0293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8FBE554-D097-0066-8F95-A640A40B3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580" y="3219171"/>
            <a:ext cx="2866490" cy="1906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 letter&#10;&#10;Description automatically generated with medium confidence">
            <a:extLst>
              <a:ext uri="{FF2B5EF4-FFF2-40B4-BE49-F238E27FC236}">
                <a16:creationId xmlns:a16="http://schemas.microsoft.com/office/drawing/2014/main" id="{21E94BDC-B090-8C21-3040-EA69B96C3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59" y="234714"/>
            <a:ext cx="8206082" cy="1524253"/>
          </a:xfrm>
          <a:prstGeom prst="rect">
            <a:avLst/>
          </a:prstGeom>
        </p:spPr>
      </p:pic>
      <p:sp>
        <p:nvSpPr>
          <p:cNvPr id="6" name="TextBox 5">
            <a:extLst>
              <a:ext uri="{FF2B5EF4-FFF2-40B4-BE49-F238E27FC236}">
                <a16:creationId xmlns:a16="http://schemas.microsoft.com/office/drawing/2014/main" id="{EE3F5663-4721-AF36-18C3-7365212847F6}"/>
              </a:ext>
            </a:extLst>
          </p:cNvPr>
          <p:cNvSpPr txBox="1"/>
          <p:nvPr/>
        </p:nvSpPr>
        <p:spPr>
          <a:xfrm>
            <a:off x="5791200" y="2454710"/>
            <a:ext cx="3143250" cy="646331"/>
          </a:xfrm>
          <a:prstGeom prst="rect">
            <a:avLst/>
          </a:prstGeom>
          <a:noFill/>
        </p:spPr>
        <p:txBody>
          <a:bodyPr wrap="square" rtlCol="0">
            <a:spAutoFit/>
          </a:bodyPr>
          <a:lstStyle/>
          <a:p>
            <a:pPr algn="ctr"/>
            <a:r>
              <a:rPr lang="en-US" dirty="0"/>
              <a:t>Level 2 – ADA Standards of Care Explained 2024</a:t>
            </a:r>
          </a:p>
        </p:txBody>
      </p:sp>
      <p:pic>
        <p:nvPicPr>
          <p:cNvPr id="9" name="Picture 8">
            <a:extLst>
              <a:ext uri="{FF2B5EF4-FFF2-40B4-BE49-F238E27FC236}">
                <a16:creationId xmlns:a16="http://schemas.microsoft.com/office/drawing/2014/main" id="{DD05D13E-9BCF-0546-D455-65DF48785E3F}"/>
              </a:ext>
            </a:extLst>
          </p:cNvPr>
          <p:cNvPicPr>
            <a:picLocks noChangeAspect="1"/>
          </p:cNvPicPr>
          <p:nvPr/>
        </p:nvPicPr>
        <p:blipFill>
          <a:blip r:embed="rId4"/>
          <a:stretch>
            <a:fillRect/>
          </a:stretch>
        </p:blipFill>
        <p:spPr>
          <a:xfrm>
            <a:off x="173607" y="1889400"/>
            <a:ext cx="5495771" cy="4565759"/>
          </a:xfrm>
          <a:prstGeom prst="rect">
            <a:avLst/>
          </a:prstGeom>
        </p:spPr>
      </p:pic>
    </p:spTree>
    <p:extLst>
      <p:ext uri="{BB962C8B-B14F-4D97-AF65-F5344CB8AC3E}">
        <p14:creationId xmlns:p14="http://schemas.microsoft.com/office/powerpoint/2010/main" val="1833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22 teaspoons of added sugar a day</a:t>
            </a:r>
          </a:p>
        </p:txBody>
      </p:sp>
      <p:sp>
        <p:nvSpPr>
          <p:cNvPr id="3" name="Content Placeholder 2"/>
          <p:cNvSpPr>
            <a:spLocks noGrp="1"/>
          </p:cNvSpPr>
          <p:nvPr>
            <p:ph idx="1"/>
          </p:nvPr>
        </p:nvSpPr>
        <p:spPr>
          <a:xfrm>
            <a:off x="609600" y="1600200"/>
            <a:ext cx="5791200" cy="4953000"/>
          </a:xfrm>
        </p:spPr>
        <p:txBody>
          <a:bodyPr>
            <a:normAutofit/>
          </a:bodyPr>
          <a:lstStyle/>
          <a:p>
            <a:r>
              <a:rPr lang="en-US" dirty="0"/>
              <a:t>WHO and AHA – Goal 6 teaspoons a Day</a:t>
            </a:r>
            <a:endParaRPr lang="en-US" dirty="0">
              <a:effectLst/>
            </a:endParaRPr>
          </a:p>
          <a:p>
            <a:r>
              <a:rPr lang="en-US" dirty="0">
                <a:effectLst/>
              </a:rPr>
              <a:t>1 tsp = 4 </a:t>
            </a:r>
            <a:r>
              <a:rPr lang="en-US" dirty="0" err="1">
                <a:effectLst/>
              </a:rPr>
              <a:t>gms</a:t>
            </a:r>
            <a:r>
              <a:rPr lang="en-US" dirty="0">
                <a:effectLst/>
              </a:rPr>
              <a:t> sugar (15 </a:t>
            </a:r>
            <a:r>
              <a:rPr lang="en-US" dirty="0" err="1">
                <a:effectLst/>
              </a:rPr>
              <a:t>cals</a:t>
            </a:r>
            <a:r>
              <a:rPr lang="en-US" dirty="0">
                <a:effectLst/>
              </a:rPr>
              <a:t>)</a:t>
            </a:r>
          </a:p>
          <a:p>
            <a:r>
              <a:rPr lang="en-US" dirty="0"/>
              <a:t>15cals x 22 teaspoons a day = </a:t>
            </a:r>
          </a:p>
          <a:p>
            <a:pPr lvl="1"/>
            <a:r>
              <a:rPr lang="en-US" dirty="0"/>
              <a:t>330 </a:t>
            </a:r>
            <a:r>
              <a:rPr lang="en-US" dirty="0" err="1"/>
              <a:t>cals</a:t>
            </a:r>
            <a:r>
              <a:rPr lang="en-US" dirty="0"/>
              <a:t> a day just from added sugars</a:t>
            </a:r>
            <a:br>
              <a:rPr lang="en-US" dirty="0">
                <a:effectLst/>
              </a:rPr>
            </a:br>
            <a:endParaRPr lang="en-US" dirty="0">
              <a:effectLst/>
            </a:endParaRPr>
          </a:p>
          <a:p>
            <a:r>
              <a:rPr lang="en-US" dirty="0">
                <a:effectLst/>
              </a:rPr>
              <a:t> One soda has 12 </a:t>
            </a:r>
            <a:r>
              <a:rPr lang="en-US" dirty="0" err="1">
                <a:effectLst/>
              </a:rPr>
              <a:t>tsps</a:t>
            </a:r>
            <a:r>
              <a:rPr lang="en-US" dirty="0">
                <a:effectLst/>
              </a:rPr>
              <a:t> sugar</a:t>
            </a:r>
          </a:p>
          <a:p>
            <a:r>
              <a:rPr lang="en-US" dirty="0"/>
              <a:t>New labels list added sugar</a:t>
            </a:r>
            <a:endParaRPr lang="en-US" dirty="0">
              <a:effectLst/>
            </a:endParaRPr>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328730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2" y="304800"/>
            <a:ext cx="8458200" cy="869373"/>
          </a:xfrm>
        </p:spPr>
        <p:txBody>
          <a:bodyPr>
            <a:noAutofit/>
          </a:bodyPr>
          <a:lstStyle/>
          <a:p>
            <a:r>
              <a:rPr lang="en-US" sz="3600" dirty="0"/>
              <a:t>Reduce refined Carbs, Added Sugars - ADA</a:t>
            </a:r>
          </a:p>
        </p:txBody>
      </p:sp>
      <p:sp>
        <p:nvSpPr>
          <p:cNvPr id="3" name="Content Placeholder 2"/>
          <p:cNvSpPr>
            <a:spLocks noGrp="1"/>
          </p:cNvSpPr>
          <p:nvPr>
            <p:ph sz="quarter" idx="1"/>
          </p:nvPr>
        </p:nvSpPr>
        <p:spPr>
          <a:xfrm>
            <a:off x="381000" y="1295400"/>
            <a:ext cx="4495800" cy="5029200"/>
          </a:xfrm>
        </p:spPr>
        <p:txBody>
          <a:bodyPr>
            <a:normAutofit lnSpcReduction="10000"/>
          </a:bodyPr>
          <a:lstStyle/>
          <a:p>
            <a:r>
              <a:rPr lang="en-US" dirty="0"/>
              <a:t>To control </a:t>
            </a:r>
            <a:r>
              <a:rPr lang="en-US" dirty="0" err="1"/>
              <a:t>wt</a:t>
            </a:r>
            <a:r>
              <a:rPr lang="en-US" dirty="0"/>
              <a:t>, reduce risk of CVD and fatty liver disease</a:t>
            </a:r>
          </a:p>
          <a:p>
            <a:r>
              <a:rPr lang="en-US" dirty="0"/>
              <a:t> ADA strongly discourages consumption of:</a:t>
            </a:r>
          </a:p>
          <a:p>
            <a:pPr lvl="1"/>
            <a:r>
              <a:rPr lang="en-US" dirty="0"/>
              <a:t>Sugar sweetened beverages</a:t>
            </a:r>
          </a:p>
          <a:p>
            <a:pPr lvl="1"/>
            <a:r>
              <a:rPr lang="en-US" dirty="0"/>
              <a:t>Processed “low-fat” or “non-fat” foods with high amounts of refined grains &amp; added sugar</a:t>
            </a:r>
          </a:p>
          <a:p>
            <a:pPr lvl="1"/>
            <a:endParaRPr lang="en-US" dirty="0"/>
          </a:p>
          <a:p>
            <a:pPr lvl="1"/>
            <a:endParaRPr lang="en-US" dirty="0"/>
          </a:p>
          <a:p>
            <a:pPr lvl="1"/>
            <a:endParaRPr lang="en-US" dirty="0"/>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74057"/>
            <a:ext cx="3747553" cy="284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81600" y="4169095"/>
            <a:ext cx="3442753" cy="1631216"/>
          </a:xfrm>
          <a:prstGeom prst="rect">
            <a:avLst/>
          </a:prstGeom>
          <a:noFill/>
        </p:spPr>
        <p:txBody>
          <a:bodyPr wrap="square" rtlCol="0">
            <a:spAutoFit/>
          </a:bodyPr>
          <a:lstStyle/>
          <a:p>
            <a:r>
              <a:rPr lang="en-US" sz="2000" i="1" dirty="0"/>
              <a:t>Sugary and processed foods can displace healthier, more nutrient dense food choices</a:t>
            </a:r>
          </a:p>
          <a:p>
            <a:endParaRPr lang="en-US" sz="2000" i="1" dirty="0"/>
          </a:p>
          <a:p>
            <a:r>
              <a:rPr lang="en-US" sz="2000" i="1" dirty="0"/>
              <a:t>Water is best</a:t>
            </a:r>
          </a:p>
        </p:txBody>
      </p:sp>
    </p:spTree>
    <p:extLst>
      <p:ext uri="{BB962C8B-B14F-4D97-AF65-F5344CB8AC3E}">
        <p14:creationId xmlns:p14="http://schemas.microsoft.com/office/powerpoint/2010/main" val="357049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Non-Nutritive Sweeteners</a:t>
            </a:r>
          </a:p>
        </p:txBody>
      </p:sp>
      <p:sp>
        <p:nvSpPr>
          <p:cNvPr id="3" name="Content Placeholder 2"/>
          <p:cNvSpPr>
            <a:spLocks noGrp="1"/>
          </p:cNvSpPr>
          <p:nvPr>
            <p:ph sz="quarter" idx="1"/>
          </p:nvPr>
        </p:nvSpPr>
        <p:spPr>
          <a:xfrm>
            <a:off x="457200" y="1219200"/>
            <a:ext cx="4648200" cy="4937760"/>
          </a:xfrm>
        </p:spPr>
        <p:txBody>
          <a:bodyPr>
            <a:normAutofit lnSpcReduction="10000"/>
          </a:bodyPr>
          <a:lstStyle/>
          <a:p>
            <a:r>
              <a:rPr lang="en-US" dirty="0"/>
              <a:t>Use can reduce overall calorie intake if substituting for sugary beverages</a:t>
            </a:r>
          </a:p>
          <a:p>
            <a:r>
              <a:rPr lang="en-US" dirty="0"/>
              <a:t>But overall, people are encouraged to decrease both sweetened and non-sweetened beverages.</a:t>
            </a:r>
          </a:p>
          <a:p>
            <a:r>
              <a:rPr lang="en-US" dirty="0"/>
              <a:t>Emphasize water intake.</a:t>
            </a:r>
          </a:p>
        </p:txBody>
      </p:sp>
      <p:pic>
        <p:nvPicPr>
          <p:cNvPr id="5" name="Picture 4"/>
          <p:cNvPicPr>
            <a:picLocks noChangeAspect="1"/>
          </p:cNvPicPr>
          <p:nvPr/>
        </p:nvPicPr>
        <p:blipFill>
          <a:blip r:embed="rId2"/>
          <a:stretch>
            <a:fillRect/>
          </a:stretch>
        </p:blipFill>
        <p:spPr>
          <a:xfrm>
            <a:off x="5715000" y="1295400"/>
            <a:ext cx="2971800" cy="4267505"/>
          </a:xfrm>
          <a:prstGeom prst="rect">
            <a:avLst/>
          </a:prstGeom>
        </p:spPr>
      </p:pic>
    </p:spTree>
    <p:extLst>
      <p:ext uri="{BB962C8B-B14F-4D97-AF65-F5344CB8AC3E}">
        <p14:creationId xmlns:p14="http://schemas.microsoft.com/office/powerpoint/2010/main" val="39829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76200"/>
            <a:ext cx="5479184"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Mediterranean Diet Pyramid</a:t>
            </a:r>
          </a:p>
        </p:txBody>
      </p:sp>
    </p:spTree>
    <p:extLst>
      <p:ext uri="{BB962C8B-B14F-4D97-AF65-F5344CB8AC3E}">
        <p14:creationId xmlns:p14="http://schemas.microsoft.com/office/powerpoint/2010/main" val="26153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04800" y="266700"/>
            <a:ext cx="8382000" cy="762000"/>
          </a:xfrm>
        </p:spPr>
        <p:txBody>
          <a:bodyPr>
            <a:normAutofit/>
          </a:bodyPr>
          <a:lstStyle/>
          <a:p>
            <a:r>
              <a:rPr lang="en-US" dirty="0"/>
              <a:t>USDA  www.myplate.gov</a:t>
            </a:r>
          </a:p>
        </p:txBody>
      </p:sp>
      <p:sp>
        <p:nvSpPr>
          <p:cNvPr id="5123" name="Content Placeholder 2"/>
          <p:cNvSpPr>
            <a:spLocks noGrp="1"/>
          </p:cNvSpPr>
          <p:nvPr>
            <p:ph sz="quarter" idx="1"/>
          </p:nvPr>
        </p:nvSpPr>
        <p:spPr>
          <a:xfrm>
            <a:off x="457200" y="1219200"/>
            <a:ext cx="8229600" cy="4937760"/>
          </a:xfrm>
        </p:spPr>
        <p:txBody>
          <a:bodyPr>
            <a:normAutofit/>
          </a:bodyPr>
          <a:lstStyle/>
          <a:p>
            <a:pPr marL="0" indent="0">
              <a:buFont typeface="Wingdings" pitchFamily="2" charset="2"/>
              <a:buNone/>
              <a:defRPr/>
            </a:pPr>
            <a:r>
              <a:rPr lang="en-US" sz="2400" b="1" i="1" dirty="0"/>
              <a:t>Balancing Calories</a:t>
            </a:r>
            <a:r>
              <a:rPr lang="en-US" sz="2400" dirty="0"/>
              <a:t>   </a:t>
            </a:r>
          </a:p>
          <a:p>
            <a:pPr>
              <a:defRPr/>
            </a:pPr>
            <a:r>
              <a:rPr lang="en-US" sz="2400" dirty="0"/>
              <a:t>Enjoy your food, but eat less.   </a:t>
            </a:r>
          </a:p>
          <a:p>
            <a:pPr>
              <a:defRPr/>
            </a:pPr>
            <a:r>
              <a:rPr lang="en-US" sz="2400" dirty="0"/>
              <a:t>Avoid oversized portions.     </a:t>
            </a:r>
          </a:p>
          <a:p>
            <a:pPr marL="0" indent="0">
              <a:buFont typeface="Wingdings" pitchFamily="2" charset="2"/>
              <a:buNone/>
              <a:defRPr/>
            </a:pPr>
            <a:r>
              <a:rPr lang="en-US" sz="2400" b="1" i="1" dirty="0"/>
              <a:t>Foods to Increase</a:t>
            </a:r>
            <a:r>
              <a:rPr lang="en-US" sz="2400" dirty="0"/>
              <a:t>   </a:t>
            </a:r>
          </a:p>
          <a:p>
            <a:pPr>
              <a:defRPr/>
            </a:pPr>
            <a:r>
              <a:rPr lang="en-US" sz="2400" dirty="0"/>
              <a:t>Make half your plate fruits and vegetables.   </a:t>
            </a:r>
          </a:p>
          <a:p>
            <a:pPr>
              <a:defRPr/>
            </a:pPr>
            <a:r>
              <a:rPr lang="en-US" sz="2400" dirty="0"/>
              <a:t>Make at least half your grains whole grains.  </a:t>
            </a:r>
          </a:p>
          <a:p>
            <a:pPr>
              <a:defRPr/>
            </a:pPr>
            <a:r>
              <a:rPr lang="en-US" sz="2400" dirty="0"/>
              <a:t> Switch to fat-free or low-fat (1%) milk.    </a:t>
            </a:r>
          </a:p>
          <a:p>
            <a:pPr marL="0" indent="0">
              <a:buFont typeface="Wingdings" pitchFamily="2" charset="2"/>
              <a:buNone/>
              <a:defRPr/>
            </a:pPr>
            <a:r>
              <a:rPr lang="en-US" sz="2400" b="1" i="1" dirty="0"/>
              <a:t>Foods to Reduce</a:t>
            </a:r>
            <a:r>
              <a:rPr lang="en-US" sz="2400" dirty="0"/>
              <a:t>  </a:t>
            </a:r>
          </a:p>
          <a:p>
            <a:pPr>
              <a:defRPr/>
            </a:pPr>
            <a:r>
              <a:rPr lang="en-US" sz="2400" dirty="0"/>
              <a:t> Compare sodium in foods like soup, bread, and frozen meals ― and choose the foods with lower numbers.   </a:t>
            </a:r>
          </a:p>
          <a:p>
            <a:pPr>
              <a:buFont typeface="Arial" pitchFamily="34" charset="0"/>
              <a:buChar char="•"/>
              <a:defRPr/>
            </a:pPr>
            <a:r>
              <a:rPr lang="en-US" sz="2400" dirty="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38200"/>
            <a:ext cx="2721571"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084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29808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D87E112F-6002-9136-FEE0-BB02EF870CD8}"/>
              </a:ext>
            </a:extLst>
          </p:cNvPr>
          <p:cNvSpPr>
            <a:spLocks noGrp="1"/>
          </p:cNvSpPr>
          <p:nvPr>
            <p:ph type="title"/>
          </p:nvPr>
        </p:nvSpPr>
        <p:spPr>
          <a:xfrm>
            <a:off x="6324600" y="304800"/>
            <a:ext cx="2514600" cy="838200"/>
          </a:xfrm>
        </p:spPr>
        <p:txBody>
          <a:bodyPr/>
          <a:lstStyle/>
          <a:p>
            <a:r>
              <a:rPr lang="en-US" dirty="0"/>
              <a:t>OLDWAYS</a:t>
            </a:r>
          </a:p>
        </p:txBody>
      </p:sp>
      <p:sp>
        <p:nvSpPr>
          <p:cNvPr id="1033" name="Text Placeholder 2">
            <a:extLst>
              <a:ext uri="{FF2B5EF4-FFF2-40B4-BE49-F238E27FC236}">
                <a16:creationId xmlns:a16="http://schemas.microsoft.com/office/drawing/2014/main" id="{B5DADA4A-FE13-532F-A4DC-AC7BC7076EB6}"/>
              </a:ext>
            </a:extLst>
          </p:cNvPr>
          <p:cNvSpPr>
            <a:spLocks noGrp="1"/>
          </p:cNvSpPr>
          <p:nvPr>
            <p:ph type="body" idx="2"/>
          </p:nvPr>
        </p:nvSpPr>
        <p:spPr>
          <a:xfrm>
            <a:off x="6324600" y="1219200"/>
            <a:ext cx="2514600" cy="4843463"/>
          </a:xfrm>
        </p:spPr>
        <p:txBody>
          <a:bodyPr/>
          <a:lstStyle/>
          <a:p>
            <a:r>
              <a:rPr lang="en-US" dirty="0"/>
              <a:t>https://oldwayspt.org/traditional-diets/vegetarian-vegan-diet</a:t>
            </a:r>
          </a:p>
        </p:txBody>
      </p:sp>
      <p:pic>
        <p:nvPicPr>
          <p:cNvPr id="1026" name="Picture 2" descr="Oldways Vegetarian/Vegan Diet Pyramid | Oldways">
            <a:extLst>
              <a:ext uri="{FF2B5EF4-FFF2-40B4-BE49-F238E27FC236}">
                <a16:creationId xmlns:a16="http://schemas.microsoft.com/office/drawing/2014/main" id="{57C3138F-F41F-E819-F4B0-B2E3AD100477}"/>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457200" y="152399"/>
            <a:ext cx="5149214" cy="6753069"/>
          </a:xfrm>
          <a:prstGeom prst="rect">
            <a:avLst/>
          </a:prstGeom>
          <a:solidFill>
            <a:srgbClr val="FFFFFF"/>
          </a:solidFill>
        </p:spPr>
      </p:pic>
    </p:spTree>
    <p:extLst>
      <p:ext uri="{BB962C8B-B14F-4D97-AF65-F5344CB8AC3E}">
        <p14:creationId xmlns:p14="http://schemas.microsoft.com/office/powerpoint/2010/main" val="423799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Consult for Diabetes Ed</a:t>
            </a:r>
          </a:p>
        </p:txBody>
      </p:sp>
      <p:sp>
        <p:nvSpPr>
          <p:cNvPr id="3" name="Content Placeholder 2"/>
          <p:cNvSpPr>
            <a:spLocks noGrp="1"/>
          </p:cNvSpPr>
          <p:nvPr>
            <p:ph sz="quarter" idx="1"/>
          </p:nvPr>
        </p:nvSpPr>
        <p:spPr/>
        <p:txBody>
          <a:bodyPr/>
          <a:lstStyle/>
          <a:p>
            <a:r>
              <a:rPr lang="en-US" dirty="0"/>
              <a:t>JR, 63 </a:t>
            </a:r>
            <a:r>
              <a:rPr lang="en-US" dirty="0" err="1"/>
              <a:t>yrs</a:t>
            </a:r>
            <a:r>
              <a:rPr lang="en-US" dirty="0"/>
              <a:t>, BMI 32, A1c 9.3%, Type 2 diabetes 10+ years. On Metformin 2000mg daily + Glipizide 20mg. Low income and doesn’t like to drive much due to poor vision.  </a:t>
            </a:r>
          </a:p>
          <a:p>
            <a:r>
              <a:rPr lang="en-US" dirty="0">
                <a:solidFill>
                  <a:srgbClr val="0070C0"/>
                </a:solidFill>
              </a:rPr>
              <a:t>Nutrition</a:t>
            </a:r>
          </a:p>
          <a:p>
            <a:pPr lvl="1"/>
            <a:r>
              <a:rPr lang="en-US" dirty="0"/>
              <a:t>Breakfast – doesn’t really eat. Has cup of coffee</a:t>
            </a:r>
          </a:p>
          <a:p>
            <a:pPr lvl="1"/>
            <a:r>
              <a:rPr lang="en-US" dirty="0"/>
              <a:t>Lunch around 11am – Jimmy Dean</a:t>
            </a:r>
          </a:p>
          <a:p>
            <a:pPr lvl="1"/>
            <a:r>
              <a:rPr lang="en-US" dirty="0"/>
              <a:t>Dinner – Sandwich or burger</a:t>
            </a:r>
          </a:p>
          <a:p>
            <a:pPr lvl="1"/>
            <a:r>
              <a:rPr lang="en-US" dirty="0"/>
              <a:t>Evening – Snacks, crackers, boiled egg</a:t>
            </a:r>
          </a:p>
          <a:p>
            <a:pPr lvl="1"/>
            <a:r>
              <a:rPr lang="en-US" dirty="0"/>
              <a:t>Beverages – Diet sodas, tea, water</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4572000"/>
            <a:ext cx="2143125" cy="1840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FE39110-C918-4F0B-AA2F-D4D0FE4F6072}"/>
              </a:ext>
            </a:extLst>
          </p:cNvPr>
          <p:cNvSpPr txBox="1"/>
          <p:nvPr/>
        </p:nvSpPr>
        <p:spPr>
          <a:xfrm>
            <a:off x="609600" y="1219200"/>
            <a:ext cx="8077200" cy="2031325"/>
          </a:xfrm>
          <a:prstGeom prst="rect">
            <a:avLst/>
          </a:prstGeom>
          <a:solidFill>
            <a:schemeClr val="bg2"/>
          </a:solidFill>
        </p:spPr>
        <p:txBody>
          <a:bodyPr wrap="square" rtlCol="0">
            <a:spAutoFit/>
          </a:bodyPr>
          <a:lstStyle/>
          <a:p>
            <a:pPr algn="ctr"/>
            <a:r>
              <a:rPr lang="en-US" b="1" dirty="0"/>
              <a:t>Strategies?</a:t>
            </a:r>
          </a:p>
          <a:p>
            <a:pPr algn="ctr"/>
            <a:r>
              <a:rPr lang="en-US" dirty="0"/>
              <a:t>What is JR doing right?</a:t>
            </a:r>
          </a:p>
          <a:p>
            <a:pPr algn="ctr"/>
            <a:r>
              <a:rPr lang="en-US" dirty="0"/>
              <a:t>Plate method?</a:t>
            </a:r>
          </a:p>
          <a:p>
            <a:pPr algn="ctr"/>
            <a:r>
              <a:rPr lang="en-US" dirty="0"/>
              <a:t>Increase fruit / veggie intake – canned or frozen</a:t>
            </a:r>
          </a:p>
          <a:p>
            <a:pPr algn="ctr"/>
            <a:r>
              <a:rPr lang="en-US" dirty="0"/>
              <a:t>Add in beans, chili, soups (lower sodium)</a:t>
            </a:r>
          </a:p>
          <a:p>
            <a:pPr algn="ctr"/>
            <a:r>
              <a:rPr lang="en-US" dirty="0"/>
              <a:t>Include, Yogurt, Nuts, oatmeal, wheat toast</a:t>
            </a:r>
          </a:p>
          <a:p>
            <a:pPr algn="ctr"/>
            <a:r>
              <a:rPr lang="en-US" dirty="0"/>
              <a:t>Refer to RD / RDN</a:t>
            </a:r>
          </a:p>
        </p:txBody>
      </p:sp>
    </p:spTree>
    <p:extLst>
      <p:ext uri="{BB962C8B-B14F-4D97-AF65-F5344CB8AC3E}">
        <p14:creationId xmlns:p14="http://schemas.microsoft.com/office/powerpoint/2010/main" val="26988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sz="quarter" idx="1"/>
          </p:nvPr>
        </p:nvSpPr>
        <p:spPr>
          <a:xfrm>
            <a:off x="457200" y="1219200"/>
            <a:ext cx="7315200" cy="4937760"/>
          </a:xfrm>
        </p:spPr>
        <p:txBody>
          <a:bodyPr>
            <a:normAutofit/>
          </a:bodyPr>
          <a:lstStyle/>
          <a:p>
            <a:r>
              <a:rPr lang="en-US" sz="3900" dirty="0"/>
              <a:t>If someone with diabetes is underweight, what are some possible causes?  </a:t>
            </a:r>
          </a:p>
          <a:p>
            <a:pPr marL="548640" lvl="2" indent="0">
              <a:buNone/>
            </a:pPr>
            <a:r>
              <a:rPr lang="en-US" sz="3600" dirty="0"/>
              <a:t>A. Taking less insulin than needed</a:t>
            </a:r>
          </a:p>
          <a:p>
            <a:pPr marL="548640" lvl="2" indent="0">
              <a:buNone/>
            </a:pPr>
            <a:r>
              <a:rPr lang="en-US" sz="3500" dirty="0"/>
              <a:t>B. Disordered eating</a:t>
            </a:r>
          </a:p>
          <a:p>
            <a:pPr marL="548640" lvl="2" indent="0">
              <a:buNone/>
            </a:pPr>
            <a:r>
              <a:rPr lang="en-US" sz="3500" dirty="0"/>
              <a:t>C. Finances</a:t>
            </a:r>
          </a:p>
          <a:p>
            <a:pPr marL="548640" lvl="2" indent="0">
              <a:buNone/>
            </a:pPr>
            <a:r>
              <a:rPr lang="en-US" sz="3500" dirty="0"/>
              <a:t>D. Poor dentition</a:t>
            </a:r>
          </a:p>
          <a:p>
            <a:pPr marL="548640" lvl="2" indent="0">
              <a:buNone/>
            </a:pPr>
            <a:r>
              <a:rPr lang="en-US" sz="3500" dirty="0"/>
              <a:t>E. All of the above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353" y="2057400"/>
            <a:ext cx="1747647" cy="2200275"/>
          </a:xfrm>
          <a:prstGeom prst="rect">
            <a:avLst/>
          </a:prstGeom>
        </p:spPr>
      </p:pic>
      <p:sp>
        <p:nvSpPr>
          <p:cNvPr id="5" name="Oval 4">
            <a:extLst>
              <a:ext uri="{FF2B5EF4-FFF2-40B4-BE49-F238E27FC236}">
                <a16:creationId xmlns:a16="http://schemas.microsoft.com/office/drawing/2014/main" id="{DE1E4993-9AFD-DDA2-B08C-F251C49080A9}"/>
              </a:ext>
            </a:extLst>
          </p:cNvPr>
          <p:cNvSpPr/>
          <p:nvPr/>
        </p:nvSpPr>
        <p:spPr>
          <a:xfrm>
            <a:off x="457200" y="5425048"/>
            <a:ext cx="4648200" cy="685800"/>
          </a:xfrm>
          <a:prstGeom prst="ellipse">
            <a:avLst/>
          </a:prstGeom>
          <a:no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395491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CCA1-BE24-8EF9-0FB2-7EE42718099D}"/>
              </a:ext>
            </a:extLst>
          </p:cNvPr>
          <p:cNvSpPr>
            <a:spLocks noGrp="1"/>
          </p:cNvSpPr>
          <p:nvPr>
            <p:ph type="title"/>
          </p:nvPr>
        </p:nvSpPr>
        <p:spPr/>
        <p:txBody>
          <a:bodyPr/>
          <a:lstStyle/>
          <a:p>
            <a:r>
              <a:rPr lang="en-US" dirty="0"/>
              <a:t>Disordered Eating</a:t>
            </a:r>
          </a:p>
        </p:txBody>
      </p:sp>
      <p:sp>
        <p:nvSpPr>
          <p:cNvPr id="3" name="Content Placeholder 2">
            <a:extLst>
              <a:ext uri="{FF2B5EF4-FFF2-40B4-BE49-F238E27FC236}">
                <a16:creationId xmlns:a16="http://schemas.microsoft.com/office/drawing/2014/main" id="{C71A509C-239B-7100-60FA-7B1AFAA14563}"/>
              </a:ext>
            </a:extLst>
          </p:cNvPr>
          <p:cNvSpPr>
            <a:spLocks noGrp="1"/>
          </p:cNvSpPr>
          <p:nvPr>
            <p:ph sz="quarter" idx="1"/>
          </p:nvPr>
        </p:nvSpPr>
        <p:spPr>
          <a:xfrm>
            <a:off x="304800" y="1295400"/>
            <a:ext cx="4041648" cy="4937760"/>
          </a:xfrm>
        </p:spPr>
        <p:txBody>
          <a:bodyPr>
            <a:normAutofit fontScale="85000" lnSpcReduction="20000"/>
          </a:bodyPr>
          <a:lstStyle/>
          <a:p>
            <a:r>
              <a:rPr lang="en-US" dirty="0"/>
              <a:t>For people with type 1</a:t>
            </a:r>
          </a:p>
          <a:p>
            <a:pPr lvl="1">
              <a:lnSpc>
                <a:spcPct val="120000"/>
              </a:lnSpc>
            </a:pPr>
            <a:r>
              <a:rPr lang="en-US" dirty="0"/>
              <a:t>insulin omission causing glycosuria in order to lose weight is the most reported disordered eating behavior </a:t>
            </a:r>
          </a:p>
          <a:p>
            <a:pPr lvl="1">
              <a:lnSpc>
                <a:spcPct val="120000"/>
              </a:lnSpc>
            </a:pPr>
            <a:r>
              <a:rPr lang="en-US" dirty="0"/>
              <a:t>Have high rates of diabetes distress and fear of hypoglycemia.</a:t>
            </a:r>
          </a:p>
        </p:txBody>
      </p:sp>
      <p:sp>
        <p:nvSpPr>
          <p:cNvPr id="4" name="Content Placeholder 3">
            <a:extLst>
              <a:ext uri="{FF2B5EF4-FFF2-40B4-BE49-F238E27FC236}">
                <a16:creationId xmlns:a16="http://schemas.microsoft.com/office/drawing/2014/main" id="{57D4C499-A167-49F7-0B8B-46A2249924D8}"/>
              </a:ext>
            </a:extLst>
          </p:cNvPr>
          <p:cNvSpPr>
            <a:spLocks noGrp="1"/>
          </p:cNvSpPr>
          <p:nvPr>
            <p:ph sz="quarter" idx="2"/>
          </p:nvPr>
        </p:nvSpPr>
        <p:spPr>
          <a:xfrm>
            <a:off x="4632198" y="1216152"/>
            <a:ext cx="4041648" cy="5260848"/>
          </a:xfrm>
        </p:spPr>
        <p:txBody>
          <a:bodyPr>
            <a:normAutofit fontScale="85000" lnSpcReduction="20000"/>
          </a:bodyPr>
          <a:lstStyle/>
          <a:p>
            <a:r>
              <a:rPr lang="en-US" dirty="0"/>
              <a:t>For people with type 2</a:t>
            </a:r>
          </a:p>
          <a:p>
            <a:pPr lvl="1">
              <a:lnSpc>
                <a:spcPct val="120000"/>
              </a:lnSpc>
            </a:pPr>
            <a:r>
              <a:rPr lang="en-US" dirty="0"/>
              <a:t>bingeing excessive food intake with an accompanying sense of loss of control most reported.</a:t>
            </a:r>
          </a:p>
          <a:p>
            <a:pPr lvl="1">
              <a:lnSpc>
                <a:spcPct val="120000"/>
              </a:lnSpc>
            </a:pPr>
            <a:r>
              <a:rPr lang="en-US" dirty="0"/>
              <a:t>If treated with insulin, intentional omission is also frequently reported.</a:t>
            </a:r>
          </a:p>
          <a:p>
            <a:pPr>
              <a:lnSpc>
                <a:spcPct val="120000"/>
              </a:lnSpc>
            </a:pPr>
            <a:r>
              <a:rPr lang="en-US" sz="3000" dirty="0"/>
              <a:t>People with diabetes and diagnosable eating disorders have high rates of other psychiatric disorders</a:t>
            </a:r>
          </a:p>
        </p:txBody>
      </p:sp>
      <p:pic>
        <p:nvPicPr>
          <p:cNvPr id="6" name="Picture 5" descr="Woman with pink curly hair">
            <a:extLst>
              <a:ext uri="{FF2B5EF4-FFF2-40B4-BE49-F238E27FC236}">
                <a16:creationId xmlns:a16="http://schemas.microsoft.com/office/drawing/2014/main" id="{A659A90B-3842-F7F8-4B72-B140780BF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252686"/>
            <a:ext cx="3352800" cy="2235200"/>
          </a:xfrm>
          <a:prstGeom prst="rect">
            <a:avLst/>
          </a:prstGeom>
        </p:spPr>
      </p:pic>
    </p:spTree>
    <p:extLst>
      <p:ext uri="{BB962C8B-B14F-4D97-AF65-F5344CB8AC3E}">
        <p14:creationId xmlns:p14="http://schemas.microsoft.com/office/powerpoint/2010/main" val="85824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92FE-E8DC-40D0-99C4-0AFD2BC6CE95}"/>
              </a:ext>
            </a:extLst>
          </p:cNvPr>
          <p:cNvSpPr>
            <a:spLocks noGrp="1"/>
          </p:cNvSpPr>
          <p:nvPr>
            <p:ph type="title"/>
          </p:nvPr>
        </p:nvSpPr>
        <p:spPr>
          <a:xfrm>
            <a:off x="457200" y="228600"/>
            <a:ext cx="8229600" cy="914400"/>
          </a:xfrm>
        </p:spPr>
        <p:txBody>
          <a:bodyPr anchor="b">
            <a:normAutofit fontScale="90000"/>
          </a:bodyPr>
          <a:lstStyle/>
          <a:p>
            <a:r>
              <a:rPr lang="en-US" dirty="0"/>
              <a:t>Coach Bev has no Conflict of Interest</a:t>
            </a:r>
          </a:p>
        </p:txBody>
      </p:sp>
      <p:sp>
        <p:nvSpPr>
          <p:cNvPr id="3" name="Content Placeholder 2">
            <a:extLst>
              <a:ext uri="{FF2B5EF4-FFF2-40B4-BE49-F238E27FC236}">
                <a16:creationId xmlns:a16="http://schemas.microsoft.com/office/drawing/2014/main" id="{80BDA078-D840-442E-B1B5-EFC91A6BC2A1}"/>
              </a:ext>
            </a:extLst>
          </p:cNvPr>
          <p:cNvSpPr>
            <a:spLocks noGrp="1"/>
          </p:cNvSpPr>
          <p:nvPr>
            <p:ph sz="quarter" idx="1"/>
          </p:nvPr>
        </p:nvSpPr>
        <p:spPr>
          <a:xfrm>
            <a:off x="457200" y="1219200"/>
            <a:ext cx="4419600" cy="4937760"/>
          </a:xfrm>
        </p:spPr>
        <p:txBody>
          <a:bodyPr>
            <a:normAutofit lnSpcReduction="10000"/>
          </a:bodyPr>
          <a:lstStyle/>
          <a:p>
            <a:pPr>
              <a:lnSpc>
                <a:spcPct val="90000"/>
              </a:lnSpc>
            </a:pPr>
            <a:r>
              <a:rPr lang="en-US" sz="2800" dirty="0"/>
              <a:t>She’s not on any speaker's bureau</a:t>
            </a:r>
          </a:p>
          <a:p>
            <a:pPr>
              <a:lnSpc>
                <a:spcPct val="90000"/>
              </a:lnSpc>
            </a:pPr>
            <a:r>
              <a:rPr lang="en-US" sz="2800" dirty="0"/>
              <a:t>Does not invest or have any financial relationships with diabetes related companies.</a:t>
            </a:r>
          </a:p>
          <a:p>
            <a:pPr>
              <a:lnSpc>
                <a:spcPct val="90000"/>
              </a:lnSpc>
            </a:pPr>
            <a:r>
              <a:rPr lang="en-US" sz="2800" dirty="0"/>
              <a:t>Gathers information from reading package inserts, research and articles</a:t>
            </a:r>
          </a:p>
          <a:p>
            <a:pPr>
              <a:lnSpc>
                <a:spcPct val="90000"/>
              </a:lnSpc>
            </a:pPr>
            <a:r>
              <a:rPr lang="en-US" sz="2800" dirty="0">
                <a:solidFill>
                  <a:srgbClr val="0070C0"/>
                </a:solidFill>
              </a:rPr>
              <a:t>The ADA Standards of Medical Care is main resource for course content</a:t>
            </a:r>
          </a:p>
          <a:p>
            <a:pPr>
              <a:lnSpc>
                <a:spcPct val="90000"/>
              </a:lnSpc>
            </a:pPr>
            <a:endParaRPr lang="en-US" sz="2800" dirty="0"/>
          </a:p>
        </p:txBody>
      </p:sp>
      <p:pic>
        <p:nvPicPr>
          <p:cNvPr id="6" name="Picture 5" descr="A magazine cover with a group of people&#10;&#10;Description automatically generated">
            <a:extLst>
              <a:ext uri="{FF2B5EF4-FFF2-40B4-BE49-F238E27FC236}">
                <a16:creationId xmlns:a16="http://schemas.microsoft.com/office/drawing/2014/main" id="{A247A62C-00C4-002D-110B-1C99B35B213D}"/>
              </a:ext>
            </a:extLst>
          </p:cNvPr>
          <p:cNvPicPr>
            <a:picLocks noChangeAspect="1"/>
          </p:cNvPicPr>
          <p:nvPr/>
        </p:nvPicPr>
        <p:blipFill>
          <a:blip r:embed="rId2"/>
          <a:stretch>
            <a:fillRect/>
          </a:stretch>
        </p:blipFill>
        <p:spPr>
          <a:xfrm>
            <a:off x="5394958" y="3196444"/>
            <a:ext cx="2606041" cy="3432956"/>
          </a:xfrm>
          <a:prstGeom prst="rect">
            <a:avLst/>
          </a:prstGeom>
        </p:spPr>
      </p:pic>
      <p:pic>
        <p:nvPicPr>
          <p:cNvPr id="4" name="Picture 3">
            <a:extLst>
              <a:ext uri="{FF2B5EF4-FFF2-40B4-BE49-F238E27FC236}">
                <a16:creationId xmlns:a16="http://schemas.microsoft.com/office/drawing/2014/main" id="{F4FE799C-E137-D5A0-5280-0BB207569EEE}"/>
              </a:ext>
            </a:extLst>
          </p:cNvPr>
          <p:cNvPicPr>
            <a:picLocks noChangeAspect="1"/>
          </p:cNvPicPr>
          <p:nvPr/>
        </p:nvPicPr>
        <p:blipFill>
          <a:blip r:embed="rId3"/>
          <a:stretch>
            <a:fillRect/>
          </a:stretch>
        </p:blipFill>
        <p:spPr>
          <a:xfrm>
            <a:off x="5268685" y="1219200"/>
            <a:ext cx="2858588" cy="1903248"/>
          </a:xfrm>
          <a:prstGeom prst="rect">
            <a:avLst/>
          </a:prstGeom>
        </p:spPr>
      </p:pic>
    </p:spTree>
    <p:extLst>
      <p:ext uri="{BB962C8B-B14F-4D97-AF65-F5344CB8AC3E}">
        <p14:creationId xmlns:p14="http://schemas.microsoft.com/office/powerpoint/2010/main" val="323525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Screen for Disordered Eating	</a:t>
            </a:r>
          </a:p>
        </p:txBody>
      </p:sp>
      <p:sp>
        <p:nvSpPr>
          <p:cNvPr id="7" name="Content Placeholder 6"/>
          <p:cNvSpPr>
            <a:spLocks noGrp="1"/>
          </p:cNvSpPr>
          <p:nvPr>
            <p:ph sz="quarter" idx="1"/>
          </p:nvPr>
        </p:nvSpPr>
        <p:spPr>
          <a:xfrm>
            <a:off x="457200" y="1219200"/>
            <a:ext cx="6096000" cy="5638800"/>
          </a:xfrm>
        </p:spPr>
        <p:txBody>
          <a:bodyPr>
            <a:normAutofit fontScale="85000" lnSpcReduction="10000"/>
          </a:bodyPr>
          <a:lstStyle/>
          <a:p>
            <a:r>
              <a:rPr lang="en-US" dirty="0"/>
              <a:t>“</a:t>
            </a:r>
            <a:r>
              <a:rPr lang="en-US" dirty="0" err="1"/>
              <a:t>DiaBulimia</a:t>
            </a:r>
            <a:r>
              <a:rPr lang="en-US" dirty="0"/>
              <a:t>”  </a:t>
            </a:r>
          </a:p>
          <a:p>
            <a:r>
              <a:rPr lang="en-US" sz="3300" dirty="0"/>
              <a:t>People with diabetes give themselves less insulin than needed to lose weight</a:t>
            </a:r>
          </a:p>
          <a:p>
            <a:r>
              <a:rPr lang="en-US" sz="3300" dirty="0"/>
              <a:t>Tends to start in adolescence, more likely to occur in women than men. </a:t>
            </a:r>
          </a:p>
          <a:p>
            <a:r>
              <a:rPr lang="en-US" sz="3300" dirty="0"/>
              <a:t>Signs: unexplainable spikes, A1c, weight loss, lack of marks from </a:t>
            </a:r>
            <a:r>
              <a:rPr lang="en-US" sz="3300" dirty="0" err="1"/>
              <a:t>fingerpricks</a:t>
            </a:r>
            <a:r>
              <a:rPr lang="en-US" sz="3300" dirty="0"/>
              <a:t>, lack of prescription refills for diabetes meds, records that don’t match A1c.</a:t>
            </a:r>
          </a:p>
          <a:p>
            <a:r>
              <a:rPr lang="en-US" sz="3300" dirty="0"/>
              <a:t>Treatment – Mental health specialist and team</a:t>
            </a:r>
          </a:p>
        </p:txBody>
      </p:sp>
      <p:pic>
        <p:nvPicPr>
          <p:cNvPr id="2" name="Picture 1"/>
          <p:cNvPicPr>
            <a:picLocks noChangeAspect="1"/>
          </p:cNvPicPr>
          <p:nvPr/>
        </p:nvPicPr>
        <p:blipFill>
          <a:blip r:embed="rId3"/>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8716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7</a:t>
            </a:r>
          </a:p>
        </p:txBody>
      </p:sp>
      <p:sp>
        <p:nvSpPr>
          <p:cNvPr id="3" name="Content Placeholder 2"/>
          <p:cNvSpPr>
            <a:spLocks noGrp="1"/>
          </p:cNvSpPr>
          <p:nvPr>
            <p:ph sz="quarter" idx="1"/>
          </p:nvPr>
        </p:nvSpPr>
        <p:spPr>
          <a:xfrm>
            <a:off x="457200" y="1219200"/>
            <a:ext cx="7315200" cy="5257800"/>
          </a:xfrm>
        </p:spPr>
        <p:txBody>
          <a:bodyPr>
            <a:normAutofit lnSpcReduction="10000"/>
          </a:bodyPr>
          <a:lstStyle/>
          <a:p>
            <a:r>
              <a:rPr lang="en-US" sz="3900" dirty="0"/>
              <a:t>Which of the following is true about alcohol and diabetes based on ADA Standards?  </a:t>
            </a:r>
          </a:p>
          <a:p>
            <a:pPr marL="548640" lvl="2" indent="0">
              <a:buNone/>
            </a:pPr>
            <a:r>
              <a:rPr lang="en-US" sz="3200" dirty="0"/>
              <a:t>A. </a:t>
            </a:r>
            <a:r>
              <a:rPr lang="en-US" sz="3000" dirty="0"/>
              <a:t>Only white wine decreases blood sugars</a:t>
            </a:r>
          </a:p>
          <a:p>
            <a:pPr marL="548640" lvl="2" indent="0">
              <a:buNone/>
            </a:pPr>
            <a:r>
              <a:rPr lang="en-US" sz="3000" dirty="0"/>
              <a:t>B. Men can have up to 2 drinks and women can have one drink a day</a:t>
            </a:r>
          </a:p>
          <a:p>
            <a:pPr marL="548640" lvl="2" indent="0">
              <a:buNone/>
            </a:pPr>
            <a:r>
              <a:rPr lang="en-US" sz="3000" dirty="0"/>
              <a:t>C. Alcohol increases risk of hyperglycemia</a:t>
            </a:r>
          </a:p>
          <a:p>
            <a:pPr marL="548640" lvl="2" indent="0">
              <a:buNone/>
            </a:pPr>
            <a:r>
              <a:rPr lang="en-US" sz="3000" dirty="0"/>
              <a:t>D. 6 ounces of wine is considered one serving.</a:t>
            </a:r>
            <a:endParaRPr lang="en-US" sz="3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394" y="1981200"/>
            <a:ext cx="1240754" cy="1562100"/>
          </a:xfrm>
          <a:prstGeom prst="rect">
            <a:avLst/>
          </a:prstGeom>
        </p:spPr>
      </p:pic>
      <p:sp>
        <p:nvSpPr>
          <p:cNvPr id="5" name="Oval 4">
            <a:extLst>
              <a:ext uri="{FF2B5EF4-FFF2-40B4-BE49-F238E27FC236}">
                <a16:creationId xmlns:a16="http://schemas.microsoft.com/office/drawing/2014/main" id="{24386D4E-5D3E-24B8-29A0-A641FAD08D25}"/>
              </a:ext>
            </a:extLst>
          </p:cNvPr>
          <p:cNvSpPr/>
          <p:nvPr/>
        </p:nvSpPr>
        <p:spPr>
          <a:xfrm>
            <a:off x="533400" y="3657600"/>
            <a:ext cx="6629400" cy="1219200"/>
          </a:xfrm>
          <a:prstGeom prst="ellipse">
            <a:avLst/>
          </a:prstGeom>
          <a:no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121067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sz="quarter" idx="1"/>
          </p:nvPr>
        </p:nvSpPr>
        <p:spPr>
          <a:xfrm>
            <a:off x="457200" y="1219200"/>
            <a:ext cx="6629400" cy="4937760"/>
          </a:xfrm>
        </p:spPr>
        <p:txBody>
          <a:bodyPr>
            <a:normAutofit/>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 5 </a:t>
            </a:r>
            <a:r>
              <a:rPr lang="en-US" dirty="0" err="1"/>
              <a:t>oz</a:t>
            </a:r>
            <a:r>
              <a:rPr lang="en-US" dirty="0"/>
              <a:t> glass of wine, or  1.5 </a:t>
            </a:r>
            <a:r>
              <a:rPr lang="en-US" dirty="0" err="1"/>
              <a:t>oz</a:t>
            </a:r>
            <a:r>
              <a:rPr lang="en-US" dirty="0"/>
              <a:t> distilled spirits (vodka, gin </a:t>
            </a:r>
            <a:r>
              <a:rPr lang="en-US" dirty="0" err="1"/>
              <a:t>etc</a:t>
            </a:r>
            <a:r>
              <a:rPr lang="en-US" dirty="0"/>
              <a:t>)</a:t>
            </a:r>
          </a:p>
          <a:p>
            <a:r>
              <a:rPr lang="en-US" dirty="0"/>
              <a:t>If drink, limit amount and drink w/ food. </a:t>
            </a:r>
          </a:p>
          <a:p>
            <a:r>
              <a:rPr lang="en-US" dirty="0"/>
              <a:t>Can cause hypo and worsen neuropathy</a:t>
            </a:r>
          </a:p>
        </p:txBody>
      </p:sp>
      <p:pic>
        <p:nvPicPr>
          <p:cNvPr id="2" name="Picture 1"/>
          <p:cNvPicPr>
            <a:picLocks noChangeAspect="1"/>
          </p:cNvPicPr>
          <p:nvPr/>
        </p:nvPicPr>
        <p:blipFill>
          <a:blip r:embed="rId4"/>
          <a:stretch>
            <a:fillRect/>
          </a:stretch>
        </p:blipFill>
        <p:spPr>
          <a:xfrm>
            <a:off x="6858000" y="3124200"/>
            <a:ext cx="1991266" cy="2891455"/>
          </a:xfrm>
          <a:prstGeom prst="rect">
            <a:avLst/>
          </a:prstGeom>
        </p:spPr>
      </p:pic>
    </p:spTree>
    <p:custDataLst>
      <p:tags r:id="rId1"/>
    </p:custDataLst>
    <p:extLst>
      <p:ext uri="{BB962C8B-B14F-4D97-AF65-F5344CB8AC3E}">
        <p14:creationId xmlns:p14="http://schemas.microsoft.com/office/powerpoint/2010/main" val="359589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Activity – Key areas</a:t>
            </a:r>
          </a:p>
        </p:txBody>
      </p:sp>
      <p:sp>
        <p:nvSpPr>
          <p:cNvPr id="3" name="Content Placeholder 2"/>
          <p:cNvSpPr>
            <a:spLocks noGrp="1"/>
          </p:cNvSpPr>
          <p:nvPr>
            <p:ph sz="quarter" idx="1"/>
          </p:nvPr>
        </p:nvSpPr>
        <p:spPr>
          <a:xfrm>
            <a:off x="457200" y="1219200"/>
            <a:ext cx="5791200" cy="4648200"/>
          </a:xfrm>
        </p:spPr>
        <p:txBody>
          <a:bodyPr>
            <a:normAutofit/>
          </a:bodyPr>
          <a:lstStyle/>
          <a:p>
            <a:r>
              <a:rPr lang="en-US" dirty="0"/>
              <a:t>ADA Physical Activity Position Statement</a:t>
            </a:r>
          </a:p>
          <a:p>
            <a:r>
              <a:rPr lang="en-US" dirty="0"/>
              <a:t>Benefits, barriers precautions</a:t>
            </a:r>
          </a:p>
          <a:p>
            <a:r>
              <a:rPr lang="en-US" dirty="0"/>
              <a:t>Exercise and activity plan (aerobic, resistance training, </a:t>
            </a:r>
            <a:r>
              <a:rPr lang="en-US" dirty="0" err="1"/>
              <a:t>etc</a:t>
            </a:r>
            <a:r>
              <a:rPr lang="en-US" dirty="0"/>
              <a:t>)</a:t>
            </a:r>
          </a:p>
          <a:p>
            <a:r>
              <a:rPr lang="en-US" dirty="0"/>
              <a:t>Adjustment and monitoring of food and/or meds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848" y="1371600"/>
            <a:ext cx="2378952" cy="3080657"/>
          </a:xfrm>
          <a:prstGeom prst="rect">
            <a:avLst/>
          </a:prstGeom>
        </p:spPr>
      </p:pic>
    </p:spTree>
    <p:custDataLst>
      <p:tags r:id="rId1"/>
    </p:custDataLst>
    <p:extLst>
      <p:ext uri="{BB962C8B-B14F-4D97-AF65-F5344CB8AC3E}">
        <p14:creationId xmlns:p14="http://schemas.microsoft.com/office/powerpoint/2010/main" val="340743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t>Only about 50% of us are meeting activity goals</a:t>
            </a:r>
          </a:p>
        </p:txBody>
      </p:sp>
    </p:spTree>
    <p:extLst>
      <p:ext uri="{BB962C8B-B14F-4D97-AF65-F5344CB8AC3E}">
        <p14:creationId xmlns:p14="http://schemas.microsoft.com/office/powerpoint/2010/main" val="13400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90600"/>
          </a:xfrm>
        </p:spPr>
        <p:txBody>
          <a:bodyPr/>
          <a:lstStyle/>
          <a:p>
            <a:r>
              <a:rPr lang="en-US" dirty="0"/>
              <a:t>Poll Question 8</a:t>
            </a:r>
          </a:p>
        </p:txBody>
      </p:sp>
      <p:sp>
        <p:nvSpPr>
          <p:cNvPr id="3" name="Content Placeholder 2"/>
          <p:cNvSpPr>
            <a:spLocks noGrp="1"/>
          </p:cNvSpPr>
          <p:nvPr>
            <p:ph sz="quarter" idx="1"/>
          </p:nvPr>
        </p:nvSpPr>
        <p:spPr>
          <a:xfrm>
            <a:off x="440933" y="1104900"/>
            <a:ext cx="7848600" cy="5334000"/>
          </a:xfrm>
        </p:spPr>
        <p:txBody>
          <a:bodyPr>
            <a:normAutofit lnSpcReduction="10000"/>
          </a:bodyPr>
          <a:lstStyle/>
          <a:p>
            <a:r>
              <a:rPr lang="en-US" sz="3900" dirty="0"/>
              <a:t>Which of the following is an accurate exercise recommendations for people with diabetes?  </a:t>
            </a:r>
          </a:p>
          <a:p>
            <a:r>
              <a:rPr lang="en-US" sz="2800" dirty="0"/>
              <a:t>a. Exercise must be done daily for 30 mins to be effective</a:t>
            </a:r>
          </a:p>
          <a:p>
            <a:pPr marL="274320" lvl="1" indent="0">
              <a:buNone/>
            </a:pPr>
            <a:r>
              <a:rPr lang="en-US" sz="2800" dirty="0"/>
              <a:t>b. Must get stress test before starting an exercise program</a:t>
            </a:r>
          </a:p>
          <a:p>
            <a:pPr marL="274320" lvl="1" indent="0">
              <a:buNone/>
            </a:pPr>
            <a:r>
              <a:rPr lang="en-US" sz="2800" dirty="0"/>
              <a:t>c. Try not to miss more than 2 consecutive days of exercise</a:t>
            </a:r>
          </a:p>
          <a:p>
            <a:pPr marL="274320" lvl="1" indent="0">
              <a:buNone/>
            </a:pPr>
            <a:r>
              <a:rPr lang="en-US" sz="2800" dirty="0"/>
              <a:t>d. Incorporate resistance training 2 days a week</a:t>
            </a:r>
          </a:p>
          <a:p>
            <a:pPr marL="274320" lvl="1" indent="0">
              <a:buNone/>
            </a:pPr>
            <a:r>
              <a:rPr lang="en-US" sz="2800" dirty="0"/>
              <a:t>E. C and D</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910" y="1676400"/>
            <a:ext cx="968890" cy="1219825"/>
          </a:xfrm>
          <a:prstGeom prst="rect">
            <a:avLst/>
          </a:prstGeom>
        </p:spPr>
      </p:pic>
      <p:sp>
        <p:nvSpPr>
          <p:cNvPr id="5" name="Oval 4"/>
          <p:cNvSpPr/>
          <p:nvPr/>
        </p:nvSpPr>
        <p:spPr>
          <a:xfrm>
            <a:off x="381000" y="5715000"/>
            <a:ext cx="2743200" cy="685800"/>
          </a:xfrm>
          <a:prstGeom prst="ellipse">
            <a:avLst/>
          </a:prstGeom>
          <a:noFill/>
          <a:ln w="28575">
            <a:solidFill>
              <a:srgbClr val="7030A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218175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42113" y="2895600"/>
            <a:ext cx="2444687" cy="2842659"/>
          </a:xfrm>
          <a:prstGeom prst="rect">
            <a:avLst/>
          </a:prstGeom>
        </p:spPr>
      </p:pic>
      <p:sp>
        <p:nvSpPr>
          <p:cNvPr id="2" name="Title 1"/>
          <p:cNvSpPr>
            <a:spLocks noGrp="1"/>
          </p:cNvSpPr>
          <p:nvPr>
            <p:ph type="title"/>
          </p:nvPr>
        </p:nvSpPr>
        <p:spPr>
          <a:xfrm>
            <a:off x="375022" y="152400"/>
            <a:ext cx="8229600" cy="990600"/>
          </a:xfrm>
        </p:spPr>
        <p:txBody>
          <a:bodyPr/>
          <a:lstStyle/>
          <a:p>
            <a:r>
              <a:rPr lang="en-US" dirty="0"/>
              <a:t>Exercise Standards	</a:t>
            </a:r>
          </a:p>
        </p:txBody>
      </p:sp>
      <p:sp>
        <p:nvSpPr>
          <p:cNvPr id="3" name="Content Placeholder 2"/>
          <p:cNvSpPr>
            <a:spLocks noGrp="1"/>
          </p:cNvSpPr>
          <p:nvPr>
            <p:ph sz="quarter" idx="1"/>
          </p:nvPr>
        </p:nvSpPr>
        <p:spPr>
          <a:xfrm>
            <a:off x="457199" y="1219200"/>
            <a:ext cx="5867401" cy="5486400"/>
          </a:xfrm>
        </p:spPr>
        <p:txBody>
          <a:bodyPr>
            <a:normAutofit/>
          </a:bodyPr>
          <a:lstStyle/>
          <a:p>
            <a:r>
              <a:rPr lang="en-US" sz="3000" dirty="0"/>
              <a:t>Adults – 150 min/</a:t>
            </a:r>
            <a:r>
              <a:rPr lang="en-US" sz="3000" dirty="0" err="1"/>
              <a:t>wk</a:t>
            </a:r>
            <a:r>
              <a:rPr lang="en-US" sz="3000" dirty="0"/>
              <a:t> moderate intensity </a:t>
            </a:r>
          </a:p>
          <a:p>
            <a:pPr lvl="1"/>
            <a:r>
              <a:rPr lang="en-US" dirty="0"/>
              <a:t>over 3 days a week.</a:t>
            </a:r>
          </a:p>
          <a:p>
            <a:pPr lvl="1"/>
            <a:r>
              <a:rPr lang="en-US" dirty="0"/>
              <a:t>Don’t miss &gt; 2 consecutive days w/out exercise</a:t>
            </a:r>
          </a:p>
          <a:p>
            <a:pPr lvl="1"/>
            <a:r>
              <a:rPr lang="en-US" dirty="0"/>
              <a:t>Get up every 30 mins - Reduce sedentary time </a:t>
            </a:r>
          </a:p>
          <a:p>
            <a:pPr lvl="1"/>
            <a:r>
              <a:rPr lang="en-US" dirty="0"/>
              <a:t>T1 and T2 – resistance training 2 -3 </a:t>
            </a:r>
            <a:r>
              <a:rPr lang="en-US" dirty="0" err="1"/>
              <a:t>xs</a:t>
            </a:r>
            <a:r>
              <a:rPr lang="en-US" dirty="0"/>
              <a:t> a week</a:t>
            </a:r>
          </a:p>
          <a:p>
            <a:pPr lvl="1"/>
            <a:r>
              <a:rPr lang="en-US" dirty="0"/>
              <a:t>Flexibility and balance training 2-3 </a:t>
            </a:r>
            <a:r>
              <a:rPr lang="en-US" dirty="0" err="1"/>
              <a:t>xs</a:t>
            </a:r>
            <a:r>
              <a:rPr lang="en-US" dirty="0"/>
              <a:t> a week (Yoga and Tai Chi)</a:t>
            </a:r>
          </a:p>
        </p:txBody>
      </p:sp>
      <p:pic>
        <p:nvPicPr>
          <p:cNvPr id="5" name="Picture 4"/>
          <p:cNvPicPr>
            <a:picLocks noChangeAspect="1"/>
          </p:cNvPicPr>
          <p:nvPr/>
        </p:nvPicPr>
        <p:blipFill>
          <a:blip r:embed="rId3"/>
          <a:stretch>
            <a:fillRect/>
          </a:stretch>
        </p:blipFill>
        <p:spPr>
          <a:xfrm>
            <a:off x="5952517" y="152400"/>
            <a:ext cx="3023878" cy="2274005"/>
          </a:xfrm>
          <a:prstGeom prst="rect">
            <a:avLst/>
          </a:prstGeom>
        </p:spPr>
      </p:pic>
    </p:spTree>
    <p:extLst>
      <p:ext uri="{BB962C8B-B14F-4D97-AF65-F5344CB8AC3E}">
        <p14:creationId xmlns:p14="http://schemas.microsoft.com/office/powerpoint/2010/main" val="40675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dirty="0"/>
              <a:t>Physical Activity - Kids</a:t>
            </a:r>
          </a:p>
        </p:txBody>
      </p:sp>
      <p:sp>
        <p:nvSpPr>
          <p:cNvPr id="3" name="Content Placeholder 2"/>
          <p:cNvSpPr>
            <a:spLocks noGrp="1"/>
          </p:cNvSpPr>
          <p:nvPr>
            <p:ph sz="quarter" idx="1"/>
          </p:nvPr>
        </p:nvSpPr>
        <p:spPr>
          <a:xfrm>
            <a:off x="457200" y="1219200"/>
            <a:ext cx="4191000" cy="4937760"/>
          </a:xfrm>
        </p:spPr>
        <p:txBody>
          <a:bodyPr>
            <a:normAutofit/>
          </a:bodyPr>
          <a:lstStyle/>
          <a:p>
            <a:r>
              <a:rPr lang="en-US" dirty="0"/>
              <a:t>Children should be encouraged to engage in at least 60 minutes of moderate/vigorous physical activity a day.</a:t>
            </a:r>
          </a:p>
          <a:p>
            <a:r>
              <a:rPr lang="en-US" dirty="0"/>
              <a:t>Plus bone/muscle strengthening 3 times a week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536" y="1215736"/>
            <a:ext cx="4191000" cy="4191000"/>
          </a:xfrm>
          <a:prstGeom prst="rect">
            <a:avLst/>
          </a:prstGeom>
        </p:spPr>
      </p:pic>
    </p:spTree>
    <p:custDataLst>
      <p:tags r:id="rId1"/>
    </p:custDataLst>
    <p:extLst>
      <p:ext uri="{BB962C8B-B14F-4D97-AF65-F5344CB8AC3E}">
        <p14:creationId xmlns:p14="http://schemas.microsoft.com/office/powerpoint/2010/main" val="176049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hard truth</a:t>
            </a:r>
          </a:p>
        </p:txBody>
      </p:sp>
      <p:sp>
        <p:nvSpPr>
          <p:cNvPr id="3" name="Content Placeholder 2"/>
          <p:cNvSpPr>
            <a:spLocks noGrp="1"/>
          </p:cNvSpPr>
          <p:nvPr>
            <p:ph sz="quarter" idx="1"/>
          </p:nvPr>
        </p:nvSpPr>
        <p:spPr>
          <a:xfrm>
            <a:off x="457200" y="1219200"/>
            <a:ext cx="5791200" cy="4937760"/>
          </a:xfrm>
        </p:spPr>
        <p:txBody>
          <a:bodyPr>
            <a:normAutofit/>
          </a:bodyPr>
          <a:lstStyle/>
          <a:p>
            <a:r>
              <a:rPr lang="en-US" dirty="0"/>
              <a:t>Exercise alone doesn’t cause weight loss</a:t>
            </a:r>
          </a:p>
          <a:p>
            <a:r>
              <a:rPr lang="en-US" dirty="0"/>
              <a:t>But….</a:t>
            </a:r>
          </a:p>
          <a:p>
            <a:pPr lvl="1"/>
            <a:r>
              <a:rPr lang="en-US" dirty="0"/>
              <a:t>It helps keep weight off</a:t>
            </a:r>
          </a:p>
          <a:p>
            <a:pPr lvl="1"/>
            <a:r>
              <a:rPr lang="en-US" dirty="0"/>
              <a:t>Decreases visceral fat</a:t>
            </a:r>
          </a:p>
          <a:p>
            <a:pPr lvl="1"/>
            <a:r>
              <a:rPr lang="en-US" dirty="0"/>
              <a:t>Decreases CV Risk</a:t>
            </a:r>
          </a:p>
          <a:p>
            <a:pPr marL="274320" lvl="1" indent="0">
              <a:buNone/>
            </a:pPr>
            <a:endParaRPr lang="en-US" dirty="0"/>
          </a:p>
          <a:p>
            <a:r>
              <a:rPr lang="en-US" dirty="0"/>
              <a:t>To keep healthy, we need to change the food environment</a:t>
            </a:r>
          </a:p>
        </p:txBody>
      </p:sp>
      <p:pic>
        <p:nvPicPr>
          <p:cNvPr id="4" name="Picture 3"/>
          <p:cNvPicPr>
            <a:picLocks noChangeAspect="1"/>
          </p:cNvPicPr>
          <p:nvPr/>
        </p:nvPicPr>
        <p:blipFill>
          <a:blip r:embed="rId2"/>
          <a:stretch>
            <a:fillRect/>
          </a:stretch>
        </p:blipFill>
        <p:spPr>
          <a:xfrm>
            <a:off x="5943600" y="2895600"/>
            <a:ext cx="2924175" cy="2900363"/>
          </a:xfrm>
          <a:prstGeom prst="rect">
            <a:avLst/>
          </a:prstGeom>
        </p:spPr>
      </p:pic>
    </p:spTree>
    <p:extLst>
      <p:ext uri="{BB962C8B-B14F-4D97-AF65-F5344CB8AC3E}">
        <p14:creationId xmlns:p14="http://schemas.microsoft.com/office/powerpoint/2010/main" val="100047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hours do you sit a day?</a:t>
            </a:r>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30503"/>
            <a:ext cx="384193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95399"/>
            <a:ext cx="4038600" cy="326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D51D845C-1FDB-49D6-AE29-446F8A80E2FA}"/>
              </a:ext>
            </a:extLst>
          </p:cNvPr>
          <p:cNvSpPr txBox="1"/>
          <p:nvPr/>
        </p:nvSpPr>
        <p:spPr>
          <a:xfrm>
            <a:off x="478971" y="4378837"/>
            <a:ext cx="4393324" cy="1938992"/>
          </a:xfrm>
          <a:prstGeom prst="rect">
            <a:avLst/>
          </a:prstGeom>
          <a:noFill/>
        </p:spPr>
        <p:txBody>
          <a:bodyPr wrap="square" rtlCol="0">
            <a:spAutoFit/>
          </a:bodyPr>
          <a:lstStyle/>
          <a:p>
            <a:r>
              <a:rPr lang="en-US" sz="2400" dirty="0">
                <a:solidFill>
                  <a:srgbClr val="0070C0"/>
                </a:solidFill>
              </a:rPr>
              <a:t>People with type 2 who achieved 150 a week.</a:t>
            </a:r>
          </a:p>
          <a:p>
            <a:pPr marL="285750" indent="-285750">
              <a:buFontTx/>
              <a:buChar char="-"/>
            </a:pPr>
            <a:r>
              <a:rPr lang="en-US" sz="2400" dirty="0">
                <a:solidFill>
                  <a:srgbClr val="0070C0"/>
                </a:solidFill>
              </a:rPr>
              <a:t>White 44%</a:t>
            </a:r>
          </a:p>
          <a:p>
            <a:pPr marL="285750" indent="-285750">
              <a:buFontTx/>
              <a:buChar char="-"/>
            </a:pPr>
            <a:r>
              <a:rPr lang="en-US" sz="2400" dirty="0">
                <a:solidFill>
                  <a:srgbClr val="0070C0"/>
                </a:solidFill>
              </a:rPr>
              <a:t>African American 42%</a:t>
            </a:r>
          </a:p>
          <a:p>
            <a:pPr marL="285750" indent="-285750">
              <a:buFontTx/>
              <a:buChar char="-"/>
            </a:pPr>
            <a:r>
              <a:rPr lang="en-US" sz="2400" dirty="0">
                <a:solidFill>
                  <a:srgbClr val="0070C0"/>
                </a:solidFill>
              </a:rPr>
              <a:t>Hispanic 65%</a:t>
            </a:r>
            <a:endParaRPr lang="en-US" dirty="0">
              <a:solidFill>
                <a:srgbClr val="0070C0"/>
              </a:solidFill>
            </a:endParaRPr>
          </a:p>
        </p:txBody>
      </p:sp>
      <p:sp>
        <p:nvSpPr>
          <p:cNvPr id="4" name="TextBox 3">
            <a:extLst>
              <a:ext uri="{FF2B5EF4-FFF2-40B4-BE49-F238E27FC236}">
                <a16:creationId xmlns:a16="http://schemas.microsoft.com/office/drawing/2014/main" id="{65ABCBFA-D824-2EE8-19FE-BFC770A11BC6}"/>
              </a:ext>
            </a:extLst>
          </p:cNvPr>
          <p:cNvSpPr txBox="1"/>
          <p:nvPr/>
        </p:nvSpPr>
        <p:spPr>
          <a:xfrm>
            <a:off x="5257800" y="4578112"/>
            <a:ext cx="3276600" cy="830997"/>
          </a:xfrm>
          <a:prstGeom prst="rect">
            <a:avLst/>
          </a:prstGeom>
          <a:noFill/>
        </p:spPr>
        <p:txBody>
          <a:bodyPr wrap="square" rtlCol="0">
            <a:spAutoFit/>
          </a:bodyPr>
          <a:lstStyle/>
          <a:p>
            <a:pPr algn="ctr"/>
            <a:r>
              <a:rPr lang="en-US" sz="2400" dirty="0">
                <a:solidFill>
                  <a:srgbClr val="0070C0"/>
                </a:solidFill>
              </a:rPr>
              <a:t>Get up every 30 minutes and move it!</a:t>
            </a:r>
          </a:p>
        </p:txBody>
      </p:sp>
    </p:spTree>
    <p:extLst>
      <p:ext uri="{BB962C8B-B14F-4D97-AF65-F5344CB8AC3E}">
        <p14:creationId xmlns:p14="http://schemas.microsoft.com/office/powerpoint/2010/main" val="154743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animEffect transition="in" filter="fade">
                                      <p:cBhvr>
                                        <p:cTn id="9" dur="500"/>
                                        <p:tgtEl>
                                          <p:spTgt spid="67587"/>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BE1C-F780-44E3-A1A5-2D3913B06756}"/>
              </a:ext>
            </a:extLst>
          </p:cNvPr>
          <p:cNvSpPr>
            <a:spLocks noGrp="1"/>
          </p:cNvSpPr>
          <p:nvPr>
            <p:ph type="title"/>
          </p:nvPr>
        </p:nvSpPr>
        <p:spPr>
          <a:xfrm>
            <a:off x="457200" y="152399"/>
            <a:ext cx="8229600" cy="1236263"/>
          </a:xfrm>
        </p:spPr>
        <p:txBody>
          <a:bodyPr>
            <a:noAutofit/>
          </a:bodyPr>
          <a:lstStyle/>
          <a:p>
            <a:r>
              <a:rPr lang="en-US" sz="3600" b="1" i="0" dirty="0">
                <a:effectLst/>
                <a:latin typeface="Lato" panose="020F0502020204030203" pitchFamily="34" charset="0"/>
              </a:rPr>
              <a:t>Meds Management Update for Type 2 Diabetes</a:t>
            </a:r>
            <a:endParaRPr lang="en-US" sz="3600" dirty="0"/>
          </a:p>
        </p:txBody>
      </p:sp>
      <p:sp>
        <p:nvSpPr>
          <p:cNvPr id="4" name="TextBox 3">
            <a:extLst>
              <a:ext uri="{FF2B5EF4-FFF2-40B4-BE49-F238E27FC236}">
                <a16:creationId xmlns:a16="http://schemas.microsoft.com/office/drawing/2014/main" id="{170AC290-581B-637E-BCFF-046E0645B74F}"/>
              </a:ext>
            </a:extLst>
          </p:cNvPr>
          <p:cNvSpPr txBox="1"/>
          <p:nvPr/>
        </p:nvSpPr>
        <p:spPr>
          <a:xfrm>
            <a:off x="3377482" y="1805117"/>
            <a:ext cx="5186166" cy="1623883"/>
          </a:xfrm>
          <a:custGeom>
            <a:avLst/>
            <a:gdLst>
              <a:gd name="connsiteX0" fmla="*/ 0 w 5186166"/>
              <a:gd name="connsiteY0" fmla="*/ 0 h 1623883"/>
              <a:gd name="connsiteX1" fmla="*/ 628102 w 5186166"/>
              <a:gd name="connsiteY1" fmla="*/ 0 h 1623883"/>
              <a:gd name="connsiteX2" fmla="*/ 1100620 w 5186166"/>
              <a:gd name="connsiteY2" fmla="*/ 0 h 1623883"/>
              <a:gd name="connsiteX3" fmla="*/ 1676860 w 5186166"/>
              <a:gd name="connsiteY3" fmla="*/ 0 h 1623883"/>
              <a:gd name="connsiteX4" fmla="*/ 2304963 w 5186166"/>
              <a:gd name="connsiteY4" fmla="*/ 0 h 1623883"/>
              <a:gd name="connsiteX5" fmla="*/ 2881203 w 5186166"/>
              <a:gd name="connsiteY5" fmla="*/ 0 h 1623883"/>
              <a:gd name="connsiteX6" fmla="*/ 3405582 w 5186166"/>
              <a:gd name="connsiteY6" fmla="*/ 0 h 1623883"/>
              <a:gd name="connsiteX7" fmla="*/ 3878100 w 5186166"/>
              <a:gd name="connsiteY7" fmla="*/ 0 h 1623883"/>
              <a:gd name="connsiteX8" fmla="*/ 4298755 w 5186166"/>
              <a:gd name="connsiteY8" fmla="*/ 0 h 1623883"/>
              <a:gd name="connsiteX9" fmla="*/ 5186166 w 5186166"/>
              <a:gd name="connsiteY9" fmla="*/ 0 h 1623883"/>
              <a:gd name="connsiteX10" fmla="*/ 5186166 w 5186166"/>
              <a:gd name="connsiteY10" fmla="*/ 573772 h 1623883"/>
              <a:gd name="connsiteX11" fmla="*/ 5186166 w 5186166"/>
              <a:gd name="connsiteY11" fmla="*/ 1131305 h 1623883"/>
              <a:gd name="connsiteX12" fmla="*/ 5186166 w 5186166"/>
              <a:gd name="connsiteY12" fmla="*/ 1623883 h 1623883"/>
              <a:gd name="connsiteX13" fmla="*/ 4661787 w 5186166"/>
              <a:gd name="connsiteY13" fmla="*/ 1623883 h 1623883"/>
              <a:gd name="connsiteX14" fmla="*/ 4033685 w 5186166"/>
              <a:gd name="connsiteY14" fmla="*/ 1623883 h 1623883"/>
              <a:gd name="connsiteX15" fmla="*/ 3457444 w 5186166"/>
              <a:gd name="connsiteY15" fmla="*/ 1623883 h 1623883"/>
              <a:gd name="connsiteX16" fmla="*/ 2881203 w 5186166"/>
              <a:gd name="connsiteY16" fmla="*/ 1623883 h 1623883"/>
              <a:gd name="connsiteX17" fmla="*/ 2304963 w 5186166"/>
              <a:gd name="connsiteY17" fmla="*/ 1623883 h 1623883"/>
              <a:gd name="connsiteX18" fmla="*/ 1832445 w 5186166"/>
              <a:gd name="connsiteY18" fmla="*/ 1623883 h 1623883"/>
              <a:gd name="connsiteX19" fmla="*/ 1152481 w 5186166"/>
              <a:gd name="connsiteY19" fmla="*/ 1623883 h 1623883"/>
              <a:gd name="connsiteX20" fmla="*/ 679964 w 5186166"/>
              <a:gd name="connsiteY20" fmla="*/ 1623883 h 1623883"/>
              <a:gd name="connsiteX21" fmla="*/ 0 w 5186166"/>
              <a:gd name="connsiteY21" fmla="*/ 1623883 h 1623883"/>
              <a:gd name="connsiteX22" fmla="*/ 0 w 5186166"/>
              <a:gd name="connsiteY22" fmla="*/ 1050111 h 1623883"/>
              <a:gd name="connsiteX23" fmla="*/ 0 w 5186166"/>
              <a:gd name="connsiteY23" fmla="*/ 525056 h 1623883"/>
              <a:gd name="connsiteX24" fmla="*/ 0 w 5186166"/>
              <a:gd name="connsiteY24" fmla="*/ 0 h 162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86166" h="1623883" extrusionOk="0">
                <a:moveTo>
                  <a:pt x="0" y="0"/>
                </a:moveTo>
                <a:cubicBezTo>
                  <a:pt x="297365" y="-49025"/>
                  <a:pt x="450420" y="67865"/>
                  <a:pt x="628102" y="0"/>
                </a:cubicBezTo>
                <a:cubicBezTo>
                  <a:pt x="805784" y="-67865"/>
                  <a:pt x="878098" y="34021"/>
                  <a:pt x="1100620" y="0"/>
                </a:cubicBezTo>
                <a:cubicBezTo>
                  <a:pt x="1323142" y="-34021"/>
                  <a:pt x="1474675" y="2844"/>
                  <a:pt x="1676860" y="0"/>
                </a:cubicBezTo>
                <a:cubicBezTo>
                  <a:pt x="1879045" y="-2844"/>
                  <a:pt x="2062279" y="74105"/>
                  <a:pt x="2304963" y="0"/>
                </a:cubicBezTo>
                <a:cubicBezTo>
                  <a:pt x="2547647" y="-74105"/>
                  <a:pt x="2730506" y="44308"/>
                  <a:pt x="2881203" y="0"/>
                </a:cubicBezTo>
                <a:cubicBezTo>
                  <a:pt x="3031900" y="-44308"/>
                  <a:pt x="3282588" y="9994"/>
                  <a:pt x="3405582" y="0"/>
                </a:cubicBezTo>
                <a:cubicBezTo>
                  <a:pt x="3528576" y="-9994"/>
                  <a:pt x="3649788" y="34379"/>
                  <a:pt x="3878100" y="0"/>
                </a:cubicBezTo>
                <a:cubicBezTo>
                  <a:pt x="4106412" y="-34379"/>
                  <a:pt x="4096284" y="28659"/>
                  <a:pt x="4298755" y="0"/>
                </a:cubicBezTo>
                <a:cubicBezTo>
                  <a:pt x="4501226" y="-28659"/>
                  <a:pt x="4950783" y="53412"/>
                  <a:pt x="5186166" y="0"/>
                </a:cubicBezTo>
                <a:cubicBezTo>
                  <a:pt x="5250662" y="283462"/>
                  <a:pt x="5152816" y="457617"/>
                  <a:pt x="5186166" y="573772"/>
                </a:cubicBezTo>
                <a:cubicBezTo>
                  <a:pt x="5219516" y="689927"/>
                  <a:pt x="5166482" y="995661"/>
                  <a:pt x="5186166" y="1131305"/>
                </a:cubicBezTo>
                <a:cubicBezTo>
                  <a:pt x="5205850" y="1266949"/>
                  <a:pt x="5143881" y="1451138"/>
                  <a:pt x="5186166" y="1623883"/>
                </a:cubicBezTo>
                <a:cubicBezTo>
                  <a:pt x="4972935" y="1631215"/>
                  <a:pt x="4795675" y="1619618"/>
                  <a:pt x="4661787" y="1623883"/>
                </a:cubicBezTo>
                <a:cubicBezTo>
                  <a:pt x="4527899" y="1628148"/>
                  <a:pt x="4343271" y="1560050"/>
                  <a:pt x="4033685" y="1623883"/>
                </a:cubicBezTo>
                <a:cubicBezTo>
                  <a:pt x="3724099" y="1687716"/>
                  <a:pt x="3689391" y="1582210"/>
                  <a:pt x="3457444" y="1623883"/>
                </a:cubicBezTo>
                <a:cubicBezTo>
                  <a:pt x="3225497" y="1665556"/>
                  <a:pt x="3025523" y="1579849"/>
                  <a:pt x="2881203" y="1623883"/>
                </a:cubicBezTo>
                <a:cubicBezTo>
                  <a:pt x="2736883" y="1667917"/>
                  <a:pt x="2496702" y="1610773"/>
                  <a:pt x="2304963" y="1623883"/>
                </a:cubicBezTo>
                <a:cubicBezTo>
                  <a:pt x="2113224" y="1636993"/>
                  <a:pt x="2013336" y="1596854"/>
                  <a:pt x="1832445" y="1623883"/>
                </a:cubicBezTo>
                <a:cubicBezTo>
                  <a:pt x="1651554" y="1650912"/>
                  <a:pt x="1397507" y="1577868"/>
                  <a:pt x="1152481" y="1623883"/>
                </a:cubicBezTo>
                <a:cubicBezTo>
                  <a:pt x="907455" y="1669898"/>
                  <a:pt x="876272" y="1569715"/>
                  <a:pt x="679964" y="1623883"/>
                </a:cubicBezTo>
                <a:cubicBezTo>
                  <a:pt x="483656" y="1678051"/>
                  <a:pt x="307507" y="1550044"/>
                  <a:pt x="0" y="1623883"/>
                </a:cubicBezTo>
                <a:cubicBezTo>
                  <a:pt x="-31531" y="1399008"/>
                  <a:pt x="67383" y="1185466"/>
                  <a:pt x="0" y="1050111"/>
                </a:cubicBezTo>
                <a:cubicBezTo>
                  <a:pt x="-67383" y="914756"/>
                  <a:pt x="54159" y="755580"/>
                  <a:pt x="0" y="525056"/>
                </a:cubicBezTo>
                <a:cubicBezTo>
                  <a:pt x="-54159" y="294533"/>
                  <a:pt x="6002" y="225637"/>
                  <a:pt x="0" y="0"/>
                </a:cubicBezTo>
                <a:close/>
              </a:path>
            </a:pathLst>
          </a:custGeom>
          <a:noFill/>
          <a:ln w="57150">
            <a:solidFill>
              <a:srgbClr val="7030A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endParaRPr lang="en-US" dirty="0"/>
          </a:p>
        </p:txBody>
      </p:sp>
      <p:pic>
        <p:nvPicPr>
          <p:cNvPr id="6" name="Picture 5" descr="A magazine cover with a group of people&#10;&#10;Description automatically generated">
            <a:extLst>
              <a:ext uri="{FF2B5EF4-FFF2-40B4-BE49-F238E27FC236}">
                <a16:creationId xmlns:a16="http://schemas.microsoft.com/office/drawing/2014/main" id="{22E3A8AB-BE13-2348-4FC1-FF4EEB11FA97}"/>
              </a:ext>
            </a:extLst>
          </p:cNvPr>
          <p:cNvPicPr>
            <a:picLocks noChangeAspect="1"/>
          </p:cNvPicPr>
          <p:nvPr/>
        </p:nvPicPr>
        <p:blipFill>
          <a:blip r:embed="rId2"/>
          <a:stretch>
            <a:fillRect/>
          </a:stretch>
        </p:blipFill>
        <p:spPr>
          <a:xfrm>
            <a:off x="352145" y="1805117"/>
            <a:ext cx="2910841" cy="3834471"/>
          </a:xfrm>
          <a:prstGeom prst="rect">
            <a:avLst/>
          </a:prstGeom>
        </p:spPr>
      </p:pic>
      <p:pic>
        <p:nvPicPr>
          <p:cNvPr id="5" name="Picture 4">
            <a:extLst>
              <a:ext uri="{FF2B5EF4-FFF2-40B4-BE49-F238E27FC236}">
                <a16:creationId xmlns:a16="http://schemas.microsoft.com/office/drawing/2014/main" id="{0C33E665-9023-DA11-E9B0-5A3B9EF3F6E0}"/>
              </a:ext>
            </a:extLst>
          </p:cNvPr>
          <p:cNvPicPr>
            <a:picLocks noChangeAspect="1"/>
          </p:cNvPicPr>
          <p:nvPr/>
        </p:nvPicPr>
        <p:blipFill>
          <a:blip r:embed="rId3"/>
          <a:stretch>
            <a:fillRect/>
          </a:stretch>
        </p:blipFill>
        <p:spPr>
          <a:xfrm>
            <a:off x="3491978" y="1985182"/>
            <a:ext cx="4957174" cy="1263751"/>
          </a:xfrm>
          <a:prstGeom prst="rect">
            <a:avLst/>
          </a:prstGeom>
        </p:spPr>
      </p:pic>
    </p:spTree>
    <p:extLst>
      <p:ext uri="{BB962C8B-B14F-4D97-AF65-F5344CB8AC3E}">
        <p14:creationId xmlns:p14="http://schemas.microsoft.com/office/powerpoint/2010/main" val="282512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Exercise and Diabetes</a:t>
            </a:r>
          </a:p>
        </p:txBody>
      </p:sp>
      <p:sp>
        <p:nvSpPr>
          <p:cNvPr id="3" name="Content Placeholder 2"/>
          <p:cNvSpPr>
            <a:spLocks noGrp="1"/>
          </p:cNvSpPr>
          <p:nvPr>
            <p:ph sz="quarter" idx="1"/>
          </p:nvPr>
        </p:nvSpPr>
        <p:spPr/>
        <p:txBody>
          <a:bodyPr>
            <a:normAutofit lnSpcReduction="10000"/>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684616"/>
            <a:ext cx="2402114" cy="2362200"/>
          </a:xfrm>
          <a:prstGeom prst="rect">
            <a:avLst/>
          </a:prstGeom>
        </p:spPr>
      </p:pic>
    </p:spTree>
    <p:custDataLst>
      <p:tags r:id="rId1"/>
    </p:custDataLst>
    <p:extLst>
      <p:ext uri="{BB962C8B-B14F-4D97-AF65-F5344CB8AC3E}">
        <p14:creationId xmlns:p14="http://schemas.microsoft.com/office/powerpoint/2010/main" val="20299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5334000" y="3886200"/>
            <a:ext cx="3153734" cy="2103120"/>
          </a:xfrm>
          <a:prstGeom prst="rect">
            <a:avLst/>
          </a:prstGeom>
        </p:spPr>
      </p:pic>
    </p:spTree>
    <p:custDataLst>
      <p:tags r:id="rId1"/>
    </p:custDataLst>
    <p:extLst>
      <p:ext uri="{BB962C8B-B14F-4D97-AF65-F5344CB8AC3E}">
        <p14:creationId xmlns:p14="http://schemas.microsoft.com/office/powerpoint/2010/main" val="292687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Importance of Exercise with Diabetes</a:t>
            </a:r>
          </a:p>
        </p:txBody>
      </p:sp>
      <p:sp>
        <p:nvSpPr>
          <p:cNvPr id="3" name="Content Placeholder 2"/>
          <p:cNvSpPr>
            <a:spLocks noGrp="1"/>
          </p:cNvSpPr>
          <p:nvPr>
            <p:ph sz="quarter" idx="1"/>
          </p:nvPr>
        </p:nvSpPr>
        <p:spPr>
          <a:xfrm>
            <a:off x="457200" y="1219200"/>
            <a:ext cx="5715000" cy="5334000"/>
          </a:xfrm>
        </p:spPr>
        <p:txBody>
          <a:bodyPr>
            <a:normAutofit/>
          </a:bodyPr>
          <a:lstStyle/>
          <a:p>
            <a:r>
              <a:rPr lang="en-US" dirty="0"/>
              <a:t>Vital component of prevention as well of the management of type 1 and type 2 diabetes</a:t>
            </a:r>
          </a:p>
          <a:p>
            <a:r>
              <a:rPr lang="en-US" dirty="0"/>
              <a:t>Decreases mortality and CV Risk</a:t>
            </a:r>
          </a:p>
          <a:p>
            <a:r>
              <a:rPr lang="en-US" dirty="0"/>
              <a:t>Type 1 – emphasis on adjusting insulin to allow for safe participation in all forms of activity. </a:t>
            </a:r>
          </a:p>
        </p:txBody>
      </p:sp>
      <p:pic>
        <p:nvPicPr>
          <p:cNvPr id="5" name="Picture 4"/>
          <p:cNvPicPr>
            <a:picLocks noChangeAspect="1"/>
          </p:cNvPicPr>
          <p:nvPr/>
        </p:nvPicPr>
        <p:blipFill>
          <a:blip r:embed="rId3"/>
          <a:stretch>
            <a:fillRect/>
          </a:stretch>
        </p:blipFill>
        <p:spPr>
          <a:xfrm>
            <a:off x="6276975" y="1371600"/>
            <a:ext cx="2409825" cy="2971800"/>
          </a:xfrm>
          <a:prstGeom prst="rect">
            <a:avLst/>
          </a:prstGeom>
        </p:spPr>
      </p:pic>
    </p:spTree>
    <p:custDataLst>
      <p:tags r:id="rId1"/>
    </p:custDataLst>
    <p:extLst>
      <p:ext uri="{BB962C8B-B14F-4D97-AF65-F5344CB8AC3E}">
        <p14:creationId xmlns:p14="http://schemas.microsoft.com/office/powerpoint/2010/main" val="127587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dinner stroll “</a:t>
            </a:r>
            <a:r>
              <a:rPr lang="en-US" dirty="0" err="1"/>
              <a:t>Passeggiata</a:t>
            </a:r>
            <a:r>
              <a:rPr lang="en-US" dirty="0"/>
              <a:t>”</a:t>
            </a:r>
          </a:p>
        </p:txBody>
      </p:sp>
      <p:sp>
        <p:nvSpPr>
          <p:cNvPr id="3" name="Content Placeholder 2"/>
          <p:cNvSpPr>
            <a:spLocks noGrp="1"/>
          </p:cNvSpPr>
          <p:nvPr>
            <p:ph sz="quarter" idx="1"/>
          </p:nvPr>
        </p:nvSpPr>
        <p:spPr>
          <a:xfrm>
            <a:off x="457200" y="1219200"/>
            <a:ext cx="5715000" cy="4937760"/>
          </a:xfrm>
        </p:spPr>
        <p:txBody>
          <a:bodyPr/>
          <a:lstStyle/>
          <a:p>
            <a:r>
              <a:rPr lang="en-US" dirty="0"/>
              <a:t>Walk 10-15 minutes after dinner (and other meals if possible)</a:t>
            </a:r>
          </a:p>
          <a:p>
            <a:r>
              <a:rPr lang="en-US" dirty="0"/>
              <a:t>Maximize the walking benefit</a:t>
            </a:r>
          </a:p>
          <a:p>
            <a:r>
              <a:rPr lang="en-US" dirty="0"/>
              <a:t>Get the most BG lowering effect</a:t>
            </a:r>
          </a:p>
          <a:p>
            <a:r>
              <a:rPr lang="en-US" dirty="0"/>
              <a:t>Especially after high carb meals</a:t>
            </a:r>
          </a:p>
          <a:p>
            <a:endParaRPr lang="en-US" dirty="0"/>
          </a:p>
        </p:txBody>
      </p:sp>
      <p:pic>
        <p:nvPicPr>
          <p:cNvPr id="4" name="Picture 3"/>
          <p:cNvPicPr>
            <a:picLocks noChangeAspect="1"/>
          </p:cNvPicPr>
          <p:nvPr/>
        </p:nvPicPr>
        <p:blipFill>
          <a:blip r:embed="rId2"/>
          <a:stretch>
            <a:fillRect/>
          </a:stretch>
        </p:blipFill>
        <p:spPr>
          <a:xfrm>
            <a:off x="6244159" y="1371600"/>
            <a:ext cx="2442641" cy="3657600"/>
          </a:xfrm>
          <a:prstGeom prst="rect">
            <a:avLst/>
          </a:prstGeom>
        </p:spPr>
      </p:pic>
      <p:sp>
        <p:nvSpPr>
          <p:cNvPr id="5" name="Rectangle 4"/>
          <p:cNvSpPr/>
          <p:nvPr/>
        </p:nvSpPr>
        <p:spPr>
          <a:xfrm>
            <a:off x="6106458" y="5181600"/>
            <a:ext cx="2595582" cy="369332"/>
          </a:xfrm>
          <a:prstGeom prst="rect">
            <a:avLst/>
          </a:prstGeom>
        </p:spPr>
        <p:txBody>
          <a:bodyPr wrap="none">
            <a:spAutoFit/>
          </a:bodyPr>
          <a:lstStyle/>
          <a:p>
            <a:r>
              <a:rPr lang="en-US" dirty="0" err="1"/>
              <a:t>Diabetologia</a:t>
            </a:r>
            <a:r>
              <a:rPr lang="en-US" dirty="0"/>
              <a:t>, Oct 2016.</a:t>
            </a:r>
          </a:p>
        </p:txBody>
      </p:sp>
    </p:spTree>
    <p:extLst>
      <p:ext uri="{BB962C8B-B14F-4D97-AF65-F5344CB8AC3E}">
        <p14:creationId xmlns:p14="http://schemas.microsoft.com/office/powerpoint/2010/main" val="318095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9200" y="3926940"/>
            <a:ext cx="3352800" cy="2356919"/>
          </a:xfrm>
          <a:prstGeom prst="rect">
            <a:avLst/>
          </a:prstGeom>
        </p:spPr>
      </p:pic>
      <p:sp>
        <p:nvSpPr>
          <p:cNvPr id="2" name="Title 1"/>
          <p:cNvSpPr>
            <a:spLocks noGrp="1"/>
          </p:cNvSpPr>
          <p:nvPr>
            <p:ph type="title"/>
          </p:nvPr>
        </p:nvSpPr>
        <p:spPr>
          <a:xfrm>
            <a:off x="457200" y="152400"/>
            <a:ext cx="8229600" cy="1219200"/>
          </a:xfrm>
        </p:spPr>
        <p:txBody>
          <a:bodyPr>
            <a:normAutofit fontScale="90000"/>
          </a:bodyPr>
          <a:lstStyle/>
          <a:p>
            <a:r>
              <a:rPr lang="en-US" dirty="0"/>
              <a:t>Each minute of activity lowers </a:t>
            </a:r>
            <a:br>
              <a:rPr lang="en-US" dirty="0"/>
            </a:br>
            <a:r>
              <a:rPr lang="en-US" dirty="0"/>
              <a:t>BG by 1 point</a:t>
            </a:r>
          </a:p>
        </p:txBody>
      </p:sp>
      <p:sp>
        <p:nvSpPr>
          <p:cNvPr id="3" name="Content Placeholder 2"/>
          <p:cNvSpPr>
            <a:spLocks noGrp="1"/>
          </p:cNvSpPr>
          <p:nvPr>
            <p:ph sz="quarter" idx="1"/>
          </p:nvPr>
        </p:nvSpPr>
        <p:spPr>
          <a:xfrm>
            <a:off x="457200" y="1600200"/>
            <a:ext cx="8229600" cy="3505200"/>
          </a:xfrm>
        </p:spPr>
        <p:txBody>
          <a:bodyPr>
            <a:normAutofit/>
          </a:bodyPr>
          <a:lstStyle/>
          <a:p>
            <a:r>
              <a:rPr lang="en-US" sz="3600" dirty="0"/>
              <a:t>Each minute of exercise lowers BG 1 point</a:t>
            </a:r>
          </a:p>
          <a:p>
            <a:pPr lvl="1"/>
            <a:r>
              <a:rPr lang="en-US" sz="2800" dirty="0"/>
              <a:t>15 minutes of walking drops BG 15 points</a:t>
            </a:r>
          </a:p>
          <a:p>
            <a:pPr lvl="1"/>
            <a:r>
              <a:rPr lang="en-US" sz="2800" dirty="0"/>
              <a:t>30 minutes of biking drops BG 30 points</a:t>
            </a:r>
          </a:p>
          <a:p>
            <a:pPr lvl="1"/>
            <a:r>
              <a:rPr lang="en-US" sz="2800" dirty="0"/>
              <a:t>40 minutes of housework drops BG 40 points</a:t>
            </a:r>
          </a:p>
          <a:p>
            <a:pPr lvl="1"/>
            <a:r>
              <a:rPr lang="en-US" sz="2800" dirty="0"/>
              <a:t>50 minutes of walking and window shopping lowers BG 50 points</a:t>
            </a:r>
          </a:p>
        </p:txBody>
      </p:sp>
    </p:spTree>
    <p:extLst>
      <p:ext uri="{BB962C8B-B14F-4D97-AF65-F5344CB8AC3E}">
        <p14:creationId xmlns:p14="http://schemas.microsoft.com/office/powerpoint/2010/main" val="342683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611188" y="1676400"/>
            <a:ext cx="4037012" cy="4497387"/>
          </a:xfrm>
        </p:spPr>
        <p:txBody>
          <a:bodyPr>
            <a:normAutofit lnSpcReduction="10000"/>
          </a:bodyPr>
          <a:lstStyle/>
          <a:p>
            <a:pPr>
              <a:defRPr/>
            </a:pPr>
            <a:r>
              <a:rPr lang="en-US" sz="3600" b="1" dirty="0">
                <a:solidFill>
                  <a:srgbClr val="7030A0"/>
                </a:solidFill>
              </a:rPr>
              <a:t>“</a:t>
            </a:r>
            <a:r>
              <a:rPr lang="en-US" sz="3600" b="1" dirty="0" err="1">
                <a:solidFill>
                  <a:srgbClr val="7030A0"/>
                </a:solidFill>
              </a:rPr>
              <a:t>Passagiata</a:t>
            </a:r>
            <a:r>
              <a:rPr lang="en-US" sz="3600" b="1" dirty="0">
                <a:solidFill>
                  <a:srgbClr val="7030A0"/>
                </a:solidFill>
              </a:rPr>
              <a:t>” – take an after meal stroll</a:t>
            </a:r>
          </a:p>
          <a:p>
            <a:pPr>
              <a:defRPr/>
            </a:pPr>
            <a:r>
              <a:rPr lang="en-US" dirty="0"/>
              <a:t>Exercise decreases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a:bodyPr>
          <a:lstStyle/>
          <a:p>
            <a:pPr marL="0" indent="0">
              <a:buNone/>
              <a:defRPr/>
            </a:pPr>
            <a:r>
              <a:rPr lang="en-US" sz="3600" dirty="0">
                <a:solidFill>
                  <a:srgbClr val="C00000"/>
                </a:solidFill>
              </a:rPr>
              <a:t>“Every minute of activity lowers blood sugar one point.”</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r>
              <a:rPr lang="en-US" sz="2800"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801194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181977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335"/>
            <a:ext cx="8229600" cy="990600"/>
          </a:xfrm>
        </p:spPr>
        <p:txBody>
          <a:bodyPr/>
          <a:lstStyle/>
          <a:p>
            <a:r>
              <a:rPr lang="en-US" dirty="0"/>
              <a:t>Poll Question 9 - Bonus</a:t>
            </a:r>
          </a:p>
        </p:txBody>
      </p:sp>
      <p:sp>
        <p:nvSpPr>
          <p:cNvPr id="3" name="Content Placeholder 2"/>
          <p:cNvSpPr>
            <a:spLocks noGrp="1"/>
          </p:cNvSpPr>
          <p:nvPr>
            <p:ph sz="quarter" idx="1"/>
          </p:nvPr>
        </p:nvSpPr>
        <p:spPr>
          <a:xfrm>
            <a:off x="457200" y="1219200"/>
            <a:ext cx="7315200" cy="5334000"/>
          </a:xfrm>
        </p:spPr>
        <p:txBody>
          <a:bodyPr>
            <a:normAutofit/>
          </a:bodyPr>
          <a:lstStyle/>
          <a:p>
            <a:r>
              <a:rPr lang="en-US" sz="3600" dirty="0"/>
              <a:t>What are some exercise precautions for people with diabetes on insulin?</a:t>
            </a:r>
            <a:endParaRPr lang="en-US" sz="2600" dirty="0"/>
          </a:p>
          <a:p>
            <a:pPr marL="274320" lvl="1" indent="0">
              <a:buNone/>
            </a:pPr>
            <a:r>
              <a:rPr lang="en-US" sz="3200" dirty="0"/>
              <a:t>a. Carry some form of ID on you at all times </a:t>
            </a:r>
          </a:p>
          <a:p>
            <a:pPr marL="274320" lvl="1" indent="0">
              <a:buNone/>
            </a:pPr>
            <a:r>
              <a:rPr lang="en-US" sz="3200" dirty="0"/>
              <a:t>b. Have a snack if BG less than 90</a:t>
            </a:r>
          </a:p>
          <a:p>
            <a:pPr marL="274320" lvl="1" indent="0">
              <a:buNone/>
            </a:pPr>
            <a:r>
              <a:rPr lang="en-US" sz="3200" dirty="0"/>
              <a:t>c. Look for signs of hypo for up to 24 </a:t>
            </a:r>
            <a:r>
              <a:rPr lang="en-US" sz="3200" dirty="0" err="1"/>
              <a:t>hrs</a:t>
            </a:r>
            <a:r>
              <a:rPr lang="en-US" sz="3200" dirty="0"/>
              <a:t> after exercise</a:t>
            </a:r>
          </a:p>
          <a:p>
            <a:pPr marL="274320" lvl="1" indent="0">
              <a:buNone/>
            </a:pPr>
            <a:r>
              <a:rPr lang="en-US" sz="3200" dirty="0"/>
              <a:t>d. Carry a snack with you during exercise.</a:t>
            </a:r>
          </a:p>
          <a:p>
            <a:pPr marL="274320" lvl="1" indent="0">
              <a:buNone/>
            </a:pPr>
            <a:r>
              <a:rPr lang="en-US" sz="3200" dirty="0"/>
              <a:t>e. All of the above.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227" y="1353235"/>
            <a:ext cx="1360714" cy="1713129"/>
          </a:xfrm>
          <a:prstGeom prst="rect">
            <a:avLst/>
          </a:prstGeom>
        </p:spPr>
      </p:pic>
      <p:sp>
        <p:nvSpPr>
          <p:cNvPr id="5" name="Oval 4">
            <a:extLst>
              <a:ext uri="{FF2B5EF4-FFF2-40B4-BE49-F238E27FC236}">
                <a16:creationId xmlns:a16="http://schemas.microsoft.com/office/drawing/2014/main" id="{2EBB768E-DE55-85F4-2386-C6AD47EA360D}"/>
              </a:ext>
            </a:extLst>
          </p:cNvPr>
          <p:cNvSpPr/>
          <p:nvPr/>
        </p:nvSpPr>
        <p:spPr>
          <a:xfrm>
            <a:off x="228600" y="5638800"/>
            <a:ext cx="4800600" cy="685800"/>
          </a:xfrm>
          <a:prstGeom prst="ellipse">
            <a:avLst/>
          </a:prstGeom>
          <a:noFill/>
          <a:ln w="28575">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ustDataLst>
      <p:tags r:id="rId1"/>
    </p:custDataLst>
    <p:extLst>
      <p:ext uri="{BB962C8B-B14F-4D97-AF65-F5344CB8AC3E}">
        <p14:creationId xmlns:p14="http://schemas.microsoft.com/office/powerpoint/2010/main" val="183747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Discuss these symptoms with provider before starting exercise </a:t>
            </a:r>
            <a:r>
              <a:rPr lang="en-US" sz="3200"/>
              <a:t>or during</a:t>
            </a:r>
            <a:endParaRPr lang="en-US" sz="3200" dirty="0"/>
          </a:p>
        </p:txBody>
      </p:sp>
      <p:sp>
        <p:nvSpPr>
          <p:cNvPr id="3" name="Content Placeholder 2"/>
          <p:cNvSpPr>
            <a:spLocks noGrp="1"/>
          </p:cNvSpPr>
          <p:nvPr>
            <p:ph sz="quarter" idx="1"/>
          </p:nvPr>
        </p:nvSpPr>
        <p:spPr>
          <a:xfrm>
            <a:off x="457200" y="1219200"/>
            <a:ext cx="6477000" cy="4937760"/>
          </a:xfrm>
        </p:spPr>
        <p:txBody>
          <a:bodyPr/>
          <a:lstStyle/>
          <a:p>
            <a:r>
              <a:rPr lang="en-US" dirty="0"/>
              <a:t>Chest pain and/or shortness of breath</a:t>
            </a:r>
          </a:p>
          <a:p>
            <a:r>
              <a:rPr lang="en-US" dirty="0"/>
              <a:t>Leg cramps that go away with rest</a:t>
            </a:r>
          </a:p>
          <a:p>
            <a:r>
              <a:rPr lang="en-US" dirty="0"/>
              <a:t>Head, shoulder, neck and or back aches.</a:t>
            </a:r>
          </a:p>
          <a:p>
            <a:r>
              <a:rPr lang="en-US" i="1" dirty="0"/>
              <a:t>Any unexplained pain above the belt line should be considered cardiac in origin until proven otherwise.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1141" y="4038600"/>
            <a:ext cx="1658722" cy="1565453"/>
          </a:xfrm>
          <a:prstGeom prst="rect">
            <a:avLst/>
          </a:prstGeom>
        </p:spPr>
      </p:pic>
    </p:spTree>
    <p:custDataLst>
      <p:tags r:id="rId1"/>
    </p:custDataLst>
    <p:extLst>
      <p:ext uri="{BB962C8B-B14F-4D97-AF65-F5344CB8AC3E}">
        <p14:creationId xmlns:p14="http://schemas.microsoft.com/office/powerpoint/2010/main" val="218839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Hypoglycemia Prevention Strategies for Insulin/Secretagogues</a:t>
            </a:r>
          </a:p>
        </p:txBody>
      </p:sp>
      <p:sp>
        <p:nvSpPr>
          <p:cNvPr id="3" name="Content Placeholder 2"/>
          <p:cNvSpPr>
            <a:spLocks noGrp="1"/>
          </p:cNvSpPr>
          <p:nvPr>
            <p:ph sz="quarter" idx="1"/>
          </p:nvPr>
        </p:nvSpPr>
        <p:spPr>
          <a:xfrm>
            <a:off x="533400" y="1600200"/>
            <a:ext cx="6172200" cy="4556760"/>
          </a:xfrm>
        </p:spPr>
        <p:txBody>
          <a:bodyPr>
            <a:normAutofit fontScale="85000" lnSpcReduction="10000"/>
          </a:bodyPr>
          <a:lstStyle/>
          <a:p>
            <a:pPr>
              <a:lnSpc>
                <a:spcPct val="120000"/>
              </a:lnSpc>
            </a:pPr>
            <a:r>
              <a:rPr lang="en-US" sz="3600" dirty="0"/>
              <a:t>Adjust carbohydrate prior to planned activity:</a:t>
            </a:r>
          </a:p>
          <a:p>
            <a:pPr lvl="1">
              <a:lnSpc>
                <a:spcPct val="120000"/>
              </a:lnSpc>
            </a:pPr>
            <a:r>
              <a:rPr lang="en-US" sz="3200" dirty="0"/>
              <a:t>If using insulin and /or </a:t>
            </a:r>
            <a:r>
              <a:rPr lang="en-US" sz="3200" dirty="0" err="1"/>
              <a:t>secretagogues</a:t>
            </a:r>
            <a:endParaRPr lang="en-US" sz="3200" dirty="0"/>
          </a:p>
          <a:p>
            <a:pPr lvl="2">
              <a:lnSpc>
                <a:spcPct val="120000"/>
              </a:lnSpc>
            </a:pPr>
            <a:r>
              <a:rPr lang="en-US" sz="3200" dirty="0"/>
              <a:t>BG &lt; 90, consume 15 -30 gms </a:t>
            </a:r>
          </a:p>
          <a:p>
            <a:pPr marL="594360" lvl="2" indent="0">
              <a:lnSpc>
                <a:spcPct val="120000"/>
              </a:lnSpc>
              <a:buNone/>
            </a:pPr>
            <a:endParaRPr lang="en-US" sz="2400" dirty="0"/>
          </a:p>
          <a:p>
            <a:pPr>
              <a:lnSpc>
                <a:spcPct val="120000"/>
              </a:lnSpc>
            </a:pPr>
            <a:r>
              <a:rPr lang="en-US" sz="3600" dirty="0"/>
              <a:t>Carry carb snack/ glucagon ER Kit</a:t>
            </a:r>
          </a:p>
          <a:p>
            <a:pPr>
              <a:lnSpc>
                <a:spcPct val="120000"/>
              </a:lnSpc>
            </a:pPr>
            <a:r>
              <a:rPr lang="en-US" sz="3600" dirty="0"/>
              <a:t>Extra Carb in post exercise period</a:t>
            </a:r>
          </a:p>
          <a:p>
            <a:pPr>
              <a:lnSpc>
                <a:spcPct val="120000"/>
              </a:lnSpc>
            </a:pPr>
            <a:r>
              <a:rPr lang="en-US" sz="3600" dirty="0"/>
              <a:t>Caution with alcohol post exercise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447800"/>
            <a:ext cx="2133600" cy="1766703"/>
          </a:xfrm>
          <a:prstGeom prst="rect">
            <a:avLst/>
          </a:prstGeom>
        </p:spPr>
      </p:pic>
    </p:spTree>
    <p:custDataLst>
      <p:tags r:id="rId1"/>
    </p:custDataLst>
    <p:extLst>
      <p:ext uri="{BB962C8B-B14F-4D97-AF65-F5344CB8AC3E}">
        <p14:creationId xmlns:p14="http://schemas.microsoft.com/office/powerpoint/2010/main" val="32775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p:txBody>
          <a:bodyPr anchor="b">
            <a:normAutofit/>
          </a:bodyPr>
          <a:lstStyle/>
          <a:p>
            <a:r>
              <a:rPr lang="en-US" sz="4400"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13208" y="1287870"/>
            <a:ext cx="4800600" cy="4884330"/>
          </a:xfrm>
        </p:spPr>
        <p:txBody>
          <a:bodyPr>
            <a:normAutofit/>
          </a:bodyPr>
          <a:lstStyle/>
          <a:p>
            <a:pPr>
              <a:lnSpc>
                <a:spcPct val="90000"/>
              </a:lnSpc>
            </a:pPr>
            <a:r>
              <a:rPr lang="en-US" sz="28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2800"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63336" y="1524000"/>
            <a:ext cx="3267456" cy="3267456"/>
          </a:xfrm>
          <a:prstGeom prst="rect">
            <a:avLst/>
          </a:prstGeom>
          <a:solidFill>
            <a:srgbClr val="FFFFFF"/>
          </a:solidFill>
        </p:spPr>
      </p:pic>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Change Strategies</a:t>
            </a:r>
          </a:p>
        </p:txBody>
      </p:sp>
      <p:sp>
        <p:nvSpPr>
          <p:cNvPr id="3" name="Content Placeholder 2"/>
          <p:cNvSpPr>
            <a:spLocks noGrp="1"/>
          </p:cNvSpPr>
          <p:nvPr>
            <p:ph sz="quarter" idx="1"/>
          </p:nvPr>
        </p:nvSpPr>
        <p:spPr>
          <a:xfrm>
            <a:off x="457200" y="1219200"/>
            <a:ext cx="6248400" cy="5486400"/>
          </a:xfrm>
        </p:spPr>
        <p:txBody>
          <a:bodyPr>
            <a:normAutofit lnSpcReduction="10000"/>
          </a:bodyPr>
          <a:lstStyle/>
          <a:p>
            <a:r>
              <a:rPr lang="en-US" dirty="0"/>
              <a:t>Five key techniques for success:</a:t>
            </a:r>
          </a:p>
          <a:p>
            <a:pPr marL="274320" lvl="1" indent="0">
              <a:lnSpc>
                <a:spcPct val="110000"/>
              </a:lnSpc>
              <a:buNone/>
            </a:pPr>
            <a:r>
              <a:rPr lang="en-US" dirty="0"/>
              <a:t>1. </a:t>
            </a:r>
            <a:r>
              <a:rPr lang="en-US" sz="3200" dirty="0"/>
              <a:t>Prompt focus on past success</a:t>
            </a:r>
          </a:p>
          <a:p>
            <a:pPr marL="274320" lvl="1" indent="0">
              <a:lnSpc>
                <a:spcPct val="110000"/>
              </a:lnSpc>
              <a:buNone/>
            </a:pPr>
            <a:r>
              <a:rPr lang="en-US" sz="3200" dirty="0"/>
              <a:t>2. Barrier identification/problem-solving</a:t>
            </a:r>
          </a:p>
          <a:p>
            <a:pPr marL="274320" lvl="1" indent="0">
              <a:lnSpc>
                <a:spcPct val="110000"/>
              </a:lnSpc>
              <a:buNone/>
            </a:pPr>
            <a:r>
              <a:rPr lang="en-US" sz="3200" dirty="0"/>
              <a:t>3. Use of follow-up prompts</a:t>
            </a:r>
          </a:p>
          <a:p>
            <a:pPr marL="274320" lvl="1" indent="0">
              <a:lnSpc>
                <a:spcPct val="110000"/>
              </a:lnSpc>
              <a:buNone/>
            </a:pPr>
            <a:r>
              <a:rPr lang="en-US" sz="3200" dirty="0"/>
              <a:t>4. Provision of information on where &amp; when to perform the behavior</a:t>
            </a:r>
          </a:p>
          <a:p>
            <a:pPr marL="274320" lvl="1" indent="0">
              <a:lnSpc>
                <a:spcPct val="110000"/>
              </a:lnSpc>
              <a:buNone/>
            </a:pPr>
            <a:r>
              <a:rPr lang="en-US" sz="3200" dirty="0"/>
              <a:t>5. Prompt review of </a:t>
            </a:r>
            <a:br>
              <a:rPr lang="en-US" sz="3200" dirty="0"/>
            </a:br>
            <a:r>
              <a:rPr lang="en-US" sz="3200" dirty="0"/>
              <a:t>behavioral goals.</a:t>
            </a:r>
          </a:p>
        </p:txBody>
      </p:sp>
      <p:pic>
        <p:nvPicPr>
          <p:cNvPr id="4" name="Picture 3"/>
          <p:cNvPicPr>
            <a:picLocks noChangeAspect="1"/>
          </p:cNvPicPr>
          <p:nvPr/>
        </p:nvPicPr>
        <p:blipFill>
          <a:blip r:embed="rId2"/>
          <a:stretch>
            <a:fillRect/>
          </a:stretch>
        </p:blipFill>
        <p:spPr>
          <a:xfrm>
            <a:off x="6705600" y="1447800"/>
            <a:ext cx="1867853" cy="2819400"/>
          </a:xfrm>
          <a:prstGeom prst="rect">
            <a:avLst/>
          </a:prstGeom>
        </p:spPr>
      </p:pic>
      <p:pic>
        <p:nvPicPr>
          <p:cNvPr id="5" name="Picture 4"/>
          <p:cNvPicPr>
            <a:picLocks noChangeAspect="1"/>
          </p:cNvPicPr>
          <p:nvPr/>
        </p:nvPicPr>
        <p:blipFill>
          <a:blip r:embed="rId3"/>
          <a:stretch>
            <a:fillRect/>
          </a:stretch>
        </p:blipFill>
        <p:spPr>
          <a:xfrm>
            <a:off x="5181600" y="5099079"/>
            <a:ext cx="3836260" cy="1606521"/>
          </a:xfrm>
          <a:prstGeom prst="rect">
            <a:avLst/>
          </a:prstGeom>
        </p:spPr>
      </p:pic>
    </p:spTree>
    <p:extLst>
      <p:ext uri="{BB962C8B-B14F-4D97-AF65-F5344CB8AC3E}">
        <p14:creationId xmlns:p14="http://schemas.microsoft.com/office/powerpoint/2010/main" val="39426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Help Prepare for Setbacks</a:t>
            </a:r>
          </a:p>
        </p:txBody>
      </p:sp>
      <p:pic>
        <p:nvPicPr>
          <p:cNvPr id="7" name="Content Placeholder 6"/>
          <p:cNvPicPr>
            <a:picLocks noGrp="1" noChangeAspect="1"/>
          </p:cNvPicPr>
          <p:nvPr>
            <p:ph sz="quarter" idx="1"/>
          </p:nvPr>
        </p:nvPicPr>
        <p:blipFill>
          <a:blip r:embed="rId3"/>
          <a:stretch>
            <a:fillRect/>
          </a:stretch>
        </p:blipFill>
        <p:spPr>
          <a:xfrm>
            <a:off x="1600200" y="1676400"/>
            <a:ext cx="5703841" cy="3297237"/>
          </a:xfrm>
          <a:prstGeom prst="rect">
            <a:avLst/>
          </a:prstGeom>
        </p:spPr>
      </p:pic>
    </p:spTree>
    <p:custDataLst>
      <p:tags r:id="rId1"/>
    </p:custDataLst>
    <p:extLst>
      <p:ext uri="{BB962C8B-B14F-4D97-AF65-F5344CB8AC3E}">
        <p14:creationId xmlns:p14="http://schemas.microsoft.com/office/powerpoint/2010/main" val="8323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hlinkClick r:id="rId4"/>
              </a:rPr>
              <a:t>Info@DiabetsEd.net</a:t>
            </a:r>
            <a:endParaRPr lang="fr-FR" dirty="0"/>
          </a:p>
          <a:p>
            <a:r>
              <a:rPr lang="fr-FR" dirty="0"/>
              <a:t>530-893-8635</a:t>
            </a:r>
          </a:p>
          <a:p>
            <a:r>
              <a:rPr lang="fr-FR" dirty="0"/>
              <a:t>Bryanna </a:t>
            </a:r>
            <a:r>
              <a:rPr lang="fr-FR" dirty="0" err="1"/>
              <a:t>is</a:t>
            </a:r>
            <a:r>
              <a:rPr lang="fr-FR" dirty="0"/>
              <a:t> </a:t>
            </a:r>
            <a:r>
              <a:rPr lang="fr-FR" dirty="0" err="1"/>
              <a:t>here</a:t>
            </a:r>
            <a:r>
              <a:rPr lang="fr-FR" dirty="0"/>
              <a:t> to help.</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046" y="1216152"/>
            <a:ext cx="2487458" cy="3731187"/>
          </a:xfrm>
          <a:prstGeom prst="rect">
            <a:avLst/>
          </a:prstGeom>
        </p:spPr>
      </p:pic>
      <p:pic>
        <p:nvPicPr>
          <p:cNvPr id="4" name="Picture 3">
            <a:extLst>
              <a:ext uri="{FF2B5EF4-FFF2-40B4-BE49-F238E27FC236}">
                <a16:creationId xmlns:a16="http://schemas.microsoft.com/office/drawing/2014/main" id="{860A01BC-301E-E10F-8B27-E00947964176}"/>
              </a:ext>
            </a:extLst>
          </p:cNvPr>
          <p:cNvPicPr>
            <a:picLocks noChangeAspect="1"/>
          </p:cNvPicPr>
          <p:nvPr/>
        </p:nvPicPr>
        <p:blipFill>
          <a:blip r:embed="rId6"/>
          <a:stretch>
            <a:fillRect/>
          </a:stretch>
        </p:blipFill>
        <p:spPr>
          <a:xfrm>
            <a:off x="762000" y="4625255"/>
            <a:ext cx="7924800" cy="2033185"/>
          </a:xfrm>
          <a:prstGeom prst="rect">
            <a:avLst/>
          </a:prstGeom>
        </p:spPr>
      </p:pic>
    </p:spTree>
    <p:custDataLst>
      <p:tags r:id="rId1"/>
    </p:custDataLst>
    <p:extLst>
      <p:ext uri="{BB962C8B-B14F-4D97-AF65-F5344CB8AC3E}">
        <p14:creationId xmlns:p14="http://schemas.microsoft.com/office/powerpoint/2010/main" val="3200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a:bodyPr>
          <a:lstStyle/>
          <a:p>
            <a:pPr>
              <a:defRPr/>
            </a:pPr>
            <a:r>
              <a:rPr lang="en-US" dirty="0"/>
              <a:t>Class 2 – Nutrition and Activity</a:t>
            </a:r>
            <a:endParaRPr lang="en-US" sz="4400" dirty="0"/>
          </a:p>
        </p:txBody>
      </p:sp>
      <p:sp>
        <p:nvSpPr>
          <p:cNvPr id="870403" name="Rectangle 3"/>
          <p:cNvSpPr>
            <a:spLocks noGrp="1" noChangeArrowheads="1"/>
          </p:cNvSpPr>
          <p:nvPr>
            <p:ph sz="quarter" idx="1"/>
          </p:nvPr>
        </p:nvSpPr>
        <p:spPr>
          <a:xfrm>
            <a:off x="381000" y="1154130"/>
            <a:ext cx="6629400" cy="4709160"/>
          </a:xfrm>
        </p:spPr>
        <p:txBody>
          <a:bodyPr lIns="90477" tIns="44445" rIns="90477" bIns="44445">
            <a:normAutofit/>
          </a:bodyPr>
          <a:lstStyle/>
          <a:p>
            <a:r>
              <a:rPr lang="en-US" sz="3600" dirty="0"/>
              <a:t>List Self-Management Benefits</a:t>
            </a:r>
          </a:p>
          <a:p>
            <a:r>
              <a:rPr lang="en-US" sz="3600" dirty="0"/>
              <a:t>Nutrition guidelines</a:t>
            </a:r>
          </a:p>
          <a:p>
            <a:pPr lvl="1"/>
            <a:r>
              <a:rPr lang="en-US" sz="3000" dirty="0"/>
              <a:t>Describe current MNT recommendations </a:t>
            </a:r>
          </a:p>
          <a:p>
            <a:pPr lvl="1"/>
            <a:r>
              <a:rPr lang="en-US" sz="3000" dirty="0"/>
              <a:t>List 3 teaching strategies for success</a:t>
            </a:r>
          </a:p>
          <a:p>
            <a:r>
              <a:rPr lang="en-US" sz="3600" dirty="0"/>
              <a:t>Exercise Guidelines</a:t>
            </a:r>
          </a:p>
          <a:p>
            <a:pPr lvl="1"/>
            <a:r>
              <a:rPr lang="en-US" sz="3000" dirty="0"/>
              <a:t>Discuss goals and safety precautions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917" y="1371600"/>
            <a:ext cx="2013868" cy="301932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1703" y="5384380"/>
            <a:ext cx="3995068" cy="1228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31421" y="6305302"/>
            <a:ext cx="1328068" cy="307777"/>
          </a:xfrm>
          <a:prstGeom prst="rect">
            <a:avLst/>
          </a:prstGeom>
          <a:noFill/>
        </p:spPr>
        <p:txBody>
          <a:bodyPr wrap="square" rtlCol="0">
            <a:spAutoFit/>
          </a:bodyPr>
          <a:lstStyle/>
          <a:p>
            <a:r>
              <a:rPr lang="en-US" sz="1400" dirty="0"/>
              <a:t>4/2019</a:t>
            </a:r>
          </a:p>
        </p:txBody>
      </p:sp>
      <p:pic>
        <p:nvPicPr>
          <p:cNvPr id="5" name="Picture 4">
            <a:extLst>
              <a:ext uri="{FF2B5EF4-FFF2-40B4-BE49-F238E27FC236}">
                <a16:creationId xmlns:a16="http://schemas.microsoft.com/office/drawing/2014/main" id="{CCACAD90-239F-E92D-4A96-D446C6960582}"/>
              </a:ext>
            </a:extLst>
          </p:cNvPr>
          <p:cNvPicPr>
            <a:picLocks noChangeAspect="1"/>
          </p:cNvPicPr>
          <p:nvPr/>
        </p:nvPicPr>
        <p:blipFill>
          <a:blip r:embed="rId6"/>
          <a:stretch>
            <a:fillRect/>
          </a:stretch>
        </p:blipFill>
        <p:spPr>
          <a:xfrm>
            <a:off x="381000" y="5739216"/>
            <a:ext cx="4648200" cy="566086"/>
          </a:xfrm>
          <a:prstGeom prst="rect">
            <a:avLst/>
          </a:prstGeom>
        </p:spPr>
      </p:pic>
    </p:spTree>
    <p:custDataLst>
      <p:tags r:id="rId1"/>
    </p:custDataLst>
    <p:extLst>
      <p:ext uri="{BB962C8B-B14F-4D97-AF65-F5344CB8AC3E}">
        <p14:creationId xmlns:p14="http://schemas.microsoft.com/office/powerpoint/2010/main" val="292702070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NAV" val="51"/>
  <p:tag name="ARTICULATE_SLIDE_GUID" val="e9a5e332-0279-40eb-8c9b-0e056506e32c"/>
  <p:tag name="AUDIO_ID" val="1279"/>
  <p:tag name="ELAPSEDTIME" val="38.9"/>
  <p:tag name="ANNOTATION_TYPE_1" val="0"/>
  <p:tag name="ANNOTATION_START_1" val="5.2"/>
  <p:tag name="ANNOTATION_END_1" val="18.0"/>
  <p:tag name="ANNOTATION_TOP_1" val="152.4"/>
  <p:tag name="ANNOTATION_LEFT_1" val="37.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0"/>
  <p:tag name="ANNOTATION_END_2" val="27.6"/>
  <p:tag name="ANNOTATION_TOP_2" val="219.3"/>
  <p:tag name="ANNOTATION_LEFT_2" val="42.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7.6"/>
  <p:tag name="ANNOTATION_END_3" val="35.9"/>
  <p:tag name="ANNOTATION_TOP_3" val="267.7"/>
  <p:tag name="ANNOTATION_LEFT_3" val="6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9"/>
  <p:tag name="ANNOTATION_TOP_4" val="326.4"/>
  <p:tag name="ANNOTATION_LEFT_4" val="62.6"/>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TotalTime>
  <Words>4276</Words>
  <Application>Microsoft Office PowerPoint</Application>
  <PresentationFormat>Letter Paper (8.5x11 in)</PresentationFormat>
  <Paragraphs>595</Paragraphs>
  <Slides>82</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82</vt:i4>
      </vt:variant>
    </vt:vector>
  </HeadingPairs>
  <TitlesOfParts>
    <vt:vector size="96" baseType="lpstr">
      <vt:lpstr>-apple-system</vt:lpstr>
      <vt:lpstr>Arial</vt:lpstr>
      <vt:lpstr>Calibri</vt:lpstr>
      <vt:lpstr>Courier New</vt:lpstr>
      <vt:lpstr>Gill Sans MT</vt:lpstr>
      <vt:lpstr>Helvetica Neue</vt:lpstr>
      <vt:lpstr>Lato</vt:lpstr>
      <vt:lpstr>Monotype Sorts</vt:lpstr>
      <vt:lpstr>Tahoma</vt:lpstr>
      <vt:lpstr>Tempus Sans ITC</vt:lpstr>
      <vt:lpstr>Times New Roman</vt:lpstr>
      <vt:lpstr>Wingdings</vt:lpstr>
      <vt:lpstr>Wingdings 3</vt:lpstr>
      <vt:lpstr>1_Origin</vt:lpstr>
      <vt:lpstr>Diabetes Fundamentals Series 2024 Class 2 – Nutrition &amp; Exercise</vt:lpstr>
      <vt:lpstr>PowerPoint Presentation</vt:lpstr>
      <vt:lpstr>DiabetesEd.net Website Orientation</vt:lpstr>
      <vt:lpstr> Bryanna is here to Help!</vt:lpstr>
      <vt:lpstr>PowerPoint Presentation</vt:lpstr>
      <vt:lpstr>Coach Bev has no Conflict of Interest</vt:lpstr>
      <vt:lpstr>Meds Management Update for Type 2 Diabetes</vt:lpstr>
      <vt:lpstr>Land Acknowledgment</vt:lpstr>
      <vt:lpstr>Class 2 – Nutrition and Activity</vt:lpstr>
      <vt:lpstr>More Nutrition Info?</vt:lpstr>
      <vt:lpstr>ADA Standards 2023 – Section 5</vt:lpstr>
      <vt:lpstr>Objectives of Diabetes Self Management Education and Support (DSMES)</vt:lpstr>
      <vt:lpstr>Diabetes Self Management Ed Benefits</vt:lpstr>
      <vt:lpstr>FIVE critical times to provide and modify DSMES</vt:lpstr>
      <vt:lpstr>Address Barriers to Self Management</vt:lpstr>
      <vt:lpstr>Social Determinants of Health</vt:lpstr>
      <vt:lpstr>Assess for Food Insecurity</vt:lpstr>
      <vt:lpstr>ADA Standards 2023 – Section 5</vt:lpstr>
      <vt:lpstr>Assess Knowledge, Self Management Skills</vt:lpstr>
      <vt:lpstr> Medical Nutrition Therapy for Diabetes – What Medicare Covers</vt:lpstr>
      <vt:lpstr>Goals of Medical Nutrition Therapy – ADA Promote and support Individualized healthful eating patterns</vt:lpstr>
      <vt:lpstr>Medical Nutrition Therapy – ADA  </vt:lpstr>
      <vt:lpstr>Sodium, Vitamins and Fat  </vt:lpstr>
      <vt:lpstr>Fiber – the New “F” Word</vt:lpstr>
      <vt:lpstr>Limit refined carbs and added sugars  Instead eat more HIGH Fiber foods:</vt:lpstr>
      <vt:lpstr>ADA MNT Standards 2023</vt:lpstr>
      <vt:lpstr>Healthy Eating Patterns</vt:lpstr>
      <vt:lpstr>Poll Question 1</vt:lpstr>
      <vt:lpstr>Carbs and Lowering Glucose</vt:lpstr>
      <vt:lpstr>Low Carb Meal Plan Not Recommended for: </vt:lpstr>
      <vt:lpstr>Poll Question 2</vt:lpstr>
      <vt:lpstr>Weight Loss is Helpful</vt:lpstr>
      <vt:lpstr>Weight is a Heavy Issue</vt:lpstr>
      <vt:lpstr>New Consult for Diabetes Ed</vt:lpstr>
      <vt:lpstr>How to Achieve Weight Loss?</vt:lpstr>
      <vt:lpstr>Successful weight loss strategies include</vt:lpstr>
      <vt:lpstr>Intermittent Fasting</vt:lpstr>
      <vt:lpstr>Keep it Person Centered</vt:lpstr>
      <vt:lpstr>New Consult for Diabetes Ed</vt:lpstr>
      <vt:lpstr>PowerPoint Presentation</vt:lpstr>
      <vt:lpstr>Stretch and Digest Break</vt:lpstr>
      <vt:lpstr>How nutrients affect blood sugar</vt:lpstr>
      <vt:lpstr>Carbs affect Post meal Blood Glucose</vt:lpstr>
      <vt:lpstr>Poll Question 3</vt:lpstr>
      <vt:lpstr>Carbohydrate Needs Estimate for  Most Adults (not ADA Std)</vt:lpstr>
      <vt:lpstr>Carb Counting - Starch</vt:lpstr>
      <vt:lpstr>Carb counting- fruit</vt:lpstr>
      <vt:lpstr>Carb Counting - Milk</vt:lpstr>
      <vt:lpstr>Carb  Counting - Sweets</vt:lpstr>
      <vt:lpstr>Average American Consumes 22 teaspoons of added sugar a day</vt:lpstr>
      <vt:lpstr>Reduce refined Carbs, Added Sugars - ADA</vt:lpstr>
      <vt:lpstr>Non-Nutritive Sweeteners</vt:lpstr>
      <vt:lpstr>Mediterranean Diet Pyramid</vt:lpstr>
      <vt:lpstr>USDA  www.myplate.gov</vt:lpstr>
      <vt:lpstr>Plate example</vt:lpstr>
      <vt:lpstr>OLDWAYS</vt:lpstr>
      <vt:lpstr>New Consult for Diabetes Ed</vt:lpstr>
      <vt:lpstr>Poll Question 5</vt:lpstr>
      <vt:lpstr>Disordered Eating</vt:lpstr>
      <vt:lpstr>Screen for Disordered Eating </vt:lpstr>
      <vt:lpstr>Poll Question 7</vt:lpstr>
      <vt:lpstr>Using Alcohol Safely</vt:lpstr>
      <vt:lpstr>Physical Activity – Key areas</vt:lpstr>
      <vt:lpstr>Where are we on this continuum?</vt:lpstr>
      <vt:lpstr>Poll Question 8</vt:lpstr>
      <vt:lpstr>Exercise Standards </vt:lpstr>
      <vt:lpstr>Physical Activity - Kids</vt:lpstr>
      <vt:lpstr>A hard truth</vt:lpstr>
      <vt:lpstr>How many hours do you sit a day?</vt:lpstr>
      <vt:lpstr>Benefits of Exercise and Diabetes</vt:lpstr>
      <vt:lpstr>Exercise decreases:</vt:lpstr>
      <vt:lpstr>Importance of Exercise with Diabetes</vt:lpstr>
      <vt:lpstr>After dinner stroll “Passeggiata”</vt:lpstr>
      <vt:lpstr>Each minute of activity lowers  BG by 1 point</vt:lpstr>
      <vt:lpstr>Good Exercise Info / Quotes</vt:lpstr>
      <vt:lpstr>Best Shake For People with Diabetes</vt:lpstr>
      <vt:lpstr>Poll Question 9 - Bonus</vt:lpstr>
      <vt:lpstr>Discuss these symptoms with provider before starting exercise or during</vt:lpstr>
      <vt:lpstr>Hypoglycemia Prevention Strategies for Insulin/Secretagogues</vt:lpstr>
      <vt:lpstr>Behavior Change Strategies</vt:lpstr>
      <vt:lpstr>Help Prepare for Setbacks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Fundamentals 2 Nutrition and Exercise</dc:title>
  <dc:creator>Beverly Thomassian</dc:creator>
  <cp:lastModifiedBy>Beverly Thomassian</cp:lastModifiedBy>
  <cp:revision>48</cp:revision>
  <dcterms:created xsi:type="dcterms:W3CDTF">2021-01-07T01:03:15Z</dcterms:created>
  <dcterms:modified xsi:type="dcterms:W3CDTF">2023-12-22T17:44:17Z</dcterms:modified>
</cp:coreProperties>
</file>