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Lst>
  <p:notesMasterIdLst>
    <p:notesMasterId r:id="rId86"/>
  </p:notesMasterIdLst>
  <p:handoutMasterIdLst>
    <p:handoutMasterId r:id="rId87"/>
  </p:handoutMasterIdLst>
  <p:sldIdLst>
    <p:sldId id="2347" r:id="rId2"/>
    <p:sldId id="3735" r:id="rId3"/>
    <p:sldId id="3720" r:id="rId4"/>
    <p:sldId id="3755" r:id="rId5"/>
    <p:sldId id="3592" r:id="rId6"/>
    <p:sldId id="3724" r:id="rId7"/>
    <p:sldId id="2348" r:id="rId8"/>
    <p:sldId id="2840" r:id="rId9"/>
    <p:sldId id="2851" r:id="rId10"/>
    <p:sldId id="2852" r:id="rId11"/>
    <p:sldId id="3762" r:id="rId12"/>
    <p:sldId id="2731" r:id="rId13"/>
    <p:sldId id="2922" r:id="rId14"/>
    <p:sldId id="2752" r:id="rId15"/>
    <p:sldId id="2916" r:id="rId16"/>
    <p:sldId id="2659" r:id="rId17"/>
    <p:sldId id="2930" r:id="rId18"/>
    <p:sldId id="3586" r:id="rId19"/>
    <p:sldId id="2718" r:id="rId20"/>
    <p:sldId id="3760" r:id="rId21"/>
    <p:sldId id="3759" r:id="rId22"/>
    <p:sldId id="3578" r:id="rId23"/>
    <p:sldId id="3580" r:id="rId24"/>
    <p:sldId id="3311" r:id="rId25"/>
    <p:sldId id="2868" r:id="rId26"/>
    <p:sldId id="3588" r:id="rId27"/>
    <p:sldId id="2870" r:id="rId28"/>
    <p:sldId id="2747" r:id="rId29"/>
    <p:sldId id="3737" r:id="rId30"/>
    <p:sldId id="2732" r:id="rId31"/>
    <p:sldId id="2733" r:id="rId32"/>
    <p:sldId id="2726" r:id="rId33"/>
    <p:sldId id="1277" r:id="rId34"/>
    <p:sldId id="3581" r:id="rId35"/>
    <p:sldId id="1022" r:id="rId36"/>
    <p:sldId id="2707" r:id="rId37"/>
    <p:sldId id="3754" r:id="rId38"/>
    <p:sldId id="2861" r:id="rId39"/>
    <p:sldId id="3756" r:id="rId40"/>
    <p:sldId id="3757" r:id="rId41"/>
    <p:sldId id="2929" r:id="rId42"/>
    <p:sldId id="3764" r:id="rId43"/>
    <p:sldId id="2863" r:id="rId44"/>
    <p:sldId id="2750" r:id="rId45"/>
    <p:sldId id="2749" r:id="rId46"/>
    <p:sldId id="3758" r:id="rId47"/>
    <p:sldId id="2459" r:id="rId48"/>
    <p:sldId id="3589" r:id="rId49"/>
    <p:sldId id="2600" r:id="rId50"/>
    <p:sldId id="3739" r:id="rId51"/>
    <p:sldId id="3761" r:id="rId52"/>
    <p:sldId id="2873" r:id="rId53"/>
    <p:sldId id="2461" r:id="rId54"/>
    <p:sldId id="2703" r:id="rId55"/>
    <p:sldId id="2462" r:id="rId56"/>
    <p:sldId id="2674" r:id="rId57"/>
    <p:sldId id="2465" r:id="rId58"/>
    <p:sldId id="2466" r:id="rId59"/>
    <p:sldId id="3765" r:id="rId60"/>
    <p:sldId id="2467" r:id="rId61"/>
    <p:sldId id="2468" r:id="rId62"/>
    <p:sldId id="3585" r:id="rId63"/>
    <p:sldId id="2766" r:id="rId64"/>
    <p:sldId id="3763" r:id="rId65"/>
    <p:sldId id="2767" r:id="rId66"/>
    <p:sldId id="2713" r:id="rId67"/>
    <p:sldId id="2460" r:id="rId68"/>
    <p:sldId id="3590" r:id="rId69"/>
    <p:sldId id="3587" r:id="rId70"/>
    <p:sldId id="2704" r:id="rId71"/>
    <p:sldId id="2716" r:id="rId72"/>
    <p:sldId id="2470" r:id="rId73"/>
    <p:sldId id="2663" r:id="rId74"/>
    <p:sldId id="2765" r:id="rId75"/>
    <p:sldId id="2469" r:id="rId76"/>
    <p:sldId id="3591" r:id="rId77"/>
    <p:sldId id="2705" r:id="rId78"/>
    <p:sldId id="2471" r:id="rId79"/>
    <p:sldId id="2646" r:id="rId80"/>
    <p:sldId id="2648" r:id="rId81"/>
    <p:sldId id="2706" r:id="rId82"/>
    <p:sldId id="2647" r:id="rId83"/>
    <p:sldId id="2633" r:id="rId84"/>
    <p:sldId id="2915" r:id="rId85"/>
  </p:sldIdLst>
  <p:sldSz cx="9144000" cy="6858000" type="letter"/>
  <p:notesSz cx="7315200" cy="9601200"/>
  <p:custDataLst>
    <p:tags r:id="rId8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99CCFF"/>
    <a:srgbClr val="790015"/>
    <a:srgbClr val="FFCC00"/>
    <a:srgbClr val="00FF00"/>
    <a:srgbClr val="33CC33"/>
    <a:srgbClr val="3C0023"/>
    <a:srgbClr val="000665"/>
    <a:srgbClr val="28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79245" autoAdjust="0"/>
  </p:normalViewPr>
  <p:slideViewPr>
    <p:cSldViewPr>
      <p:cViewPr varScale="1">
        <p:scale>
          <a:sx n="111" d="100"/>
          <a:sy n="111" d="100"/>
        </p:scale>
        <p:origin x="16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184"/>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Services 1998-2023</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3382350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78</a:t>
            </a:fld>
            <a:endParaRPr lang="en-US" sz="1300"/>
          </a:p>
        </p:txBody>
      </p:sp>
    </p:spTree>
    <p:extLst>
      <p:ext uri="{BB962C8B-B14F-4D97-AF65-F5344CB8AC3E}">
        <p14:creationId xmlns:p14="http://schemas.microsoft.com/office/powerpoint/2010/main" val="2704405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511DD2-452B-4D14-B5EA-73E3C88200EA}" type="slidenum">
              <a:rPr lang="en-US"/>
              <a:pPr>
                <a:spcBef>
                  <a:spcPct val="0"/>
                </a:spcBef>
              </a:pPr>
              <a:t>79</a:t>
            </a:fld>
            <a:endParaRPr lang="en-US"/>
          </a:p>
        </p:txBody>
      </p:sp>
    </p:spTree>
    <p:extLst>
      <p:ext uri="{BB962C8B-B14F-4D97-AF65-F5344CB8AC3E}">
        <p14:creationId xmlns:p14="http://schemas.microsoft.com/office/powerpoint/2010/main" val="11697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84</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200">
                <a:solidFill>
                  <a:srgbClr val="000000"/>
                </a:solidFill>
              </a:rPr>
              <a:pPr eaLnBrk="1" hangingPunct="1"/>
              <a:t>7</a:t>
            </a:fld>
            <a:endParaRPr lang="en-US" sz="1200" dirty="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10</a:t>
            </a:fld>
            <a:endParaRPr lang="en-US" sz="1200"/>
          </a:p>
        </p:txBody>
      </p:sp>
    </p:spTree>
    <p:extLst>
      <p:ext uri="{BB962C8B-B14F-4D97-AF65-F5344CB8AC3E}">
        <p14:creationId xmlns:p14="http://schemas.microsoft.com/office/powerpoint/2010/main" val="136264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Diabetes Educational Services© (530) 893 - 8635 </a:t>
            </a:r>
          </a:p>
        </p:txBody>
      </p:sp>
      <p:sp>
        <p:nvSpPr>
          <p:cNvPr id="16896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1455F66E-3C59-4CE7-9D52-9D9B34EA8B90}"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168964" name="Rectangle 2"/>
          <p:cNvSpPr>
            <a:spLocks noGrp="1" noRot="1" noChangeAspect="1" noChangeArrowheads="1" noTextEdit="1"/>
          </p:cNvSpPr>
          <p:nvPr>
            <p:ph type="sldImg"/>
          </p:nvPr>
        </p:nvSpPr>
        <p:spPr>
          <a:xfrm>
            <a:off x="1203325" y="712788"/>
            <a:ext cx="4751388" cy="3563937"/>
          </a:xfrm>
          <a:ln/>
        </p:spPr>
      </p:sp>
      <p:sp>
        <p:nvSpPr>
          <p:cNvPr id="168965"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8626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15</a:t>
            </a:fld>
            <a:endParaRPr lang="en-US"/>
          </a:p>
        </p:txBody>
      </p:sp>
    </p:spTree>
    <p:extLst>
      <p:ext uri="{BB962C8B-B14F-4D97-AF65-F5344CB8AC3E}">
        <p14:creationId xmlns:p14="http://schemas.microsoft.com/office/powerpoint/2010/main" val="96942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33</a:t>
            </a:fld>
            <a:endParaRPr lang="en-US"/>
          </a:p>
        </p:txBody>
      </p:sp>
    </p:spTree>
    <p:extLst>
      <p:ext uri="{BB962C8B-B14F-4D97-AF65-F5344CB8AC3E}">
        <p14:creationId xmlns:p14="http://schemas.microsoft.com/office/powerpoint/2010/main" val="3687689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38</a:t>
            </a:fld>
            <a:endParaRPr lang="en-US" sz="1300"/>
          </a:p>
        </p:txBody>
      </p:sp>
    </p:spTree>
    <p:extLst>
      <p:ext uri="{BB962C8B-B14F-4D97-AF65-F5344CB8AC3E}">
        <p14:creationId xmlns:p14="http://schemas.microsoft.com/office/powerpoint/2010/main" val="37010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48</a:t>
            </a:fld>
            <a:endParaRPr lang="en-US"/>
          </a:p>
        </p:txBody>
      </p:sp>
    </p:spTree>
    <p:extLst>
      <p:ext uri="{BB962C8B-B14F-4D97-AF65-F5344CB8AC3E}">
        <p14:creationId xmlns:p14="http://schemas.microsoft.com/office/powerpoint/2010/main" val="415245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63</a:t>
            </a:fld>
            <a:endParaRPr lang="en-US"/>
          </a:p>
        </p:txBody>
      </p:sp>
    </p:spTree>
    <p:extLst>
      <p:ext uri="{BB962C8B-B14F-4D97-AF65-F5344CB8AC3E}">
        <p14:creationId xmlns:p14="http://schemas.microsoft.com/office/powerpoint/2010/main" val="420973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heart-fruit-isolated-healthy-eat-1480779/"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wiki/File:Weighing_scale_BW_2012-01-14_16-44-55_5-01_5-07.jpg"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www.pngall.com/weight-scale-png"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diabetesed.n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astandinlikesit.blogspot.com/2013/03/i-got-flowers-today.html"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8.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diabetesed.net/page/_files/THE-DIABETIC-EXCHANGE-LIST.pdf"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1.wmf"/><Relationship Id="rId4" Type="http://schemas.openxmlformats.org/officeDocument/2006/relationships/image" Target="../media/image70.wmf"/></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77.png"/><Relationship Id="rId7" Type="http://schemas.openxmlformats.org/officeDocument/2006/relationships/image" Target="../media/image89.jpeg"/><Relationship Id="rId12"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6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77.png"/><Relationship Id="rId7" Type="http://schemas.openxmlformats.org/officeDocument/2006/relationships/image" Target="../media/image107.jpeg"/><Relationship Id="rId12"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72.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28.jpeg"/></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30.e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36.xml"/><Relationship Id="rId4" Type="http://schemas.openxmlformats.org/officeDocument/2006/relationships/image" Target="../media/image131.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83.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hyperlink" Target="mailto:Info@DiabetsEd.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371600" y="3213399"/>
            <a:ext cx="6858000" cy="1524000"/>
          </a:xfrm>
        </p:spPr>
        <p:txBody>
          <a:bodyPr>
            <a:noAutofit/>
          </a:bodyPr>
          <a:lstStyle/>
          <a:p>
            <a:r>
              <a:rPr lang="en-US" sz="3600" dirty="0"/>
              <a:t>Welcome to Boot Camp 6 – </a:t>
            </a:r>
            <a:br>
              <a:rPr lang="en-US" sz="3600" dirty="0"/>
            </a:br>
            <a:r>
              <a:rPr lang="en-US" sz="3600" dirty="0"/>
              <a:t>Medical Nutrition Therapy</a:t>
            </a:r>
            <a:br>
              <a:rPr lang="en-US" sz="3600" dirty="0"/>
            </a:br>
            <a:r>
              <a:rPr lang="en-US" sz="3600" dirty="0"/>
              <a:t>2023</a:t>
            </a:r>
            <a:endParaRPr lang="en-US" sz="3200" dirty="0"/>
          </a:p>
        </p:txBody>
      </p:sp>
      <p:sp>
        <p:nvSpPr>
          <p:cNvPr id="11" name="Subtitle 10"/>
          <p:cNvSpPr>
            <a:spLocks noGrp="1"/>
          </p:cNvSpPr>
          <p:nvPr>
            <p:ph type="subTitle" idx="1"/>
          </p:nvPr>
        </p:nvSpPr>
        <p:spPr>
          <a:xfrm>
            <a:off x="1371600" y="5029200"/>
            <a:ext cx="6858000" cy="1143000"/>
          </a:xfrm>
        </p:spPr>
        <p:txBody>
          <a:bodyPr/>
          <a:lstStyle/>
          <a:p>
            <a:pPr lvl="0">
              <a:lnSpc>
                <a:spcPts val="2400"/>
              </a:lnSpc>
              <a:spcBef>
                <a:spcPts val="0"/>
              </a:spcBef>
              <a:buClr>
                <a:srgbClr val="86AA2C"/>
              </a:buClr>
            </a:pPr>
            <a:r>
              <a:rPr lang="en-US" sz="2400" dirty="0">
                <a:solidFill>
                  <a:prstClr val="black"/>
                </a:solidFill>
              </a:rPr>
              <a:t>Beverly Dyck Thomassian, RN, MPH, BC-ADM, CDCES</a:t>
            </a:r>
          </a:p>
          <a:p>
            <a:pPr lvl="0">
              <a:lnSpc>
                <a:spcPts val="2400"/>
              </a:lnSpc>
              <a:spcBef>
                <a:spcPts val="0"/>
              </a:spcBef>
              <a:buClr>
                <a:srgbClr val="86AA2C"/>
              </a:buClr>
            </a:pPr>
            <a:r>
              <a:rPr lang="en-US" sz="2400" dirty="0">
                <a:solidFill>
                  <a:prstClr val="black"/>
                </a:solidFill>
              </a:rPr>
              <a:t>President, Diabetes Education Services</a:t>
            </a:r>
          </a:p>
        </p:txBody>
      </p:sp>
      <p:pic>
        <p:nvPicPr>
          <p:cNvPr id="6" name="Picture 5">
            <a:extLst>
              <a:ext uri="{FF2B5EF4-FFF2-40B4-BE49-F238E27FC236}">
                <a16:creationId xmlns:a16="http://schemas.microsoft.com/office/drawing/2014/main" id="{39E8038A-FBD3-4990-9010-4FF95740EE77}"/>
              </a:ext>
            </a:extLst>
          </p:cNvPr>
          <p:cNvPicPr>
            <a:picLocks noChangeAspect="1"/>
          </p:cNvPicPr>
          <p:nvPr/>
        </p:nvPicPr>
        <p:blipFill>
          <a:blip r:embed="rId3"/>
          <a:stretch>
            <a:fillRect/>
          </a:stretch>
        </p:blipFill>
        <p:spPr>
          <a:xfrm>
            <a:off x="838201" y="1600200"/>
            <a:ext cx="7461820" cy="1613199"/>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05019BE9-3EFD-EF30-D8BF-9FC13279E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024"/>
            <a:ext cx="7897483" cy="1501976"/>
          </a:xfrm>
          <a:prstGeom prst="rect">
            <a:avLst/>
          </a:prstGeom>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31800" y="1091200"/>
            <a:ext cx="7239000" cy="5766799"/>
          </a:xfrm>
        </p:spPr>
        <p:txBody>
          <a:bodyPr lIns="90477" tIns="44445" rIns="90477" bIns="44445">
            <a:normAutofit/>
          </a:bodyPr>
          <a:lstStyle/>
          <a:p>
            <a:pPr eaLnBrk="1" hangingPunct="1">
              <a:defRPr/>
            </a:pPr>
            <a:r>
              <a:rPr lang="en-US" sz="3000" dirty="0"/>
              <a:t>Support healthful eating patterns</a:t>
            </a:r>
          </a:p>
          <a:p>
            <a:pPr lvl="1">
              <a:defRPr/>
            </a:pPr>
            <a:r>
              <a:rPr lang="en-US" sz="2400" dirty="0"/>
              <a:t>Emphasize eating a variety of nutrient dense foods in appropriate portions to:</a:t>
            </a:r>
          </a:p>
          <a:p>
            <a:pPr lvl="1">
              <a:defRPr/>
            </a:pPr>
            <a:r>
              <a:rPr lang="en-US" sz="2200" dirty="0"/>
              <a:t>Attain individualized B/P, BG and lipid goals</a:t>
            </a:r>
          </a:p>
          <a:p>
            <a:pPr lvl="1">
              <a:defRPr/>
            </a:pPr>
            <a:r>
              <a:rPr lang="en-US" sz="2200" dirty="0"/>
              <a:t>Attain and maintain body </a:t>
            </a:r>
            <a:r>
              <a:rPr lang="en-US" sz="2200" dirty="0" err="1"/>
              <a:t>wt</a:t>
            </a:r>
            <a:r>
              <a:rPr lang="en-US" sz="2200" dirty="0"/>
              <a:t> goals</a:t>
            </a:r>
          </a:p>
          <a:p>
            <a:pPr lvl="1">
              <a:defRPr/>
            </a:pPr>
            <a:r>
              <a:rPr lang="en-US" sz="2200" dirty="0"/>
              <a:t>Delay and/or prevent complications</a:t>
            </a:r>
          </a:p>
          <a:p>
            <a:pPr>
              <a:defRPr/>
            </a:pPr>
            <a:r>
              <a:rPr lang="en-US" sz="2800" dirty="0"/>
              <a:t>Address individual nutrition needs based on </a:t>
            </a:r>
          </a:p>
          <a:p>
            <a:pPr lvl="1">
              <a:defRPr/>
            </a:pPr>
            <a:r>
              <a:rPr lang="en-US" sz="2200" dirty="0"/>
              <a:t>personal and cultural preferences, access to food, willingness and barriers</a:t>
            </a:r>
          </a:p>
          <a:p>
            <a:pPr eaLnBrk="1" hangingPunct="1">
              <a:defRPr/>
            </a:pPr>
            <a:r>
              <a:rPr lang="en-US" sz="2800" dirty="0"/>
              <a:t>Maintain pleasure of eating by providing positive messages about food</a:t>
            </a:r>
          </a:p>
          <a:p>
            <a:pPr lvl="1">
              <a:defRPr/>
            </a:pPr>
            <a:r>
              <a:rPr lang="en-US" sz="2200" dirty="0"/>
              <a:t>Limit food choices only when backed by science</a:t>
            </a:r>
          </a:p>
          <a:p>
            <a:pPr>
              <a:defRPr/>
            </a:pPr>
            <a:r>
              <a:rPr lang="en-US" sz="2800" dirty="0"/>
              <a:t>Provide practical tools for day-to-day planning</a:t>
            </a:r>
            <a:endParaRPr lang="en-US" sz="2400" dirty="0"/>
          </a:p>
        </p:txBody>
      </p:sp>
      <p:pic>
        <p:nvPicPr>
          <p:cNvPr id="168994" name="Picture 34" descr="C:\Users\bev_000\AppData\Local\Microsoft\Windows\Temporary Internet Files\Content.IE5\LVC98H3G\MC90044183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0800" y="1371601"/>
            <a:ext cx="1168401" cy="14617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05321"/>
            <a:ext cx="8229600" cy="99060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spTree>
    <p:custDataLst>
      <p:tags r:id="rId1"/>
    </p:custDataLst>
    <p:extLst>
      <p:ext uri="{BB962C8B-B14F-4D97-AF65-F5344CB8AC3E}">
        <p14:creationId xmlns:p14="http://schemas.microsoft.com/office/powerpoint/2010/main" val="28795636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EB10-7912-C189-6EC2-BC3DDF153148}"/>
              </a:ext>
            </a:extLst>
          </p:cNvPr>
          <p:cNvSpPr>
            <a:spLocks noGrp="1"/>
          </p:cNvSpPr>
          <p:nvPr>
            <p:ph type="title"/>
          </p:nvPr>
        </p:nvSpPr>
        <p:spPr>
          <a:xfrm>
            <a:off x="457200" y="228600"/>
            <a:ext cx="8229600" cy="914400"/>
          </a:xfrm>
        </p:spPr>
        <p:txBody>
          <a:bodyPr anchor="b">
            <a:normAutofit/>
          </a:bodyPr>
          <a:lstStyle/>
          <a:p>
            <a:r>
              <a:rPr lang="en-US" dirty="0"/>
              <a:t>Poll Question 1</a:t>
            </a:r>
          </a:p>
        </p:txBody>
      </p:sp>
      <p:sp>
        <p:nvSpPr>
          <p:cNvPr id="3" name="Content Placeholder 2">
            <a:extLst>
              <a:ext uri="{FF2B5EF4-FFF2-40B4-BE49-F238E27FC236}">
                <a16:creationId xmlns:a16="http://schemas.microsoft.com/office/drawing/2014/main" id="{5757DFEA-9361-2BB9-848C-6C7F461FD04D}"/>
              </a:ext>
            </a:extLst>
          </p:cNvPr>
          <p:cNvSpPr>
            <a:spLocks noGrp="1"/>
          </p:cNvSpPr>
          <p:nvPr>
            <p:ph sz="quarter" idx="1"/>
          </p:nvPr>
        </p:nvSpPr>
        <p:spPr>
          <a:xfrm>
            <a:off x="457200" y="1219200"/>
            <a:ext cx="4876800" cy="5410200"/>
          </a:xfrm>
        </p:spPr>
        <p:txBody>
          <a:bodyPr>
            <a:normAutofit fontScale="85000" lnSpcReduction="10000"/>
          </a:bodyPr>
          <a:lstStyle/>
          <a:p>
            <a:pPr marL="0" marR="0" indent="0">
              <a:lnSpc>
                <a:spcPct val="110000"/>
              </a:lnSpc>
              <a:spcBef>
                <a:spcPts val="0"/>
              </a:spcBef>
              <a:spcAft>
                <a:spcPts val="0"/>
              </a:spcAft>
              <a:buNone/>
            </a:pPr>
            <a:r>
              <a:rPr lang="en-US" sz="2400" dirty="0">
                <a:effectLst/>
              </a:rPr>
              <a:t>Based on the 2023 ADA Standards of care on nutrition therapy, which statement is most accurate?</a:t>
            </a:r>
          </a:p>
          <a:p>
            <a:pPr marL="0" marR="0" indent="0">
              <a:lnSpc>
                <a:spcPct val="110000"/>
              </a:lnSpc>
              <a:spcBef>
                <a:spcPts val="0"/>
              </a:spcBef>
              <a:spcAft>
                <a:spcPts val="0"/>
              </a:spcAft>
              <a:buNone/>
            </a:pPr>
            <a:endParaRPr lang="en-US" sz="2400" dirty="0">
              <a:effectLst/>
            </a:endParaRPr>
          </a:p>
          <a:p>
            <a:pPr marL="342900" marR="0" lvl="0" indent="-342900">
              <a:lnSpc>
                <a:spcPct val="110000"/>
              </a:lnSpc>
              <a:spcBef>
                <a:spcPts val="0"/>
              </a:spcBef>
              <a:spcAft>
                <a:spcPts val="0"/>
              </a:spcAft>
              <a:buFont typeface="+mj-lt"/>
              <a:buAutoNum type="alphaUcPeriod"/>
            </a:pPr>
            <a:r>
              <a:rPr lang="en-US" sz="2400" dirty="0">
                <a:effectLst/>
              </a:rPr>
              <a:t>MNT provided by a RD/RDN is associated with an A1c decrease of 0.3 to 2.0%.</a:t>
            </a:r>
          </a:p>
          <a:p>
            <a:pPr marL="342900" marR="0" lvl="0" indent="-342900">
              <a:lnSpc>
                <a:spcPct val="110000"/>
              </a:lnSpc>
              <a:spcBef>
                <a:spcPts val="0"/>
              </a:spcBef>
              <a:spcAft>
                <a:spcPts val="0"/>
              </a:spcAft>
              <a:buFont typeface="+mj-lt"/>
              <a:buAutoNum type="alphaUcPeriod"/>
            </a:pPr>
            <a:r>
              <a:rPr lang="en-US" sz="2400" dirty="0">
                <a:effectLst/>
              </a:rPr>
              <a:t>A low carbohydrate, high protein diet is associated with increased risk of renal failure.</a:t>
            </a:r>
          </a:p>
          <a:p>
            <a:pPr marL="342900" marR="0" lvl="0" indent="-342900">
              <a:lnSpc>
                <a:spcPct val="110000"/>
              </a:lnSpc>
              <a:spcBef>
                <a:spcPts val="0"/>
              </a:spcBef>
              <a:spcAft>
                <a:spcPts val="0"/>
              </a:spcAft>
              <a:buFont typeface="+mj-lt"/>
              <a:buAutoNum type="alphaUcPeriod"/>
            </a:pPr>
            <a:r>
              <a:rPr lang="en-US" sz="2400" dirty="0">
                <a:effectLst/>
              </a:rPr>
              <a:t>With new type 2 diabetes, try to achieve A1c targets with MNT for 3 months advancing to medication therapy.</a:t>
            </a:r>
          </a:p>
          <a:p>
            <a:pPr marL="342900" marR="0" lvl="0" indent="-342900">
              <a:lnSpc>
                <a:spcPct val="110000"/>
              </a:lnSpc>
              <a:spcBef>
                <a:spcPts val="0"/>
              </a:spcBef>
              <a:spcAft>
                <a:spcPts val="0"/>
              </a:spcAft>
              <a:buFont typeface="+mj-lt"/>
              <a:buAutoNum type="alphaUcPeriod"/>
            </a:pPr>
            <a:r>
              <a:rPr lang="en-US" sz="2400" dirty="0">
                <a:effectLst/>
              </a:rPr>
              <a:t>People with diabetes and hypertension have improved outcomes when they decrease sodium intake to less than 1,500 mg a day.</a:t>
            </a:r>
          </a:p>
          <a:p>
            <a:pPr>
              <a:lnSpc>
                <a:spcPct val="90000"/>
              </a:lnSpc>
            </a:pPr>
            <a:endParaRPr lang="en-US" sz="1800" dirty="0"/>
          </a:p>
        </p:txBody>
      </p:sp>
      <p:pic>
        <p:nvPicPr>
          <p:cNvPr id="5" name="Picture 4" descr="Smiling mature man and woman standing next to food truck counter wearing aprons and glasses">
            <a:extLst>
              <a:ext uri="{FF2B5EF4-FFF2-40B4-BE49-F238E27FC236}">
                <a16:creationId xmlns:a16="http://schemas.microsoft.com/office/drawing/2014/main" id="{23465A54-F22F-059F-EF3A-B3BCE22682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07" r="24555" b="-3"/>
          <a:stretch/>
        </p:blipFill>
        <p:spPr>
          <a:xfrm>
            <a:off x="5552796" y="1216152"/>
            <a:ext cx="3121050" cy="3813048"/>
          </a:xfrm>
          <a:prstGeom prst="rect">
            <a:avLst/>
          </a:prstGeom>
          <a:noFill/>
        </p:spPr>
      </p:pic>
      <p:sp>
        <p:nvSpPr>
          <p:cNvPr id="4" name="Oval 3">
            <a:extLst>
              <a:ext uri="{FF2B5EF4-FFF2-40B4-BE49-F238E27FC236}">
                <a16:creationId xmlns:a16="http://schemas.microsoft.com/office/drawing/2014/main" id="{B8E9F206-DFDD-0FD1-B0A7-4DCABA171C73}"/>
              </a:ext>
            </a:extLst>
          </p:cNvPr>
          <p:cNvSpPr/>
          <p:nvPr/>
        </p:nvSpPr>
        <p:spPr>
          <a:xfrm>
            <a:off x="190386" y="2426136"/>
            <a:ext cx="5362410" cy="69654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extLst>
      <p:ext uri="{BB962C8B-B14F-4D97-AF65-F5344CB8AC3E}">
        <p14:creationId xmlns:p14="http://schemas.microsoft.com/office/powerpoint/2010/main" val="134471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normAutofit fontScale="90000"/>
          </a:bodyPr>
          <a:lstStyle/>
          <a:p>
            <a:pPr>
              <a:defRPr/>
            </a:pPr>
            <a:br>
              <a:rPr lang="en-US" sz="4000" dirty="0"/>
            </a:br>
            <a:r>
              <a:rPr lang="en-US" sz="3600" dirty="0"/>
              <a:t>ADA or ADCES Recognized Program</a:t>
            </a:r>
            <a:br>
              <a:rPr lang="en-US" sz="3600" dirty="0"/>
            </a:br>
            <a:r>
              <a:rPr lang="en-US" sz="2700" dirty="0"/>
              <a:t>DSME &amp; Medical Nutrition Therapy – What Medicare Covers</a:t>
            </a:r>
          </a:p>
        </p:txBody>
      </p:sp>
      <p:sp>
        <p:nvSpPr>
          <p:cNvPr id="1503235" name="Rectangle 3"/>
          <p:cNvSpPr>
            <a:spLocks noGrp="1" noChangeArrowheads="1"/>
          </p:cNvSpPr>
          <p:nvPr>
            <p:ph type="body" sz="half" idx="1"/>
          </p:nvPr>
        </p:nvSpPr>
        <p:spPr>
          <a:xfrm>
            <a:off x="455613" y="1434754"/>
            <a:ext cx="3735387" cy="4495800"/>
          </a:xfrm>
        </p:spPr>
        <p:txBody>
          <a:bodyPr>
            <a:normAutofit/>
          </a:bodyPr>
          <a:lstStyle/>
          <a:p>
            <a:pPr>
              <a:defRPr/>
            </a:pPr>
            <a:r>
              <a:rPr lang="en-US" sz="2800" dirty="0"/>
              <a:t>MNT</a:t>
            </a:r>
          </a:p>
          <a:p>
            <a:pPr lvl="1">
              <a:defRPr/>
            </a:pPr>
            <a:r>
              <a:rPr lang="en-US" sz="2800" dirty="0"/>
              <a:t>3 hours initial benefit in first calendar year</a:t>
            </a:r>
          </a:p>
          <a:p>
            <a:pPr lvl="1">
              <a:defRPr/>
            </a:pPr>
            <a:r>
              <a:rPr lang="en-US" sz="2800" dirty="0"/>
              <a:t>2 hours follow-up annually</a:t>
            </a:r>
          </a:p>
          <a:p>
            <a:pPr lvl="1">
              <a:defRPr/>
            </a:pPr>
            <a:endParaRPr lang="en-US" sz="2400" dirty="0"/>
          </a:p>
        </p:txBody>
      </p:sp>
      <p:sp>
        <p:nvSpPr>
          <p:cNvPr id="2" name="Content Placeholder 1"/>
          <p:cNvSpPr>
            <a:spLocks noGrp="1"/>
          </p:cNvSpPr>
          <p:nvPr>
            <p:ph sz="half" idx="2"/>
          </p:nvPr>
        </p:nvSpPr>
        <p:spPr>
          <a:xfrm>
            <a:off x="4159569" y="1598613"/>
            <a:ext cx="4522470" cy="4649787"/>
          </a:xfrm>
        </p:spPr>
        <p:txBody>
          <a:bodyPr>
            <a:normAutofit lnSpcReduction="10000"/>
          </a:bodyPr>
          <a:lstStyle/>
          <a:p>
            <a:r>
              <a:rPr lang="en-US" dirty="0"/>
              <a:t>DSME</a:t>
            </a:r>
          </a:p>
          <a:p>
            <a:pPr lvl="1">
              <a:defRPr/>
            </a:pPr>
            <a:r>
              <a:rPr lang="en-US" dirty="0"/>
              <a:t>1 hour individual assess</a:t>
            </a:r>
          </a:p>
          <a:p>
            <a:pPr lvl="1">
              <a:defRPr/>
            </a:pPr>
            <a:r>
              <a:rPr lang="en-US" dirty="0"/>
              <a:t>9 hours group </a:t>
            </a:r>
            <a:br>
              <a:rPr lang="en-US" dirty="0"/>
            </a:br>
            <a:r>
              <a:rPr lang="en-US" dirty="0"/>
              <a:t>(once in a lifetime)</a:t>
            </a:r>
          </a:p>
          <a:p>
            <a:pPr lvl="1">
              <a:defRPr/>
            </a:pPr>
            <a:r>
              <a:rPr lang="en-US" dirty="0"/>
              <a:t>2 hours follow-up annually (starts on Month 13 after first DSME Bill)</a:t>
            </a:r>
          </a:p>
          <a:p>
            <a:pPr lvl="1">
              <a:defRPr/>
            </a:pPr>
            <a:r>
              <a:rPr lang="en-US" dirty="0"/>
              <a:t>Billing Codes</a:t>
            </a:r>
          </a:p>
          <a:p>
            <a:pPr lvl="2">
              <a:defRPr/>
            </a:pPr>
            <a:r>
              <a:rPr lang="en-US" sz="2400" dirty="0"/>
              <a:t>G0108- 1:1</a:t>
            </a:r>
          </a:p>
          <a:p>
            <a:pPr lvl="2">
              <a:defRPr/>
            </a:pPr>
            <a:r>
              <a:rPr lang="en-US" sz="2400" dirty="0"/>
              <a:t>GO109 – Group (2-20 people)</a:t>
            </a:r>
          </a:p>
          <a:p>
            <a:pPr>
              <a:defRPr/>
            </a:pPr>
            <a:endParaRPr lang="en-US" dirty="0"/>
          </a:p>
          <a:p>
            <a:endParaRPr lang="en-US" dirty="0"/>
          </a:p>
        </p:txBody>
      </p:sp>
      <p:sp>
        <p:nvSpPr>
          <p:cNvPr id="6" name="TextBox 5">
            <a:extLst>
              <a:ext uri="{FF2B5EF4-FFF2-40B4-BE49-F238E27FC236}">
                <a16:creationId xmlns:a16="http://schemas.microsoft.com/office/drawing/2014/main" id="{A92CC9B1-CBF0-48FA-B5DD-6A6BEE258CFD}"/>
              </a:ext>
            </a:extLst>
          </p:cNvPr>
          <p:cNvSpPr txBox="1"/>
          <p:nvPr/>
        </p:nvSpPr>
        <p:spPr>
          <a:xfrm>
            <a:off x="533400" y="5912018"/>
            <a:ext cx="3810000" cy="707886"/>
          </a:xfrm>
          <a:prstGeom prst="rect">
            <a:avLst/>
          </a:prstGeom>
          <a:noFill/>
        </p:spPr>
        <p:txBody>
          <a:bodyPr wrap="square" rtlCol="0">
            <a:spAutoFit/>
          </a:bodyPr>
          <a:lstStyle/>
          <a:p>
            <a:pPr algn="ctr"/>
            <a:r>
              <a:rPr lang="en-US" sz="2000" dirty="0">
                <a:solidFill>
                  <a:srgbClr val="0070C0"/>
                </a:solidFill>
              </a:rPr>
              <a:t>Meeting with a RD can result in a 0.3-2% drop in A1C</a:t>
            </a:r>
          </a:p>
        </p:txBody>
      </p:sp>
      <p:pic>
        <p:nvPicPr>
          <p:cNvPr id="7" name="Picture 6">
            <a:extLst>
              <a:ext uri="{FF2B5EF4-FFF2-40B4-BE49-F238E27FC236}">
                <a16:creationId xmlns:a16="http://schemas.microsoft.com/office/drawing/2014/main" id="{84CFA1AB-5954-4766-899E-08CAD3741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4092273"/>
            <a:ext cx="1568769" cy="1528463"/>
          </a:xfrm>
          <a:prstGeom prst="rect">
            <a:avLst/>
          </a:prstGeom>
        </p:spPr>
      </p:pic>
      <p:pic>
        <p:nvPicPr>
          <p:cNvPr id="3" name="Picture 2">
            <a:extLst>
              <a:ext uri="{FF2B5EF4-FFF2-40B4-BE49-F238E27FC236}">
                <a16:creationId xmlns:a16="http://schemas.microsoft.com/office/drawing/2014/main" id="{A6DD3149-16D6-11A9-8984-A55DB7E8FE96}"/>
              </a:ext>
            </a:extLst>
          </p:cNvPr>
          <p:cNvPicPr>
            <a:picLocks noChangeAspect="1"/>
          </p:cNvPicPr>
          <p:nvPr/>
        </p:nvPicPr>
        <p:blipFill>
          <a:blip r:embed="rId5"/>
          <a:stretch>
            <a:fillRect/>
          </a:stretch>
        </p:blipFill>
        <p:spPr>
          <a:xfrm>
            <a:off x="4313524" y="6261434"/>
            <a:ext cx="4648200" cy="566086"/>
          </a:xfrm>
          <a:prstGeom prst="rect">
            <a:avLst/>
          </a:prstGeom>
        </p:spPr>
      </p:pic>
    </p:spTree>
    <p:custDataLst>
      <p:tags r:id="rId1"/>
    </p:custDataLst>
    <p:extLst>
      <p:ext uri="{BB962C8B-B14F-4D97-AF65-F5344CB8AC3E}">
        <p14:creationId xmlns:p14="http://schemas.microsoft.com/office/powerpoint/2010/main" val="73755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AD46-91AB-4EC9-BFA8-53A695087EB5}"/>
              </a:ext>
            </a:extLst>
          </p:cNvPr>
          <p:cNvSpPr>
            <a:spLocks noGrp="1"/>
          </p:cNvSpPr>
          <p:nvPr>
            <p:ph type="title"/>
          </p:nvPr>
        </p:nvSpPr>
        <p:spPr>
          <a:xfrm>
            <a:off x="457200" y="228600"/>
            <a:ext cx="8229600" cy="914400"/>
          </a:xfrm>
        </p:spPr>
        <p:txBody>
          <a:bodyPr anchor="b">
            <a:normAutofit/>
          </a:bodyPr>
          <a:lstStyle/>
          <a:p>
            <a:r>
              <a:rPr lang="en-US" dirty="0"/>
              <a:t>Keep it Person Centered</a:t>
            </a:r>
          </a:p>
        </p:txBody>
      </p:sp>
      <p:sp>
        <p:nvSpPr>
          <p:cNvPr id="3" name="Content Placeholder 2">
            <a:extLst>
              <a:ext uri="{FF2B5EF4-FFF2-40B4-BE49-F238E27FC236}">
                <a16:creationId xmlns:a16="http://schemas.microsoft.com/office/drawing/2014/main" id="{905C867D-827C-4F60-991E-0E54A6C11999}"/>
              </a:ext>
            </a:extLst>
          </p:cNvPr>
          <p:cNvSpPr>
            <a:spLocks noGrp="1"/>
          </p:cNvSpPr>
          <p:nvPr>
            <p:ph sz="quarter" idx="1"/>
          </p:nvPr>
        </p:nvSpPr>
        <p:spPr>
          <a:xfrm>
            <a:off x="457200" y="1219200"/>
            <a:ext cx="4267200" cy="5867400"/>
          </a:xfrm>
        </p:spPr>
        <p:txBody>
          <a:bodyPr>
            <a:normAutofit fontScale="92500"/>
          </a:bodyPr>
          <a:lstStyle/>
          <a:p>
            <a:pPr>
              <a:lnSpc>
                <a:spcPct val="90000"/>
              </a:lnSpc>
            </a:pPr>
            <a:r>
              <a:rPr lang="en-US" dirty="0"/>
              <a:t>An individualized eating pattern considers the individual's health status, skills, resources, food preferences, and health goals.</a:t>
            </a:r>
          </a:p>
          <a:p>
            <a:pPr>
              <a:lnSpc>
                <a:spcPct val="90000"/>
              </a:lnSpc>
              <a:defRPr/>
            </a:pPr>
            <a:r>
              <a:rPr lang="en-US" dirty="0"/>
              <a:t>Address individual nutrition needs based on: </a:t>
            </a:r>
          </a:p>
          <a:p>
            <a:pPr lvl="1">
              <a:lnSpc>
                <a:spcPct val="90000"/>
              </a:lnSpc>
              <a:defRPr/>
            </a:pPr>
            <a:r>
              <a:rPr lang="en-US" sz="3200" dirty="0"/>
              <a:t>personal and cultural preferences, access to food, willingness and barriers</a:t>
            </a:r>
          </a:p>
          <a:p>
            <a:pPr>
              <a:lnSpc>
                <a:spcPct val="90000"/>
              </a:lnSpc>
            </a:pPr>
            <a:endParaRPr lang="en-US" sz="2700" dirty="0"/>
          </a:p>
        </p:txBody>
      </p:sp>
      <p:pic>
        <p:nvPicPr>
          <p:cNvPr id="8" name="Picture 7" descr="A picture containing different, colorful, arranged, fresh&#10;&#10;Description automatically generated">
            <a:extLst>
              <a:ext uri="{FF2B5EF4-FFF2-40B4-BE49-F238E27FC236}">
                <a16:creationId xmlns:a16="http://schemas.microsoft.com/office/drawing/2014/main" id="{2D46FFD7-5162-46D7-A04C-BF7DF9C0A9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32198" y="1452077"/>
            <a:ext cx="4041648" cy="4465909"/>
          </a:xfrm>
          <a:prstGeom prst="rect">
            <a:avLst/>
          </a:prstGeom>
          <a:noFill/>
        </p:spPr>
      </p:pic>
      <p:pic>
        <p:nvPicPr>
          <p:cNvPr id="4" name="Picture 3">
            <a:extLst>
              <a:ext uri="{FF2B5EF4-FFF2-40B4-BE49-F238E27FC236}">
                <a16:creationId xmlns:a16="http://schemas.microsoft.com/office/drawing/2014/main" id="{5D60445B-22E3-E770-5BE9-4C4BF75707D2}"/>
              </a:ext>
            </a:extLst>
          </p:cNvPr>
          <p:cNvPicPr>
            <a:picLocks noChangeAspect="1"/>
          </p:cNvPicPr>
          <p:nvPr/>
        </p:nvPicPr>
        <p:blipFill>
          <a:blip r:embed="rId4"/>
          <a:stretch>
            <a:fillRect/>
          </a:stretch>
        </p:blipFill>
        <p:spPr>
          <a:xfrm>
            <a:off x="4313524" y="6261434"/>
            <a:ext cx="4648200" cy="566086"/>
          </a:xfrm>
          <a:prstGeom prst="rect">
            <a:avLst/>
          </a:prstGeom>
        </p:spPr>
      </p:pic>
    </p:spTree>
    <p:extLst>
      <p:ext uri="{BB962C8B-B14F-4D97-AF65-F5344CB8AC3E}">
        <p14:creationId xmlns:p14="http://schemas.microsoft.com/office/powerpoint/2010/main" val="34014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Person Centered – Bonus Question</a:t>
            </a:r>
          </a:p>
        </p:txBody>
      </p:sp>
      <p:sp>
        <p:nvSpPr>
          <p:cNvPr id="3" name="Content Placeholder 2"/>
          <p:cNvSpPr>
            <a:spLocks noGrp="1"/>
          </p:cNvSpPr>
          <p:nvPr>
            <p:ph type="body" sz="half" idx="1"/>
          </p:nvPr>
        </p:nvSpPr>
        <p:spPr>
          <a:xfrm>
            <a:off x="455612" y="1598613"/>
            <a:ext cx="5106987" cy="4986337"/>
          </a:xfrm>
        </p:spPr>
        <p:txBody>
          <a:bodyPr>
            <a:normAutofit fontScale="92500" lnSpcReduction="20000"/>
          </a:bodyPr>
          <a:lstStyle/>
          <a:p>
            <a:pPr>
              <a:lnSpc>
                <a:spcPct val="110000"/>
              </a:lnSpc>
            </a:pPr>
            <a:r>
              <a:rPr lang="en-US" sz="2800" dirty="0"/>
              <a:t>MR eats fast foods for lunch and notices that they have been feeling worse as a result. What response would support sustained behavior change?</a:t>
            </a:r>
          </a:p>
          <a:p>
            <a:pPr>
              <a:lnSpc>
                <a:spcPct val="110000"/>
              </a:lnSpc>
            </a:pPr>
            <a:r>
              <a:rPr lang="en-US" sz="2800" dirty="0"/>
              <a:t>A. Do you think you could bring a packed lunch a few days a week?</a:t>
            </a:r>
          </a:p>
          <a:p>
            <a:pPr>
              <a:lnSpc>
                <a:spcPct val="110000"/>
              </a:lnSpc>
            </a:pPr>
            <a:r>
              <a:rPr lang="en-US" sz="2800" dirty="0"/>
              <a:t>B. What about asking for burgers without the bun?</a:t>
            </a:r>
          </a:p>
          <a:p>
            <a:pPr>
              <a:lnSpc>
                <a:spcPct val="110000"/>
              </a:lnSpc>
            </a:pPr>
            <a:r>
              <a:rPr lang="en-US" sz="2800" dirty="0"/>
              <a:t>C. Could you eliminate sodas?</a:t>
            </a:r>
          </a:p>
          <a:p>
            <a:pPr>
              <a:lnSpc>
                <a:spcPct val="110000"/>
              </a:lnSpc>
            </a:pPr>
            <a:r>
              <a:rPr lang="en-US" sz="2800" dirty="0"/>
              <a:t>D. What change do you think you could start with?</a:t>
            </a:r>
          </a:p>
          <a:p>
            <a:pPr>
              <a:lnSpc>
                <a:spcPct val="90000"/>
              </a:lnSpc>
            </a:pPr>
            <a:endParaRPr lang="en-US" sz="2200" dirty="0"/>
          </a:p>
        </p:txBody>
      </p:sp>
      <p:pic>
        <p:nvPicPr>
          <p:cNvPr id="8" name="Picture 7" descr="Three food truck chicken sandwiches">
            <a:extLst>
              <a:ext uri="{FF2B5EF4-FFF2-40B4-BE49-F238E27FC236}">
                <a16:creationId xmlns:a16="http://schemas.microsoft.com/office/drawing/2014/main" id="{0FE0DBB6-6DC8-7CBB-1955-D19FB94CB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08" r="5" b="5"/>
          <a:stretch/>
        </p:blipFill>
        <p:spPr>
          <a:xfrm>
            <a:off x="5846096" y="1598613"/>
            <a:ext cx="2835942" cy="1525587"/>
          </a:xfrm>
          <a:prstGeom prst="rect">
            <a:avLst/>
          </a:prstGeom>
          <a:noFill/>
        </p:spPr>
      </p:pic>
      <p:sp>
        <p:nvSpPr>
          <p:cNvPr id="4" name="Oval 3">
            <a:extLst>
              <a:ext uri="{FF2B5EF4-FFF2-40B4-BE49-F238E27FC236}">
                <a16:creationId xmlns:a16="http://schemas.microsoft.com/office/drawing/2014/main" id="{906C06F2-2687-E15A-214C-DFF736B62AD9}"/>
              </a:ext>
            </a:extLst>
          </p:cNvPr>
          <p:cNvSpPr/>
          <p:nvPr/>
        </p:nvSpPr>
        <p:spPr>
          <a:xfrm>
            <a:off x="327900" y="5410200"/>
            <a:ext cx="5362410" cy="9144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extLst>
      <p:ext uri="{BB962C8B-B14F-4D97-AF65-F5344CB8AC3E}">
        <p14:creationId xmlns:p14="http://schemas.microsoft.com/office/powerpoint/2010/main" val="397497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nchor="b">
            <a:normAutofit/>
          </a:bodyPr>
          <a:lstStyle/>
          <a:p>
            <a:r>
              <a:rPr lang="en-US" dirty="0"/>
              <a:t>ADA MNT Standards 2023</a:t>
            </a:r>
          </a:p>
        </p:txBody>
      </p:sp>
      <p:sp>
        <p:nvSpPr>
          <p:cNvPr id="3" name="Content Placeholder 2"/>
          <p:cNvSpPr>
            <a:spLocks noGrp="1"/>
          </p:cNvSpPr>
          <p:nvPr>
            <p:ph type="body" sz="half" idx="1"/>
          </p:nvPr>
        </p:nvSpPr>
        <p:spPr>
          <a:xfrm>
            <a:off x="531813" y="1143000"/>
            <a:ext cx="4037012" cy="5715000"/>
          </a:xfrm>
        </p:spPr>
        <p:txBody>
          <a:bodyPr>
            <a:normAutofit/>
          </a:bodyPr>
          <a:lstStyle/>
          <a:p>
            <a:pPr marL="0" indent="0">
              <a:lnSpc>
                <a:spcPct val="110000"/>
              </a:lnSpc>
              <a:buNone/>
            </a:pPr>
            <a:r>
              <a:rPr lang="en-US" sz="2400" dirty="0">
                <a:ea typeface="Calibri" panose="020F0502020204030204" pitchFamily="34" charset="0"/>
                <a:cs typeface="Calibri" panose="020F0502020204030204" pitchFamily="34" charset="0"/>
              </a:rPr>
              <a:t>Until there is more evidence:</a:t>
            </a:r>
          </a:p>
          <a:p>
            <a:pPr>
              <a:lnSpc>
                <a:spcPct val="110000"/>
              </a:lnSpc>
            </a:pPr>
            <a:r>
              <a:rPr lang="en-US" sz="2400" dirty="0">
                <a:ea typeface="Calibri" panose="020F0502020204030204" pitchFamily="34" charset="0"/>
                <a:cs typeface="Calibri" panose="020F0502020204030204" pitchFamily="34" charset="0"/>
              </a:rPr>
              <a:t>Emphasize non starchy vegetables</a:t>
            </a:r>
          </a:p>
          <a:p>
            <a:pPr>
              <a:lnSpc>
                <a:spcPct val="110000"/>
              </a:lnSpc>
            </a:pPr>
            <a:r>
              <a:rPr lang="en-US" sz="2400" dirty="0">
                <a:ea typeface="Calibri" panose="020F0502020204030204" pitchFamily="34" charset="0"/>
                <a:cs typeface="Calibri" panose="020F0502020204030204" pitchFamily="34" charset="0"/>
              </a:rPr>
              <a:t>Minimize added sugars, sugary beverages and refined grains</a:t>
            </a:r>
          </a:p>
          <a:p>
            <a:pPr>
              <a:lnSpc>
                <a:spcPct val="110000"/>
              </a:lnSpc>
            </a:pPr>
            <a:r>
              <a:rPr lang="en-US" sz="2400" i="1" dirty="0">
                <a:ea typeface="Calibri" panose="020F0502020204030204" pitchFamily="34" charset="0"/>
                <a:cs typeface="Calibri" panose="020F0502020204030204" pitchFamily="34" charset="0"/>
              </a:rPr>
              <a:t>C</a:t>
            </a:r>
            <a:r>
              <a:rPr lang="en-US" sz="2400" dirty="0">
                <a:ea typeface="Calibri" panose="020F0502020204030204" pitchFamily="34" charset="0"/>
                <a:cs typeface="Calibri" panose="020F0502020204030204" pitchFamily="34" charset="0"/>
              </a:rPr>
              <a:t>hoose whole foods</a:t>
            </a:r>
          </a:p>
          <a:p>
            <a:pPr>
              <a:lnSpc>
                <a:spcPct val="110000"/>
              </a:lnSpc>
            </a:pPr>
            <a:r>
              <a:rPr lang="en-US" sz="2400" dirty="0">
                <a:solidFill>
                  <a:srgbClr val="383636"/>
                </a:solidFill>
                <a:ea typeface="Calibri" panose="020F0502020204030204" pitchFamily="34" charset="0"/>
                <a:cs typeface="Calibri" panose="020F0502020204030204" pitchFamily="34" charset="0"/>
              </a:rPr>
              <a:t>I</a:t>
            </a:r>
            <a:r>
              <a:rPr lang="en-US" sz="2400" i="0" dirty="0">
                <a:solidFill>
                  <a:srgbClr val="383636"/>
                </a:solidFill>
                <a:effectLst/>
                <a:ea typeface="Calibri" panose="020F0502020204030204" pitchFamily="34" charset="0"/>
                <a:cs typeface="Calibri" panose="020F0502020204030204" pitchFamily="34" charset="0"/>
              </a:rPr>
              <a:t>ndividualiz</a:t>
            </a:r>
            <a:r>
              <a:rPr lang="en-US" sz="2400" b="0" i="0" dirty="0">
                <a:solidFill>
                  <a:srgbClr val="383636"/>
                </a:solidFill>
                <a:effectLst/>
                <a:ea typeface="Calibri" panose="020F0502020204030204" pitchFamily="34" charset="0"/>
                <a:cs typeface="Calibri" panose="020F0502020204030204" pitchFamily="34" charset="0"/>
              </a:rPr>
              <a:t>ed eating pattern that considers </a:t>
            </a:r>
          </a:p>
          <a:p>
            <a:pPr lvl="1">
              <a:lnSpc>
                <a:spcPct val="110000"/>
              </a:lnSpc>
            </a:pPr>
            <a:r>
              <a:rPr lang="en-US" sz="2000" b="0" i="0" dirty="0">
                <a:solidFill>
                  <a:srgbClr val="383636"/>
                </a:solidFill>
                <a:effectLst/>
                <a:ea typeface="Calibri" panose="020F0502020204030204" pitchFamily="34" charset="0"/>
                <a:cs typeface="Calibri" panose="020F0502020204030204" pitchFamily="34" charset="0"/>
              </a:rPr>
              <a:t>health status, food and numeracy skills, resources, food preferences, health goals, and food access</a:t>
            </a:r>
            <a:r>
              <a:rPr lang="en-US" sz="1050" b="0" i="0" dirty="0">
                <a:solidFill>
                  <a:srgbClr val="383636"/>
                </a:solidFill>
                <a:effectLst/>
                <a:ea typeface="Calibri" panose="020F0502020204030204" pitchFamily="34" charset="0"/>
                <a:cs typeface="Calibri" panose="020F0502020204030204" pitchFamily="34" charset="0"/>
              </a:rPr>
              <a:t>. </a:t>
            </a:r>
            <a:endParaRPr lang="en-US" sz="2800" dirty="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8E32B23-37AB-4B38-B788-A91901245D2E}"/>
              </a:ext>
            </a:extLst>
          </p:cNvPr>
          <p:cNvPicPr>
            <a:picLocks noChangeAspect="1"/>
          </p:cNvPicPr>
          <p:nvPr/>
        </p:nvPicPr>
        <p:blipFill rotWithShape="1">
          <a:blip r:embed="rId3"/>
          <a:srcRect t="808" r="5" b="17937"/>
          <a:stretch/>
        </p:blipFill>
        <p:spPr>
          <a:xfrm>
            <a:off x="4651377" y="1828800"/>
            <a:ext cx="4037013" cy="2173287"/>
          </a:xfrm>
          <a:prstGeom prst="rect">
            <a:avLst/>
          </a:prstGeom>
          <a:noFill/>
        </p:spPr>
      </p:pic>
      <p:sp>
        <p:nvSpPr>
          <p:cNvPr id="6" name="TextBox 5">
            <a:extLst>
              <a:ext uri="{FF2B5EF4-FFF2-40B4-BE49-F238E27FC236}">
                <a16:creationId xmlns:a16="http://schemas.microsoft.com/office/drawing/2014/main" id="{FBE87FA4-2BEC-FC24-5A08-6C53EEB17D0C}"/>
              </a:ext>
            </a:extLst>
          </p:cNvPr>
          <p:cNvSpPr txBox="1"/>
          <p:nvPr/>
        </p:nvSpPr>
        <p:spPr>
          <a:xfrm>
            <a:off x="5136866" y="4343400"/>
            <a:ext cx="3551524" cy="1007455"/>
          </a:xfrm>
          <a:prstGeom prst="rect">
            <a:avLst/>
          </a:prstGeom>
          <a:noFill/>
        </p:spPr>
        <p:txBody>
          <a:bodyPr wrap="square">
            <a:spAutoFit/>
          </a:bodyPr>
          <a:lstStyle/>
          <a:p>
            <a:pPr algn="ctr">
              <a:lnSpc>
                <a:spcPct val="110000"/>
              </a:lnSpc>
            </a:pPr>
            <a:r>
              <a:rPr lang="en-US" sz="2800" dirty="0"/>
              <a:t>Referral to RD/RDN </a:t>
            </a:r>
            <a:r>
              <a:rPr lang="en-US" sz="2800" dirty="0">
                <a:solidFill>
                  <a:srgbClr val="0070C0"/>
                </a:solidFill>
              </a:rPr>
              <a:t>Lowers A1c 0.3-2%</a:t>
            </a:r>
          </a:p>
        </p:txBody>
      </p:sp>
      <p:pic>
        <p:nvPicPr>
          <p:cNvPr id="7" name="Picture 6">
            <a:extLst>
              <a:ext uri="{FF2B5EF4-FFF2-40B4-BE49-F238E27FC236}">
                <a16:creationId xmlns:a16="http://schemas.microsoft.com/office/drawing/2014/main" id="{243A0A88-6F49-6289-A32A-DDF34E8053FF}"/>
              </a:ext>
            </a:extLst>
          </p:cNvPr>
          <p:cNvPicPr>
            <a:picLocks noChangeAspect="1"/>
          </p:cNvPicPr>
          <p:nvPr/>
        </p:nvPicPr>
        <p:blipFill>
          <a:blip r:embed="rId4"/>
          <a:stretch>
            <a:fillRect/>
          </a:stretch>
        </p:blipFill>
        <p:spPr>
          <a:xfrm>
            <a:off x="4313524" y="6261434"/>
            <a:ext cx="4648200" cy="566086"/>
          </a:xfrm>
          <a:prstGeom prst="rect">
            <a:avLst/>
          </a:prstGeom>
        </p:spPr>
      </p:pic>
    </p:spTree>
    <p:extLst>
      <p:ext uri="{BB962C8B-B14F-4D97-AF65-F5344CB8AC3E}">
        <p14:creationId xmlns:p14="http://schemas.microsoft.com/office/powerpoint/2010/main" val="249266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Sodium, Fat </a:t>
            </a:r>
            <a:r>
              <a:rPr lang="en-US"/>
              <a:t>and Fiber</a:t>
            </a:r>
            <a:endParaRPr lang="en-US" dirty="0"/>
          </a:p>
        </p:txBody>
      </p:sp>
      <p:sp>
        <p:nvSpPr>
          <p:cNvPr id="3" name="Content Placeholder 2"/>
          <p:cNvSpPr>
            <a:spLocks noGrp="1"/>
          </p:cNvSpPr>
          <p:nvPr>
            <p:ph sz="quarter" idx="1"/>
          </p:nvPr>
        </p:nvSpPr>
        <p:spPr>
          <a:xfrm>
            <a:off x="457200" y="1219200"/>
            <a:ext cx="5486400" cy="5334000"/>
          </a:xfrm>
        </p:spPr>
        <p:txBody>
          <a:bodyPr>
            <a:normAutofit/>
          </a:bodyPr>
          <a:lstStyle/>
          <a:p>
            <a:pPr>
              <a:defRPr/>
            </a:pPr>
            <a:r>
              <a:rPr lang="en-US" sz="2800" dirty="0">
                <a:solidFill>
                  <a:schemeClr val="tx2">
                    <a:lumMod val="50000"/>
                  </a:schemeClr>
                </a:solidFill>
              </a:rPr>
              <a:t>Sodium   – Try and keep less than 2,300 mg a day</a:t>
            </a:r>
          </a:p>
          <a:p>
            <a:pPr>
              <a:defRPr/>
            </a:pPr>
            <a:r>
              <a:rPr lang="en-US" sz="2800" dirty="0">
                <a:solidFill>
                  <a:schemeClr val="tx2">
                    <a:lumMod val="50000"/>
                  </a:schemeClr>
                </a:solidFill>
              </a:rPr>
              <a:t>Vitamin and mineral supplements not recommended -lack of evidence.</a:t>
            </a:r>
          </a:p>
          <a:p>
            <a:pPr>
              <a:defRPr/>
            </a:pPr>
            <a:r>
              <a:rPr lang="en-US" sz="2800" dirty="0">
                <a:solidFill>
                  <a:schemeClr val="tx2">
                    <a:lumMod val="50000"/>
                  </a:schemeClr>
                </a:solidFill>
              </a:rPr>
              <a:t>Fat - same as recommended for general population </a:t>
            </a:r>
          </a:p>
          <a:p>
            <a:pPr lvl="1">
              <a:defRPr/>
            </a:pPr>
            <a:r>
              <a:rPr lang="en-US" sz="2400" dirty="0">
                <a:solidFill>
                  <a:schemeClr val="tx2">
                    <a:lumMod val="50000"/>
                  </a:schemeClr>
                </a:solidFill>
              </a:rPr>
              <a:t>Less saturated fat, more polys and monounsaturated fats</a:t>
            </a:r>
          </a:p>
          <a:p>
            <a:pPr lvl="1">
              <a:defRPr/>
            </a:pPr>
            <a:r>
              <a:rPr lang="en-US" sz="2400" dirty="0">
                <a:solidFill>
                  <a:schemeClr val="tx2">
                    <a:lumMod val="50000"/>
                  </a:schemeClr>
                </a:solidFill>
              </a:rPr>
              <a:t>Limit trans fats</a:t>
            </a:r>
          </a:p>
          <a:p>
            <a:pPr lvl="1">
              <a:defRPr/>
            </a:pPr>
            <a:r>
              <a:rPr lang="en-US" sz="2400" dirty="0">
                <a:solidFill>
                  <a:schemeClr val="tx2">
                    <a:lumMod val="50000"/>
                  </a:schemeClr>
                </a:solidFill>
              </a:rPr>
              <a:t>Mediterranean Diet looks like good option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pic>
        <p:nvPicPr>
          <p:cNvPr id="5" name="Picture 4">
            <a:extLst>
              <a:ext uri="{FF2B5EF4-FFF2-40B4-BE49-F238E27FC236}">
                <a16:creationId xmlns:a16="http://schemas.microsoft.com/office/drawing/2014/main" id="{4FC97EDE-7891-F669-0BC2-D4E9B5672E10}"/>
              </a:ext>
            </a:extLst>
          </p:cNvPr>
          <p:cNvPicPr>
            <a:picLocks noChangeAspect="1"/>
          </p:cNvPicPr>
          <p:nvPr/>
        </p:nvPicPr>
        <p:blipFill>
          <a:blip r:embed="rId4"/>
          <a:stretch>
            <a:fillRect/>
          </a:stretch>
        </p:blipFill>
        <p:spPr>
          <a:xfrm>
            <a:off x="4313524" y="6261434"/>
            <a:ext cx="4648200" cy="566086"/>
          </a:xfrm>
          <a:prstGeom prst="rect">
            <a:avLst/>
          </a:prstGeom>
        </p:spPr>
      </p:pic>
    </p:spTree>
    <p:custDataLst>
      <p:tags r:id="rId1"/>
    </p:custDataLst>
    <p:extLst>
      <p:ext uri="{BB962C8B-B14F-4D97-AF65-F5344CB8AC3E}">
        <p14:creationId xmlns:p14="http://schemas.microsoft.com/office/powerpoint/2010/main" val="101345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200" y="1219200"/>
            <a:ext cx="5257800"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5976308" y="1219200"/>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535410" y="242367"/>
            <a:ext cx="1002731" cy="1301105"/>
          </a:xfrm>
          <a:prstGeom prst="rect">
            <a:avLst/>
          </a:prstGeom>
        </p:spPr>
      </p:pic>
      <p:pic>
        <p:nvPicPr>
          <p:cNvPr id="4" name="Picture 3">
            <a:extLst>
              <a:ext uri="{FF2B5EF4-FFF2-40B4-BE49-F238E27FC236}">
                <a16:creationId xmlns:a16="http://schemas.microsoft.com/office/drawing/2014/main" id="{D3DB6069-34CA-B3B9-B5D5-3A2D6E1A108E}"/>
              </a:ext>
            </a:extLst>
          </p:cNvPr>
          <p:cNvPicPr>
            <a:picLocks noChangeAspect="1"/>
          </p:cNvPicPr>
          <p:nvPr/>
        </p:nvPicPr>
        <p:blipFill>
          <a:blip r:embed="rId4"/>
          <a:stretch>
            <a:fillRect/>
          </a:stretch>
        </p:blipFill>
        <p:spPr>
          <a:xfrm>
            <a:off x="6177634" y="6402995"/>
            <a:ext cx="2484724" cy="302605"/>
          </a:xfrm>
          <a:prstGeom prst="rect">
            <a:avLst/>
          </a:prstGeom>
        </p:spPr>
      </p:pic>
    </p:spTree>
    <p:extLst>
      <p:ext uri="{BB962C8B-B14F-4D97-AF65-F5344CB8AC3E}">
        <p14:creationId xmlns:p14="http://schemas.microsoft.com/office/powerpoint/2010/main" val="312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D88DE3-BA0D-41FF-A502-3C6D4DE62D57}"/>
              </a:ext>
            </a:extLst>
          </p:cNvPr>
          <p:cNvSpPr>
            <a:spLocks noGrp="1"/>
          </p:cNvSpPr>
          <p:nvPr>
            <p:ph type="title"/>
          </p:nvPr>
        </p:nvSpPr>
        <p:spPr>
          <a:xfrm>
            <a:off x="457200" y="152400"/>
            <a:ext cx="8229600" cy="990600"/>
          </a:xfrm>
        </p:spPr>
        <p:txBody>
          <a:bodyPr/>
          <a:lstStyle/>
          <a:p>
            <a:pPr algn="ctr"/>
            <a:r>
              <a:rPr lang="en-US" dirty="0"/>
              <a:t>Supplements CHEAT Sheet</a:t>
            </a:r>
          </a:p>
        </p:txBody>
      </p:sp>
      <p:pic>
        <p:nvPicPr>
          <p:cNvPr id="5" name="Content Placeholder 4">
            <a:extLst>
              <a:ext uri="{FF2B5EF4-FFF2-40B4-BE49-F238E27FC236}">
                <a16:creationId xmlns:a16="http://schemas.microsoft.com/office/drawing/2014/main" id="{EAF29F9D-D34C-481D-9E41-6DCA1B47F008}"/>
              </a:ext>
            </a:extLst>
          </p:cNvPr>
          <p:cNvPicPr>
            <a:picLocks noGrp="1" noChangeAspect="1"/>
          </p:cNvPicPr>
          <p:nvPr>
            <p:ph sz="quarter" idx="1"/>
          </p:nvPr>
        </p:nvPicPr>
        <p:blipFill>
          <a:blip r:embed="rId2"/>
          <a:stretch>
            <a:fillRect/>
          </a:stretch>
        </p:blipFill>
        <p:spPr>
          <a:xfrm>
            <a:off x="1200150" y="1169350"/>
            <a:ext cx="6743700" cy="5394959"/>
          </a:xfrm>
          <a:noFill/>
        </p:spPr>
      </p:pic>
    </p:spTree>
    <p:extLst>
      <p:ext uri="{BB962C8B-B14F-4D97-AF65-F5344CB8AC3E}">
        <p14:creationId xmlns:p14="http://schemas.microsoft.com/office/powerpoint/2010/main" val="80131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a:xfrm>
            <a:off x="457200" y="1219200"/>
            <a:ext cx="5791200" cy="4937760"/>
          </a:xfrm>
        </p:spPr>
        <p:txBody>
          <a:bodyPr>
            <a:normAutofit fontScale="77500" lnSpcReduction="20000"/>
          </a:bodyPr>
          <a:lstStyle/>
          <a:p>
            <a:pPr>
              <a:lnSpc>
                <a:spcPct val="120000"/>
              </a:lnSpc>
            </a:pPr>
            <a:r>
              <a:rPr lang="en-US" dirty="0"/>
              <a:t>Mary has newly diagnosed type 2 diabetes. Her BMI is 31 and her A1c is 7.3%. She wants to learn how to adjust her eating habits to help lower her BG. Where would you start?</a:t>
            </a:r>
          </a:p>
          <a:p>
            <a:pPr marL="788670" lvl="1" indent="-514350">
              <a:lnSpc>
                <a:spcPct val="120000"/>
              </a:lnSpc>
              <a:buAutoNum type="alphaUcPeriod"/>
            </a:pPr>
            <a:r>
              <a:rPr lang="en-US" sz="3200" dirty="0"/>
              <a:t>Focus on the importance of counting carbs.</a:t>
            </a:r>
          </a:p>
          <a:p>
            <a:pPr marL="788670" lvl="1" indent="-514350">
              <a:lnSpc>
                <a:spcPct val="120000"/>
              </a:lnSpc>
              <a:buAutoNum type="alphaUcPeriod"/>
            </a:pPr>
            <a:r>
              <a:rPr lang="en-US" sz="3200" dirty="0"/>
              <a:t>Gently encourage her to avoid junk food and sugary drinks.</a:t>
            </a:r>
          </a:p>
          <a:p>
            <a:pPr marL="788670" lvl="1" indent="-514350">
              <a:lnSpc>
                <a:spcPct val="120000"/>
              </a:lnSpc>
              <a:buAutoNum type="alphaUcPeriod"/>
            </a:pPr>
            <a:r>
              <a:rPr lang="en-US" sz="3200" dirty="0"/>
              <a:t>Provide information an ADA diabetic diet</a:t>
            </a:r>
          </a:p>
          <a:p>
            <a:pPr marL="788670" lvl="1" indent="-514350">
              <a:lnSpc>
                <a:spcPct val="120000"/>
              </a:lnSpc>
              <a:buAutoNum type="alphaUcPeriod"/>
            </a:pPr>
            <a:r>
              <a:rPr lang="en-US" sz="3200" dirty="0"/>
              <a:t>Ask her about her usual eating habits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485900"/>
            <a:ext cx="1045800" cy="1966104"/>
          </a:xfrm>
          <a:prstGeom prst="rect">
            <a:avLst/>
          </a:prstGeom>
        </p:spPr>
      </p:pic>
      <p:sp>
        <p:nvSpPr>
          <p:cNvPr id="5" name="Oval 4">
            <a:extLst>
              <a:ext uri="{FF2B5EF4-FFF2-40B4-BE49-F238E27FC236}">
                <a16:creationId xmlns:a16="http://schemas.microsoft.com/office/drawing/2014/main" id="{9EF91B3F-0ACC-4752-AB6C-7067A261B670}"/>
              </a:ext>
            </a:extLst>
          </p:cNvPr>
          <p:cNvSpPr/>
          <p:nvPr/>
        </p:nvSpPr>
        <p:spPr>
          <a:xfrm>
            <a:off x="671595" y="5603422"/>
            <a:ext cx="5362410" cy="69654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custDataLst>
      <p:tags r:id="rId1"/>
    </p:custDataLst>
    <p:extLst>
      <p:ext uri="{BB962C8B-B14F-4D97-AF65-F5344CB8AC3E}">
        <p14:creationId xmlns:p14="http://schemas.microsoft.com/office/powerpoint/2010/main" val="112273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30BE5D-FD44-0513-A087-6875E9A581D4}"/>
              </a:ext>
            </a:extLst>
          </p:cNvPr>
          <p:cNvSpPr txBox="1"/>
          <p:nvPr/>
        </p:nvSpPr>
        <p:spPr>
          <a:xfrm>
            <a:off x="240735" y="1981305"/>
            <a:ext cx="6477000" cy="5024196"/>
          </a:xfrm>
          <a:prstGeom prst="rect">
            <a:avLst/>
          </a:prstGeom>
          <a:noFill/>
        </p:spPr>
        <p:txBody>
          <a:bodyPr wrap="square" rtlCol="0">
            <a:spAutoFit/>
          </a:bodyPr>
          <a:lstStyle/>
          <a:p>
            <a:pPr algn="ctr"/>
            <a:r>
              <a:rPr lang="en-US" sz="2800" b="1" i="0" dirty="0">
                <a:solidFill>
                  <a:srgbClr val="5E3886"/>
                </a:solidFill>
                <a:effectLst/>
                <a:latin typeface="Calibri" panose="020F0502020204030204" pitchFamily="34" charset="0"/>
                <a:cs typeface="Calibri" panose="020F0502020204030204" pitchFamily="34" charset="0"/>
              </a:rPr>
              <a:t>Level 3 | DiabetesEd Specialist 2023 </a:t>
            </a:r>
            <a:br>
              <a:rPr lang="en-US" sz="2800" b="1" i="0" dirty="0">
                <a:solidFill>
                  <a:srgbClr val="5E3886"/>
                </a:solidFill>
                <a:effectLst/>
                <a:latin typeface="Calibri" panose="020F0502020204030204" pitchFamily="34" charset="0"/>
                <a:cs typeface="Calibri" panose="020F0502020204030204" pitchFamily="34" charset="0"/>
              </a:rPr>
            </a:br>
            <a:r>
              <a:rPr lang="en-US" sz="2800" b="1" i="0" dirty="0">
                <a:solidFill>
                  <a:srgbClr val="5E3886"/>
                </a:solidFill>
                <a:effectLst/>
                <a:latin typeface="Calibri" panose="020F0502020204030204" pitchFamily="34" charset="0"/>
                <a:cs typeface="Calibri" panose="020F0502020204030204" pitchFamily="34" charset="0"/>
              </a:rPr>
              <a:t>Boot Camp | 12+ CEs</a:t>
            </a:r>
          </a:p>
          <a:p>
            <a:pPr algn="ctr"/>
            <a:endParaRPr lang="pt-BR" sz="700" b="1" i="0" dirty="0">
              <a:solidFill>
                <a:srgbClr val="4C4C4C"/>
              </a:solidFill>
              <a:effectLst/>
              <a:latin typeface="Lato" panose="020F0502020204030203" pitchFamily="34" charset="0"/>
            </a:endParaRP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Class 1 - Diabetes - Not Just Hyperglycemia 1.75 CEs - Ready  </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Class 2 – Standards of Care &amp; Cardiovascular Goals 1.8 CEs - Ready  </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Class 3 - Meds for Type 2 </a:t>
            </a:r>
            <a:r>
              <a:rPr lang="en-US" sz="1600" dirty="0">
                <a:solidFill>
                  <a:srgbClr val="4C4C4C"/>
                </a:solidFill>
                <a:latin typeface="Calibri" panose="020F0502020204030204" pitchFamily="34" charset="0"/>
                <a:ea typeface="Calibri" panose="020F0502020204030204" pitchFamily="34" charset="0"/>
                <a:cs typeface="Calibri" panose="020F0502020204030204" pitchFamily="34" charset="0"/>
              </a:rPr>
              <a:t>- Ready</a:t>
            </a:r>
            <a:endPar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Class 4 - Insulin Therapy - From Basal/Bolus to Patterns - Ready</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Class 5 - Insulin Intensive - Monitoring, Sick Days, LE - Ready</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February 23, 2023 - Class 6 - Medical Nutrition Therapy  </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February 28, 2023 - Class 7 - Screening, Prevention, and Treatment of Microvascular Complications &amp; Exercise</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March 2, 2023 - Class 8 - Coping and Behavior Change  </a:t>
            </a:r>
          </a:p>
          <a:p>
            <a:pPr marL="285750" indent="-285750" algn="l">
              <a:lnSpc>
                <a:spcPct val="150000"/>
              </a:lnSpc>
              <a:buFont typeface="Arial" panose="020B0604020202020204" pitchFamily="34" charset="0"/>
              <a:buChar char="•"/>
            </a:pPr>
            <a:r>
              <a:rPr lang="en-US" sz="1600"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March 9, 2023 - Class 9 - Test-Taking Coach Session (48 Questions) No CE</a:t>
            </a:r>
          </a:p>
          <a:p>
            <a:pPr marL="342900" indent="-342900">
              <a:lnSpc>
                <a:spcPct val="150000"/>
              </a:lnSpc>
              <a:buFont typeface="Arial" panose="020B0604020202020204" pitchFamily="34" charset="0"/>
              <a:buChar char="•"/>
            </a:pPr>
            <a:endParaRPr lang="en-US" sz="1300" i="0" dirty="0">
              <a:effectLst/>
              <a:latin typeface="Calibri" panose="020F0502020204030204" pitchFamily="34" charset="0"/>
              <a:cs typeface="Calibri" panose="020F0502020204030204" pitchFamily="34" charset="0"/>
            </a:endParaRPr>
          </a:p>
        </p:txBody>
      </p:sp>
      <p:pic>
        <p:nvPicPr>
          <p:cNvPr id="2" name="Picture 1" descr="Text, letter&#10;&#10;Description automatically generated with medium confidence">
            <a:extLst>
              <a:ext uri="{FF2B5EF4-FFF2-40B4-BE49-F238E27FC236}">
                <a16:creationId xmlns:a16="http://schemas.microsoft.com/office/drawing/2014/main" id="{A5592C40-1367-CAAC-5976-AAD78A584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44" y="122818"/>
            <a:ext cx="8708711" cy="1617615"/>
          </a:xfrm>
          <a:prstGeom prst="rect">
            <a:avLst/>
          </a:prstGeom>
        </p:spPr>
      </p:pic>
      <p:pic>
        <p:nvPicPr>
          <p:cNvPr id="5" name="Picture 2">
            <a:extLst>
              <a:ext uri="{FF2B5EF4-FFF2-40B4-BE49-F238E27FC236}">
                <a16:creationId xmlns:a16="http://schemas.microsoft.com/office/drawing/2014/main" id="{1D3F5F1A-B93C-053C-9510-C6701463A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149" y="2133600"/>
            <a:ext cx="2193206" cy="2182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iagram&#10;&#10;Description automatically generated">
            <a:extLst>
              <a:ext uri="{FF2B5EF4-FFF2-40B4-BE49-F238E27FC236}">
                <a16:creationId xmlns:a16="http://schemas.microsoft.com/office/drawing/2014/main" id="{813A5E8F-9C1A-B744-55CE-561535DC5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05"/>
            <a:ext cx="9144000" cy="1739043"/>
          </a:xfrm>
          <a:prstGeom prst="rect">
            <a:avLst/>
          </a:prstGeom>
        </p:spPr>
      </p:pic>
    </p:spTree>
    <p:extLst>
      <p:ext uri="{BB962C8B-B14F-4D97-AF65-F5344CB8AC3E}">
        <p14:creationId xmlns:p14="http://schemas.microsoft.com/office/powerpoint/2010/main" val="296153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434B-6E23-5A3D-C4A1-0802B639C6C9}"/>
              </a:ext>
            </a:extLst>
          </p:cNvPr>
          <p:cNvSpPr>
            <a:spLocks noGrp="1"/>
          </p:cNvSpPr>
          <p:nvPr>
            <p:ph type="title"/>
          </p:nvPr>
        </p:nvSpPr>
        <p:spPr>
          <a:xfrm>
            <a:off x="455613" y="273050"/>
            <a:ext cx="8226425" cy="996351"/>
          </a:xfrm>
        </p:spPr>
        <p:txBody>
          <a:bodyPr vert="horz" anchor="b" anchorCtr="0">
            <a:normAutofit/>
          </a:bodyPr>
          <a:lstStyle/>
          <a:p>
            <a:r>
              <a:rPr kumimoji="0" lang="en-US" kern="1200" dirty="0">
                <a:latin typeface="Calibri" panose="020F0502020204030204" pitchFamily="34" charset="0"/>
                <a:ea typeface="+mj-ea"/>
                <a:cs typeface="+mj-cs"/>
              </a:rPr>
              <a:t>Health at Every Size (HAES)</a:t>
            </a:r>
          </a:p>
        </p:txBody>
      </p:sp>
      <p:sp>
        <p:nvSpPr>
          <p:cNvPr id="3" name="Content Placeholder 2">
            <a:extLst>
              <a:ext uri="{FF2B5EF4-FFF2-40B4-BE49-F238E27FC236}">
                <a16:creationId xmlns:a16="http://schemas.microsoft.com/office/drawing/2014/main" id="{37A0CC29-9DEC-D6D6-2684-22368D29C9EF}"/>
              </a:ext>
            </a:extLst>
          </p:cNvPr>
          <p:cNvSpPr>
            <a:spLocks noGrp="1"/>
          </p:cNvSpPr>
          <p:nvPr>
            <p:ph sz="half" idx="1"/>
          </p:nvPr>
        </p:nvSpPr>
        <p:spPr>
          <a:xfrm>
            <a:off x="455612" y="1421801"/>
            <a:ext cx="4421187" cy="5259387"/>
          </a:xfrm>
        </p:spPr>
        <p:txBody>
          <a:bodyPr vert="horz">
            <a:normAutofit fontScale="85000" lnSpcReduction="20000"/>
          </a:bodyPr>
          <a:lstStyle/>
          <a:p>
            <a:pPr>
              <a:lnSpc>
                <a:spcPct val="120000"/>
              </a:lnSpc>
            </a:pPr>
            <a:r>
              <a:rPr lang="en-US" sz="2400" b="0" i="0" dirty="0">
                <a:effectLst/>
              </a:rPr>
              <a:t>"Health at Every Size is about taking care of your body without worrying about whether you're ‘too’ big or small,"</a:t>
            </a:r>
            <a:br>
              <a:rPr lang="en-US" sz="2400" b="0" i="0" dirty="0">
                <a:effectLst/>
              </a:rPr>
            </a:br>
            <a:endParaRPr lang="en-US" sz="2400" b="0" i="0" dirty="0">
              <a:effectLst/>
            </a:endParaRPr>
          </a:p>
          <a:p>
            <a:pPr>
              <a:lnSpc>
                <a:spcPct val="120000"/>
              </a:lnSpc>
            </a:pPr>
            <a:r>
              <a:rPr lang="en-US" sz="2400" b="0" i="0" dirty="0">
                <a:effectLst/>
              </a:rPr>
              <a:t>"People might think they can tell who's fit and who's not by looking at them, but in fact, it's trickier than that. </a:t>
            </a:r>
          </a:p>
          <a:p>
            <a:pPr>
              <a:lnSpc>
                <a:spcPct val="120000"/>
              </a:lnSpc>
            </a:pPr>
            <a:r>
              <a:rPr lang="en-US" sz="2400" b="0" i="0" dirty="0">
                <a:effectLst/>
              </a:rPr>
              <a:t>Lots of people are fat and fit—many avid dancers, runners, lifters, and sports team members are big to start with and stay that way. They tend to be far healthier than thin people who don't move around much or eat a nutritious mix of foods.</a:t>
            </a:r>
            <a:endParaRPr lang="en-US" sz="2400" dirty="0"/>
          </a:p>
        </p:txBody>
      </p:sp>
      <p:pic>
        <p:nvPicPr>
          <p:cNvPr id="7" name="Picture 6" descr="Woman running while looking at phone">
            <a:extLst>
              <a:ext uri="{FF2B5EF4-FFF2-40B4-BE49-F238E27FC236}">
                <a16:creationId xmlns:a16="http://schemas.microsoft.com/office/drawing/2014/main" id="{362FAE07-C11C-AD36-65D2-A44B2CAC5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3124" y="1421801"/>
            <a:ext cx="3576638" cy="2387406"/>
          </a:xfrm>
          <a:prstGeom prst="rect">
            <a:avLst/>
          </a:prstGeom>
          <a:noFill/>
        </p:spPr>
      </p:pic>
      <p:sp>
        <p:nvSpPr>
          <p:cNvPr id="5" name="TextBox 4">
            <a:extLst>
              <a:ext uri="{FF2B5EF4-FFF2-40B4-BE49-F238E27FC236}">
                <a16:creationId xmlns:a16="http://schemas.microsoft.com/office/drawing/2014/main" id="{8F3276CE-F3F5-458A-EFA1-6AC0D1303389}"/>
              </a:ext>
            </a:extLst>
          </p:cNvPr>
          <p:cNvSpPr txBox="1"/>
          <p:nvPr/>
        </p:nvSpPr>
        <p:spPr>
          <a:xfrm>
            <a:off x="5257800" y="3932059"/>
            <a:ext cx="3576638" cy="2173287"/>
          </a:xfrm>
          <a:prstGeom prst="rect">
            <a:avLst/>
          </a:prstGeom>
        </p:spPr>
        <p:txBody>
          <a:bodyPr vert="horz">
            <a:normAutofit/>
          </a:bodyPr>
          <a:lstStyle/>
          <a:p>
            <a:pPr eaLnBrk="1" hangingPunct="1">
              <a:lnSpc>
                <a:spcPct val="90000"/>
              </a:lnSpc>
              <a:spcAft>
                <a:spcPts val="600"/>
              </a:spcAft>
              <a:buClr>
                <a:srgbClr val="86AA2C"/>
              </a:buClr>
            </a:pPr>
            <a:r>
              <a:rPr lang="en-US" sz="2000" b="0" i="1" dirty="0">
                <a:effectLst/>
                <a:latin typeface="Calibri" panose="020F0502020204030204" pitchFamily="34" charset="0"/>
              </a:rPr>
              <a:t>Health at Every Size: The Surprising Truth About Your Weight</a:t>
            </a:r>
            <a:r>
              <a:rPr lang="en-US" sz="2000" b="0" i="0" dirty="0">
                <a:effectLst/>
                <a:latin typeface="Calibri" panose="020F0502020204030204" pitchFamily="34" charset="0"/>
              </a:rPr>
              <a:t>. Bacon holds a Ph.D. in physiology with a focus on nutrition and weight regulation.</a:t>
            </a:r>
            <a:br>
              <a:rPr lang="en-US" sz="2000" dirty="0">
                <a:latin typeface="Calibri" panose="020F0502020204030204" pitchFamily="34" charset="0"/>
              </a:rPr>
            </a:br>
            <a:endParaRPr lang="en-US" sz="2000" dirty="0">
              <a:latin typeface="Calibri" panose="020F0502020204030204" pitchFamily="34" charset="0"/>
            </a:endParaRPr>
          </a:p>
        </p:txBody>
      </p:sp>
    </p:spTree>
    <p:extLst>
      <p:ext uri="{BB962C8B-B14F-4D97-AF65-F5344CB8AC3E}">
        <p14:creationId xmlns:p14="http://schemas.microsoft.com/office/powerpoint/2010/main" val="68203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pPr>
            <a:r>
              <a:rPr lang="en-US" sz="2800"/>
              <a:t>8. Obesity and Weight Management for Prevention &amp; Treatment of Type 2 Diabetes</a:t>
            </a:r>
          </a:p>
        </p:txBody>
      </p:sp>
      <p:sp>
        <p:nvSpPr>
          <p:cNvPr id="3" name="Content Placeholder 2"/>
          <p:cNvSpPr>
            <a:spLocks noGrp="1"/>
          </p:cNvSpPr>
          <p:nvPr>
            <p:ph sz="quarter" idx="1"/>
          </p:nvPr>
        </p:nvSpPr>
        <p:spPr>
          <a:xfrm>
            <a:off x="457200" y="1219200"/>
            <a:ext cx="4041648" cy="4937760"/>
          </a:xfrm>
        </p:spPr>
        <p:txBody>
          <a:bodyPr>
            <a:normAutofit lnSpcReduction="10000"/>
          </a:bodyPr>
          <a:lstStyle/>
          <a:p>
            <a:pPr>
              <a:lnSpc>
                <a:spcPct val="90000"/>
              </a:lnSpc>
            </a:pPr>
            <a:r>
              <a:rPr lang="en-US" sz="2800" dirty="0"/>
              <a:t>Provides cost information for pharmacologic treatment of obesity</a:t>
            </a:r>
          </a:p>
          <a:p>
            <a:pPr>
              <a:lnSpc>
                <a:spcPct val="90000"/>
              </a:lnSpc>
            </a:pPr>
            <a:r>
              <a:rPr lang="en-US" sz="2800" i="1" dirty="0"/>
              <a:t>Once a year, calculate BMI and assess weight trajectory to inform approach</a:t>
            </a:r>
          </a:p>
          <a:p>
            <a:pPr>
              <a:lnSpc>
                <a:spcPct val="90000"/>
              </a:lnSpc>
            </a:pPr>
            <a:r>
              <a:rPr lang="en-US" sz="2800" i="1" dirty="0"/>
              <a:t>Be sensitive and allow for privacy when weighing </a:t>
            </a:r>
          </a:p>
          <a:p>
            <a:pPr>
              <a:lnSpc>
                <a:spcPct val="90000"/>
              </a:lnSpc>
            </a:pPr>
            <a:r>
              <a:rPr lang="en-US" sz="2800" dirty="0"/>
              <a:t>Use person centered language</a:t>
            </a:r>
          </a:p>
        </p:txBody>
      </p:sp>
      <p:pic>
        <p:nvPicPr>
          <p:cNvPr id="6" name="Picture 5" descr="Red apple on blue weighing scale">
            <a:extLst>
              <a:ext uri="{FF2B5EF4-FFF2-40B4-BE49-F238E27FC236}">
                <a16:creationId xmlns:a16="http://schemas.microsoft.com/office/drawing/2014/main" id="{34EB88B2-4720-A4F7-3052-09042AD8B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39" r="22624" b="-3"/>
          <a:stretch/>
        </p:blipFill>
        <p:spPr>
          <a:xfrm>
            <a:off x="5181600" y="1447800"/>
            <a:ext cx="3415442" cy="4172712"/>
          </a:xfrm>
          <a:prstGeom prst="rect">
            <a:avLst/>
          </a:prstGeom>
          <a:noFill/>
        </p:spPr>
      </p:pic>
      <p:pic>
        <p:nvPicPr>
          <p:cNvPr id="5" name="Picture 4">
            <a:extLst>
              <a:ext uri="{FF2B5EF4-FFF2-40B4-BE49-F238E27FC236}">
                <a16:creationId xmlns:a16="http://schemas.microsoft.com/office/drawing/2014/main" id="{09F3EA77-0C55-74DC-A0A1-FA16020AFF98}"/>
              </a:ext>
            </a:extLst>
          </p:cNvPr>
          <p:cNvPicPr>
            <a:picLocks noChangeAspect="1"/>
          </p:cNvPicPr>
          <p:nvPr/>
        </p:nvPicPr>
        <p:blipFill>
          <a:blip r:embed="rId3"/>
          <a:stretch>
            <a:fillRect/>
          </a:stretch>
        </p:blipFill>
        <p:spPr>
          <a:xfrm>
            <a:off x="4498848" y="5817311"/>
            <a:ext cx="4115810" cy="644449"/>
          </a:xfrm>
          <a:prstGeom prst="rect">
            <a:avLst/>
          </a:prstGeom>
        </p:spPr>
      </p:pic>
    </p:spTree>
    <p:extLst>
      <p:ext uri="{BB962C8B-B14F-4D97-AF65-F5344CB8AC3E}">
        <p14:creationId xmlns:p14="http://schemas.microsoft.com/office/powerpoint/2010/main" val="1861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6846-0CEF-4F3A-AE51-23C98CF6F877}"/>
              </a:ext>
            </a:extLst>
          </p:cNvPr>
          <p:cNvSpPr>
            <a:spLocks noGrp="1"/>
          </p:cNvSpPr>
          <p:nvPr>
            <p:ph type="title"/>
          </p:nvPr>
        </p:nvSpPr>
        <p:spPr/>
        <p:txBody>
          <a:bodyPr/>
          <a:lstStyle/>
          <a:p>
            <a:r>
              <a:rPr lang="en-US" dirty="0"/>
              <a:t>Weighing and Respect</a:t>
            </a:r>
          </a:p>
        </p:txBody>
      </p:sp>
      <p:sp>
        <p:nvSpPr>
          <p:cNvPr id="3" name="Content Placeholder 2">
            <a:extLst>
              <a:ext uri="{FF2B5EF4-FFF2-40B4-BE49-F238E27FC236}">
                <a16:creationId xmlns:a16="http://schemas.microsoft.com/office/drawing/2014/main" id="{EEE4E90A-0D17-45C9-83CE-C8D115AFF449}"/>
              </a:ext>
            </a:extLst>
          </p:cNvPr>
          <p:cNvSpPr>
            <a:spLocks noGrp="1"/>
          </p:cNvSpPr>
          <p:nvPr>
            <p:ph sz="quarter" idx="1"/>
          </p:nvPr>
        </p:nvSpPr>
        <p:spPr>
          <a:xfrm>
            <a:off x="457200" y="1219200"/>
            <a:ext cx="5791200" cy="5486400"/>
          </a:xfrm>
        </p:spPr>
        <p:txBody>
          <a:bodyPr>
            <a:normAutofit fontScale="85000" lnSpcReduction="10000"/>
          </a:bodyPr>
          <a:lstStyle/>
          <a:p>
            <a:pPr>
              <a:lnSpc>
                <a:spcPct val="120000"/>
              </a:lnSpc>
            </a:pPr>
            <a:r>
              <a:rPr lang="en-US" dirty="0"/>
              <a:t>If weighing is questioned or refused, </a:t>
            </a:r>
          </a:p>
          <a:p>
            <a:pPr lvl="1">
              <a:lnSpc>
                <a:spcPct val="120000"/>
              </a:lnSpc>
            </a:pPr>
            <a:r>
              <a:rPr lang="en-US" dirty="0"/>
              <a:t>Be mindful of possible prior stigmatizing experiences</a:t>
            </a:r>
          </a:p>
          <a:p>
            <a:pPr lvl="1">
              <a:lnSpc>
                <a:spcPct val="120000"/>
              </a:lnSpc>
            </a:pPr>
            <a:r>
              <a:rPr lang="en-US" dirty="0"/>
              <a:t>Consider the value of weight monitoring</a:t>
            </a:r>
          </a:p>
          <a:p>
            <a:pPr lvl="1">
              <a:lnSpc>
                <a:spcPct val="120000"/>
              </a:lnSpc>
            </a:pPr>
            <a:r>
              <a:rPr lang="en-US" dirty="0"/>
              <a:t>Is it needed to inform treatment decisions?</a:t>
            </a:r>
          </a:p>
          <a:p>
            <a:pPr>
              <a:lnSpc>
                <a:spcPct val="120000"/>
              </a:lnSpc>
            </a:pPr>
            <a:r>
              <a:rPr lang="en-US" dirty="0"/>
              <a:t>Situate scales in a private area or room. </a:t>
            </a:r>
          </a:p>
          <a:p>
            <a:pPr>
              <a:lnSpc>
                <a:spcPct val="120000"/>
              </a:lnSpc>
            </a:pPr>
            <a:r>
              <a:rPr lang="en-US" dirty="0"/>
              <a:t>Measure and report weight nonjudgmentally.</a:t>
            </a:r>
          </a:p>
          <a:p>
            <a:pPr>
              <a:lnSpc>
                <a:spcPct val="120000"/>
              </a:lnSpc>
            </a:pPr>
            <a:r>
              <a:rPr lang="en-US" dirty="0"/>
              <a:t>Take care to regard weight and BMI as sensitive health information. </a:t>
            </a:r>
          </a:p>
        </p:txBody>
      </p:sp>
      <p:pic>
        <p:nvPicPr>
          <p:cNvPr id="8" name="Picture 7">
            <a:extLst>
              <a:ext uri="{FF2B5EF4-FFF2-40B4-BE49-F238E27FC236}">
                <a16:creationId xmlns:a16="http://schemas.microsoft.com/office/drawing/2014/main" id="{5C33CCEE-4468-4497-A3EF-FB1FC37DC55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10473" y="1219200"/>
            <a:ext cx="2280692" cy="3426600"/>
          </a:xfrm>
          <a:prstGeom prst="rect">
            <a:avLst/>
          </a:prstGeom>
        </p:spPr>
      </p:pic>
      <p:pic>
        <p:nvPicPr>
          <p:cNvPr id="4" name="Picture 3">
            <a:extLst>
              <a:ext uri="{FF2B5EF4-FFF2-40B4-BE49-F238E27FC236}">
                <a16:creationId xmlns:a16="http://schemas.microsoft.com/office/drawing/2014/main" id="{B3507BDB-CA37-2653-0B1E-D6196EBF0193}"/>
              </a:ext>
            </a:extLst>
          </p:cNvPr>
          <p:cNvPicPr>
            <a:picLocks noChangeAspect="1"/>
          </p:cNvPicPr>
          <p:nvPr/>
        </p:nvPicPr>
        <p:blipFill>
          <a:blip r:embed="rId4"/>
          <a:stretch>
            <a:fillRect/>
          </a:stretch>
        </p:blipFill>
        <p:spPr>
          <a:xfrm>
            <a:off x="6172200" y="4716249"/>
            <a:ext cx="2822601" cy="441960"/>
          </a:xfrm>
          <a:prstGeom prst="rect">
            <a:avLst/>
          </a:prstGeom>
        </p:spPr>
      </p:pic>
    </p:spTree>
    <p:extLst>
      <p:ext uri="{BB962C8B-B14F-4D97-AF65-F5344CB8AC3E}">
        <p14:creationId xmlns:p14="http://schemas.microsoft.com/office/powerpoint/2010/main" val="39777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ch&#10;&#10;Description automatically generated">
            <a:extLst>
              <a:ext uri="{FF2B5EF4-FFF2-40B4-BE49-F238E27FC236}">
                <a16:creationId xmlns:a16="http://schemas.microsoft.com/office/drawing/2014/main" id="{2EC3273A-E282-4F00-9240-ED7496E2C4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29200" y="1219200"/>
            <a:ext cx="4831299" cy="2971800"/>
          </a:xfrm>
          <a:prstGeom prst="rect">
            <a:avLst/>
          </a:prstGeom>
        </p:spPr>
      </p:pic>
      <p:sp>
        <p:nvSpPr>
          <p:cNvPr id="2" name="Title 1">
            <a:extLst>
              <a:ext uri="{FF2B5EF4-FFF2-40B4-BE49-F238E27FC236}">
                <a16:creationId xmlns:a16="http://schemas.microsoft.com/office/drawing/2014/main" id="{13C52A89-4E48-4B89-9FEB-32EA3E46E906}"/>
              </a:ext>
            </a:extLst>
          </p:cNvPr>
          <p:cNvSpPr>
            <a:spLocks noGrp="1"/>
          </p:cNvSpPr>
          <p:nvPr>
            <p:ph type="title"/>
          </p:nvPr>
        </p:nvSpPr>
        <p:spPr>
          <a:xfrm>
            <a:off x="421783" y="228600"/>
            <a:ext cx="8229600" cy="990600"/>
          </a:xfrm>
        </p:spPr>
        <p:txBody>
          <a:bodyPr/>
          <a:lstStyle/>
          <a:p>
            <a:r>
              <a:rPr lang="en-US" dirty="0"/>
              <a:t>Interested in Weight Loss?</a:t>
            </a:r>
          </a:p>
        </p:txBody>
      </p:sp>
      <p:sp>
        <p:nvSpPr>
          <p:cNvPr id="3" name="Content Placeholder 2">
            <a:extLst>
              <a:ext uri="{FF2B5EF4-FFF2-40B4-BE49-F238E27FC236}">
                <a16:creationId xmlns:a16="http://schemas.microsoft.com/office/drawing/2014/main" id="{EC614AB3-0A94-4A7F-8D9E-9FD2D6888037}"/>
              </a:ext>
            </a:extLst>
          </p:cNvPr>
          <p:cNvSpPr>
            <a:spLocks noGrp="1"/>
          </p:cNvSpPr>
          <p:nvPr>
            <p:ph sz="quarter" idx="1"/>
          </p:nvPr>
        </p:nvSpPr>
        <p:spPr>
          <a:xfrm>
            <a:off x="457200" y="1371600"/>
            <a:ext cx="6096000" cy="5334000"/>
          </a:xfrm>
        </p:spPr>
        <p:txBody>
          <a:bodyPr>
            <a:normAutofit lnSpcReduction="10000"/>
          </a:bodyPr>
          <a:lstStyle/>
          <a:p>
            <a:pPr>
              <a:lnSpc>
                <a:spcPct val="110000"/>
              </a:lnSpc>
            </a:pPr>
            <a:r>
              <a:rPr lang="en-US" dirty="0"/>
              <a:t>Assess readiness to engage in changes for weight loss</a:t>
            </a:r>
          </a:p>
          <a:p>
            <a:pPr lvl="1">
              <a:lnSpc>
                <a:spcPct val="110000"/>
              </a:lnSpc>
            </a:pPr>
            <a:r>
              <a:rPr lang="en-US" sz="2800" dirty="0"/>
              <a:t>Jointly determine behavioral and weight-loss goals and person-centered appropriate intervention strategies </a:t>
            </a:r>
          </a:p>
          <a:p>
            <a:pPr lvl="1">
              <a:lnSpc>
                <a:spcPct val="110000"/>
              </a:lnSpc>
            </a:pPr>
            <a:r>
              <a:rPr lang="en-US" sz="2800" dirty="0"/>
              <a:t>Strategies may include dietary changes, physical activity, behavioral therapy, pharmacologic therapy, medical devices, and metabolic surgery</a:t>
            </a:r>
          </a:p>
        </p:txBody>
      </p:sp>
      <p:pic>
        <p:nvPicPr>
          <p:cNvPr id="4" name="Picture 3">
            <a:extLst>
              <a:ext uri="{FF2B5EF4-FFF2-40B4-BE49-F238E27FC236}">
                <a16:creationId xmlns:a16="http://schemas.microsoft.com/office/drawing/2014/main" id="{8029250D-BC41-D3ED-A1F3-BC2E58A99795}"/>
              </a:ext>
            </a:extLst>
          </p:cNvPr>
          <p:cNvPicPr>
            <a:picLocks noChangeAspect="1"/>
          </p:cNvPicPr>
          <p:nvPr/>
        </p:nvPicPr>
        <p:blipFill>
          <a:blip r:embed="rId4"/>
          <a:stretch>
            <a:fillRect/>
          </a:stretch>
        </p:blipFill>
        <p:spPr>
          <a:xfrm>
            <a:off x="4876800" y="6061151"/>
            <a:ext cx="4115810" cy="644449"/>
          </a:xfrm>
          <a:prstGeom prst="rect">
            <a:avLst/>
          </a:prstGeom>
        </p:spPr>
      </p:pic>
    </p:spTree>
    <p:extLst>
      <p:ext uri="{BB962C8B-B14F-4D97-AF65-F5344CB8AC3E}">
        <p14:creationId xmlns:p14="http://schemas.microsoft.com/office/powerpoint/2010/main" val="159498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
        <p:nvSpPr>
          <p:cNvPr id="4" name="TextBox 3">
            <a:extLst>
              <a:ext uri="{FF2B5EF4-FFF2-40B4-BE49-F238E27FC236}">
                <a16:creationId xmlns:a16="http://schemas.microsoft.com/office/drawing/2014/main" id="{C9D3ECBF-025A-4AA6-B0C5-85F7D9387FFE}"/>
              </a:ext>
            </a:extLst>
          </p:cNvPr>
          <p:cNvSpPr txBox="1"/>
          <p:nvPr/>
        </p:nvSpPr>
        <p:spPr>
          <a:xfrm>
            <a:off x="495300" y="5334000"/>
            <a:ext cx="8252524" cy="584775"/>
          </a:xfrm>
          <a:prstGeom prst="rect">
            <a:avLst/>
          </a:prstGeom>
          <a:solidFill>
            <a:schemeClr val="bg1"/>
          </a:solidFill>
        </p:spPr>
        <p:txBody>
          <a:bodyPr wrap="square" rtlCol="0">
            <a:spAutoFit/>
          </a:bodyPr>
          <a:lstStyle/>
          <a:p>
            <a:r>
              <a:rPr lang="en-US" sz="1600" dirty="0"/>
              <a:t>Experiencing 	Healthy weight    Experiencing </a:t>
            </a:r>
            <a:r>
              <a:rPr lang="en-US" sz="1600" dirty="0" err="1"/>
              <a:t>overwt</a:t>
            </a:r>
            <a:r>
              <a:rPr lang="en-US" sz="1600" dirty="0"/>
              <a:t>   Experiencing obesity</a:t>
            </a:r>
            <a:endParaRPr lang="en-US" sz="1400" dirty="0"/>
          </a:p>
          <a:p>
            <a:r>
              <a:rPr lang="en-US" sz="1600" dirty="0"/>
              <a:t>Underweight</a:t>
            </a:r>
          </a:p>
        </p:txBody>
      </p:sp>
    </p:spTree>
    <p:custDataLst>
      <p:tags r:id="rId1"/>
    </p:custDataLst>
    <p:extLst>
      <p:ext uri="{BB962C8B-B14F-4D97-AF65-F5344CB8AC3E}">
        <p14:creationId xmlns:p14="http://schemas.microsoft.com/office/powerpoint/2010/main" val="128683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Loss is Helpful</a:t>
            </a:r>
          </a:p>
        </p:txBody>
      </p:sp>
      <p:sp>
        <p:nvSpPr>
          <p:cNvPr id="3" name="Content Placeholder 2"/>
          <p:cNvSpPr>
            <a:spLocks noGrp="1"/>
          </p:cNvSpPr>
          <p:nvPr>
            <p:ph sz="quarter" idx="1"/>
          </p:nvPr>
        </p:nvSpPr>
        <p:spPr>
          <a:xfrm>
            <a:off x="457200" y="1219200"/>
            <a:ext cx="6096000" cy="5638800"/>
          </a:xfrm>
        </p:spPr>
        <p:txBody>
          <a:bodyPr>
            <a:normAutofit lnSpcReduction="10000"/>
          </a:bodyPr>
          <a:lstStyle/>
          <a:p>
            <a:r>
              <a:rPr lang="en-US" dirty="0"/>
              <a:t>Prediabetes weight loss goal is 7-10% for preventing diabetes progression.</a:t>
            </a:r>
          </a:p>
          <a:p>
            <a:r>
              <a:rPr lang="en-US" dirty="0">
                <a:solidFill>
                  <a:srgbClr val="0070C0"/>
                </a:solidFill>
              </a:rPr>
              <a:t>Diabetes: Strong evidence that a 5-15% body </a:t>
            </a:r>
            <a:r>
              <a:rPr lang="en-US" dirty="0" err="1">
                <a:solidFill>
                  <a:srgbClr val="0070C0"/>
                </a:solidFill>
              </a:rPr>
              <a:t>wt</a:t>
            </a:r>
            <a:r>
              <a:rPr lang="en-US" dirty="0">
                <a:solidFill>
                  <a:srgbClr val="0070C0"/>
                </a:solidFill>
              </a:rPr>
              <a:t> loss:</a:t>
            </a:r>
          </a:p>
          <a:p>
            <a:pPr lvl="1"/>
            <a:r>
              <a:rPr lang="en-US" dirty="0"/>
              <a:t>Improves glycemic control</a:t>
            </a:r>
          </a:p>
          <a:p>
            <a:pPr lvl="1"/>
            <a:r>
              <a:rPr lang="en-US" dirty="0"/>
              <a:t>Improve triglycerides</a:t>
            </a:r>
          </a:p>
          <a:p>
            <a:pPr lvl="1"/>
            <a:r>
              <a:rPr lang="en-US" dirty="0"/>
              <a:t>Reduces need for medications</a:t>
            </a:r>
          </a:p>
          <a:p>
            <a:r>
              <a:rPr lang="en-US" dirty="0"/>
              <a:t>Optimal goal is healthy weight maintenance</a:t>
            </a:r>
          </a:p>
          <a:p>
            <a:r>
              <a:rPr lang="en-US" dirty="0"/>
              <a:t>Consider Incretin Mimetic therapy to reach goals</a:t>
            </a:r>
          </a:p>
        </p:txBody>
      </p:sp>
      <p:pic>
        <p:nvPicPr>
          <p:cNvPr id="4" name="Picture 3"/>
          <p:cNvPicPr>
            <a:picLocks noChangeAspect="1"/>
          </p:cNvPicPr>
          <p:nvPr/>
        </p:nvPicPr>
        <p:blipFill>
          <a:blip r:embed="rId2"/>
          <a:stretch>
            <a:fillRect/>
          </a:stretch>
        </p:blipFill>
        <p:spPr>
          <a:xfrm>
            <a:off x="6477000" y="1160867"/>
            <a:ext cx="2552700" cy="1692551"/>
          </a:xfrm>
          <a:prstGeom prst="rect">
            <a:avLst/>
          </a:prstGeom>
        </p:spPr>
      </p:pic>
      <p:pic>
        <p:nvPicPr>
          <p:cNvPr id="5" name="Picture 4">
            <a:extLst>
              <a:ext uri="{FF2B5EF4-FFF2-40B4-BE49-F238E27FC236}">
                <a16:creationId xmlns:a16="http://schemas.microsoft.com/office/drawing/2014/main" id="{720560E1-EE8E-8348-E8B6-50FB374BC541}"/>
              </a:ext>
            </a:extLst>
          </p:cNvPr>
          <p:cNvPicPr>
            <a:picLocks noChangeAspect="1"/>
          </p:cNvPicPr>
          <p:nvPr/>
        </p:nvPicPr>
        <p:blipFill>
          <a:blip r:embed="rId3"/>
          <a:stretch>
            <a:fillRect/>
          </a:stretch>
        </p:blipFill>
        <p:spPr>
          <a:xfrm>
            <a:off x="5739081" y="6340682"/>
            <a:ext cx="3296715" cy="401494"/>
          </a:xfrm>
          <a:prstGeom prst="rect">
            <a:avLst/>
          </a:prstGeom>
        </p:spPr>
      </p:pic>
    </p:spTree>
    <p:extLst>
      <p:ext uri="{BB962C8B-B14F-4D97-AF65-F5344CB8AC3E}">
        <p14:creationId xmlns:p14="http://schemas.microsoft.com/office/powerpoint/2010/main" val="29992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Achieve Weight Loss?</a:t>
            </a:r>
          </a:p>
        </p:txBody>
      </p:sp>
      <p:sp>
        <p:nvSpPr>
          <p:cNvPr id="3" name="Content Placeholder 2"/>
          <p:cNvSpPr>
            <a:spLocks noGrp="1"/>
          </p:cNvSpPr>
          <p:nvPr>
            <p:ph sz="quarter" idx="1"/>
          </p:nvPr>
        </p:nvSpPr>
        <p:spPr>
          <a:xfrm>
            <a:off x="457200" y="1219200"/>
            <a:ext cx="6019800" cy="5486400"/>
          </a:xfrm>
        </p:spPr>
        <p:txBody>
          <a:bodyPr>
            <a:normAutofit fontScale="92500" lnSpcReduction="10000"/>
          </a:bodyPr>
          <a:lstStyle/>
          <a:p>
            <a:r>
              <a:rPr lang="en-US" sz="3500" dirty="0"/>
              <a:t>Energy deficit + enhanced activity</a:t>
            </a:r>
          </a:p>
          <a:p>
            <a:r>
              <a:rPr lang="en-US" dirty="0"/>
              <a:t>Modest persistent weight loss can delay, prevent and help manage diabetes </a:t>
            </a:r>
          </a:p>
          <a:p>
            <a:r>
              <a:rPr lang="en-US" dirty="0"/>
              <a:t>Goal: 500 -700 kcal/day energy deficit (3,500 kcals = 1 pound)</a:t>
            </a:r>
          </a:p>
          <a:p>
            <a:r>
              <a:rPr lang="en-US" dirty="0"/>
              <a:t>What is 500 kcals?</a:t>
            </a:r>
          </a:p>
          <a:p>
            <a:pPr lvl="1"/>
            <a:r>
              <a:rPr lang="en-US" dirty="0"/>
              <a:t>10 slices bacon, a Big Mac, bagel w/ cream cheese, 4 oz’s tortilla chips, 3 sodas, 9 Oreo cookies, blueberry muffin</a:t>
            </a:r>
          </a:p>
          <a:p>
            <a:pPr lvl="1"/>
            <a:r>
              <a:rPr lang="en-US" dirty="0"/>
              <a:t> 5 apples, 5 bananas, 5 eggs, 2 cups of beans, 1 cup almonds</a:t>
            </a:r>
          </a:p>
        </p:txBody>
      </p:sp>
      <p:pic>
        <p:nvPicPr>
          <p:cNvPr id="4" name="Picture 3"/>
          <p:cNvPicPr>
            <a:picLocks noChangeAspect="1"/>
          </p:cNvPicPr>
          <p:nvPr/>
        </p:nvPicPr>
        <p:blipFill>
          <a:blip r:embed="rId2"/>
          <a:stretch>
            <a:fillRect/>
          </a:stretch>
        </p:blipFill>
        <p:spPr>
          <a:xfrm>
            <a:off x="6400800" y="2590800"/>
            <a:ext cx="2638425" cy="1973625"/>
          </a:xfrm>
          <a:prstGeom prst="rect">
            <a:avLst/>
          </a:prstGeom>
        </p:spPr>
      </p:pic>
    </p:spTree>
    <p:extLst>
      <p:ext uri="{BB962C8B-B14F-4D97-AF65-F5344CB8AC3E}">
        <p14:creationId xmlns:p14="http://schemas.microsoft.com/office/powerpoint/2010/main" val="22479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524000"/>
            <a:ext cx="8229600" cy="5127724"/>
          </a:xfrm>
        </p:spPr>
        <p:txBody>
          <a:bodyPr>
            <a:normAutofit fontScale="92500" lnSpcReduction="10000"/>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r>
              <a:rPr lang="en-US" dirty="0"/>
              <a:t>Drink Water</a:t>
            </a:r>
          </a:p>
          <a:p>
            <a:r>
              <a:rPr lang="en-US" dirty="0"/>
              <a:t>Get Sleep</a:t>
            </a:r>
          </a:p>
          <a:p>
            <a:r>
              <a:rPr lang="en-US" dirty="0"/>
              <a:t>Medications?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8569" y="1867687"/>
            <a:ext cx="3330262" cy="2220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4364504"/>
            <a:ext cx="4495800" cy="1938992"/>
          </a:xfrm>
          <a:prstGeom prst="rect">
            <a:avLst/>
          </a:prstGeom>
          <a:noFill/>
        </p:spPr>
        <p:txBody>
          <a:bodyPr wrap="square" rtlCol="0">
            <a:spAutoFit/>
          </a:bodyPr>
          <a:lstStyle/>
          <a:p>
            <a:r>
              <a:rPr lang="en-US" sz="2400" dirty="0"/>
              <a:t>Prediabetes </a:t>
            </a:r>
            <a:r>
              <a:rPr lang="en-US" sz="2400" dirty="0" err="1"/>
              <a:t>wt</a:t>
            </a:r>
            <a:r>
              <a:rPr lang="en-US" sz="2400" dirty="0"/>
              <a:t> loss goal 7-10% to prevent diabetes</a:t>
            </a:r>
          </a:p>
          <a:p>
            <a:r>
              <a:rPr lang="en-US" sz="2400" dirty="0"/>
              <a:t>If at healthy </a:t>
            </a:r>
            <a:r>
              <a:rPr lang="en-US" sz="2400" dirty="0" err="1"/>
              <a:t>wt</a:t>
            </a:r>
            <a:r>
              <a:rPr lang="en-US" sz="2400" dirty="0"/>
              <a:t>, focus on aerobic &amp; resistant exercises</a:t>
            </a:r>
          </a:p>
          <a:p>
            <a:endParaRPr lang="en-US" sz="2400" dirty="0"/>
          </a:p>
        </p:txBody>
      </p:sp>
      <p:pic>
        <p:nvPicPr>
          <p:cNvPr id="5" name="Picture 4">
            <a:extLst>
              <a:ext uri="{FF2B5EF4-FFF2-40B4-BE49-F238E27FC236}">
                <a16:creationId xmlns:a16="http://schemas.microsoft.com/office/drawing/2014/main" id="{8CE14209-810D-9729-032B-49FA926892E0}"/>
              </a:ext>
            </a:extLst>
          </p:cNvPr>
          <p:cNvPicPr>
            <a:picLocks noChangeAspect="1"/>
          </p:cNvPicPr>
          <p:nvPr/>
        </p:nvPicPr>
        <p:blipFill>
          <a:blip r:embed="rId4"/>
          <a:stretch>
            <a:fillRect/>
          </a:stretch>
        </p:blipFill>
        <p:spPr>
          <a:xfrm>
            <a:off x="4685795" y="6061151"/>
            <a:ext cx="4115810" cy="644449"/>
          </a:xfrm>
          <a:prstGeom prst="rect">
            <a:avLst/>
          </a:prstGeom>
        </p:spPr>
      </p:pic>
    </p:spTree>
    <p:custDataLst>
      <p:tags r:id="rId1"/>
    </p:custDataLst>
    <p:extLst>
      <p:ext uri="{BB962C8B-B14F-4D97-AF65-F5344CB8AC3E}">
        <p14:creationId xmlns:p14="http://schemas.microsoft.com/office/powerpoint/2010/main" val="358805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534400" cy="990600"/>
          </a:xfrm>
        </p:spPr>
        <p:txBody>
          <a:bodyPr>
            <a:normAutofit/>
          </a:bodyPr>
          <a:lstStyle/>
          <a:p>
            <a:r>
              <a:rPr lang="en-US" dirty="0"/>
              <a:t>Poll question 3 – Get your calculator	</a:t>
            </a:r>
          </a:p>
        </p:txBody>
      </p:sp>
      <p:sp>
        <p:nvSpPr>
          <p:cNvPr id="6" name="Content Placeholder 5"/>
          <p:cNvSpPr>
            <a:spLocks noGrp="1"/>
          </p:cNvSpPr>
          <p:nvPr>
            <p:ph sz="quarter" idx="1"/>
          </p:nvPr>
        </p:nvSpPr>
        <p:spPr>
          <a:xfrm>
            <a:off x="457200" y="1219200"/>
            <a:ext cx="8229600" cy="5334000"/>
          </a:xfrm>
        </p:spPr>
        <p:txBody>
          <a:bodyPr>
            <a:normAutofit/>
          </a:bodyPr>
          <a:lstStyle/>
          <a:p>
            <a:r>
              <a:rPr lang="en-US" sz="3600" dirty="0"/>
              <a:t>JJ eats 2 snickers bars a day. Each snickers bar is 215 calories. JJ is committed to losing weight. If JJ stopped eating all snickers bars for two weeks, how much weight would JJ lose?</a:t>
            </a:r>
          </a:p>
          <a:p>
            <a:pPr marL="514350" indent="-514350">
              <a:buAutoNum type="alphaLcPeriod"/>
            </a:pPr>
            <a:r>
              <a:rPr lang="en-US" sz="3600" dirty="0"/>
              <a:t>1.7 pounds</a:t>
            </a:r>
          </a:p>
          <a:p>
            <a:pPr marL="514350" indent="-514350">
              <a:buAutoNum type="alphaLcPeriod"/>
            </a:pPr>
            <a:r>
              <a:rPr lang="en-US" sz="3600" dirty="0"/>
              <a:t>.86 pounds</a:t>
            </a:r>
          </a:p>
          <a:p>
            <a:pPr marL="514350" indent="-514350">
              <a:buAutoNum type="alphaLcPeriod"/>
            </a:pPr>
            <a:r>
              <a:rPr lang="en-US" sz="3600" dirty="0"/>
              <a:t>2.4 pounds</a:t>
            </a:r>
          </a:p>
          <a:p>
            <a:pPr marL="514350" indent="-514350">
              <a:buAutoNum type="alphaLcPeriod"/>
            </a:pPr>
            <a:r>
              <a:rPr lang="en-US" sz="3600" dirty="0"/>
              <a:t>1.7 kgs</a:t>
            </a:r>
          </a:p>
          <a:p>
            <a:pPr marL="514350" indent="-514350">
              <a:buAutoNum type="alphaLcPeriod"/>
            </a:pPr>
            <a:endParaRPr lang="en-US" dirty="0"/>
          </a:p>
          <a:p>
            <a:endParaRPr lang="en-US" dirty="0"/>
          </a:p>
        </p:txBody>
      </p:sp>
      <p:pic>
        <p:nvPicPr>
          <p:cNvPr id="7" name="Picture 6"/>
          <p:cNvPicPr>
            <a:picLocks noChangeAspect="1"/>
          </p:cNvPicPr>
          <p:nvPr/>
        </p:nvPicPr>
        <p:blipFill>
          <a:blip r:embed="rId2"/>
          <a:stretch>
            <a:fillRect/>
          </a:stretch>
        </p:blipFill>
        <p:spPr>
          <a:xfrm>
            <a:off x="3352800" y="4038600"/>
            <a:ext cx="1943100" cy="2352675"/>
          </a:xfrm>
          <a:prstGeom prst="rect">
            <a:avLst/>
          </a:prstGeom>
        </p:spPr>
      </p:pic>
      <p:sp>
        <p:nvSpPr>
          <p:cNvPr id="8" name="TextBox 7">
            <a:extLst>
              <a:ext uri="{FF2B5EF4-FFF2-40B4-BE49-F238E27FC236}">
                <a16:creationId xmlns:a16="http://schemas.microsoft.com/office/drawing/2014/main" id="{992DD332-A204-45EE-941E-7705AD5C5A09}"/>
              </a:ext>
            </a:extLst>
          </p:cNvPr>
          <p:cNvSpPr txBox="1"/>
          <p:nvPr/>
        </p:nvSpPr>
        <p:spPr>
          <a:xfrm>
            <a:off x="5439156" y="3989832"/>
            <a:ext cx="3543300" cy="1477328"/>
          </a:xfrm>
          <a:prstGeom prst="rect">
            <a:avLst/>
          </a:prstGeom>
          <a:noFill/>
        </p:spPr>
        <p:txBody>
          <a:bodyPr wrap="square" rtlCol="0">
            <a:spAutoFit/>
          </a:bodyPr>
          <a:lstStyle/>
          <a:p>
            <a:r>
              <a:rPr lang="en-US" dirty="0">
                <a:solidFill>
                  <a:srgbClr val="790015"/>
                </a:solidFill>
              </a:rPr>
              <a:t>2 x 215 </a:t>
            </a:r>
            <a:r>
              <a:rPr lang="en-US" dirty="0" err="1">
                <a:solidFill>
                  <a:srgbClr val="790015"/>
                </a:solidFill>
              </a:rPr>
              <a:t>cals</a:t>
            </a:r>
            <a:r>
              <a:rPr lang="en-US" dirty="0">
                <a:solidFill>
                  <a:srgbClr val="790015"/>
                </a:solidFill>
              </a:rPr>
              <a:t> = 430 </a:t>
            </a:r>
            <a:r>
              <a:rPr lang="en-US" dirty="0" err="1">
                <a:solidFill>
                  <a:srgbClr val="790015"/>
                </a:solidFill>
              </a:rPr>
              <a:t>cals</a:t>
            </a:r>
            <a:r>
              <a:rPr lang="en-US" dirty="0">
                <a:solidFill>
                  <a:srgbClr val="790015"/>
                </a:solidFill>
              </a:rPr>
              <a:t> a day</a:t>
            </a:r>
          </a:p>
          <a:p>
            <a:r>
              <a:rPr lang="en-US" dirty="0">
                <a:solidFill>
                  <a:srgbClr val="790015"/>
                </a:solidFill>
              </a:rPr>
              <a:t>430 x 14 days = 6020 </a:t>
            </a:r>
            <a:r>
              <a:rPr lang="en-US" dirty="0" err="1">
                <a:solidFill>
                  <a:srgbClr val="790015"/>
                </a:solidFill>
              </a:rPr>
              <a:t>cals</a:t>
            </a:r>
            <a:endParaRPr lang="en-US" dirty="0">
              <a:solidFill>
                <a:srgbClr val="790015"/>
              </a:solidFill>
            </a:endParaRPr>
          </a:p>
          <a:p>
            <a:r>
              <a:rPr lang="en-US" dirty="0">
                <a:solidFill>
                  <a:srgbClr val="790015"/>
                </a:solidFill>
              </a:rPr>
              <a:t>6020 / 3,500* = 1.7 pounds</a:t>
            </a:r>
          </a:p>
          <a:p>
            <a:endParaRPr lang="en-US" dirty="0">
              <a:solidFill>
                <a:srgbClr val="790015"/>
              </a:solidFill>
            </a:endParaRPr>
          </a:p>
          <a:p>
            <a:r>
              <a:rPr lang="en-US" dirty="0">
                <a:solidFill>
                  <a:srgbClr val="790015"/>
                </a:solidFill>
              </a:rPr>
              <a:t>*3,500 </a:t>
            </a:r>
            <a:r>
              <a:rPr lang="en-US" dirty="0" err="1">
                <a:solidFill>
                  <a:srgbClr val="790015"/>
                </a:solidFill>
              </a:rPr>
              <a:t>cals</a:t>
            </a:r>
            <a:r>
              <a:rPr lang="en-US" dirty="0">
                <a:solidFill>
                  <a:srgbClr val="790015"/>
                </a:solidFill>
              </a:rPr>
              <a:t> per pound</a:t>
            </a:r>
          </a:p>
        </p:txBody>
      </p:sp>
      <p:sp>
        <p:nvSpPr>
          <p:cNvPr id="9" name="Oval 8">
            <a:extLst>
              <a:ext uri="{FF2B5EF4-FFF2-40B4-BE49-F238E27FC236}">
                <a16:creationId xmlns:a16="http://schemas.microsoft.com/office/drawing/2014/main" id="{838E90A5-7370-442B-BB59-F9896D7BC63B}"/>
              </a:ext>
            </a:extLst>
          </p:cNvPr>
          <p:cNvSpPr/>
          <p:nvPr/>
        </p:nvSpPr>
        <p:spPr>
          <a:xfrm>
            <a:off x="568196" y="4038600"/>
            <a:ext cx="2647444" cy="689869"/>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extLst>
      <p:ext uri="{BB962C8B-B14F-4D97-AF65-F5344CB8AC3E}">
        <p14:creationId xmlns:p14="http://schemas.microsoft.com/office/powerpoint/2010/main" val="395745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heel(1)">
                                      <p:cBhvr>
                                        <p:cTn id="10" dur="2000"/>
                                        <p:tgtEl>
                                          <p:spTgt spid="8">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heel(1)">
                                      <p:cBhvr>
                                        <p:cTn id="13" dur="2000"/>
                                        <p:tgtEl>
                                          <p:spTgt spid="8">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wheel(1)">
                                      <p:cBhvr>
                                        <p:cTn id="16" dur="20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CB64-6E46-5495-BD2E-5255281D8E84}"/>
              </a:ext>
            </a:extLst>
          </p:cNvPr>
          <p:cNvSpPr>
            <a:spLocks noGrp="1"/>
          </p:cNvSpPr>
          <p:nvPr>
            <p:ph type="title"/>
          </p:nvPr>
        </p:nvSpPr>
        <p:spPr/>
        <p:txBody>
          <a:bodyPr/>
          <a:lstStyle/>
          <a:p>
            <a:r>
              <a:rPr lang="en-US" dirty="0"/>
              <a:t>Intermittent Fasting</a:t>
            </a:r>
          </a:p>
        </p:txBody>
      </p:sp>
      <p:sp>
        <p:nvSpPr>
          <p:cNvPr id="3" name="Content Placeholder 2">
            <a:extLst>
              <a:ext uri="{FF2B5EF4-FFF2-40B4-BE49-F238E27FC236}">
                <a16:creationId xmlns:a16="http://schemas.microsoft.com/office/drawing/2014/main" id="{D10BB287-82D9-0787-2253-2061ECE23E14}"/>
              </a:ext>
            </a:extLst>
          </p:cNvPr>
          <p:cNvSpPr>
            <a:spLocks noGrp="1"/>
          </p:cNvSpPr>
          <p:nvPr>
            <p:ph sz="quarter" idx="1"/>
          </p:nvPr>
        </p:nvSpPr>
        <p:spPr/>
        <p:txBody>
          <a:bodyPr>
            <a:noAutofit/>
          </a:bodyPr>
          <a:lstStyle/>
          <a:p>
            <a:pPr marL="0" indent="0">
              <a:lnSpc>
                <a:spcPct val="120000"/>
              </a:lnSpc>
              <a:buNone/>
            </a:pPr>
            <a:r>
              <a:rPr lang="en-US" sz="2400" b="1" dirty="0">
                <a:solidFill>
                  <a:srgbClr val="383636"/>
                </a:solidFill>
                <a:ea typeface="Calibri" panose="020F0502020204030204" pitchFamily="34" charset="0"/>
                <a:cs typeface="Calibri" panose="020F0502020204030204" pitchFamily="34" charset="0"/>
              </a:rPr>
              <a:t>3 overall approaches</a:t>
            </a:r>
          </a:p>
          <a:p>
            <a:pPr>
              <a:lnSpc>
                <a:spcPct val="120000"/>
              </a:lnSpc>
            </a:pPr>
            <a:r>
              <a:rPr lang="en-US" sz="2200" dirty="0">
                <a:solidFill>
                  <a:srgbClr val="383636"/>
                </a:solidFill>
                <a:ea typeface="Calibri" panose="020F0502020204030204" pitchFamily="34" charset="0"/>
                <a:cs typeface="Calibri" panose="020F0502020204030204" pitchFamily="34" charset="0"/>
              </a:rPr>
              <a:t>Al</a:t>
            </a:r>
            <a:r>
              <a:rPr lang="en-US" sz="2200" b="0" i="0" dirty="0">
                <a:solidFill>
                  <a:srgbClr val="383636"/>
                </a:solidFill>
                <a:effectLst/>
                <a:ea typeface="Calibri" panose="020F0502020204030204" pitchFamily="34" charset="0"/>
                <a:cs typeface="Calibri" panose="020F0502020204030204" pitchFamily="34" charset="0"/>
              </a:rPr>
              <a:t>ternate-day fasting</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500–600 calories on alternating days.</a:t>
            </a:r>
          </a:p>
          <a:p>
            <a:pPr>
              <a:lnSpc>
                <a:spcPct val="120000"/>
              </a:lnSpc>
            </a:pPr>
            <a:r>
              <a:rPr lang="en-US" sz="2200" b="0" i="0" dirty="0">
                <a:solidFill>
                  <a:srgbClr val="383636"/>
                </a:solidFill>
                <a:effectLst/>
                <a:ea typeface="Calibri" panose="020F0502020204030204" pitchFamily="34" charset="0"/>
                <a:cs typeface="Calibri" panose="020F0502020204030204" pitchFamily="34" charset="0"/>
              </a:rPr>
              <a:t>5:2 diet</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500–600 calories on </a:t>
            </a:r>
            <a:r>
              <a:rPr lang="en-US" sz="2200" dirty="0">
                <a:solidFill>
                  <a:srgbClr val="383636"/>
                </a:solidFill>
                <a:ea typeface="Calibri" panose="020F0502020204030204" pitchFamily="34" charset="0"/>
                <a:cs typeface="Calibri" panose="020F0502020204030204" pitchFamily="34" charset="0"/>
              </a:rPr>
              <a:t>two days </a:t>
            </a:r>
            <a:r>
              <a:rPr lang="en-US" sz="2200" b="0" i="0" dirty="0">
                <a:solidFill>
                  <a:srgbClr val="383636"/>
                </a:solidFill>
                <a:effectLst/>
                <a:ea typeface="Calibri" panose="020F0502020204030204" pitchFamily="34" charset="0"/>
                <a:cs typeface="Calibri" panose="020F0502020204030204" pitchFamily="34" charset="0"/>
              </a:rPr>
              <a:t>with usual intake the other five</a:t>
            </a:r>
          </a:p>
          <a:p>
            <a:pPr>
              <a:lnSpc>
                <a:spcPct val="120000"/>
              </a:lnSpc>
            </a:pPr>
            <a:r>
              <a:rPr lang="en-US" sz="2200" dirty="0">
                <a:solidFill>
                  <a:srgbClr val="383636"/>
                </a:solidFill>
                <a:ea typeface="Calibri" panose="020F0502020204030204" pitchFamily="34" charset="0"/>
                <a:cs typeface="Calibri" panose="020F0502020204030204" pitchFamily="34" charset="0"/>
              </a:rPr>
              <a:t>T</a:t>
            </a:r>
            <a:r>
              <a:rPr lang="en-US" sz="2200" b="0" i="0" dirty="0">
                <a:solidFill>
                  <a:srgbClr val="383636"/>
                </a:solidFill>
                <a:effectLst/>
                <a:ea typeface="Calibri" panose="020F0502020204030204" pitchFamily="34" charset="0"/>
                <a:cs typeface="Calibri" panose="020F0502020204030204" pitchFamily="34" charset="0"/>
              </a:rPr>
              <a:t>ime-restricted eating </a:t>
            </a:r>
          </a:p>
          <a:p>
            <a:pPr lvl="1">
              <a:lnSpc>
                <a:spcPct val="120000"/>
              </a:lnSpc>
            </a:pPr>
            <a:r>
              <a:rPr lang="en-US" sz="2200" dirty="0">
                <a:solidFill>
                  <a:srgbClr val="383636"/>
                </a:solidFill>
                <a:ea typeface="Calibri" panose="020F0502020204030204" pitchFamily="34" charset="0"/>
                <a:cs typeface="Calibri" panose="020F0502020204030204" pitchFamily="34" charset="0"/>
              </a:rPr>
              <a:t>D</a:t>
            </a:r>
            <a:r>
              <a:rPr lang="en-US" sz="2200" b="0" i="0" dirty="0">
                <a:solidFill>
                  <a:srgbClr val="383636"/>
                </a:solidFill>
                <a:effectLst/>
                <a:ea typeface="Calibri" panose="020F0502020204030204" pitchFamily="34" charset="0"/>
                <a:cs typeface="Calibri" panose="020F0502020204030204" pitchFamily="34" charset="0"/>
              </a:rPr>
              <a:t>aily calorie restriction based on 8-15 hour window of time  </a:t>
            </a:r>
          </a:p>
        </p:txBody>
      </p:sp>
      <p:sp>
        <p:nvSpPr>
          <p:cNvPr id="4" name="Content Placeholder 3">
            <a:extLst>
              <a:ext uri="{FF2B5EF4-FFF2-40B4-BE49-F238E27FC236}">
                <a16:creationId xmlns:a16="http://schemas.microsoft.com/office/drawing/2014/main" id="{3ECBB9C7-5DAB-9111-A572-B04FBA35DF10}"/>
              </a:ext>
            </a:extLst>
          </p:cNvPr>
          <p:cNvSpPr>
            <a:spLocks noGrp="1"/>
          </p:cNvSpPr>
          <p:nvPr>
            <p:ph sz="quarter" idx="2"/>
          </p:nvPr>
        </p:nvSpPr>
        <p:spPr/>
        <p:txBody>
          <a:bodyPr>
            <a:normAutofit fontScale="77500" lnSpcReduction="20000"/>
          </a:bodyPr>
          <a:lstStyle/>
          <a:p>
            <a:r>
              <a:rPr lang="en-US" sz="4000" b="1" dirty="0"/>
              <a:t>Results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Each produces mild to moderate weight loss of 3–8% loss from baseline over short durations (8–12 weeks) </a:t>
            </a:r>
          </a:p>
          <a:p>
            <a:pPr>
              <a:lnSpc>
                <a:spcPct val="120000"/>
              </a:lnSpc>
            </a:pPr>
            <a:r>
              <a:rPr lang="en-US" dirty="0">
                <a:solidFill>
                  <a:srgbClr val="383636"/>
                </a:solidFill>
                <a:ea typeface="Calibri" panose="020F0502020204030204" pitchFamily="34" charset="0"/>
                <a:cs typeface="Calibri" panose="020F0502020204030204" pitchFamily="34" charset="0"/>
              </a:rPr>
              <a:t>N</a:t>
            </a:r>
            <a:r>
              <a:rPr lang="en-US" b="0" i="0" dirty="0">
                <a:solidFill>
                  <a:srgbClr val="383636"/>
                </a:solidFill>
                <a:effectLst/>
                <a:ea typeface="Calibri" panose="020F0502020204030204" pitchFamily="34" charset="0"/>
                <a:cs typeface="Calibri" panose="020F0502020204030204" pitchFamily="34" charset="0"/>
              </a:rPr>
              <a:t>o significant differences in weight loss when compared with continuous calorie restriction.</a:t>
            </a:r>
          </a:p>
          <a:p>
            <a:pPr>
              <a:lnSpc>
                <a:spcPct val="120000"/>
              </a:lnSpc>
            </a:pPr>
            <a:r>
              <a:rPr lang="en-US" dirty="0">
                <a:solidFill>
                  <a:srgbClr val="383636"/>
                </a:solidFill>
                <a:ea typeface="Calibri" panose="020F0502020204030204" pitchFamily="34" charset="0"/>
                <a:cs typeface="Calibri" panose="020F0502020204030204" pitchFamily="34" charset="0"/>
              </a:rPr>
              <a:t>Longer term studies needed</a:t>
            </a:r>
            <a:endParaRPr lang="en-US" dirty="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0428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57200" y="228600"/>
            <a:ext cx="8229600" cy="914400"/>
          </a:xfrm>
        </p:spPr>
        <p:txBody>
          <a:bodyPr anchor="b">
            <a:normAutofit/>
          </a:bodyPr>
          <a:lstStyle/>
          <a:p>
            <a:r>
              <a:rPr lang="en-US" dirty="0"/>
              <a:t> Bryanna is here to Help!</a:t>
            </a:r>
          </a:p>
        </p:txBody>
      </p:sp>
      <p:pic>
        <p:nvPicPr>
          <p:cNvPr id="7" name="Picture 6">
            <a:extLst>
              <a:ext uri="{FF2B5EF4-FFF2-40B4-BE49-F238E27FC236}">
                <a16:creationId xmlns:a16="http://schemas.microsoft.com/office/drawing/2014/main" id="{A8C7A057-7DEE-424E-BBE9-E74AB4A2FCF0}"/>
              </a:ext>
            </a:extLst>
          </p:cNvPr>
          <p:cNvPicPr>
            <a:picLocks noChangeAspect="1"/>
          </p:cNvPicPr>
          <p:nvPr/>
        </p:nvPicPr>
        <p:blipFill rotWithShape="1">
          <a:blip r:embed="rId3"/>
          <a:srcRect l="18549"/>
          <a:stretch/>
        </p:blipFill>
        <p:spPr>
          <a:xfrm>
            <a:off x="762000" y="1455420"/>
            <a:ext cx="3230824" cy="3947160"/>
          </a:xfrm>
          <a:prstGeom prst="rect">
            <a:avLst/>
          </a:prstGeom>
          <a:noFill/>
        </p:spPr>
      </p:pic>
      <p:sp>
        <p:nvSpPr>
          <p:cNvPr id="3" name="TextBox 2">
            <a:extLst>
              <a:ext uri="{FF2B5EF4-FFF2-40B4-BE49-F238E27FC236}">
                <a16:creationId xmlns:a16="http://schemas.microsoft.com/office/drawing/2014/main" id="{C7910F69-9F53-44D1-9AF1-8F5A6E0E6477}"/>
              </a:ext>
            </a:extLst>
          </p:cNvPr>
          <p:cNvSpPr txBox="1"/>
          <p:nvPr/>
        </p:nvSpPr>
        <p:spPr>
          <a:xfrm>
            <a:off x="549403" y="5402580"/>
            <a:ext cx="3962400" cy="1200329"/>
          </a:xfrm>
          <a:prstGeom prst="rect">
            <a:avLst/>
          </a:prstGeom>
          <a:noFill/>
        </p:spPr>
        <p:txBody>
          <a:bodyPr wrap="square" rtlCol="0">
            <a:spAutoFit/>
          </a:bodyPr>
          <a:lstStyle/>
          <a:p>
            <a:r>
              <a:rPr lang="en-US" dirty="0"/>
              <a:t>Bryanna Sabourin</a:t>
            </a:r>
          </a:p>
          <a:p>
            <a:r>
              <a:rPr lang="en-US" dirty="0"/>
              <a:t>Director of Operations </a:t>
            </a:r>
          </a:p>
          <a:p>
            <a:r>
              <a:rPr lang="en-US" dirty="0"/>
              <a:t>Certification Pathway Coach &amp;</a:t>
            </a:r>
          </a:p>
          <a:p>
            <a:r>
              <a:rPr lang="en-US" dirty="0"/>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p:txBody>
          <a:bodyPr>
            <a:normAutofit fontScale="85000" lnSpcReduction="10000"/>
          </a:bodyPr>
          <a:lstStyle/>
          <a:p>
            <a:pPr marL="0" indent="0" algn="ctr" eaLnBrk="1" hangingPunct="1">
              <a:lnSpc>
                <a:spcPct val="120000"/>
              </a:lnSpc>
              <a:buNone/>
              <a:defRPr/>
            </a:pPr>
            <a:r>
              <a:rPr lang="en-US" sz="4000" dirty="0"/>
              <a:t>If you have questions, you can chat with Bryanna at </a:t>
            </a:r>
            <a:r>
              <a:rPr lang="en-US" sz="4000" b="1" dirty="0">
                <a:hlinkClick r:id="rId4"/>
              </a:rPr>
              <a:t>www.DiabetesEd.net</a:t>
            </a:r>
            <a:r>
              <a:rPr lang="en-US" sz="4000" b="1" dirty="0"/>
              <a:t> </a:t>
            </a:r>
            <a:r>
              <a:rPr lang="en-US" sz="4000" dirty="0"/>
              <a:t>or call 530 / 893-8635 or email at info@diabetesed.net</a:t>
            </a:r>
          </a:p>
          <a:p>
            <a:endParaRPr lang="en-US" dirty="0"/>
          </a:p>
        </p:txBody>
      </p:sp>
    </p:spTree>
    <p:extLst>
      <p:ext uri="{BB962C8B-B14F-4D97-AF65-F5344CB8AC3E}">
        <p14:creationId xmlns:p14="http://schemas.microsoft.com/office/powerpoint/2010/main" val="5135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(Bariatric) Surgery</a:t>
            </a:r>
          </a:p>
        </p:txBody>
      </p:sp>
      <p:sp>
        <p:nvSpPr>
          <p:cNvPr id="3" name="Content Placeholder 2"/>
          <p:cNvSpPr>
            <a:spLocks noGrp="1"/>
          </p:cNvSpPr>
          <p:nvPr>
            <p:ph sz="quarter" idx="1"/>
          </p:nvPr>
        </p:nvSpPr>
        <p:spPr>
          <a:xfrm>
            <a:off x="522316" y="1295400"/>
            <a:ext cx="5943600" cy="5562600"/>
          </a:xfrm>
        </p:spPr>
        <p:txBody>
          <a:bodyPr>
            <a:normAutofit fontScale="62500" lnSpcReduction="20000"/>
          </a:bodyPr>
          <a:lstStyle/>
          <a:p>
            <a:pPr>
              <a:lnSpc>
                <a:spcPct val="120000"/>
              </a:lnSpc>
            </a:pPr>
            <a:r>
              <a:rPr lang="en-US" dirty="0"/>
              <a:t>Consider for adults with;</a:t>
            </a:r>
          </a:p>
          <a:p>
            <a:pPr lvl="1">
              <a:lnSpc>
                <a:spcPct val="120000"/>
              </a:lnSpc>
            </a:pPr>
            <a:r>
              <a:rPr lang="en-US" sz="3100" dirty="0"/>
              <a:t>BMI 30-34.9 (27.5 -32.4 for Asian Americans) if hyperglycemia is inadequately controlled despite optimal medical control by either oral or injectable medications.</a:t>
            </a:r>
          </a:p>
          <a:p>
            <a:pPr lvl="1">
              <a:lnSpc>
                <a:spcPct val="120000"/>
              </a:lnSpc>
            </a:pPr>
            <a:r>
              <a:rPr lang="en-US" sz="3100" dirty="0"/>
              <a:t>BMI 35 – 39.9 (32.5 -37.4 Asian Americans) when hyperglycemia is inadequately controlled despite lifestyle and optimal therapy</a:t>
            </a:r>
          </a:p>
          <a:p>
            <a:pPr lvl="1">
              <a:lnSpc>
                <a:spcPct val="120000"/>
              </a:lnSpc>
            </a:pPr>
            <a:r>
              <a:rPr lang="en-US" sz="3100" dirty="0"/>
              <a:t>BMI 40 + (37.5 for Asian Americans) regardless of BG control</a:t>
            </a:r>
          </a:p>
          <a:p>
            <a:pPr>
              <a:lnSpc>
                <a:spcPct val="120000"/>
              </a:lnSpc>
            </a:pPr>
            <a:r>
              <a:rPr lang="en-US" dirty="0"/>
              <a:t>Perform metabolic surgery at high volume center with an experienced team </a:t>
            </a:r>
          </a:p>
          <a:p>
            <a:pPr>
              <a:lnSpc>
                <a:spcPct val="120000"/>
              </a:lnSpc>
            </a:pPr>
            <a:r>
              <a:rPr lang="en-US" dirty="0"/>
              <a:t>Need life long support and monitoring</a:t>
            </a:r>
          </a:p>
          <a:p>
            <a:pPr>
              <a:lnSpc>
                <a:spcPct val="120000"/>
              </a:lnSpc>
            </a:pPr>
            <a:r>
              <a:rPr lang="en-US" dirty="0"/>
              <a:t>Provide comprehensive mental health assessment prior to surgery and ongoing mental health support</a:t>
            </a:r>
          </a:p>
          <a:p>
            <a:endParaRPr lang="en-US" dirty="0"/>
          </a:p>
        </p:txBody>
      </p:sp>
      <p:pic>
        <p:nvPicPr>
          <p:cNvPr id="5" name="Picture 4" descr="A large brown teddy bear sitting on top of a stuffed animal&#10;&#10;Description automatically generated">
            <a:extLst>
              <a:ext uri="{FF2B5EF4-FFF2-40B4-BE49-F238E27FC236}">
                <a16:creationId xmlns:a16="http://schemas.microsoft.com/office/drawing/2014/main" id="{315B1551-1930-4254-86E0-848BD8067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637" y="1316182"/>
            <a:ext cx="2061163" cy="1669542"/>
          </a:xfrm>
          <a:prstGeom prst="rect">
            <a:avLst/>
          </a:prstGeom>
        </p:spPr>
      </p:pic>
    </p:spTree>
    <p:custDataLst>
      <p:tags r:id="rId1"/>
    </p:custDataLst>
    <p:extLst>
      <p:ext uri="{BB962C8B-B14F-4D97-AF65-F5344CB8AC3E}">
        <p14:creationId xmlns:p14="http://schemas.microsoft.com/office/powerpoint/2010/main" val="110031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7000" y="1143000"/>
            <a:ext cx="2311835" cy="2014960"/>
          </a:xfrm>
          <a:prstGeom prst="rect">
            <a:avLst/>
          </a:prstGeom>
        </p:spPr>
      </p:pic>
      <p:sp>
        <p:nvSpPr>
          <p:cNvPr id="2" name="Title 1"/>
          <p:cNvSpPr>
            <a:spLocks noGrp="1"/>
          </p:cNvSpPr>
          <p:nvPr>
            <p:ph type="title"/>
          </p:nvPr>
        </p:nvSpPr>
        <p:spPr>
          <a:xfrm>
            <a:off x="457200" y="152400"/>
            <a:ext cx="8447690" cy="990600"/>
          </a:xfrm>
        </p:spPr>
        <p:txBody>
          <a:bodyPr/>
          <a:lstStyle/>
          <a:p>
            <a:r>
              <a:rPr lang="en-US" dirty="0"/>
              <a:t>Metabolic Surgery Benefits </a:t>
            </a:r>
          </a:p>
        </p:txBody>
      </p:sp>
      <p:sp>
        <p:nvSpPr>
          <p:cNvPr id="3" name="Content Placeholder 2"/>
          <p:cNvSpPr>
            <a:spLocks noGrp="1"/>
          </p:cNvSpPr>
          <p:nvPr>
            <p:ph sz="quarter" idx="1"/>
          </p:nvPr>
        </p:nvSpPr>
        <p:spPr>
          <a:xfrm>
            <a:off x="457200" y="1219200"/>
            <a:ext cx="6172200" cy="5867400"/>
          </a:xfrm>
        </p:spPr>
        <p:txBody>
          <a:bodyPr>
            <a:normAutofit fontScale="77500" lnSpcReduction="20000"/>
          </a:bodyPr>
          <a:lstStyle/>
          <a:p>
            <a:r>
              <a:rPr lang="en-US" sz="3000" dirty="0"/>
              <a:t>Increases gut hormone availability</a:t>
            </a:r>
          </a:p>
          <a:p>
            <a:r>
              <a:rPr lang="en-US" sz="3000" dirty="0"/>
              <a:t>More likely to cause remission* with recently diagnosed diabetes (more beta cell mass)</a:t>
            </a:r>
          </a:p>
          <a:p>
            <a:pPr lvl="1"/>
            <a:r>
              <a:rPr lang="en-US" dirty="0"/>
              <a:t>30 - 63% remission over 1-5 years</a:t>
            </a:r>
          </a:p>
          <a:p>
            <a:pPr lvl="1"/>
            <a:r>
              <a:rPr lang="en-US" dirty="0"/>
              <a:t>35 – 50% redeveloped diabetes</a:t>
            </a:r>
          </a:p>
          <a:p>
            <a:pPr lvl="2"/>
            <a:r>
              <a:rPr lang="en-US" dirty="0" err="1"/>
              <a:t>Avg</a:t>
            </a:r>
            <a:r>
              <a:rPr lang="en-US" dirty="0"/>
              <a:t> remission time 8.3 years</a:t>
            </a:r>
          </a:p>
          <a:p>
            <a:pPr lvl="1"/>
            <a:r>
              <a:rPr lang="en-US" dirty="0"/>
              <a:t>Most pts who undergo surgery maintain substantial improvement of BG control from baseline for ~5 </a:t>
            </a:r>
            <a:r>
              <a:rPr lang="en-US" dirty="0" err="1"/>
              <a:t>yrs</a:t>
            </a:r>
            <a:endParaRPr lang="en-US" dirty="0"/>
          </a:p>
          <a:p>
            <a:r>
              <a:rPr lang="en-US" sz="3000" dirty="0"/>
              <a:t>Trials demonstrate metabolic surgery achieves superior BG control CV reductions in type 2 obese pts compared to lifestyle/medical intervention</a:t>
            </a:r>
          </a:p>
          <a:p>
            <a:r>
              <a:rPr lang="en-US" sz="3000" dirty="0"/>
              <a:t>Improvements  in micro and macro disease and cancer have been observed.</a:t>
            </a:r>
          </a:p>
          <a:p>
            <a:r>
              <a:rPr lang="en-US" sz="3000" dirty="0"/>
              <a:t>Procedure may reduce long term mortality</a:t>
            </a:r>
            <a:endParaRPr lang="en-US" dirty="0"/>
          </a:p>
          <a:p>
            <a:pPr marL="274320" lvl="1" indent="0" algn="r">
              <a:buNone/>
            </a:pPr>
            <a:r>
              <a:rPr lang="en-US" dirty="0"/>
              <a:t>*remission = BG levels normal without meds</a:t>
            </a:r>
          </a:p>
        </p:txBody>
      </p:sp>
      <p:pic>
        <p:nvPicPr>
          <p:cNvPr id="5" name="Picture 4"/>
          <p:cNvPicPr>
            <a:picLocks noChangeAspect="1"/>
          </p:cNvPicPr>
          <p:nvPr/>
        </p:nvPicPr>
        <p:blipFill>
          <a:blip r:embed="rId3"/>
          <a:stretch>
            <a:fillRect/>
          </a:stretch>
        </p:blipFill>
        <p:spPr>
          <a:xfrm>
            <a:off x="6493476" y="3429000"/>
            <a:ext cx="2507599" cy="1940147"/>
          </a:xfrm>
          <a:prstGeom prst="rect">
            <a:avLst/>
          </a:prstGeom>
        </p:spPr>
      </p:pic>
    </p:spTree>
    <p:extLst>
      <p:ext uri="{BB962C8B-B14F-4D97-AF65-F5344CB8AC3E}">
        <p14:creationId xmlns:p14="http://schemas.microsoft.com/office/powerpoint/2010/main" val="2656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Pharmacotherapy &amp; Diabetes</a:t>
            </a:r>
          </a:p>
        </p:txBody>
      </p:sp>
      <p:sp>
        <p:nvSpPr>
          <p:cNvPr id="10" name="Content Placeholder 9"/>
          <p:cNvSpPr>
            <a:spLocks noGrp="1"/>
          </p:cNvSpPr>
          <p:nvPr>
            <p:ph sz="quarter" idx="1"/>
          </p:nvPr>
        </p:nvSpPr>
        <p:spPr>
          <a:xfrm>
            <a:off x="590550" y="1289304"/>
            <a:ext cx="4041648" cy="4937760"/>
          </a:xfrm>
        </p:spPr>
        <p:txBody>
          <a:bodyPr>
            <a:normAutofit/>
          </a:bodyPr>
          <a:lstStyle/>
          <a:p>
            <a:r>
              <a:rPr lang="en-US" dirty="0"/>
              <a:t>Avoid diabetes meds that cause </a:t>
            </a:r>
            <a:r>
              <a:rPr lang="en-US" dirty="0" err="1"/>
              <a:t>wt</a:t>
            </a:r>
            <a:r>
              <a:rPr lang="en-US" dirty="0"/>
              <a:t> gain (sulfonylureas, insulin, TZDs)</a:t>
            </a:r>
          </a:p>
          <a:p>
            <a:r>
              <a:rPr lang="en-US" dirty="0"/>
              <a:t>Whenever possible, avoid meds for co-morbidities that cause weight gain </a:t>
            </a:r>
          </a:p>
          <a:p>
            <a:pPr lvl="1"/>
            <a:r>
              <a:rPr lang="en-US" dirty="0"/>
              <a:t>(</a:t>
            </a:r>
            <a:r>
              <a:rPr lang="en-US" dirty="0" err="1"/>
              <a:t>ie</a:t>
            </a:r>
            <a:r>
              <a:rPr lang="en-US" dirty="0"/>
              <a:t> steroids, </a:t>
            </a:r>
            <a:r>
              <a:rPr lang="en-US"/>
              <a:t>atypical antipsychotics</a:t>
            </a:r>
            <a:r>
              <a:rPr lang="en-US" dirty="0"/>
              <a:t>)</a:t>
            </a:r>
          </a:p>
          <a:p>
            <a:endParaRPr lang="en-US" dirty="0"/>
          </a:p>
        </p:txBody>
      </p:sp>
      <p:sp>
        <p:nvSpPr>
          <p:cNvPr id="11" name="Content Placeholder 10"/>
          <p:cNvSpPr>
            <a:spLocks noGrp="1"/>
          </p:cNvSpPr>
          <p:nvPr>
            <p:ph sz="quarter" idx="2"/>
          </p:nvPr>
        </p:nvSpPr>
        <p:spPr>
          <a:xfrm>
            <a:off x="4679658" y="1371600"/>
            <a:ext cx="4041648" cy="4937760"/>
          </a:xfrm>
        </p:spPr>
        <p:txBody>
          <a:bodyPr>
            <a:normAutofit/>
          </a:bodyPr>
          <a:lstStyle/>
          <a:p>
            <a:r>
              <a:rPr lang="en-US" sz="2800" dirty="0"/>
              <a:t>BMI 27+ -Weight loss meds may be effective as add on to lifestyle</a:t>
            </a:r>
          </a:p>
          <a:p>
            <a:r>
              <a:rPr lang="en-US" sz="2800" dirty="0"/>
              <a:t>Assess benefit vs risk</a:t>
            </a:r>
          </a:p>
          <a:p>
            <a:r>
              <a:rPr lang="en-US" sz="2800" dirty="0"/>
              <a:t>If </a:t>
            </a:r>
            <a:r>
              <a:rPr lang="en-US" sz="2800" dirty="0" err="1"/>
              <a:t>wt</a:t>
            </a:r>
            <a:r>
              <a:rPr lang="en-US" sz="2800" dirty="0"/>
              <a:t> loss &lt;5% at 3 months, consider alternate treatment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342" y="4706112"/>
            <a:ext cx="1930400" cy="1447800"/>
          </a:xfrm>
          <a:prstGeom prst="rect">
            <a:avLst/>
          </a:prstGeom>
        </p:spPr>
      </p:pic>
    </p:spTree>
    <p:extLst>
      <p:ext uri="{BB962C8B-B14F-4D97-AF65-F5344CB8AC3E}">
        <p14:creationId xmlns:p14="http://schemas.microsoft.com/office/powerpoint/2010/main" val="18148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GLP-1 RAs Approved for Weight Loss</a:t>
            </a:r>
          </a:p>
        </p:txBody>
      </p:sp>
      <p:sp>
        <p:nvSpPr>
          <p:cNvPr id="3" name="Content Placeholder 2"/>
          <p:cNvSpPr>
            <a:spLocks noGrp="1"/>
          </p:cNvSpPr>
          <p:nvPr>
            <p:ph sz="quarter" idx="1"/>
          </p:nvPr>
        </p:nvSpPr>
        <p:spPr>
          <a:xfrm>
            <a:off x="457200" y="1219200"/>
            <a:ext cx="4041648" cy="5562600"/>
          </a:xfrm>
        </p:spPr>
        <p:txBody>
          <a:bodyPr>
            <a:normAutofit fontScale="85000" lnSpcReduction="10000"/>
          </a:bodyPr>
          <a:lstStyle/>
          <a:p>
            <a:pPr>
              <a:lnSpc>
                <a:spcPct val="120000"/>
              </a:lnSpc>
            </a:pPr>
            <a:r>
              <a:rPr lang="en-US" sz="3100" dirty="0"/>
              <a:t>Liraglutide packaged as Victoza and </a:t>
            </a:r>
            <a:r>
              <a:rPr lang="en-US" sz="3100" dirty="0" err="1"/>
              <a:t>Saxenda</a:t>
            </a:r>
            <a:endParaRPr lang="en-US" sz="3100" dirty="0"/>
          </a:p>
          <a:p>
            <a:pPr>
              <a:lnSpc>
                <a:spcPct val="120000"/>
              </a:lnSpc>
            </a:pPr>
            <a:r>
              <a:rPr lang="en-US" sz="3100" dirty="0"/>
              <a:t>Same active ingredient:   </a:t>
            </a:r>
          </a:p>
          <a:p>
            <a:pPr lvl="1">
              <a:lnSpc>
                <a:spcPct val="120000"/>
              </a:lnSpc>
            </a:pPr>
            <a:r>
              <a:rPr lang="en-US" dirty="0"/>
              <a:t>Victoza 1.8 mg (diabetes)</a:t>
            </a:r>
          </a:p>
          <a:p>
            <a:pPr lvl="1">
              <a:lnSpc>
                <a:spcPct val="120000"/>
              </a:lnSpc>
            </a:pPr>
            <a:r>
              <a:rPr lang="en-US" dirty="0" err="1"/>
              <a:t>Saxenda</a:t>
            </a:r>
            <a:r>
              <a:rPr lang="en-US" dirty="0"/>
              <a:t> 3 mg (</a:t>
            </a:r>
            <a:r>
              <a:rPr lang="en-US" dirty="0" err="1"/>
              <a:t>wt</a:t>
            </a:r>
            <a:r>
              <a:rPr lang="en-US" dirty="0"/>
              <a:t> loss) </a:t>
            </a:r>
          </a:p>
          <a:p>
            <a:pPr lvl="1">
              <a:lnSpc>
                <a:spcPct val="120000"/>
              </a:lnSpc>
            </a:pPr>
            <a:r>
              <a:rPr lang="en-US" dirty="0">
                <a:solidFill>
                  <a:srgbClr val="0070C0"/>
                </a:solidFill>
              </a:rPr>
              <a:t>6% </a:t>
            </a:r>
            <a:r>
              <a:rPr lang="en-US" dirty="0" err="1">
                <a:solidFill>
                  <a:srgbClr val="0070C0"/>
                </a:solidFill>
              </a:rPr>
              <a:t>wt</a:t>
            </a:r>
            <a:r>
              <a:rPr lang="en-US" dirty="0">
                <a:solidFill>
                  <a:srgbClr val="0070C0"/>
                </a:solidFill>
              </a:rPr>
              <a:t> loss, $1619 a month</a:t>
            </a:r>
          </a:p>
          <a:p>
            <a:pPr>
              <a:lnSpc>
                <a:spcPct val="120000"/>
              </a:lnSpc>
            </a:pPr>
            <a:r>
              <a:rPr lang="en-US" sz="3100" dirty="0"/>
              <a:t>Semaglutide packaged as Ozempic and </a:t>
            </a:r>
            <a:r>
              <a:rPr lang="en-US" sz="3100" dirty="0" err="1"/>
              <a:t>Wegovy</a:t>
            </a:r>
            <a:r>
              <a:rPr lang="en-US" sz="3100" dirty="0"/>
              <a:t>  </a:t>
            </a:r>
          </a:p>
          <a:p>
            <a:pPr lvl="1">
              <a:lnSpc>
                <a:spcPct val="120000"/>
              </a:lnSpc>
            </a:pPr>
            <a:r>
              <a:rPr lang="en-US" sz="2600" dirty="0"/>
              <a:t>Ozempic 2mg (diabetes)</a:t>
            </a:r>
          </a:p>
          <a:p>
            <a:pPr lvl="1">
              <a:lnSpc>
                <a:spcPct val="120000"/>
              </a:lnSpc>
            </a:pPr>
            <a:r>
              <a:rPr lang="en-US" sz="2600" dirty="0" err="1"/>
              <a:t>Wegovy</a:t>
            </a:r>
            <a:r>
              <a:rPr lang="en-US" sz="2600" dirty="0"/>
              <a:t> 2.4mg </a:t>
            </a:r>
            <a:r>
              <a:rPr lang="en-US" dirty="0"/>
              <a:t>(</a:t>
            </a:r>
            <a:r>
              <a:rPr lang="en-US" dirty="0" err="1"/>
              <a:t>wt</a:t>
            </a:r>
            <a:r>
              <a:rPr lang="en-US" dirty="0"/>
              <a:t> loss)</a:t>
            </a:r>
            <a:endParaRPr lang="en-US" sz="2600" dirty="0"/>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$1619 a month</a:t>
            </a:r>
          </a:p>
          <a:p>
            <a:pPr lvl="1">
              <a:lnSpc>
                <a:spcPct val="120000"/>
              </a:lnSpc>
            </a:pPr>
            <a:endParaRPr lang="en-US" sz="2400" dirty="0"/>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3710109" cy="4937760"/>
          </a:xfrm>
        </p:spPr>
        <p:txBody>
          <a:bodyPr>
            <a:normAutofit fontScale="85000" lnSpcReduction="10000"/>
          </a:bodyPr>
          <a:lstStyle/>
          <a:p>
            <a:pPr>
              <a:lnSpc>
                <a:spcPct val="120000"/>
              </a:lnSpc>
            </a:pPr>
            <a:r>
              <a:rPr lang="en-US" sz="2800" dirty="0"/>
              <a:t>Both FDA approved as  treatment option for chronic </a:t>
            </a:r>
            <a:r>
              <a:rPr lang="en-US" sz="2800" dirty="0" err="1"/>
              <a:t>wt</a:t>
            </a:r>
            <a:r>
              <a:rPr lang="en-US" sz="2800" dirty="0"/>
              <a:t> management in addition to reduced calorie diet and physical activity.</a:t>
            </a:r>
          </a:p>
          <a:p>
            <a:pPr>
              <a:lnSpc>
                <a:spcPct val="120000"/>
              </a:lnSpc>
            </a:pPr>
            <a:r>
              <a:rPr lang="en-US" sz="2800" dirty="0"/>
              <a:t>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p:pic>
        <p:nvPicPr>
          <p:cNvPr id="4" name="Picture 3"/>
          <p:cNvPicPr>
            <a:picLocks noChangeAspect="1"/>
          </p:cNvPicPr>
          <p:nvPr/>
        </p:nvPicPr>
        <p:blipFill>
          <a:blip r:embed="rId4"/>
          <a:stretch>
            <a:fillRect/>
          </a:stretch>
        </p:blipFill>
        <p:spPr>
          <a:xfrm>
            <a:off x="4722694" y="5711611"/>
            <a:ext cx="3352800" cy="1063750"/>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65A97AD1-814C-4BA4-8A42-A8095106E10A}"/>
              </a:ext>
            </a:extLst>
          </p:cNvPr>
          <p:cNvPicPr>
            <a:picLocks noChangeAspect="1"/>
          </p:cNvPicPr>
          <p:nvPr/>
        </p:nvPicPr>
        <p:blipFill>
          <a:blip r:embed="rId5"/>
          <a:stretch>
            <a:fillRect/>
          </a:stretch>
        </p:blipFill>
        <p:spPr>
          <a:xfrm>
            <a:off x="457200" y="6248400"/>
            <a:ext cx="3710265" cy="533400"/>
          </a:xfrm>
          <a:prstGeom prst="rect">
            <a:avLst/>
          </a:prstGeom>
        </p:spPr>
      </p:pic>
    </p:spTree>
    <p:custDataLst>
      <p:tags r:id="rId1"/>
    </p:custDataLst>
    <p:extLst>
      <p:ext uri="{BB962C8B-B14F-4D97-AF65-F5344CB8AC3E}">
        <p14:creationId xmlns:p14="http://schemas.microsoft.com/office/powerpoint/2010/main" val="1436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194D-CB79-4EDA-BFAD-E39D23376C25}"/>
              </a:ext>
            </a:extLst>
          </p:cNvPr>
          <p:cNvSpPr>
            <a:spLocks noGrp="1"/>
          </p:cNvSpPr>
          <p:nvPr>
            <p:ph type="title"/>
          </p:nvPr>
        </p:nvSpPr>
        <p:spPr/>
        <p:txBody>
          <a:bodyPr/>
          <a:lstStyle/>
          <a:p>
            <a:r>
              <a:rPr lang="en-US" dirty="0"/>
              <a:t>Treatment options for BMI 25+</a:t>
            </a:r>
          </a:p>
        </p:txBody>
      </p:sp>
      <p:pic>
        <p:nvPicPr>
          <p:cNvPr id="4" name="Content Placeholder 3">
            <a:extLst>
              <a:ext uri="{FF2B5EF4-FFF2-40B4-BE49-F238E27FC236}">
                <a16:creationId xmlns:a16="http://schemas.microsoft.com/office/drawing/2014/main" id="{FF6A0FAE-DCA3-43EA-B19B-E1C9318947D9}"/>
              </a:ext>
            </a:extLst>
          </p:cNvPr>
          <p:cNvPicPr>
            <a:picLocks noGrp="1" noChangeAspect="1"/>
          </p:cNvPicPr>
          <p:nvPr>
            <p:ph sz="quarter" idx="1"/>
          </p:nvPr>
        </p:nvPicPr>
        <p:blipFill>
          <a:blip r:embed="rId2"/>
          <a:stretch>
            <a:fillRect/>
          </a:stretch>
        </p:blipFill>
        <p:spPr>
          <a:xfrm>
            <a:off x="457200" y="1295400"/>
            <a:ext cx="8490550" cy="3581400"/>
          </a:xfrm>
          <a:prstGeom prst="rect">
            <a:avLst/>
          </a:prstGeom>
        </p:spPr>
      </p:pic>
      <p:pic>
        <p:nvPicPr>
          <p:cNvPr id="5" name="Picture 4">
            <a:extLst>
              <a:ext uri="{FF2B5EF4-FFF2-40B4-BE49-F238E27FC236}">
                <a16:creationId xmlns:a16="http://schemas.microsoft.com/office/drawing/2014/main" id="{7F1864A0-4E9F-4FBD-821C-01220150B809}"/>
              </a:ext>
            </a:extLst>
          </p:cNvPr>
          <p:cNvPicPr>
            <a:picLocks noChangeAspect="1"/>
          </p:cNvPicPr>
          <p:nvPr/>
        </p:nvPicPr>
        <p:blipFill>
          <a:blip r:embed="rId3"/>
          <a:stretch>
            <a:fillRect/>
          </a:stretch>
        </p:blipFill>
        <p:spPr>
          <a:xfrm>
            <a:off x="4572000" y="3117754"/>
            <a:ext cx="381000" cy="477371"/>
          </a:xfrm>
          <a:prstGeom prst="rect">
            <a:avLst/>
          </a:prstGeom>
        </p:spPr>
      </p:pic>
      <p:pic>
        <p:nvPicPr>
          <p:cNvPr id="6" name="Picture 5">
            <a:extLst>
              <a:ext uri="{FF2B5EF4-FFF2-40B4-BE49-F238E27FC236}">
                <a16:creationId xmlns:a16="http://schemas.microsoft.com/office/drawing/2014/main" id="{80324AD9-102A-4397-A3E3-21FF7A2B18A2}"/>
              </a:ext>
            </a:extLst>
          </p:cNvPr>
          <p:cNvPicPr>
            <a:picLocks noChangeAspect="1"/>
          </p:cNvPicPr>
          <p:nvPr/>
        </p:nvPicPr>
        <p:blipFill>
          <a:blip r:embed="rId3"/>
          <a:stretch>
            <a:fillRect/>
          </a:stretch>
        </p:blipFill>
        <p:spPr>
          <a:xfrm>
            <a:off x="6556698" y="3074061"/>
            <a:ext cx="381000" cy="477371"/>
          </a:xfrm>
          <a:prstGeom prst="rect">
            <a:avLst/>
          </a:prstGeom>
        </p:spPr>
      </p:pic>
      <p:pic>
        <p:nvPicPr>
          <p:cNvPr id="7" name="Picture 6">
            <a:extLst>
              <a:ext uri="{FF2B5EF4-FFF2-40B4-BE49-F238E27FC236}">
                <a16:creationId xmlns:a16="http://schemas.microsoft.com/office/drawing/2014/main" id="{9B6E731E-5435-46DD-85C5-A691D110E2A8}"/>
              </a:ext>
            </a:extLst>
          </p:cNvPr>
          <p:cNvPicPr>
            <a:picLocks noChangeAspect="1"/>
          </p:cNvPicPr>
          <p:nvPr/>
        </p:nvPicPr>
        <p:blipFill>
          <a:blip r:embed="rId3"/>
          <a:stretch>
            <a:fillRect/>
          </a:stretch>
        </p:blipFill>
        <p:spPr>
          <a:xfrm>
            <a:off x="6556698" y="3595125"/>
            <a:ext cx="381000" cy="477371"/>
          </a:xfrm>
          <a:prstGeom prst="rect">
            <a:avLst/>
          </a:prstGeom>
        </p:spPr>
      </p:pic>
      <p:pic>
        <p:nvPicPr>
          <p:cNvPr id="8" name="Picture 7">
            <a:extLst>
              <a:ext uri="{FF2B5EF4-FFF2-40B4-BE49-F238E27FC236}">
                <a16:creationId xmlns:a16="http://schemas.microsoft.com/office/drawing/2014/main" id="{934F21C7-DB93-49DE-9E72-8BD3B0AB9440}"/>
              </a:ext>
            </a:extLst>
          </p:cNvPr>
          <p:cNvPicPr>
            <a:picLocks noChangeAspect="1"/>
          </p:cNvPicPr>
          <p:nvPr/>
        </p:nvPicPr>
        <p:blipFill>
          <a:blip r:embed="rId3"/>
          <a:stretch>
            <a:fillRect/>
          </a:stretch>
        </p:blipFill>
        <p:spPr>
          <a:xfrm>
            <a:off x="8038269" y="2970093"/>
            <a:ext cx="381000" cy="477371"/>
          </a:xfrm>
          <a:prstGeom prst="rect">
            <a:avLst/>
          </a:prstGeom>
        </p:spPr>
      </p:pic>
      <p:pic>
        <p:nvPicPr>
          <p:cNvPr id="9" name="Picture 8">
            <a:extLst>
              <a:ext uri="{FF2B5EF4-FFF2-40B4-BE49-F238E27FC236}">
                <a16:creationId xmlns:a16="http://schemas.microsoft.com/office/drawing/2014/main" id="{95DF3AEE-7902-41CB-A374-331B9A4924D2}"/>
              </a:ext>
            </a:extLst>
          </p:cNvPr>
          <p:cNvPicPr>
            <a:picLocks noChangeAspect="1"/>
          </p:cNvPicPr>
          <p:nvPr/>
        </p:nvPicPr>
        <p:blipFill>
          <a:blip r:embed="rId3"/>
          <a:stretch>
            <a:fillRect/>
          </a:stretch>
        </p:blipFill>
        <p:spPr>
          <a:xfrm>
            <a:off x="8106147" y="3595125"/>
            <a:ext cx="342899" cy="429632"/>
          </a:xfrm>
          <a:prstGeom prst="rect">
            <a:avLst/>
          </a:prstGeom>
        </p:spPr>
      </p:pic>
      <p:pic>
        <p:nvPicPr>
          <p:cNvPr id="10" name="Picture 9">
            <a:extLst>
              <a:ext uri="{FF2B5EF4-FFF2-40B4-BE49-F238E27FC236}">
                <a16:creationId xmlns:a16="http://schemas.microsoft.com/office/drawing/2014/main" id="{9510424E-A498-4EF7-920F-7C47A6C1906B}"/>
              </a:ext>
            </a:extLst>
          </p:cNvPr>
          <p:cNvPicPr>
            <a:picLocks noChangeAspect="1"/>
          </p:cNvPicPr>
          <p:nvPr/>
        </p:nvPicPr>
        <p:blipFill>
          <a:blip r:embed="rId3"/>
          <a:stretch>
            <a:fillRect/>
          </a:stretch>
        </p:blipFill>
        <p:spPr>
          <a:xfrm>
            <a:off x="8106147" y="4172418"/>
            <a:ext cx="342898" cy="429632"/>
          </a:xfrm>
          <a:prstGeom prst="rect">
            <a:avLst/>
          </a:prstGeom>
        </p:spPr>
      </p:pic>
      <p:sp>
        <p:nvSpPr>
          <p:cNvPr id="3" name="TextBox 2">
            <a:extLst>
              <a:ext uri="{FF2B5EF4-FFF2-40B4-BE49-F238E27FC236}">
                <a16:creationId xmlns:a16="http://schemas.microsoft.com/office/drawing/2014/main" id="{1552331E-4BDB-4CD9-B6AC-CDFFF2AB9009}"/>
              </a:ext>
            </a:extLst>
          </p:cNvPr>
          <p:cNvSpPr txBox="1"/>
          <p:nvPr/>
        </p:nvSpPr>
        <p:spPr>
          <a:xfrm>
            <a:off x="457200" y="5029200"/>
            <a:ext cx="7675687" cy="830997"/>
          </a:xfrm>
          <a:prstGeom prst="rect">
            <a:avLst/>
          </a:prstGeom>
          <a:noFill/>
        </p:spPr>
        <p:txBody>
          <a:bodyPr wrap="square" rtlCol="0">
            <a:spAutoFit/>
          </a:bodyPr>
          <a:lstStyle/>
          <a:p>
            <a:pPr algn="ctr"/>
            <a:r>
              <a:rPr lang="en-US" sz="2400" dirty="0">
                <a:solidFill>
                  <a:srgbClr val="002060"/>
                </a:solidFill>
              </a:rPr>
              <a:t>Consider using diabetes medications that contribute to weight loss, including GLP-1 RAs and SGLT-2 inhibitors.</a:t>
            </a:r>
          </a:p>
        </p:txBody>
      </p:sp>
    </p:spTree>
    <p:extLst>
      <p:ext uri="{BB962C8B-B14F-4D97-AF65-F5344CB8AC3E}">
        <p14:creationId xmlns:p14="http://schemas.microsoft.com/office/powerpoint/2010/main" val="277109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Very low calorie diets - &lt;800 </a:t>
            </a:r>
            <a:r>
              <a:rPr lang="en-US" dirty="0" err="1"/>
              <a:t>cals</a:t>
            </a:r>
            <a:r>
              <a:rPr lang="en-US" dirty="0"/>
              <a:t>/day</a:t>
            </a:r>
          </a:p>
        </p:txBody>
      </p:sp>
      <p:sp>
        <p:nvSpPr>
          <p:cNvPr id="3" name="Content Placeholder 2"/>
          <p:cNvSpPr>
            <a:spLocks noGrp="1"/>
          </p:cNvSpPr>
          <p:nvPr>
            <p:ph sz="quarter" idx="1"/>
          </p:nvPr>
        </p:nvSpPr>
        <p:spPr>
          <a:xfrm>
            <a:off x="457200" y="1219200"/>
            <a:ext cx="5791200" cy="5257800"/>
          </a:xfrm>
        </p:spPr>
        <p:txBody>
          <a:bodyPr>
            <a:normAutofit fontScale="85000" lnSpcReduction="10000"/>
          </a:bodyPr>
          <a:lstStyle/>
          <a:p>
            <a:r>
              <a:rPr lang="en-US" dirty="0"/>
              <a:t>Small studies have demonstrated with type 2 and obesity, extreme dietary restriction </a:t>
            </a:r>
          </a:p>
          <a:p>
            <a:pPr lvl="1"/>
            <a:r>
              <a:rPr lang="en-US" dirty="0"/>
              <a:t>Can lead to diabetes remission</a:t>
            </a:r>
          </a:p>
          <a:p>
            <a:pPr lvl="1"/>
            <a:r>
              <a:rPr lang="en-US" dirty="0"/>
              <a:t>A1c &lt;6.5% and FPG &lt;126</a:t>
            </a:r>
          </a:p>
          <a:p>
            <a:pPr lvl="1"/>
            <a:r>
              <a:rPr lang="en-US" dirty="0"/>
              <a:t>Without medications</a:t>
            </a:r>
          </a:p>
          <a:p>
            <a:r>
              <a:rPr lang="en-US" dirty="0"/>
              <a:t>These improvements are more likely early in the natural history of type 2</a:t>
            </a:r>
          </a:p>
          <a:p>
            <a:r>
              <a:rPr lang="en-US" dirty="0"/>
              <a:t>Must be provided by trained practitioners in medical care settings with close monitoring</a:t>
            </a:r>
          </a:p>
          <a:p>
            <a:r>
              <a:rPr lang="en-US" dirty="0"/>
              <a:t>Weight regain more likely than with lifestyle</a:t>
            </a:r>
          </a:p>
          <a:p>
            <a:endParaRPr lang="en-US" dirty="0"/>
          </a:p>
        </p:txBody>
      </p:sp>
      <p:pic>
        <p:nvPicPr>
          <p:cNvPr id="4" name="Picture 3"/>
          <p:cNvPicPr>
            <a:picLocks noChangeAspect="1"/>
          </p:cNvPicPr>
          <p:nvPr/>
        </p:nvPicPr>
        <p:blipFill>
          <a:blip r:embed="rId2"/>
          <a:stretch>
            <a:fillRect/>
          </a:stretch>
        </p:blipFill>
        <p:spPr>
          <a:xfrm>
            <a:off x="6477000" y="1219200"/>
            <a:ext cx="2152420" cy="1433512"/>
          </a:xfrm>
          <a:prstGeom prst="rect">
            <a:avLst/>
          </a:prstGeom>
        </p:spPr>
      </p:pic>
      <p:sp>
        <p:nvSpPr>
          <p:cNvPr id="6" name="TextBox 5">
            <a:extLst>
              <a:ext uri="{FF2B5EF4-FFF2-40B4-BE49-F238E27FC236}">
                <a16:creationId xmlns:a16="http://schemas.microsoft.com/office/drawing/2014/main" id="{6C18ADE4-8441-81A0-24FD-825D93D8F8F8}"/>
              </a:ext>
            </a:extLst>
          </p:cNvPr>
          <p:cNvSpPr txBox="1"/>
          <p:nvPr/>
        </p:nvSpPr>
        <p:spPr>
          <a:xfrm>
            <a:off x="6400800" y="2723250"/>
            <a:ext cx="2658374" cy="1600438"/>
          </a:xfrm>
          <a:prstGeom prst="rect">
            <a:avLst/>
          </a:prstGeom>
          <a:noFill/>
        </p:spPr>
        <p:txBody>
          <a:bodyPr wrap="square">
            <a:spAutoFit/>
          </a:bodyPr>
          <a:lstStyle/>
          <a:p>
            <a:pPr algn="l"/>
            <a:r>
              <a:rPr lang="en-US" sz="1400" b="1" i="0" dirty="0">
                <a:solidFill>
                  <a:srgbClr val="A6192E"/>
                </a:solidFill>
                <a:effectLst/>
                <a:latin typeface="Helvetica" panose="020B0604020202020204" pitchFamily="34" charset="0"/>
              </a:rPr>
              <a:t>Low Carbohydrate and Very Low Carbohydrate Eating Patterns in Adults with Diabetes: A Guide for Health Care Providers</a:t>
            </a:r>
          </a:p>
          <a:p>
            <a:pPr algn="l"/>
            <a:r>
              <a:rPr lang="en-US" sz="1400" b="0" i="0" dirty="0">
                <a:solidFill>
                  <a:srgbClr val="4B4B4B"/>
                </a:solidFill>
                <a:effectLst/>
                <a:latin typeface="Helvetica" panose="020B0604020202020204" pitchFamily="34" charset="0"/>
              </a:rPr>
              <a:t>Author(s): Kelly </a:t>
            </a:r>
            <a:r>
              <a:rPr lang="en-US" sz="1400" b="0" i="0" dirty="0" err="1">
                <a:solidFill>
                  <a:srgbClr val="4B4B4B"/>
                </a:solidFill>
                <a:effectLst/>
                <a:latin typeface="Helvetica" panose="020B0604020202020204" pitchFamily="34" charset="0"/>
              </a:rPr>
              <a:t>Siverhus</a:t>
            </a:r>
            <a:r>
              <a:rPr lang="en-US" sz="1400" b="0" i="0" dirty="0">
                <a:solidFill>
                  <a:srgbClr val="4B4B4B"/>
                </a:solidFill>
                <a:effectLst/>
                <a:latin typeface="Helvetica" panose="020B0604020202020204" pitchFamily="34" charset="0"/>
              </a:rPr>
              <a:t> MS, RD, CD</a:t>
            </a:r>
          </a:p>
        </p:txBody>
      </p:sp>
    </p:spTree>
    <p:extLst>
      <p:ext uri="{BB962C8B-B14F-4D97-AF65-F5344CB8AC3E}">
        <p14:creationId xmlns:p14="http://schemas.microsoft.com/office/powerpoint/2010/main" val="182160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457200" y="1219200"/>
            <a:ext cx="6172200" cy="5486400"/>
          </a:xfrm>
        </p:spPr>
        <p:txBody>
          <a:bodyPr>
            <a:normAutofit fontScale="70000" lnSpcReduction="20000"/>
          </a:bodyPr>
          <a:lstStyle/>
          <a:p>
            <a:pPr lvl="0">
              <a:lnSpc>
                <a:spcPct val="120000"/>
              </a:lnSpc>
            </a:pPr>
            <a:r>
              <a:rPr lang="en-US" sz="3600" dirty="0"/>
              <a:t>Joan has type 1 diabetes, teaches aerobics with a BMI of 17. Fasting BG 312-380s. Which is most important intervention to improve her diabetes manag</a:t>
            </a:r>
            <a:r>
              <a:rPr lang="en-US" sz="3100" dirty="0"/>
              <a:t>e</a:t>
            </a:r>
            <a:r>
              <a:rPr lang="en-US" sz="3600" dirty="0"/>
              <a:t>ment?</a:t>
            </a:r>
          </a:p>
          <a:p>
            <a:pPr marL="514350" lvl="0" indent="-514350">
              <a:lnSpc>
                <a:spcPct val="120000"/>
              </a:lnSpc>
              <a:buFont typeface="+mj-lt"/>
              <a:buAutoNum type="alphaLcPeriod"/>
            </a:pPr>
            <a:r>
              <a:rPr lang="en-US" sz="3600" dirty="0"/>
              <a:t>Eat a 15 gm carb snack before teaching class.</a:t>
            </a:r>
          </a:p>
          <a:p>
            <a:pPr marL="514350" lvl="0" indent="-514350">
              <a:lnSpc>
                <a:spcPct val="120000"/>
              </a:lnSpc>
              <a:buFont typeface="+mj-lt"/>
              <a:buAutoNum type="alphaLcPeriod"/>
            </a:pPr>
            <a:r>
              <a:rPr lang="en-US" sz="3600" dirty="0"/>
              <a:t>Acknowledge this hyperglycemia signifies end of honeymoon period</a:t>
            </a:r>
          </a:p>
          <a:p>
            <a:pPr marL="514350" lvl="0" indent="-514350">
              <a:lnSpc>
                <a:spcPct val="120000"/>
              </a:lnSpc>
              <a:buFont typeface="+mj-lt"/>
              <a:buAutoNum type="alphaLcPeriod"/>
            </a:pPr>
            <a:r>
              <a:rPr lang="en-US" sz="3600" dirty="0"/>
              <a:t>Increase basal insulin dose</a:t>
            </a:r>
          </a:p>
          <a:p>
            <a:pPr marL="514350" lvl="0" indent="-514350">
              <a:lnSpc>
                <a:spcPct val="120000"/>
              </a:lnSpc>
              <a:buFont typeface="+mj-lt"/>
              <a:buAutoNum type="alphaLcPeriod"/>
            </a:pPr>
            <a:r>
              <a:rPr lang="en-US" sz="3600" dirty="0"/>
              <a:t>Consider referral to mental health professional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6118" y="1828800"/>
            <a:ext cx="1256489" cy="2362200"/>
          </a:xfrm>
          <a:prstGeom prst="rect">
            <a:avLst/>
          </a:prstGeom>
        </p:spPr>
      </p:pic>
      <p:sp>
        <p:nvSpPr>
          <p:cNvPr id="5" name="Oval 4">
            <a:extLst>
              <a:ext uri="{FF2B5EF4-FFF2-40B4-BE49-F238E27FC236}">
                <a16:creationId xmlns:a16="http://schemas.microsoft.com/office/drawing/2014/main" id="{B91CFBA7-C437-4478-8975-95C2A9A3F2C0}"/>
              </a:ext>
            </a:extLst>
          </p:cNvPr>
          <p:cNvSpPr/>
          <p:nvPr/>
        </p:nvSpPr>
        <p:spPr>
          <a:xfrm>
            <a:off x="490268" y="4876800"/>
            <a:ext cx="4953000" cy="105156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custDataLst>
      <p:tags r:id="rId1"/>
    </p:custDataLst>
    <p:extLst>
      <p:ext uri="{BB962C8B-B14F-4D97-AF65-F5344CB8AC3E}">
        <p14:creationId xmlns:p14="http://schemas.microsoft.com/office/powerpoint/2010/main" val="3356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CA1-BE24-8EF9-0FB2-7EE42718099D}"/>
              </a:ext>
            </a:extLst>
          </p:cNvPr>
          <p:cNvSpPr>
            <a:spLocks noGrp="1"/>
          </p:cNvSpPr>
          <p:nvPr>
            <p:ph type="title"/>
          </p:nvPr>
        </p:nvSpPr>
        <p:spPr/>
        <p:txBody>
          <a:bodyPr/>
          <a:lstStyle/>
          <a:p>
            <a:r>
              <a:rPr lang="en-US" dirty="0"/>
              <a:t>Disordered Eating</a:t>
            </a:r>
          </a:p>
        </p:txBody>
      </p:sp>
      <p:sp>
        <p:nvSpPr>
          <p:cNvPr id="3" name="Content Placeholder 2">
            <a:extLst>
              <a:ext uri="{FF2B5EF4-FFF2-40B4-BE49-F238E27FC236}">
                <a16:creationId xmlns:a16="http://schemas.microsoft.com/office/drawing/2014/main" id="{C71A509C-239B-7100-60FA-7B1AFAA14563}"/>
              </a:ext>
            </a:extLst>
          </p:cNvPr>
          <p:cNvSpPr>
            <a:spLocks noGrp="1"/>
          </p:cNvSpPr>
          <p:nvPr>
            <p:ph sz="quarter" idx="1"/>
          </p:nvPr>
        </p:nvSpPr>
        <p:spPr>
          <a:xfrm>
            <a:off x="304800" y="1295400"/>
            <a:ext cx="4041648" cy="4937760"/>
          </a:xfrm>
        </p:spPr>
        <p:txBody>
          <a:bodyPr>
            <a:normAutofit fontScale="85000" lnSpcReduction="20000"/>
          </a:bodyPr>
          <a:lstStyle/>
          <a:p>
            <a:r>
              <a:rPr lang="en-US" dirty="0"/>
              <a:t>For people with type 1</a:t>
            </a:r>
          </a:p>
          <a:p>
            <a:pPr lvl="1">
              <a:lnSpc>
                <a:spcPct val="120000"/>
              </a:lnSpc>
            </a:pPr>
            <a:r>
              <a:rPr lang="en-US" dirty="0"/>
              <a:t>insulin omission causing glycosuria in order to lose weight is the most reported disordered eating behavior </a:t>
            </a:r>
          </a:p>
          <a:p>
            <a:pPr lvl="1">
              <a:lnSpc>
                <a:spcPct val="120000"/>
              </a:lnSpc>
            </a:pPr>
            <a:r>
              <a:rPr lang="en-US" dirty="0"/>
              <a:t>Have high rates of diabetes distress and fear of hypoglycemia.</a:t>
            </a:r>
          </a:p>
        </p:txBody>
      </p:sp>
      <p:sp>
        <p:nvSpPr>
          <p:cNvPr id="4" name="Content Placeholder 3">
            <a:extLst>
              <a:ext uri="{FF2B5EF4-FFF2-40B4-BE49-F238E27FC236}">
                <a16:creationId xmlns:a16="http://schemas.microsoft.com/office/drawing/2014/main" id="{57D4C499-A167-49F7-0B8B-46A2249924D8}"/>
              </a:ext>
            </a:extLst>
          </p:cNvPr>
          <p:cNvSpPr>
            <a:spLocks noGrp="1"/>
          </p:cNvSpPr>
          <p:nvPr>
            <p:ph sz="quarter" idx="2"/>
          </p:nvPr>
        </p:nvSpPr>
        <p:spPr>
          <a:xfrm>
            <a:off x="4632198" y="1216152"/>
            <a:ext cx="4041648" cy="5260848"/>
          </a:xfrm>
        </p:spPr>
        <p:txBody>
          <a:bodyPr>
            <a:normAutofit fontScale="85000" lnSpcReduction="20000"/>
          </a:bodyPr>
          <a:lstStyle/>
          <a:p>
            <a:r>
              <a:rPr lang="en-US" dirty="0"/>
              <a:t>For people with type 2</a:t>
            </a:r>
          </a:p>
          <a:p>
            <a:pPr lvl="1">
              <a:lnSpc>
                <a:spcPct val="120000"/>
              </a:lnSpc>
            </a:pPr>
            <a:r>
              <a:rPr lang="en-US" dirty="0"/>
              <a:t>bingeing excessive food intake with an accompanying sense of loss of control most reported.</a:t>
            </a:r>
          </a:p>
          <a:p>
            <a:pPr lvl="1">
              <a:lnSpc>
                <a:spcPct val="120000"/>
              </a:lnSpc>
            </a:pPr>
            <a:r>
              <a:rPr lang="en-US" dirty="0"/>
              <a:t>If treated with insulin, intentional omission is also frequently reported.</a:t>
            </a:r>
          </a:p>
          <a:p>
            <a:pPr>
              <a:lnSpc>
                <a:spcPct val="120000"/>
              </a:lnSpc>
            </a:pPr>
            <a:r>
              <a:rPr lang="en-US" sz="3000" dirty="0"/>
              <a:t>People with diabetes and diagnosable eating disorders have high rates of other psychiatric disorders</a:t>
            </a:r>
          </a:p>
        </p:txBody>
      </p:sp>
      <p:pic>
        <p:nvPicPr>
          <p:cNvPr id="6" name="Picture 5" descr="Woman with pink curly hair">
            <a:extLst>
              <a:ext uri="{FF2B5EF4-FFF2-40B4-BE49-F238E27FC236}">
                <a16:creationId xmlns:a16="http://schemas.microsoft.com/office/drawing/2014/main" id="{A659A90B-3842-F7F8-4B72-B140780BF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252686"/>
            <a:ext cx="3352800" cy="2235200"/>
          </a:xfrm>
          <a:prstGeom prst="rect">
            <a:avLst/>
          </a:prstGeom>
        </p:spPr>
      </p:pic>
      <p:pic>
        <p:nvPicPr>
          <p:cNvPr id="5" name="Picture 4">
            <a:extLst>
              <a:ext uri="{FF2B5EF4-FFF2-40B4-BE49-F238E27FC236}">
                <a16:creationId xmlns:a16="http://schemas.microsoft.com/office/drawing/2014/main" id="{37808BF9-DD94-F230-80B0-FE58FE2CABD4}"/>
              </a:ext>
            </a:extLst>
          </p:cNvPr>
          <p:cNvPicPr>
            <a:picLocks noChangeAspect="1"/>
          </p:cNvPicPr>
          <p:nvPr/>
        </p:nvPicPr>
        <p:blipFill>
          <a:blip r:embed="rId3"/>
          <a:stretch>
            <a:fillRect/>
          </a:stretch>
        </p:blipFill>
        <p:spPr>
          <a:xfrm>
            <a:off x="5739081" y="6340682"/>
            <a:ext cx="3296715" cy="401494"/>
          </a:xfrm>
          <a:prstGeom prst="rect">
            <a:avLst/>
          </a:prstGeom>
        </p:spPr>
      </p:pic>
    </p:spTree>
    <p:extLst>
      <p:ext uri="{BB962C8B-B14F-4D97-AF65-F5344CB8AC3E}">
        <p14:creationId xmlns:p14="http://schemas.microsoft.com/office/powerpoint/2010/main" val="420122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t>
            </a:r>
          </a:p>
        </p:txBody>
      </p:sp>
      <p:sp>
        <p:nvSpPr>
          <p:cNvPr id="378883" name="Rectangle 3"/>
          <p:cNvSpPr>
            <a:spLocks noGrp="1" noChangeArrowheads="1"/>
          </p:cNvSpPr>
          <p:nvPr>
            <p:ph type="body" sz="half" idx="4294967295"/>
          </p:nvPr>
        </p:nvSpPr>
        <p:spPr>
          <a:xfrm>
            <a:off x="685800" y="1349375"/>
            <a:ext cx="4724400" cy="4497387"/>
          </a:xfrm>
        </p:spPr>
        <p:txBody>
          <a:bodyPr/>
          <a:lstStyle/>
          <a:p>
            <a:pPr eaLnBrk="1" hangingPunct="1"/>
            <a:r>
              <a:rPr lang="en-US" dirty="0"/>
              <a:t>Low-Carbohydrate</a:t>
            </a:r>
          </a:p>
          <a:p>
            <a:pPr eaLnBrk="1" hangingPunct="1"/>
            <a:r>
              <a:rPr lang="en-US" dirty="0"/>
              <a:t>Carb Counting</a:t>
            </a:r>
          </a:p>
          <a:p>
            <a:pPr eaLnBrk="1" hangingPunct="1"/>
            <a:r>
              <a:rPr lang="en-US" dirty="0"/>
              <a:t>Diabetes Plate Method</a:t>
            </a:r>
          </a:p>
          <a:p>
            <a:pPr eaLnBrk="1" hangingPunct="1"/>
            <a:r>
              <a:rPr lang="en-US" dirty="0"/>
              <a:t>Mediterranean Diet</a:t>
            </a:r>
          </a:p>
          <a:p>
            <a:pPr eaLnBrk="1" hangingPunct="1"/>
            <a:r>
              <a:rPr lang="en-US" dirty="0"/>
              <a:t>Plant based eating</a:t>
            </a:r>
          </a:p>
          <a:p>
            <a:pPr eaLnBrk="1" hangingPunct="1"/>
            <a:r>
              <a:rPr lang="en-US" dirty="0"/>
              <a:t>DASH (Dietary approaches to address hypertension)</a:t>
            </a:r>
          </a:p>
          <a:p>
            <a:pPr marL="0" indent="0" eaLnBrk="1" hangingPunct="1">
              <a:buNone/>
            </a:pPr>
            <a:endParaRPr lang="en-US" dirty="0"/>
          </a:p>
          <a:p>
            <a:pPr eaLnBrk="1" hangingPunct="1"/>
            <a:endParaRPr lang="en-US" sz="2800" dirty="0"/>
          </a:p>
        </p:txBody>
      </p:sp>
      <p:pic>
        <p:nvPicPr>
          <p:cNvPr id="378886" name="Picture 2" descr="MyP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1315847"/>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C3136DD-5EAA-B3E7-76A9-53271CA483B1}"/>
              </a:ext>
            </a:extLst>
          </p:cNvPr>
          <p:cNvPicPr>
            <a:picLocks noChangeAspect="1"/>
          </p:cNvPicPr>
          <p:nvPr/>
        </p:nvPicPr>
        <p:blipFill>
          <a:blip r:embed="rId5"/>
          <a:stretch>
            <a:fillRect/>
          </a:stretch>
        </p:blipFill>
        <p:spPr>
          <a:xfrm>
            <a:off x="4081963" y="6139514"/>
            <a:ext cx="4648200" cy="566086"/>
          </a:xfrm>
          <a:prstGeom prst="rect">
            <a:avLst/>
          </a:prstGeom>
        </p:spPr>
      </p:pic>
    </p:spTree>
    <p:custDataLst>
      <p:tags r:id="rId1"/>
    </p:custDataLst>
    <p:extLst>
      <p:ext uri="{BB962C8B-B14F-4D97-AF65-F5344CB8AC3E}">
        <p14:creationId xmlns:p14="http://schemas.microsoft.com/office/powerpoint/2010/main" val="39417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DE21-1B65-424C-9222-9518B2E4EC94}"/>
              </a:ext>
            </a:extLst>
          </p:cNvPr>
          <p:cNvSpPr>
            <a:spLocks noGrp="1"/>
          </p:cNvSpPr>
          <p:nvPr>
            <p:ph type="title"/>
          </p:nvPr>
        </p:nvSpPr>
        <p:spPr>
          <a:xfrm>
            <a:off x="420485" y="120651"/>
            <a:ext cx="8226425" cy="946150"/>
          </a:xfrm>
        </p:spPr>
        <p:txBody>
          <a:bodyPr anchor="b">
            <a:normAutofit/>
          </a:bodyPr>
          <a:lstStyle/>
          <a:p>
            <a:r>
              <a:rPr lang="en-US" dirty="0"/>
              <a:t>Carbs and Lowering Glucose</a:t>
            </a:r>
          </a:p>
        </p:txBody>
      </p:sp>
      <p:sp>
        <p:nvSpPr>
          <p:cNvPr id="3" name="Content Placeholder 2">
            <a:extLst>
              <a:ext uri="{FF2B5EF4-FFF2-40B4-BE49-F238E27FC236}">
                <a16:creationId xmlns:a16="http://schemas.microsoft.com/office/drawing/2014/main" id="{59BDADC5-0D3E-45B2-913F-31C8F8F4A017}"/>
              </a:ext>
            </a:extLst>
          </p:cNvPr>
          <p:cNvSpPr>
            <a:spLocks noGrp="1"/>
          </p:cNvSpPr>
          <p:nvPr>
            <p:ph type="body" sz="half" idx="1"/>
          </p:nvPr>
        </p:nvSpPr>
        <p:spPr>
          <a:xfrm>
            <a:off x="76200" y="1077687"/>
            <a:ext cx="4264025" cy="5791199"/>
          </a:xfrm>
        </p:spPr>
        <p:txBody>
          <a:bodyPr>
            <a:normAutofit fontScale="92500" lnSpcReduction="20000"/>
          </a:bodyPr>
          <a:lstStyle/>
          <a:p>
            <a:pPr>
              <a:lnSpc>
                <a:spcPct val="120000"/>
              </a:lnSpc>
            </a:pPr>
            <a:r>
              <a:rPr lang="en-US" sz="3000" dirty="0"/>
              <a:t>Reducing overall carb intake has demonstrated most evidence for improved glycemia</a:t>
            </a:r>
          </a:p>
          <a:p>
            <a:pPr lvl="1">
              <a:lnSpc>
                <a:spcPct val="120000"/>
              </a:lnSpc>
            </a:pPr>
            <a:r>
              <a:rPr lang="en-US" sz="3000" b="1" dirty="0"/>
              <a:t>Low carb </a:t>
            </a:r>
            <a:r>
              <a:rPr lang="en-US" sz="3000" dirty="0"/>
              <a:t>= </a:t>
            </a:r>
            <a:r>
              <a:rPr lang="en-US" sz="3000" b="1" dirty="0"/>
              <a:t>25% or less </a:t>
            </a:r>
            <a:r>
              <a:rPr lang="en-US" sz="3000" dirty="0"/>
              <a:t>of </a:t>
            </a:r>
            <a:r>
              <a:rPr lang="en-US" sz="3000" dirty="0" err="1"/>
              <a:t>cals</a:t>
            </a:r>
            <a:r>
              <a:rPr lang="en-US" sz="3000" dirty="0"/>
              <a:t> from carbs  </a:t>
            </a:r>
          </a:p>
          <a:p>
            <a:pPr lvl="2">
              <a:lnSpc>
                <a:spcPct val="120000"/>
              </a:lnSpc>
            </a:pPr>
            <a:r>
              <a:rPr lang="en-US" sz="2600" dirty="0"/>
              <a:t>Most people consume </a:t>
            </a:r>
            <a:br>
              <a:rPr lang="en-US" sz="2600" dirty="0"/>
            </a:br>
            <a:r>
              <a:rPr lang="en-US" sz="2600" dirty="0"/>
              <a:t>44-46% of </a:t>
            </a:r>
            <a:r>
              <a:rPr lang="en-US" sz="2600" dirty="0" err="1"/>
              <a:t>cals</a:t>
            </a:r>
            <a:r>
              <a:rPr lang="en-US" sz="2600" dirty="0"/>
              <a:t> from carb</a:t>
            </a:r>
          </a:p>
          <a:p>
            <a:pPr lvl="1">
              <a:lnSpc>
                <a:spcPct val="120000"/>
              </a:lnSpc>
            </a:pPr>
            <a:r>
              <a:rPr lang="en-US" sz="2800" dirty="0"/>
              <a:t>Emphasize </a:t>
            </a:r>
            <a:r>
              <a:rPr lang="en-US" sz="2800" dirty="0" err="1"/>
              <a:t>nonstarchy</a:t>
            </a:r>
            <a:r>
              <a:rPr lang="en-US" sz="2800" dirty="0"/>
              <a:t> vegetables, fruits, and whole grains, as well as dairy products, with minimal added sugars</a:t>
            </a:r>
          </a:p>
          <a:p>
            <a:pPr>
              <a:lnSpc>
                <a:spcPct val="120000"/>
              </a:lnSpc>
            </a:pPr>
            <a:endParaRPr lang="en-US" dirty="0"/>
          </a:p>
        </p:txBody>
      </p:sp>
      <p:pic>
        <p:nvPicPr>
          <p:cNvPr id="4" name="Picture 3">
            <a:extLst>
              <a:ext uri="{FF2B5EF4-FFF2-40B4-BE49-F238E27FC236}">
                <a16:creationId xmlns:a16="http://schemas.microsoft.com/office/drawing/2014/main" id="{00BA0A44-A64D-403F-B046-8B81CD851759}"/>
              </a:ext>
            </a:extLst>
          </p:cNvPr>
          <p:cNvPicPr>
            <a:picLocks noChangeAspect="1"/>
          </p:cNvPicPr>
          <p:nvPr/>
        </p:nvPicPr>
        <p:blipFill>
          <a:blip r:embed="rId2"/>
          <a:stretch>
            <a:fillRect/>
          </a:stretch>
        </p:blipFill>
        <p:spPr>
          <a:xfrm>
            <a:off x="4646136" y="1371600"/>
            <a:ext cx="4035902" cy="2170364"/>
          </a:xfrm>
          <a:prstGeom prst="rect">
            <a:avLst/>
          </a:prstGeom>
        </p:spPr>
      </p:pic>
      <p:sp>
        <p:nvSpPr>
          <p:cNvPr id="6" name="TextBox 5">
            <a:extLst>
              <a:ext uri="{FF2B5EF4-FFF2-40B4-BE49-F238E27FC236}">
                <a16:creationId xmlns:a16="http://schemas.microsoft.com/office/drawing/2014/main" id="{77E4B44D-5DEE-8AC6-509A-ADA3B56EF2ED}"/>
              </a:ext>
            </a:extLst>
          </p:cNvPr>
          <p:cNvSpPr txBox="1"/>
          <p:nvPr/>
        </p:nvSpPr>
        <p:spPr>
          <a:xfrm>
            <a:off x="4533698" y="3665814"/>
            <a:ext cx="4639784" cy="2585323"/>
          </a:xfrm>
          <a:prstGeom prst="rect">
            <a:avLst/>
          </a:prstGeom>
          <a:noFill/>
        </p:spPr>
        <p:txBody>
          <a:bodyPr wrap="square">
            <a:spAutoFit/>
          </a:bodyPr>
          <a:lstStyle/>
          <a:p>
            <a:r>
              <a:rPr lang="en-US" b="0" i="0" dirty="0">
                <a:solidFill>
                  <a:srgbClr val="383636"/>
                </a:solidFill>
                <a:effectLst/>
                <a:latin typeface="Helvetica Neue"/>
              </a:rPr>
              <a:t>A systematic review found:</a:t>
            </a:r>
          </a:p>
          <a:p>
            <a:r>
              <a:rPr lang="en-US" dirty="0">
                <a:solidFill>
                  <a:srgbClr val="383636"/>
                </a:solidFill>
                <a:latin typeface="Helvetica Neue"/>
              </a:rPr>
              <a:t>- E</a:t>
            </a:r>
            <a:r>
              <a:rPr lang="en-US" b="0" i="0" dirty="0">
                <a:solidFill>
                  <a:srgbClr val="383636"/>
                </a:solidFill>
                <a:effectLst/>
                <a:latin typeface="Helvetica Neue"/>
              </a:rPr>
              <a:t>ach 10% decrease in carb intake reduced  A1C, fasting plasma glucose levels, weight, lipids, BP at 6 months.</a:t>
            </a:r>
          </a:p>
          <a:p>
            <a:r>
              <a:rPr lang="en-US" b="0" i="0" dirty="0">
                <a:solidFill>
                  <a:srgbClr val="383636"/>
                </a:solidFill>
                <a:effectLst/>
                <a:latin typeface="Helvetica Neue"/>
              </a:rPr>
              <a:t> </a:t>
            </a:r>
            <a:endParaRPr lang="en-US" dirty="0">
              <a:solidFill>
                <a:srgbClr val="383636"/>
              </a:solidFill>
              <a:latin typeface="Helvetica Neue"/>
            </a:endParaRPr>
          </a:p>
          <a:p>
            <a:r>
              <a:rPr lang="en-US" b="0" i="0" dirty="0">
                <a:solidFill>
                  <a:srgbClr val="383636"/>
                </a:solidFill>
                <a:effectLst/>
                <a:latin typeface="Helvetica Neue"/>
              </a:rPr>
              <a:t>But favorable effects diminished and were not maintained at follow-up or at greater than 12 months. </a:t>
            </a:r>
          </a:p>
          <a:p>
            <a:endParaRPr lang="en-US" dirty="0">
              <a:solidFill>
                <a:srgbClr val="383636"/>
              </a:solidFill>
              <a:latin typeface="Helvetica Neue"/>
            </a:endParaRPr>
          </a:p>
        </p:txBody>
      </p:sp>
      <p:pic>
        <p:nvPicPr>
          <p:cNvPr id="5" name="Picture 4">
            <a:extLst>
              <a:ext uri="{FF2B5EF4-FFF2-40B4-BE49-F238E27FC236}">
                <a16:creationId xmlns:a16="http://schemas.microsoft.com/office/drawing/2014/main" id="{894913A9-7E4B-979B-E4C3-65489B26D1D9}"/>
              </a:ext>
            </a:extLst>
          </p:cNvPr>
          <p:cNvPicPr>
            <a:picLocks noChangeAspect="1"/>
          </p:cNvPicPr>
          <p:nvPr/>
        </p:nvPicPr>
        <p:blipFill>
          <a:blip r:embed="rId3"/>
          <a:stretch>
            <a:fillRect/>
          </a:stretch>
        </p:blipFill>
        <p:spPr>
          <a:xfrm>
            <a:off x="4340225" y="6091944"/>
            <a:ext cx="4648200" cy="566086"/>
          </a:xfrm>
          <a:prstGeom prst="rect">
            <a:avLst/>
          </a:prstGeom>
        </p:spPr>
      </p:pic>
    </p:spTree>
    <p:extLst>
      <p:ext uri="{BB962C8B-B14F-4D97-AF65-F5344CB8AC3E}">
        <p14:creationId xmlns:p14="http://schemas.microsoft.com/office/powerpoint/2010/main" val="244958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2FE-E8DC-40D0-99C4-0AFD2BC6CE95}"/>
              </a:ext>
            </a:extLst>
          </p:cNvPr>
          <p:cNvSpPr>
            <a:spLocks noGrp="1"/>
          </p:cNvSpPr>
          <p:nvPr>
            <p:ph type="title"/>
          </p:nvPr>
        </p:nvSpPr>
        <p:spPr>
          <a:xfrm>
            <a:off x="457200" y="228600"/>
            <a:ext cx="8229600" cy="914400"/>
          </a:xfrm>
        </p:spPr>
        <p:txBody>
          <a:bodyPr anchor="b">
            <a:normAutofit/>
          </a:bodyPr>
          <a:lstStyle/>
          <a:p>
            <a:r>
              <a:rPr lang="en-US" sz="4100" dirty="0"/>
              <a:t>Coach Bev has no conflicts of interest</a:t>
            </a:r>
          </a:p>
        </p:txBody>
      </p:sp>
      <p:sp>
        <p:nvSpPr>
          <p:cNvPr id="3" name="Content Placeholder 2">
            <a:extLst>
              <a:ext uri="{FF2B5EF4-FFF2-40B4-BE49-F238E27FC236}">
                <a16:creationId xmlns:a16="http://schemas.microsoft.com/office/drawing/2014/main" id="{80BDA078-D840-442E-B1B5-EFC91A6BC2A1}"/>
              </a:ext>
            </a:extLst>
          </p:cNvPr>
          <p:cNvSpPr>
            <a:spLocks noGrp="1"/>
          </p:cNvSpPr>
          <p:nvPr>
            <p:ph sz="quarter" idx="1"/>
          </p:nvPr>
        </p:nvSpPr>
        <p:spPr>
          <a:xfrm>
            <a:off x="457200" y="1219200"/>
            <a:ext cx="3276600" cy="4937760"/>
          </a:xfrm>
        </p:spPr>
        <p:txBody>
          <a:bodyPr>
            <a:normAutofit fontScale="92500"/>
          </a:bodyPr>
          <a:lstStyle/>
          <a:p>
            <a:pPr>
              <a:lnSpc>
                <a:spcPct val="90000"/>
              </a:lnSpc>
            </a:pPr>
            <a:r>
              <a:rPr lang="en-US" dirty="0"/>
              <a:t>Not on any speaker's bureau</a:t>
            </a:r>
          </a:p>
          <a:p>
            <a:pPr>
              <a:lnSpc>
                <a:spcPct val="90000"/>
              </a:lnSpc>
            </a:pPr>
            <a:r>
              <a:rPr lang="en-US" dirty="0"/>
              <a:t>Does not invest in pharmaceutical or device companies</a:t>
            </a:r>
          </a:p>
          <a:p>
            <a:pPr>
              <a:lnSpc>
                <a:spcPct val="90000"/>
              </a:lnSpc>
            </a:pPr>
            <a:r>
              <a:rPr lang="en-US" dirty="0"/>
              <a:t>Gathers information from reading package inserts, research and standards</a:t>
            </a:r>
          </a:p>
          <a:p>
            <a:pPr>
              <a:lnSpc>
                <a:spcPct val="90000"/>
              </a:lnSpc>
            </a:pPr>
            <a:endParaRPr lang="en-US" dirty="0"/>
          </a:p>
        </p:txBody>
      </p:sp>
      <p:pic>
        <p:nvPicPr>
          <p:cNvPr id="5" name="Picture 4" descr="Father and daughter at kitchen">
            <a:extLst>
              <a:ext uri="{FF2B5EF4-FFF2-40B4-BE49-F238E27FC236}">
                <a16:creationId xmlns:a16="http://schemas.microsoft.com/office/drawing/2014/main" id="{F33A46C3-57B0-9E06-8975-59E44681C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1371600"/>
            <a:ext cx="4571999" cy="3049516"/>
          </a:xfrm>
          <a:prstGeom prst="rect">
            <a:avLst/>
          </a:prstGeom>
        </p:spPr>
      </p:pic>
    </p:spTree>
    <p:extLst>
      <p:ext uri="{BB962C8B-B14F-4D97-AF65-F5344CB8AC3E}">
        <p14:creationId xmlns:p14="http://schemas.microsoft.com/office/powerpoint/2010/main" val="40453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Low Carb Meal Plan Not Recommended for: </a:t>
            </a:r>
          </a:p>
        </p:txBody>
      </p:sp>
      <p:sp>
        <p:nvSpPr>
          <p:cNvPr id="3" name="Content Placeholder 2"/>
          <p:cNvSpPr>
            <a:spLocks noGrp="1"/>
          </p:cNvSpPr>
          <p:nvPr>
            <p:ph sz="quarter" idx="1"/>
          </p:nvPr>
        </p:nvSpPr>
        <p:spPr>
          <a:xfrm>
            <a:off x="457200" y="1471448"/>
            <a:ext cx="5486400" cy="5410200"/>
          </a:xfrm>
        </p:spPr>
        <p:txBody>
          <a:bodyPr>
            <a:normAutofit lnSpcReduction="10000"/>
          </a:bodyPr>
          <a:lstStyle/>
          <a:p>
            <a:pPr>
              <a:lnSpc>
                <a:spcPct val="120000"/>
              </a:lnSpc>
            </a:pPr>
            <a:r>
              <a:rPr lang="en-US" dirty="0"/>
              <a:t>Women who are pregnant or lactating or children</a:t>
            </a:r>
          </a:p>
          <a:p>
            <a:pPr>
              <a:lnSpc>
                <a:spcPct val="120000"/>
              </a:lnSpc>
            </a:pPr>
            <a:r>
              <a:rPr lang="en-US" dirty="0"/>
              <a:t>People with or at risk for disordered eating</a:t>
            </a:r>
          </a:p>
          <a:p>
            <a:pPr>
              <a:lnSpc>
                <a:spcPct val="120000"/>
              </a:lnSpc>
            </a:pPr>
            <a:r>
              <a:rPr lang="en-US" dirty="0"/>
              <a:t>People who have renal disease</a:t>
            </a:r>
          </a:p>
          <a:p>
            <a:pPr>
              <a:lnSpc>
                <a:spcPct val="120000"/>
              </a:lnSpc>
            </a:pPr>
            <a:r>
              <a:rPr lang="en-US" dirty="0"/>
              <a:t> Use with caution if taking SGLT-2 Inhibitor due to potential risk of ketoacidosis </a:t>
            </a:r>
          </a:p>
          <a:p>
            <a:pPr>
              <a:lnSpc>
                <a:spcPct val="120000"/>
              </a:lnSpc>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24000"/>
            <a:ext cx="24860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E1D880AC-3021-01C2-1AED-D6D3070BC6D0}"/>
              </a:ext>
            </a:extLst>
          </p:cNvPr>
          <p:cNvPicPr>
            <a:picLocks noChangeAspect="1"/>
          </p:cNvPicPr>
          <p:nvPr/>
        </p:nvPicPr>
        <p:blipFill>
          <a:blip r:embed="rId3"/>
          <a:stretch>
            <a:fillRect/>
          </a:stretch>
        </p:blipFill>
        <p:spPr>
          <a:xfrm>
            <a:off x="5550846" y="5143951"/>
            <a:ext cx="3437580" cy="418649"/>
          </a:xfrm>
          <a:prstGeom prst="rect">
            <a:avLst/>
          </a:prstGeom>
        </p:spPr>
      </p:pic>
    </p:spTree>
    <p:extLst>
      <p:ext uri="{BB962C8B-B14F-4D97-AF65-F5344CB8AC3E}">
        <p14:creationId xmlns:p14="http://schemas.microsoft.com/office/powerpoint/2010/main" val="25107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BA80-E0E5-45FC-975F-D1F1AC5BBD71}"/>
              </a:ext>
            </a:extLst>
          </p:cNvPr>
          <p:cNvSpPr>
            <a:spLocks noGrp="1"/>
          </p:cNvSpPr>
          <p:nvPr>
            <p:ph type="title"/>
          </p:nvPr>
        </p:nvSpPr>
        <p:spPr>
          <a:xfrm>
            <a:off x="457200" y="152400"/>
            <a:ext cx="8229600" cy="990600"/>
          </a:xfrm>
        </p:spPr>
        <p:txBody>
          <a:bodyPr anchor="b">
            <a:normAutofit/>
          </a:bodyPr>
          <a:lstStyle/>
          <a:p>
            <a:r>
              <a:rPr lang="en-US" dirty="0"/>
              <a:t>Stretch and Digest Break</a:t>
            </a:r>
          </a:p>
        </p:txBody>
      </p:sp>
      <p:pic>
        <p:nvPicPr>
          <p:cNvPr id="21" name="Content Placeholder 20" descr="A field of flowers&#10;&#10;Description automatically generated with medium confidence">
            <a:extLst>
              <a:ext uri="{FF2B5EF4-FFF2-40B4-BE49-F238E27FC236}">
                <a16:creationId xmlns:a16="http://schemas.microsoft.com/office/drawing/2014/main" id="{EE1105F0-DCB7-40FC-804F-5ACD41634698}"/>
              </a:ext>
            </a:extLst>
          </p:cNvPr>
          <p:cNvPicPr>
            <a:picLocks noGrp="1" noChangeAspect="1"/>
          </p:cNvPicPr>
          <p:nvPr>
            <p:ph sz="quarter"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0160" y="1219200"/>
            <a:ext cx="6583680" cy="4937760"/>
          </a:xfrm>
          <a:noFill/>
        </p:spPr>
      </p:pic>
    </p:spTree>
    <p:extLst>
      <p:ext uri="{BB962C8B-B14F-4D97-AF65-F5344CB8AC3E}">
        <p14:creationId xmlns:p14="http://schemas.microsoft.com/office/powerpoint/2010/main" val="31918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6745-AED3-2383-8790-C884EC53D146}"/>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93B4B8F7-8EEB-C17F-6F37-4B56C3289654}"/>
              </a:ext>
            </a:extLst>
          </p:cNvPr>
          <p:cNvSpPr>
            <a:spLocks noGrp="1"/>
          </p:cNvSpPr>
          <p:nvPr>
            <p:ph sz="quarter" idx="1"/>
          </p:nvPr>
        </p:nvSpPr>
        <p:spPr>
          <a:xfrm>
            <a:off x="457200" y="1219200"/>
            <a:ext cx="6553200" cy="5486400"/>
          </a:xfrm>
        </p:spPr>
        <p:txBody>
          <a:bodyPr>
            <a:normAutofit fontScale="77500" lnSpcReduction="20000"/>
          </a:bodyPr>
          <a:lstStyle/>
          <a:p>
            <a:pPr>
              <a:lnSpc>
                <a:spcPct val="120000"/>
              </a:lnSpc>
            </a:pPr>
            <a:r>
              <a:rPr lang="en-US" sz="3400" dirty="0"/>
              <a:t>AJ is a 9-year-old with type 1 diabetes, A1c of 7.2%, uses an insulin pump and CGM. They ask you how to best work in a piece of birthday cake for an upcoming birthday celebration.  What is the best advice?</a:t>
            </a:r>
          </a:p>
          <a:p>
            <a:pPr marL="274320" lvl="1" indent="0">
              <a:lnSpc>
                <a:spcPct val="120000"/>
              </a:lnSpc>
              <a:buNone/>
            </a:pPr>
            <a:r>
              <a:rPr lang="en-US" sz="2800" dirty="0"/>
              <a:t>A. </a:t>
            </a:r>
            <a:r>
              <a:rPr lang="en-US" sz="3100" dirty="0"/>
              <a:t>Take additional bolus insulin to cover the extra carbs.</a:t>
            </a:r>
          </a:p>
          <a:p>
            <a:pPr marL="274320" lvl="1" indent="0">
              <a:lnSpc>
                <a:spcPct val="120000"/>
              </a:lnSpc>
              <a:buNone/>
            </a:pPr>
            <a:r>
              <a:rPr lang="en-US" sz="3100" dirty="0"/>
              <a:t>B. Accept the cake but don't actually eat it.</a:t>
            </a:r>
          </a:p>
          <a:p>
            <a:pPr marL="274320" lvl="1" indent="0">
              <a:lnSpc>
                <a:spcPct val="120000"/>
              </a:lnSpc>
              <a:buNone/>
            </a:pPr>
            <a:r>
              <a:rPr lang="en-US" sz="3100" dirty="0"/>
              <a:t>C. Increase their daytime basal insulin to prevent hyperglycemia.</a:t>
            </a:r>
          </a:p>
          <a:p>
            <a:pPr marL="274320" lvl="1" indent="0">
              <a:lnSpc>
                <a:spcPct val="120000"/>
              </a:lnSpc>
              <a:buNone/>
            </a:pPr>
            <a:r>
              <a:rPr lang="en-US" sz="3100" dirty="0"/>
              <a:t>D. Skip the previous meal to allow for the extra cake carbs.</a:t>
            </a:r>
          </a:p>
          <a:p>
            <a:endParaRPr lang="en-US" dirty="0"/>
          </a:p>
          <a:p>
            <a:endParaRPr lang="en-US" dirty="0"/>
          </a:p>
        </p:txBody>
      </p:sp>
      <p:pic>
        <p:nvPicPr>
          <p:cNvPr id="4" name="Picture 3">
            <a:extLst>
              <a:ext uri="{FF2B5EF4-FFF2-40B4-BE49-F238E27FC236}">
                <a16:creationId xmlns:a16="http://schemas.microsoft.com/office/drawing/2014/main" id="{FD64231D-5DB2-CC6B-6147-FC0BDF7D9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118" y="1828800"/>
            <a:ext cx="1256489" cy="2362200"/>
          </a:xfrm>
          <a:prstGeom prst="rect">
            <a:avLst/>
          </a:prstGeom>
        </p:spPr>
      </p:pic>
      <p:sp>
        <p:nvSpPr>
          <p:cNvPr id="5" name="Oval 4">
            <a:extLst>
              <a:ext uri="{FF2B5EF4-FFF2-40B4-BE49-F238E27FC236}">
                <a16:creationId xmlns:a16="http://schemas.microsoft.com/office/drawing/2014/main" id="{D7027B50-DC1E-9377-01E4-BE9A6B842236}"/>
              </a:ext>
            </a:extLst>
          </p:cNvPr>
          <p:cNvSpPr/>
          <p:nvPr/>
        </p:nvSpPr>
        <p:spPr>
          <a:xfrm>
            <a:off x="450011" y="3124200"/>
            <a:ext cx="6810118" cy="1089128"/>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extLst>
      <p:ext uri="{BB962C8B-B14F-4D97-AF65-F5344CB8AC3E}">
        <p14:creationId xmlns:p14="http://schemas.microsoft.com/office/powerpoint/2010/main" val="1134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DASH Diet – Dietary Approaches to Stop Hypertension</a:t>
            </a:r>
          </a:p>
        </p:txBody>
      </p:sp>
      <p:sp>
        <p:nvSpPr>
          <p:cNvPr id="3" name="Content Placeholder 2"/>
          <p:cNvSpPr>
            <a:spLocks noGrp="1"/>
          </p:cNvSpPr>
          <p:nvPr>
            <p:ph sz="quarter" idx="1"/>
          </p:nvPr>
        </p:nvSpPr>
        <p:spPr>
          <a:xfrm>
            <a:off x="228600" y="1219200"/>
            <a:ext cx="6934200" cy="5638800"/>
          </a:xfrm>
        </p:spPr>
        <p:txBody>
          <a:bodyPr>
            <a:normAutofit lnSpcReduction="10000"/>
          </a:bodyPr>
          <a:lstStyle/>
          <a:p>
            <a:r>
              <a:rPr lang="en-US" dirty="0"/>
              <a:t>The DASH diet emphasizes vegetables, fruits and low-fat dairy foods — and moderate amounts of whole grains, fish, poultry and nuts.</a:t>
            </a:r>
          </a:p>
          <a:p>
            <a:r>
              <a:rPr lang="en-US" dirty="0"/>
              <a:t>Pt recommendations</a:t>
            </a:r>
          </a:p>
          <a:p>
            <a:pPr lvl="1"/>
            <a:r>
              <a:rPr lang="en-US" dirty="0"/>
              <a:t>Eat lots of whole grains, fruits, vegetables and low-fat dairy products. </a:t>
            </a:r>
          </a:p>
          <a:p>
            <a:pPr lvl="1"/>
            <a:r>
              <a:rPr lang="en-US" dirty="0"/>
              <a:t>Also includes some fish, poultry and legumes, and encourages a small amount of nuts and seeds a few times a week. </a:t>
            </a:r>
          </a:p>
          <a:p>
            <a:pPr lvl="1"/>
            <a:r>
              <a:rPr lang="en-US" dirty="0"/>
              <a:t>Red meat, sweets and fats in small amounts.</a:t>
            </a:r>
          </a:p>
          <a:p>
            <a:pPr lvl="1"/>
            <a:r>
              <a:rPr lang="en-US" dirty="0"/>
              <a:t>Focus on low saturated fat, cholesterol and total fat.</a:t>
            </a:r>
          </a:p>
          <a:p>
            <a:endParaRPr lang="en-US" dirty="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339543"/>
            <a:ext cx="1652420" cy="158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0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76200"/>
            <a:ext cx="547918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Mediterranean Diet Pyramid</a:t>
            </a:r>
          </a:p>
        </p:txBody>
      </p:sp>
    </p:spTree>
    <p:extLst>
      <p:ext uri="{BB962C8B-B14F-4D97-AF65-F5344CB8AC3E}">
        <p14:creationId xmlns:p14="http://schemas.microsoft.com/office/powerpoint/2010/main" val="331299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31E8F4-171D-4430-8589-DEDB545D9A2A}"/>
              </a:ext>
            </a:extLst>
          </p:cNvPr>
          <p:cNvPicPr>
            <a:picLocks noChangeAspect="1"/>
          </p:cNvPicPr>
          <p:nvPr/>
        </p:nvPicPr>
        <p:blipFill>
          <a:blip r:embed="rId2"/>
          <a:stretch>
            <a:fillRect/>
          </a:stretch>
        </p:blipFill>
        <p:spPr>
          <a:xfrm>
            <a:off x="6147132" y="1371600"/>
            <a:ext cx="2539668" cy="1652632"/>
          </a:xfrm>
          <a:prstGeom prst="rect">
            <a:avLst/>
          </a:prstGeom>
        </p:spPr>
      </p:pic>
      <p:sp>
        <p:nvSpPr>
          <p:cNvPr id="2" name="Title 1"/>
          <p:cNvSpPr>
            <a:spLocks noGrp="1"/>
          </p:cNvSpPr>
          <p:nvPr>
            <p:ph type="title"/>
          </p:nvPr>
        </p:nvSpPr>
        <p:spPr/>
        <p:txBody>
          <a:bodyPr>
            <a:normAutofit fontScale="90000"/>
          </a:bodyPr>
          <a:lstStyle/>
          <a:p>
            <a:r>
              <a:rPr lang="en-US" dirty="0"/>
              <a:t>The Mediterranean diet emphasizes:</a:t>
            </a:r>
          </a:p>
        </p:txBody>
      </p:sp>
      <p:sp>
        <p:nvSpPr>
          <p:cNvPr id="3" name="Content Placeholder 2"/>
          <p:cNvSpPr>
            <a:spLocks noGrp="1"/>
          </p:cNvSpPr>
          <p:nvPr>
            <p:ph sz="quarter" idx="1"/>
          </p:nvPr>
        </p:nvSpPr>
        <p:spPr>
          <a:xfrm>
            <a:off x="457200" y="1219200"/>
            <a:ext cx="5689932" cy="6019800"/>
          </a:xfrm>
        </p:spPr>
        <p:txBody>
          <a:bodyPr>
            <a:normAutofit fontScale="32500" lnSpcReduction="20000"/>
          </a:bodyPr>
          <a:lstStyle/>
          <a:p>
            <a:pPr>
              <a:lnSpc>
                <a:spcPct val="120000"/>
              </a:lnSpc>
            </a:pPr>
            <a:r>
              <a:rPr lang="en-US" sz="7200" dirty="0"/>
              <a:t>Eating primarily plant-based foods, such as fruits and vegetables, whole grains, legumes and nuts</a:t>
            </a:r>
          </a:p>
          <a:p>
            <a:pPr>
              <a:lnSpc>
                <a:spcPct val="120000"/>
              </a:lnSpc>
            </a:pPr>
            <a:r>
              <a:rPr lang="en-US" sz="7200" dirty="0">
                <a:solidFill>
                  <a:schemeClr val="bg2">
                    <a:lumMod val="50000"/>
                  </a:schemeClr>
                </a:solidFill>
              </a:rPr>
              <a:t>Replacing butter with healthy fats such as olive oil and canola oil</a:t>
            </a:r>
          </a:p>
          <a:p>
            <a:pPr>
              <a:lnSpc>
                <a:spcPct val="120000"/>
              </a:lnSpc>
            </a:pPr>
            <a:r>
              <a:rPr lang="en-US" sz="7200" dirty="0"/>
              <a:t>Using herbs and spices instead of salt to flavor foods</a:t>
            </a:r>
          </a:p>
          <a:p>
            <a:pPr>
              <a:lnSpc>
                <a:spcPct val="120000"/>
              </a:lnSpc>
            </a:pPr>
            <a:r>
              <a:rPr lang="en-US" sz="7200" dirty="0"/>
              <a:t>Limiting red meat to no more than a few times a month</a:t>
            </a:r>
          </a:p>
          <a:p>
            <a:pPr>
              <a:lnSpc>
                <a:spcPct val="120000"/>
              </a:lnSpc>
            </a:pPr>
            <a:r>
              <a:rPr lang="en-US" sz="7200" dirty="0"/>
              <a:t>Eating fish and poultry at least twice a week</a:t>
            </a:r>
          </a:p>
          <a:p>
            <a:pPr>
              <a:lnSpc>
                <a:spcPct val="120000"/>
              </a:lnSpc>
            </a:pPr>
            <a:r>
              <a:rPr lang="en-US" sz="7200" dirty="0"/>
              <a:t>Enjoying meals with family and friends</a:t>
            </a:r>
          </a:p>
          <a:p>
            <a:pPr>
              <a:lnSpc>
                <a:spcPct val="120000"/>
              </a:lnSpc>
            </a:pPr>
            <a:r>
              <a:rPr lang="en-US" sz="7200" dirty="0"/>
              <a:t>Drinking red wine in moderation (optional)</a:t>
            </a:r>
          </a:p>
          <a:p>
            <a:pPr>
              <a:lnSpc>
                <a:spcPct val="120000"/>
              </a:lnSpc>
            </a:pPr>
            <a:r>
              <a:rPr lang="en-US" sz="7200" dirty="0"/>
              <a:t>Getting plenty of exercise</a:t>
            </a:r>
          </a:p>
          <a:p>
            <a:pPr marL="0" indent="0">
              <a:buNone/>
            </a:pPr>
            <a:endParaRPr lang="en-US" dirty="0"/>
          </a:p>
        </p:txBody>
      </p:sp>
    </p:spTree>
    <p:extLst>
      <p:ext uri="{BB962C8B-B14F-4D97-AF65-F5344CB8AC3E}">
        <p14:creationId xmlns:p14="http://schemas.microsoft.com/office/powerpoint/2010/main" val="231323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D87E112F-6002-9136-FEE0-BB02EF870CD8}"/>
              </a:ext>
            </a:extLst>
          </p:cNvPr>
          <p:cNvSpPr>
            <a:spLocks noGrp="1"/>
          </p:cNvSpPr>
          <p:nvPr>
            <p:ph type="title"/>
          </p:nvPr>
        </p:nvSpPr>
        <p:spPr>
          <a:xfrm>
            <a:off x="6324600" y="304800"/>
            <a:ext cx="2514600" cy="838200"/>
          </a:xfrm>
        </p:spPr>
        <p:txBody>
          <a:bodyPr/>
          <a:lstStyle/>
          <a:p>
            <a:r>
              <a:rPr lang="en-US" dirty="0"/>
              <a:t>OLDWAYS</a:t>
            </a:r>
          </a:p>
        </p:txBody>
      </p:sp>
      <p:sp>
        <p:nvSpPr>
          <p:cNvPr id="1033" name="Text Placeholder 2">
            <a:extLst>
              <a:ext uri="{FF2B5EF4-FFF2-40B4-BE49-F238E27FC236}">
                <a16:creationId xmlns:a16="http://schemas.microsoft.com/office/drawing/2014/main" id="{B5DADA4A-FE13-532F-A4DC-AC7BC7076EB6}"/>
              </a:ext>
            </a:extLst>
          </p:cNvPr>
          <p:cNvSpPr>
            <a:spLocks noGrp="1"/>
          </p:cNvSpPr>
          <p:nvPr>
            <p:ph type="body" idx="2"/>
          </p:nvPr>
        </p:nvSpPr>
        <p:spPr>
          <a:xfrm>
            <a:off x="6324600" y="1219200"/>
            <a:ext cx="2514600" cy="4843463"/>
          </a:xfrm>
        </p:spPr>
        <p:txBody>
          <a:bodyPr/>
          <a:lstStyle/>
          <a:p>
            <a:r>
              <a:rPr lang="en-US" dirty="0"/>
              <a:t>https://oldwayspt.org/traditional-diets/vegetarian-vegan-diet</a:t>
            </a:r>
          </a:p>
        </p:txBody>
      </p:sp>
      <p:pic>
        <p:nvPicPr>
          <p:cNvPr id="1026" name="Picture 2" descr="Oldways Vegetarian/Vegan Diet Pyramid | Oldways">
            <a:extLst>
              <a:ext uri="{FF2B5EF4-FFF2-40B4-BE49-F238E27FC236}">
                <a16:creationId xmlns:a16="http://schemas.microsoft.com/office/drawing/2014/main" id="{57C3138F-F41F-E819-F4B0-B2E3AD100477}"/>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457200" y="152399"/>
            <a:ext cx="5149214" cy="6753069"/>
          </a:xfrm>
          <a:prstGeom prst="rect">
            <a:avLst/>
          </a:prstGeom>
          <a:solidFill>
            <a:srgbClr val="FFFFFF"/>
          </a:solidFill>
        </p:spPr>
      </p:pic>
    </p:spTree>
    <p:extLst>
      <p:ext uri="{BB962C8B-B14F-4D97-AF65-F5344CB8AC3E}">
        <p14:creationId xmlns:p14="http://schemas.microsoft.com/office/powerpoint/2010/main" val="42379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04800" y="266700"/>
            <a:ext cx="8382000" cy="762000"/>
          </a:xfrm>
        </p:spPr>
        <p:txBody>
          <a:bodyPr>
            <a:normAutofit/>
          </a:bodyPr>
          <a:lstStyle/>
          <a:p>
            <a:r>
              <a:rPr lang="en-US" dirty="0"/>
              <a:t>USDA  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149" y="1028700"/>
            <a:ext cx="272157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051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318989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571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A06B-9E52-49CF-B946-527FD6538818}"/>
              </a:ext>
            </a:extLst>
          </p:cNvPr>
          <p:cNvSpPr>
            <a:spLocks noGrp="1"/>
          </p:cNvSpPr>
          <p:nvPr>
            <p:ph type="title"/>
          </p:nvPr>
        </p:nvSpPr>
        <p:spPr/>
        <p:txBody>
          <a:bodyPr/>
          <a:lstStyle/>
          <a:p>
            <a:r>
              <a:rPr lang="en-US" dirty="0"/>
              <a:t>References </a:t>
            </a:r>
          </a:p>
        </p:txBody>
      </p:sp>
      <p:sp>
        <p:nvSpPr>
          <p:cNvPr id="12" name="TextBox 11">
            <a:extLst>
              <a:ext uri="{FF2B5EF4-FFF2-40B4-BE49-F238E27FC236}">
                <a16:creationId xmlns:a16="http://schemas.microsoft.com/office/drawing/2014/main" id="{C82079BE-2756-4B24-B464-263EF2FE48D8}"/>
              </a:ext>
            </a:extLst>
          </p:cNvPr>
          <p:cNvSpPr txBox="1"/>
          <p:nvPr/>
        </p:nvSpPr>
        <p:spPr>
          <a:xfrm>
            <a:off x="609600" y="4682155"/>
            <a:ext cx="3335890" cy="1666354"/>
          </a:xfrm>
          <a:prstGeom prst="rect">
            <a:avLst/>
          </a:prstGeom>
          <a:noFill/>
        </p:spPr>
        <p:txBody>
          <a:bodyPr wrap="square">
            <a:spAutoFit/>
          </a:bodyPr>
          <a:lstStyle/>
          <a:p>
            <a:pPr marR="0" lvl="0">
              <a:lnSpc>
                <a:spcPct val="115000"/>
              </a:lnSpc>
              <a:spcBef>
                <a:spcPts val="0"/>
              </a:spcBef>
              <a:spcAft>
                <a:spcPts val="1000"/>
              </a:spcAft>
              <a:buSzPts val="1000"/>
              <a:tabLst>
                <a:tab pos="457200" algn="l"/>
              </a:tabLs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Diabetes Exchange List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 a brief summary of serving size and carbohydrate counts for common foods. Excellent study tool for the exam.</a:t>
            </a:r>
          </a:p>
        </p:txBody>
      </p:sp>
      <p:pic>
        <p:nvPicPr>
          <p:cNvPr id="6" name="Picture 5">
            <a:extLst>
              <a:ext uri="{FF2B5EF4-FFF2-40B4-BE49-F238E27FC236}">
                <a16:creationId xmlns:a16="http://schemas.microsoft.com/office/drawing/2014/main" id="{1D49149E-1AFD-4CE7-9AFB-D2CB41B8BE51}"/>
              </a:ext>
            </a:extLst>
          </p:cNvPr>
          <p:cNvPicPr>
            <a:picLocks noChangeAspect="1"/>
          </p:cNvPicPr>
          <p:nvPr/>
        </p:nvPicPr>
        <p:blipFill>
          <a:blip r:embed="rId3"/>
          <a:stretch>
            <a:fillRect/>
          </a:stretch>
        </p:blipFill>
        <p:spPr>
          <a:xfrm>
            <a:off x="400940" y="2560905"/>
            <a:ext cx="4094860" cy="1599246"/>
          </a:xfrm>
          <a:prstGeom prst="rect">
            <a:avLst/>
          </a:prstGeom>
        </p:spPr>
      </p:pic>
      <p:sp>
        <p:nvSpPr>
          <p:cNvPr id="14" name="TextBox 13">
            <a:extLst>
              <a:ext uri="{FF2B5EF4-FFF2-40B4-BE49-F238E27FC236}">
                <a16:creationId xmlns:a16="http://schemas.microsoft.com/office/drawing/2014/main" id="{1E35B217-C369-4813-B41B-9D10FF4DF22C}"/>
              </a:ext>
            </a:extLst>
          </p:cNvPr>
          <p:cNvSpPr txBox="1"/>
          <p:nvPr/>
        </p:nvSpPr>
        <p:spPr>
          <a:xfrm>
            <a:off x="290806" y="4212999"/>
            <a:ext cx="4419600" cy="276999"/>
          </a:xfrm>
          <a:prstGeom prst="rect">
            <a:avLst/>
          </a:prstGeom>
          <a:noFill/>
        </p:spPr>
        <p:txBody>
          <a:bodyPr wrap="square">
            <a:spAutoFit/>
          </a:bodyPr>
          <a:lstStyle/>
          <a:p>
            <a:r>
              <a:rPr lang="en-US" sz="1200" dirty="0"/>
              <a:t>https://care.diabetesjournals.org/content/42/5/731.full-text.pdf</a:t>
            </a:r>
          </a:p>
        </p:txBody>
      </p:sp>
      <p:pic>
        <p:nvPicPr>
          <p:cNvPr id="4" name="Picture 3" descr="White bowls containing variety of food">
            <a:extLst>
              <a:ext uri="{FF2B5EF4-FFF2-40B4-BE49-F238E27FC236}">
                <a16:creationId xmlns:a16="http://schemas.microsoft.com/office/drawing/2014/main" id="{A8545AD5-48FA-4B67-B4EE-6D0EB9937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540" y="3034984"/>
            <a:ext cx="4032654" cy="2906919"/>
          </a:xfrm>
          <a:prstGeom prst="rect">
            <a:avLst/>
          </a:prstGeom>
        </p:spPr>
      </p:pic>
      <p:pic>
        <p:nvPicPr>
          <p:cNvPr id="5" name="Picture 4" descr="Pre-order: ADA 2023 Standards of Care Book">
            <a:extLst>
              <a:ext uri="{FF2B5EF4-FFF2-40B4-BE49-F238E27FC236}">
                <a16:creationId xmlns:a16="http://schemas.microsoft.com/office/drawing/2014/main" id="{FD838CF1-DC50-C7E0-F0AE-D8731B2DDE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1246269"/>
            <a:ext cx="1192071" cy="15290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48557F7-169C-D9A9-875E-8634CE70AAD4}"/>
              </a:ext>
            </a:extLst>
          </p:cNvPr>
          <p:cNvPicPr>
            <a:picLocks noChangeAspect="1"/>
          </p:cNvPicPr>
          <p:nvPr/>
        </p:nvPicPr>
        <p:blipFill>
          <a:blip r:embed="rId6"/>
          <a:stretch>
            <a:fillRect/>
          </a:stretch>
        </p:blipFill>
        <p:spPr>
          <a:xfrm>
            <a:off x="434467" y="1208846"/>
            <a:ext cx="6549226" cy="1160711"/>
          </a:xfrm>
          <a:prstGeom prst="rect">
            <a:avLst/>
          </a:prstGeom>
        </p:spPr>
      </p:pic>
    </p:spTree>
    <p:extLst>
      <p:ext uri="{BB962C8B-B14F-4D97-AF65-F5344CB8AC3E}">
        <p14:creationId xmlns:p14="http://schemas.microsoft.com/office/powerpoint/2010/main" val="99420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BA8A-682A-4F8A-8FCA-4BB1891858AC}"/>
              </a:ext>
            </a:extLst>
          </p:cNvPr>
          <p:cNvSpPr>
            <a:spLocks noGrp="1"/>
          </p:cNvSpPr>
          <p:nvPr>
            <p:ph type="title"/>
          </p:nvPr>
        </p:nvSpPr>
        <p:spPr>
          <a:xfrm>
            <a:off x="455613" y="273050"/>
            <a:ext cx="8226425" cy="1143000"/>
          </a:xfrm>
        </p:spPr>
        <p:txBody>
          <a:bodyPr anchor="b">
            <a:normAutofit/>
          </a:bodyPr>
          <a:lstStyle/>
          <a:p>
            <a:r>
              <a:rPr lang="en-US" dirty="0"/>
              <a:t>Assess for Food Insecurity</a:t>
            </a:r>
          </a:p>
        </p:txBody>
      </p:sp>
      <p:sp>
        <p:nvSpPr>
          <p:cNvPr id="3" name="Content Placeholder 2">
            <a:extLst>
              <a:ext uri="{FF2B5EF4-FFF2-40B4-BE49-F238E27FC236}">
                <a16:creationId xmlns:a16="http://schemas.microsoft.com/office/drawing/2014/main" id="{0F9CB6CE-B069-C5BA-BE05-81AE0B3092B5}"/>
              </a:ext>
            </a:extLst>
          </p:cNvPr>
          <p:cNvSpPr>
            <a:spLocks noGrp="1"/>
          </p:cNvSpPr>
          <p:nvPr>
            <p:ph sz="half" idx="1"/>
          </p:nvPr>
        </p:nvSpPr>
        <p:spPr>
          <a:xfrm>
            <a:off x="455613" y="1598613"/>
            <a:ext cx="4037012" cy="4497387"/>
          </a:xfrm>
        </p:spPr>
        <p:txBody>
          <a:bodyPr>
            <a:normAutofit/>
          </a:bodyPr>
          <a:lstStyle/>
          <a:p>
            <a:pPr fontAlgn="base">
              <a:lnSpc>
                <a:spcPct val="90000"/>
              </a:lnSpc>
            </a:pPr>
            <a:r>
              <a:rPr lang="en-US" sz="2700" b="0" i="0" dirty="0">
                <a:effectLst/>
              </a:rPr>
              <a:t>Any member of the health care team can screen for food insecurity using The Hunger Vital Sign. </a:t>
            </a:r>
          </a:p>
          <a:p>
            <a:pPr fontAlgn="base">
              <a:lnSpc>
                <a:spcPct val="90000"/>
              </a:lnSpc>
            </a:pPr>
            <a:r>
              <a:rPr lang="en-US" sz="2700" b="0" i="0" dirty="0">
                <a:effectLst/>
              </a:rPr>
              <a:t>Households are considered at risk if they answer either or both of the following statements as “often true” or “sometimes true”  </a:t>
            </a:r>
          </a:p>
          <a:p>
            <a:pPr>
              <a:lnSpc>
                <a:spcPct val="90000"/>
              </a:lnSpc>
            </a:pPr>
            <a:endParaRPr lang="en-US" sz="2700" dirty="0"/>
          </a:p>
        </p:txBody>
      </p:sp>
      <p:sp>
        <p:nvSpPr>
          <p:cNvPr id="4" name="Content Placeholder 3">
            <a:extLst>
              <a:ext uri="{FF2B5EF4-FFF2-40B4-BE49-F238E27FC236}">
                <a16:creationId xmlns:a16="http://schemas.microsoft.com/office/drawing/2014/main" id="{29CBCD2B-CA9B-7DD5-4183-4C13CDBC2CB9}"/>
              </a:ext>
            </a:extLst>
          </p:cNvPr>
          <p:cNvSpPr>
            <a:spLocks noGrp="1"/>
          </p:cNvSpPr>
          <p:nvPr>
            <p:ph sz="quarter" idx="3"/>
          </p:nvPr>
        </p:nvSpPr>
        <p:spPr>
          <a:xfrm>
            <a:off x="4645025" y="3922713"/>
            <a:ext cx="4037013" cy="2935287"/>
          </a:xfrm>
        </p:spPr>
        <p:txBody>
          <a:bodyPr>
            <a:normAutofit/>
          </a:bodyPr>
          <a:lstStyle/>
          <a:p>
            <a:pPr fontAlgn="base">
              <a:lnSpc>
                <a:spcPct val="90000"/>
              </a:lnSpc>
            </a:pPr>
            <a:r>
              <a:rPr lang="en-US" sz="2400" b="0" i="0" dirty="0">
                <a:effectLst/>
              </a:rPr>
              <a:t>“Within the past 12 months, we worried whether our food would run out before we got money to buy more.”</a:t>
            </a:r>
          </a:p>
          <a:p>
            <a:pPr fontAlgn="base">
              <a:lnSpc>
                <a:spcPct val="90000"/>
              </a:lnSpc>
              <a:buFont typeface="Arial" panose="020B0604020202020204" pitchFamily="34" charset="0"/>
              <a:buChar char="•"/>
            </a:pPr>
            <a:r>
              <a:rPr lang="en-US" sz="2400" b="0" i="0" dirty="0">
                <a:effectLst/>
              </a:rPr>
              <a:t>“Within the past 12 months, the food we bought just didn’t last, and we didn’t have money to get more.”</a:t>
            </a:r>
          </a:p>
          <a:p>
            <a:pPr>
              <a:lnSpc>
                <a:spcPct val="90000"/>
              </a:lnSpc>
            </a:pPr>
            <a:endParaRPr lang="en-US" sz="1800" dirty="0"/>
          </a:p>
        </p:txBody>
      </p:sp>
      <p:pic>
        <p:nvPicPr>
          <p:cNvPr id="5" name="Picture 4" descr="Volunteers distributing food in kitchen">
            <a:extLst>
              <a:ext uri="{FF2B5EF4-FFF2-40B4-BE49-F238E27FC236}">
                <a16:creationId xmlns:a16="http://schemas.microsoft.com/office/drawing/2014/main" id="{DD1C7B30-B508-84B8-9B0B-6191C45AE7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598613"/>
            <a:ext cx="3232211" cy="2154807"/>
          </a:xfrm>
          <a:prstGeom prst="rect">
            <a:avLst/>
          </a:prstGeom>
        </p:spPr>
      </p:pic>
    </p:spTree>
    <p:extLst>
      <p:ext uri="{BB962C8B-B14F-4D97-AF65-F5344CB8AC3E}">
        <p14:creationId xmlns:p14="http://schemas.microsoft.com/office/powerpoint/2010/main" val="357075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88A4-605E-EDCA-F143-31AEEE177A16}"/>
              </a:ext>
            </a:extLst>
          </p:cNvPr>
          <p:cNvSpPr>
            <a:spLocks noGrp="1"/>
          </p:cNvSpPr>
          <p:nvPr>
            <p:ph type="title"/>
          </p:nvPr>
        </p:nvSpPr>
        <p:spPr>
          <a:xfrm>
            <a:off x="458787" y="237107"/>
            <a:ext cx="8226425" cy="905893"/>
          </a:xfrm>
        </p:spPr>
        <p:txBody>
          <a:bodyPr/>
          <a:lstStyle/>
          <a:p>
            <a:r>
              <a:rPr lang="en-US" dirty="0"/>
              <a:t>Healthy Lower Cost Foods</a:t>
            </a:r>
          </a:p>
        </p:txBody>
      </p:sp>
      <p:sp>
        <p:nvSpPr>
          <p:cNvPr id="3" name="Content Placeholder 2">
            <a:extLst>
              <a:ext uri="{FF2B5EF4-FFF2-40B4-BE49-F238E27FC236}">
                <a16:creationId xmlns:a16="http://schemas.microsoft.com/office/drawing/2014/main" id="{D72B9E73-D1CA-1798-9E2E-2BA3A0BDE849}"/>
              </a:ext>
            </a:extLst>
          </p:cNvPr>
          <p:cNvSpPr>
            <a:spLocks noGrp="1"/>
          </p:cNvSpPr>
          <p:nvPr>
            <p:ph sz="half" idx="1"/>
          </p:nvPr>
        </p:nvSpPr>
        <p:spPr>
          <a:xfrm>
            <a:off x="486104" y="1295400"/>
            <a:ext cx="4037012" cy="5181600"/>
          </a:xfrm>
        </p:spPr>
        <p:txBody>
          <a:bodyPr>
            <a:normAutofit fontScale="92500" lnSpcReduction="20000"/>
          </a:bodyPr>
          <a:lstStyle/>
          <a:p>
            <a:r>
              <a:rPr lang="en-US" dirty="0"/>
              <a:t>Beans</a:t>
            </a:r>
          </a:p>
          <a:p>
            <a:r>
              <a:rPr lang="en-US" dirty="0"/>
              <a:t>Lentils</a:t>
            </a:r>
          </a:p>
          <a:p>
            <a:r>
              <a:rPr lang="en-US" dirty="0"/>
              <a:t>Frozen vegetable and fruits</a:t>
            </a:r>
          </a:p>
          <a:p>
            <a:r>
              <a:rPr lang="en-US" dirty="0"/>
              <a:t>Canned veggies and fruit</a:t>
            </a:r>
          </a:p>
          <a:p>
            <a:r>
              <a:rPr lang="en-US" dirty="0"/>
              <a:t>Milk</a:t>
            </a:r>
          </a:p>
          <a:p>
            <a:r>
              <a:rPr lang="en-US" dirty="0"/>
              <a:t>Yogurt tubs</a:t>
            </a:r>
          </a:p>
          <a:p>
            <a:r>
              <a:rPr lang="en-US" dirty="0"/>
              <a:t>Oatmeal</a:t>
            </a:r>
          </a:p>
          <a:p>
            <a:r>
              <a:rPr lang="en-US" dirty="0"/>
              <a:t>Corn tortillas</a:t>
            </a:r>
          </a:p>
          <a:p>
            <a:r>
              <a:rPr lang="en-US" dirty="0"/>
              <a:t>Salsa</a:t>
            </a:r>
          </a:p>
          <a:p>
            <a:pPr marL="0" indent="0">
              <a:buNone/>
            </a:pPr>
            <a:endParaRPr lang="en-US" dirty="0"/>
          </a:p>
        </p:txBody>
      </p:sp>
      <p:sp>
        <p:nvSpPr>
          <p:cNvPr id="4" name="Content Placeholder 3">
            <a:extLst>
              <a:ext uri="{FF2B5EF4-FFF2-40B4-BE49-F238E27FC236}">
                <a16:creationId xmlns:a16="http://schemas.microsoft.com/office/drawing/2014/main" id="{742DEDD5-4A25-145E-7B6F-C8A853FF2DA7}"/>
              </a:ext>
            </a:extLst>
          </p:cNvPr>
          <p:cNvSpPr>
            <a:spLocks noGrp="1"/>
          </p:cNvSpPr>
          <p:nvPr>
            <p:ph sz="quarter" idx="2"/>
          </p:nvPr>
        </p:nvSpPr>
        <p:spPr>
          <a:xfrm>
            <a:off x="6344727" y="4089986"/>
            <a:ext cx="2743200" cy="2095500"/>
          </a:xfrm>
        </p:spPr>
        <p:txBody>
          <a:bodyPr>
            <a:normAutofit lnSpcReduction="10000"/>
          </a:bodyPr>
          <a:lstStyle/>
          <a:p>
            <a:r>
              <a:rPr lang="en-US" dirty="0"/>
              <a:t>Soups – homemade or canned</a:t>
            </a:r>
          </a:p>
          <a:p>
            <a:r>
              <a:rPr lang="en-US" dirty="0"/>
              <a:t>Chili</a:t>
            </a:r>
          </a:p>
          <a:p>
            <a:endParaRPr lang="en-US" dirty="0"/>
          </a:p>
        </p:txBody>
      </p:sp>
      <p:sp>
        <p:nvSpPr>
          <p:cNvPr id="5" name="Content Placeholder 4">
            <a:extLst>
              <a:ext uri="{FF2B5EF4-FFF2-40B4-BE49-F238E27FC236}">
                <a16:creationId xmlns:a16="http://schemas.microsoft.com/office/drawing/2014/main" id="{96224CD3-411A-CCAF-7675-62A9999CEECF}"/>
              </a:ext>
            </a:extLst>
          </p:cNvPr>
          <p:cNvSpPr>
            <a:spLocks noGrp="1"/>
          </p:cNvSpPr>
          <p:nvPr>
            <p:ph sz="quarter" idx="3"/>
          </p:nvPr>
        </p:nvSpPr>
        <p:spPr>
          <a:xfrm>
            <a:off x="4876800" y="1295400"/>
            <a:ext cx="4037013" cy="2662237"/>
          </a:xfrm>
        </p:spPr>
        <p:txBody>
          <a:bodyPr>
            <a:normAutofit fontScale="92500" lnSpcReduction="20000"/>
          </a:bodyPr>
          <a:lstStyle/>
          <a:p>
            <a:r>
              <a:rPr lang="en-US" dirty="0"/>
              <a:t>Fruits &amp; Veggies in season</a:t>
            </a:r>
          </a:p>
          <a:p>
            <a:r>
              <a:rPr lang="en-US" dirty="0"/>
              <a:t>Brown rice</a:t>
            </a:r>
          </a:p>
          <a:p>
            <a:r>
              <a:rPr lang="en-US" dirty="0"/>
              <a:t>Pasta/ sauce</a:t>
            </a:r>
          </a:p>
          <a:p>
            <a:r>
              <a:rPr lang="en-US" dirty="0"/>
              <a:t>Peanut butter</a:t>
            </a:r>
          </a:p>
          <a:p>
            <a:r>
              <a:rPr lang="en-US" dirty="0"/>
              <a:t>Canned tuna</a:t>
            </a:r>
          </a:p>
        </p:txBody>
      </p:sp>
      <p:pic>
        <p:nvPicPr>
          <p:cNvPr id="11" name="Picture 10">
            <a:extLst>
              <a:ext uri="{FF2B5EF4-FFF2-40B4-BE49-F238E27FC236}">
                <a16:creationId xmlns:a16="http://schemas.microsoft.com/office/drawing/2014/main" id="{CDEFE573-5050-B307-1425-BFD1AC189207}"/>
              </a:ext>
            </a:extLst>
          </p:cNvPr>
          <p:cNvPicPr>
            <a:picLocks noChangeAspect="1"/>
          </p:cNvPicPr>
          <p:nvPr/>
        </p:nvPicPr>
        <p:blipFill>
          <a:blip r:embed="rId2"/>
          <a:stretch>
            <a:fillRect/>
          </a:stretch>
        </p:blipFill>
        <p:spPr>
          <a:xfrm>
            <a:off x="4136514" y="4091424"/>
            <a:ext cx="2208213" cy="2300865"/>
          </a:xfrm>
          <a:prstGeom prst="rect">
            <a:avLst/>
          </a:prstGeom>
        </p:spPr>
      </p:pic>
      <p:sp>
        <p:nvSpPr>
          <p:cNvPr id="12" name="TextBox 11">
            <a:extLst>
              <a:ext uri="{FF2B5EF4-FFF2-40B4-BE49-F238E27FC236}">
                <a16:creationId xmlns:a16="http://schemas.microsoft.com/office/drawing/2014/main" id="{00943FE8-D50A-92AB-1B0A-80BA6FC75A33}"/>
              </a:ext>
            </a:extLst>
          </p:cNvPr>
          <p:cNvSpPr txBox="1"/>
          <p:nvPr/>
        </p:nvSpPr>
        <p:spPr>
          <a:xfrm>
            <a:off x="4123574" y="6400760"/>
            <a:ext cx="2589214" cy="369332"/>
          </a:xfrm>
          <a:prstGeom prst="rect">
            <a:avLst/>
          </a:prstGeom>
          <a:noFill/>
        </p:spPr>
        <p:txBody>
          <a:bodyPr wrap="square" rtlCol="0">
            <a:spAutoFit/>
          </a:bodyPr>
          <a:lstStyle/>
          <a:p>
            <a:r>
              <a:rPr lang="en-US" dirty="0"/>
              <a:t>www.DiabetesEd.net</a:t>
            </a:r>
          </a:p>
        </p:txBody>
      </p:sp>
      <p:pic>
        <p:nvPicPr>
          <p:cNvPr id="14" name="Picture 13" descr="A screenshot of a video game&#10;&#10;Description automatically generated with medium confidence">
            <a:extLst>
              <a:ext uri="{FF2B5EF4-FFF2-40B4-BE49-F238E27FC236}">
                <a16:creationId xmlns:a16="http://schemas.microsoft.com/office/drawing/2014/main" id="{2BF4BF9D-F522-8807-1967-2553C7BC5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152" y="6252438"/>
            <a:ext cx="2267716" cy="472441"/>
          </a:xfrm>
          <a:prstGeom prst="rect">
            <a:avLst/>
          </a:prstGeom>
        </p:spPr>
      </p:pic>
    </p:spTree>
    <p:extLst>
      <p:ext uri="{BB962C8B-B14F-4D97-AF65-F5344CB8AC3E}">
        <p14:creationId xmlns:p14="http://schemas.microsoft.com/office/powerpoint/2010/main" val="1329577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D76703-862D-4989-B5C5-28D50902FD05}"/>
              </a:ext>
            </a:extLst>
          </p:cNvPr>
          <p:cNvSpPr txBox="1"/>
          <p:nvPr/>
        </p:nvSpPr>
        <p:spPr>
          <a:xfrm>
            <a:off x="6553200" y="2857907"/>
            <a:ext cx="1981200" cy="1477328"/>
          </a:xfrm>
          <a:prstGeom prst="rect">
            <a:avLst/>
          </a:prstGeom>
          <a:noFill/>
        </p:spPr>
        <p:txBody>
          <a:bodyPr wrap="square" rtlCol="0">
            <a:spAutoFit/>
          </a:bodyPr>
          <a:lstStyle/>
          <a:p>
            <a:r>
              <a:rPr lang="en-US" dirty="0">
                <a:solidFill>
                  <a:srgbClr val="0070C0"/>
                </a:solidFill>
              </a:rPr>
              <a:t>If type 1, may need some insulin coverage for high fat / protein meals</a:t>
            </a:r>
          </a:p>
        </p:txBody>
      </p:sp>
    </p:spTree>
    <p:custDataLst>
      <p:tags r:id="rId1"/>
    </p:custDataLst>
    <p:extLst>
      <p:ext uri="{BB962C8B-B14F-4D97-AF65-F5344CB8AC3E}">
        <p14:creationId xmlns:p14="http://schemas.microsoft.com/office/powerpoint/2010/main" val="13551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a:latin typeface="Tahoma" pitchFamily="34" charset="0"/>
              </a:rPr>
              <a:t>Carbs affect Post meal Blood Glucose</a:t>
            </a:r>
          </a:p>
        </p:txBody>
      </p:sp>
      <p:sp>
        <p:nvSpPr>
          <p:cNvPr id="1853443" name="Content Placeholder 2"/>
          <p:cNvSpPr>
            <a:spLocks noGrp="1"/>
          </p:cNvSpPr>
          <p:nvPr>
            <p:ph sz="quarter" idx="1"/>
          </p:nvPr>
        </p:nvSpPr>
        <p:spPr>
          <a:xfrm>
            <a:off x="457200" y="1447800"/>
            <a:ext cx="4495800" cy="4709160"/>
          </a:xfrm>
        </p:spPr>
        <p:txBody>
          <a:bodyPr/>
          <a:lstStyle/>
          <a:p>
            <a:pPr eaLnBrk="1" hangingPunct="1">
              <a:buFont typeface="Courier New" pitchFamily="49" charset="0"/>
              <a:buChar char="o"/>
              <a:defRPr/>
            </a:pPr>
            <a:r>
              <a:rPr lang="en-US" dirty="0"/>
              <a:t>No ideal amount of daily carb intake</a:t>
            </a:r>
          </a:p>
          <a:p>
            <a:pPr eaLnBrk="1" hangingPunct="1">
              <a:buFont typeface="Courier New" pitchFamily="49" charset="0"/>
              <a:buChar char="o"/>
              <a:defRPr/>
            </a:pPr>
            <a:r>
              <a:rPr lang="en-US" dirty="0"/>
              <a:t>However, monitoring carb intake and available insulin are key strategies for post meal blood glucose.</a:t>
            </a:r>
          </a:p>
          <a:p>
            <a:pPr eaLnBrk="1" hangingPunct="1">
              <a:buFont typeface="Courier New" pitchFamily="49" charset="0"/>
              <a:buChar char="o"/>
              <a:defRPr/>
            </a:pPr>
            <a:endParaRPr lang="en-US" dirty="0"/>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657600" cy="29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lvl="0"/>
            <a:r>
              <a:rPr lang="en-US" dirty="0"/>
              <a:t>Mary can’t figure out why her BG always spikes after breakfast. How many grams of carb is in the following breakfast? I cup of plain oatmeal, ½ cup of milk, 2 Tbsp raisins, and 2 eggs with salsa?</a:t>
            </a:r>
          </a:p>
          <a:p>
            <a:pPr marL="788670" lvl="1" indent="-514350">
              <a:buFont typeface="+mj-lt"/>
              <a:buAutoNum type="alphaLcPeriod"/>
            </a:pPr>
            <a:r>
              <a:rPr lang="en-US" sz="2800" dirty="0"/>
              <a:t>57 </a:t>
            </a:r>
            <a:r>
              <a:rPr lang="en-US" sz="2800" dirty="0" err="1"/>
              <a:t>gms</a:t>
            </a:r>
            <a:endParaRPr lang="en-US" sz="2800" dirty="0"/>
          </a:p>
          <a:p>
            <a:pPr marL="788670" lvl="1" indent="-514350">
              <a:buFont typeface="+mj-lt"/>
              <a:buAutoNum type="alphaLcPeriod"/>
            </a:pPr>
            <a:r>
              <a:rPr lang="en-US" sz="2800" dirty="0"/>
              <a:t>36 </a:t>
            </a:r>
            <a:r>
              <a:rPr lang="en-US" sz="2800" dirty="0" err="1"/>
              <a:t>gms</a:t>
            </a:r>
            <a:endParaRPr lang="en-US" sz="2800" dirty="0"/>
          </a:p>
          <a:p>
            <a:pPr marL="788670" lvl="1" indent="-514350">
              <a:buFont typeface="+mj-lt"/>
              <a:buAutoNum type="alphaLcPeriod"/>
            </a:pPr>
            <a:r>
              <a:rPr lang="en-US" sz="2800" dirty="0"/>
              <a:t>51 </a:t>
            </a:r>
            <a:r>
              <a:rPr lang="en-US" sz="2800" dirty="0" err="1"/>
              <a:t>gms</a:t>
            </a:r>
            <a:endParaRPr lang="en-US" sz="2800" dirty="0"/>
          </a:p>
          <a:p>
            <a:pPr marL="788670" lvl="1" indent="-514350">
              <a:buFont typeface="+mj-lt"/>
              <a:buAutoNum type="alphaLcPeriod"/>
            </a:pPr>
            <a:r>
              <a:rPr lang="en-US" sz="2800" dirty="0"/>
              <a:t>37 </a:t>
            </a:r>
            <a:r>
              <a:rPr lang="en-US" sz="2800" dirty="0" err="1"/>
              <a:t>gms</a:t>
            </a:r>
            <a:endParaRPr lang="en-US" sz="2800" dirty="0"/>
          </a:p>
        </p:txBody>
      </p:sp>
      <p:pic>
        <p:nvPicPr>
          <p:cNvPr id="4" name="Picture 3"/>
          <p:cNvPicPr>
            <a:picLocks noChangeAspect="1"/>
          </p:cNvPicPr>
          <p:nvPr/>
        </p:nvPicPr>
        <p:blipFill>
          <a:blip r:embed="rId3"/>
          <a:stretch>
            <a:fillRect/>
          </a:stretch>
        </p:blipFill>
        <p:spPr>
          <a:xfrm>
            <a:off x="6152644" y="1295400"/>
            <a:ext cx="2514600" cy="24447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8944" y="3962400"/>
            <a:ext cx="741000" cy="1393080"/>
          </a:xfrm>
          <a:prstGeom prst="rect">
            <a:avLst/>
          </a:prstGeom>
        </p:spPr>
      </p:pic>
      <p:sp>
        <p:nvSpPr>
          <p:cNvPr id="6" name="TextBox 5">
            <a:extLst>
              <a:ext uri="{FF2B5EF4-FFF2-40B4-BE49-F238E27FC236}">
                <a16:creationId xmlns:a16="http://schemas.microsoft.com/office/drawing/2014/main" id="{46E4F139-05CB-4B9E-AE62-34C15206A041}"/>
              </a:ext>
            </a:extLst>
          </p:cNvPr>
          <p:cNvSpPr txBox="1"/>
          <p:nvPr/>
        </p:nvSpPr>
        <p:spPr>
          <a:xfrm>
            <a:off x="3200400" y="5873095"/>
            <a:ext cx="4876800" cy="461665"/>
          </a:xfrm>
          <a:prstGeom prst="rect">
            <a:avLst/>
          </a:prstGeom>
          <a:noFill/>
        </p:spPr>
        <p:txBody>
          <a:bodyPr wrap="square" rtlCol="0">
            <a:spAutoFit/>
          </a:bodyPr>
          <a:lstStyle/>
          <a:p>
            <a:r>
              <a:rPr lang="en-US" sz="2400" dirty="0">
                <a:solidFill>
                  <a:srgbClr val="C00000"/>
                </a:solidFill>
              </a:rPr>
              <a:t>30gms, 6gms, 15 </a:t>
            </a:r>
            <a:r>
              <a:rPr lang="en-US" sz="2400" dirty="0" err="1">
                <a:solidFill>
                  <a:srgbClr val="C00000"/>
                </a:solidFill>
              </a:rPr>
              <a:t>gms</a:t>
            </a:r>
            <a:r>
              <a:rPr lang="en-US" sz="2400" dirty="0">
                <a:solidFill>
                  <a:srgbClr val="C00000"/>
                </a:solidFill>
              </a:rPr>
              <a:t> = 51 </a:t>
            </a:r>
            <a:r>
              <a:rPr lang="en-US" sz="2400" dirty="0" err="1">
                <a:solidFill>
                  <a:srgbClr val="C00000"/>
                </a:solidFill>
              </a:rPr>
              <a:t>gms</a:t>
            </a:r>
            <a:endParaRPr lang="en-US" sz="2400" dirty="0">
              <a:solidFill>
                <a:srgbClr val="C00000"/>
              </a:solidFill>
            </a:endParaRPr>
          </a:p>
        </p:txBody>
      </p:sp>
      <p:sp>
        <p:nvSpPr>
          <p:cNvPr id="7" name="Oval 6">
            <a:extLst>
              <a:ext uri="{FF2B5EF4-FFF2-40B4-BE49-F238E27FC236}">
                <a16:creationId xmlns:a16="http://schemas.microsoft.com/office/drawing/2014/main" id="{CE8E9391-ADF8-4D9B-9191-F8D10B11E401}"/>
              </a:ext>
            </a:extLst>
          </p:cNvPr>
          <p:cNvSpPr/>
          <p:nvPr/>
        </p:nvSpPr>
        <p:spPr>
          <a:xfrm>
            <a:off x="457200" y="5029200"/>
            <a:ext cx="2647444" cy="486755"/>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custDataLst>
      <p:tags r:id="rId1"/>
    </p:custDataLst>
    <p:extLst>
      <p:ext uri="{BB962C8B-B14F-4D97-AF65-F5344CB8AC3E}">
        <p14:creationId xmlns:p14="http://schemas.microsoft.com/office/powerpoint/2010/main" val="32058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r">
              <a:buNone/>
              <a:defRPr/>
            </a:pPr>
            <a:r>
              <a:rPr lang="en-US" sz="2400" dirty="0"/>
              <a:t>		           </a:t>
            </a:r>
            <a:r>
              <a:rPr lang="en-US" sz="2400" dirty="0">
                <a:solidFill>
                  <a:schemeClr val="tx2">
                    <a:lumMod val="75000"/>
                  </a:schemeClr>
                </a:solidFill>
              </a:rPr>
              <a:t>Carbs affect Post Meal Blood Glucose</a:t>
            </a:r>
          </a:p>
          <a:p>
            <a:pPr algn="r">
              <a:buNone/>
              <a:defRPr/>
            </a:pPr>
            <a:r>
              <a:rPr lang="en-US" sz="2400" dirty="0">
                <a:solidFill>
                  <a:schemeClr val="tx2">
                    <a:lumMod val="75000"/>
                  </a:schemeClr>
                </a:solidFill>
              </a:rPr>
              <a:t>Not for exam, just a framework</a:t>
            </a:r>
          </a:p>
          <a:p>
            <a:pPr algn="r">
              <a:buNone/>
              <a:defRPr/>
            </a:pPr>
            <a:r>
              <a:rPr lang="en-US" sz="2400" dirty="0">
                <a:solidFill>
                  <a:schemeClr val="tx2">
                    <a:lumMod val="75000"/>
                  </a:schemeClr>
                </a:solidFill>
              </a:rPr>
              <a:t>RDA – at least 130 </a:t>
            </a:r>
            <a:r>
              <a:rPr lang="en-US" sz="2400" dirty="0" err="1">
                <a:solidFill>
                  <a:schemeClr val="tx2">
                    <a:lumMod val="75000"/>
                  </a:schemeClr>
                </a:solidFill>
              </a:rPr>
              <a:t>gms</a:t>
            </a:r>
            <a:r>
              <a:rPr lang="en-US" sz="2400" dirty="0">
                <a:solidFill>
                  <a:schemeClr val="tx2">
                    <a:lumMod val="75000"/>
                  </a:schemeClr>
                </a:solidFill>
              </a:rPr>
              <a:t> of Carb a day </a:t>
            </a: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1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Exchange List</a:t>
            </a:r>
          </a:p>
        </p:txBody>
      </p:sp>
      <p:pic>
        <p:nvPicPr>
          <p:cNvPr id="4" name="Content Placeholder 3"/>
          <p:cNvPicPr>
            <a:picLocks noGrp="1" noChangeAspect="1"/>
          </p:cNvPicPr>
          <p:nvPr>
            <p:ph sz="quarter" idx="1"/>
          </p:nvPr>
        </p:nvPicPr>
        <p:blipFill>
          <a:blip r:embed="rId3"/>
          <a:stretch>
            <a:fillRect/>
          </a:stretch>
        </p:blipFill>
        <p:spPr>
          <a:xfrm>
            <a:off x="535504" y="1219200"/>
            <a:ext cx="8072992" cy="4937125"/>
          </a:xfrm>
          <a:prstGeom prst="rect">
            <a:avLst/>
          </a:prstGeom>
        </p:spPr>
      </p:pic>
    </p:spTree>
    <p:custDataLst>
      <p:tags r:id="rId1"/>
    </p:custDataLst>
    <p:extLst>
      <p:ext uri="{BB962C8B-B14F-4D97-AF65-F5344CB8AC3E}">
        <p14:creationId xmlns:p14="http://schemas.microsoft.com/office/powerpoint/2010/main" val="53595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1/3 cup </a:t>
            </a:r>
          </a:p>
          <a:p>
            <a:pPr algn="ctr" eaLnBrk="1" hangingPunct="1"/>
            <a:r>
              <a:rPr lang="en-US" sz="1400" dirty="0">
                <a:latin typeface="Tahoma" pitchFamily="34" charset="0"/>
                <a:cs typeface="Times New Roman" pitchFamily="18" charset="0"/>
              </a:rPr>
              <a:t>cooked beans</a:t>
            </a:r>
            <a:endParaRPr lang="en-US" sz="1400" dirty="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2372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243806"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036217" y="5215732"/>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219" y="5389323"/>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6096"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43109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BB5F-B3A7-F5DE-F24B-587C0DF51F28}"/>
              </a:ext>
            </a:extLst>
          </p:cNvPr>
          <p:cNvSpPr>
            <a:spLocks noGrp="1"/>
          </p:cNvSpPr>
          <p:nvPr>
            <p:ph type="title"/>
          </p:nvPr>
        </p:nvSpPr>
        <p:spPr>
          <a:xfrm>
            <a:off x="457200" y="191869"/>
            <a:ext cx="8229600" cy="1371600"/>
          </a:xfrm>
        </p:spPr>
        <p:txBody>
          <a:bodyPr>
            <a:normAutofit fontScale="90000"/>
          </a:bodyPr>
          <a:lstStyle/>
          <a:p>
            <a:r>
              <a:rPr lang="en-US" dirty="0"/>
              <a:t>Only 1 in 10 eating enough Fruits and Vegetables</a:t>
            </a:r>
          </a:p>
        </p:txBody>
      </p:sp>
      <p:pic>
        <p:nvPicPr>
          <p:cNvPr id="5" name="Content Placeholder 4">
            <a:extLst>
              <a:ext uri="{FF2B5EF4-FFF2-40B4-BE49-F238E27FC236}">
                <a16:creationId xmlns:a16="http://schemas.microsoft.com/office/drawing/2014/main" id="{A870369C-88A9-1D0B-AB9B-04EAB91DC7BD}"/>
              </a:ext>
            </a:extLst>
          </p:cNvPr>
          <p:cNvPicPr>
            <a:picLocks noGrp="1" noChangeAspect="1"/>
          </p:cNvPicPr>
          <p:nvPr>
            <p:ph sz="quarter" idx="1"/>
          </p:nvPr>
        </p:nvPicPr>
        <p:blipFill>
          <a:blip r:embed="rId2"/>
          <a:stretch>
            <a:fillRect/>
          </a:stretch>
        </p:blipFill>
        <p:spPr>
          <a:xfrm>
            <a:off x="548875" y="1735860"/>
            <a:ext cx="3769178" cy="2749876"/>
          </a:xfrm>
        </p:spPr>
      </p:pic>
      <p:pic>
        <p:nvPicPr>
          <p:cNvPr id="1026" name="Picture 2" descr="A man shopping for fresh fruit">
            <a:extLst>
              <a:ext uri="{FF2B5EF4-FFF2-40B4-BE49-F238E27FC236}">
                <a16:creationId xmlns:a16="http://schemas.microsoft.com/office/drawing/2014/main" id="{52824323-DEBE-ED64-266F-59CE4747E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61" y="1888260"/>
            <a:ext cx="3930391" cy="2597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B09562-B7F7-FCB2-8FEB-E5B58F47C337}"/>
              </a:ext>
            </a:extLst>
          </p:cNvPr>
          <p:cNvSpPr txBox="1"/>
          <p:nvPr/>
        </p:nvSpPr>
        <p:spPr>
          <a:xfrm>
            <a:off x="527309" y="4687669"/>
            <a:ext cx="8458200" cy="646331"/>
          </a:xfrm>
          <a:prstGeom prst="rect">
            <a:avLst/>
          </a:prstGeom>
          <a:noFill/>
        </p:spPr>
        <p:txBody>
          <a:bodyPr wrap="square">
            <a:spAutoFit/>
          </a:bodyPr>
          <a:lstStyle/>
          <a:p>
            <a:r>
              <a:rPr lang="en-US" dirty="0"/>
              <a:t>https://www.cdc.gov/nccdphp/dnpao/division-information/media-tools/adults-fruits-vegetables.html</a:t>
            </a:r>
          </a:p>
        </p:txBody>
      </p:sp>
    </p:spTree>
    <p:extLst>
      <p:ext uri="{BB962C8B-B14F-4D97-AF65-F5344CB8AC3E}">
        <p14:creationId xmlns:p14="http://schemas.microsoft.com/office/powerpoint/2010/main" val="6960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7A11-AAB7-CF41-F589-DE648F620020}"/>
              </a:ext>
            </a:extLst>
          </p:cNvPr>
          <p:cNvSpPr>
            <a:spLocks noGrp="1"/>
          </p:cNvSpPr>
          <p:nvPr>
            <p:ph type="title"/>
          </p:nvPr>
        </p:nvSpPr>
        <p:spPr>
          <a:xfrm>
            <a:off x="533400" y="112009"/>
            <a:ext cx="8229600" cy="934258"/>
          </a:xfrm>
        </p:spPr>
        <p:txBody>
          <a:bodyPr>
            <a:normAutofit fontScale="90000"/>
          </a:bodyPr>
          <a:lstStyle/>
          <a:p>
            <a:r>
              <a:rPr lang="en-US" dirty="0"/>
              <a:t>Training Programs – 4 Hours of MNT</a:t>
            </a:r>
          </a:p>
        </p:txBody>
      </p:sp>
      <p:sp>
        <p:nvSpPr>
          <p:cNvPr id="3" name="Content Placeholder 2">
            <a:extLst>
              <a:ext uri="{FF2B5EF4-FFF2-40B4-BE49-F238E27FC236}">
                <a16:creationId xmlns:a16="http://schemas.microsoft.com/office/drawing/2014/main" id="{1C18DA3E-4DCF-978D-6F6C-10E82FCAB21A}"/>
              </a:ext>
            </a:extLst>
          </p:cNvPr>
          <p:cNvSpPr>
            <a:spLocks noGrp="1"/>
          </p:cNvSpPr>
          <p:nvPr>
            <p:ph sz="quarter" idx="1"/>
          </p:nvPr>
        </p:nvSpPr>
        <p:spPr>
          <a:xfrm>
            <a:off x="457200" y="1143000"/>
            <a:ext cx="8077200" cy="5013960"/>
          </a:xfrm>
        </p:spPr>
        <p:txBody>
          <a:bodyPr/>
          <a:lstStyle/>
          <a:p>
            <a:r>
              <a:rPr lang="en-US" dirty="0"/>
              <a:t>Virtual DiabetesEd Training Course 2023</a:t>
            </a:r>
          </a:p>
          <a:p>
            <a:endParaRPr lang="en-US" dirty="0"/>
          </a:p>
          <a:p>
            <a:endParaRPr lang="en-US" dirty="0"/>
          </a:p>
        </p:txBody>
      </p:sp>
      <p:pic>
        <p:nvPicPr>
          <p:cNvPr id="10" name="Picture 9">
            <a:extLst>
              <a:ext uri="{FF2B5EF4-FFF2-40B4-BE49-F238E27FC236}">
                <a16:creationId xmlns:a16="http://schemas.microsoft.com/office/drawing/2014/main" id="{03DC763B-8BC4-2ECD-5AF7-0EA8BD51193A}"/>
              </a:ext>
            </a:extLst>
          </p:cNvPr>
          <p:cNvPicPr>
            <a:picLocks noChangeAspect="1"/>
          </p:cNvPicPr>
          <p:nvPr/>
        </p:nvPicPr>
        <p:blipFill>
          <a:blip r:embed="rId2"/>
          <a:stretch>
            <a:fillRect/>
          </a:stretch>
        </p:blipFill>
        <p:spPr>
          <a:xfrm>
            <a:off x="880914" y="1764099"/>
            <a:ext cx="4937411" cy="4981892"/>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5A127F03-B66D-F92E-F7D0-700FBC1D3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702" y="6156960"/>
            <a:ext cx="3041412" cy="578428"/>
          </a:xfrm>
          <a:prstGeom prst="rect">
            <a:avLst/>
          </a:prstGeom>
        </p:spPr>
      </p:pic>
    </p:spTree>
    <p:extLst>
      <p:ext uri="{BB962C8B-B14F-4D97-AF65-F5344CB8AC3E}">
        <p14:creationId xmlns:p14="http://schemas.microsoft.com/office/powerpoint/2010/main" val="222609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158557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114200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0503-6526-4120-B0A6-58EC4C075A17}"/>
              </a:ext>
            </a:extLst>
          </p:cNvPr>
          <p:cNvSpPr>
            <a:spLocks noGrp="1"/>
          </p:cNvSpPr>
          <p:nvPr>
            <p:ph type="title"/>
          </p:nvPr>
        </p:nvSpPr>
        <p:spPr>
          <a:xfrm>
            <a:off x="439723" y="381000"/>
            <a:ext cx="8229600" cy="1524000"/>
          </a:xfrm>
        </p:spPr>
        <p:txBody>
          <a:bodyPr>
            <a:normAutofit/>
          </a:bodyPr>
          <a:lstStyle/>
          <a:p>
            <a:r>
              <a:rPr lang="en-US" dirty="0"/>
              <a:t>Eating behavior is strongly linked to emotions</a:t>
            </a:r>
          </a:p>
        </p:txBody>
      </p:sp>
      <p:pic>
        <p:nvPicPr>
          <p:cNvPr id="4" name="Content Placeholder 3">
            <a:extLst>
              <a:ext uri="{FF2B5EF4-FFF2-40B4-BE49-F238E27FC236}">
                <a16:creationId xmlns:a16="http://schemas.microsoft.com/office/drawing/2014/main" id="{A5C61EC7-BBAE-4580-9BAE-AA6ADA9F4DAA}"/>
              </a:ext>
            </a:extLst>
          </p:cNvPr>
          <p:cNvPicPr>
            <a:picLocks noGrp="1" noChangeAspect="1"/>
          </p:cNvPicPr>
          <p:nvPr>
            <p:ph sz="quarter" idx="1"/>
          </p:nvPr>
        </p:nvPicPr>
        <p:blipFill>
          <a:blip r:embed="rId2"/>
          <a:stretch>
            <a:fillRect/>
          </a:stretch>
        </p:blipFill>
        <p:spPr>
          <a:xfrm rot="498564">
            <a:off x="1683407" y="2287091"/>
            <a:ext cx="5553937" cy="3664014"/>
          </a:xfrm>
          <a:prstGeom prst="rect">
            <a:avLst/>
          </a:prstGeom>
        </p:spPr>
      </p:pic>
    </p:spTree>
    <p:extLst>
      <p:ext uri="{BB962C8B-B14F-4D97-AF65-F5344CB8AC3E}">
        <p14:creationId xmlns:p14="http://schemas.microsoft.com/office/powerpoint/2010/main" val="30656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2" y="304800"/>
            <a:ext cx="8458200" cy="869373"/>
          </a:xfrm>
        </p:spPr>
        <p:txBody>
          <a:bodyPr>
            <a:noAutofit/>
          </a:bodyPr>
          <a:lstStyle/>
          <a:p>
            <a:r>
              <a:rPr lang="en-US" sz="3600" dirty="0"/>
              <a:t>Reduce refined Carbs, Added Sugars - ADA</a:t>
            </a:r>
          </a:p>
        </p:txBody>
      </p:sp>
      <p:sp>
        <p:nvSpPr>
          <p:cNvPr id="3" name="Content Placeholder 2"/>
          <p:cNvSpPr>
            <a:spLocks noGrp="1"/>
          </p:cNvSpPr>
          <p:nvPr>
            <p:ph sz="quarter" idx="1"/>
          </p:nvPr>
        </p:nvSpPr>
        <p:spPr>
          <a:xfrm>
            <a:off x="381000" y="1174173"/>
            <a:ext cx="4495800" cy="5562600"/>
          </a:xfrm>
        </p:spPr>
        <p:txBody>
          <a:bodyPr>
            <a:normAutofit lnSpcReduction="10000"/>
          </a:bodyPr>
          <a:lstStyle/>
          <a:p>
            <a:r>
              <a:rPr lang="en-US" dirty="0"/>
              <a:t>To control </a:t>
            </a:r>
            <a:r>
              <a:rPr lang="en-US" dirty="0" err="1"/>
              <a:t>wt</a:t>
            </a:r>
            <a:r>
              <a:rPr lang="en-US" dirty="0"/>
              <a:t>, reduce risk of CVD and fatty liver disease</a:t>
            </a:r>
          </a:p>
          <a:p>
            <a:r>
              <a:rPr lang="en-US" dirty="0"/>
              <a:t> ADA strongly discourages consumption of:</a:t>
            </a:r>
          </a:p>
          <a:p>
            <a:pPr lvl="1"/>
            <a:r>
              <a:rPr lang="en-US" sz="2800" dirty="0"/>
              <a:t>Sugar sweetened beverages</a:t>
            </a:r>
          </a:p>
          <a:p>
            <a:pPr lvl="1"/>
            <a:r>
              <a:rPr lang="en-US" sz="2800" dirty="0"/>
              <a:t>Processed “low-fat” or “non-fat” foods with high amounts of refined grains &amp; added sugar</a:t>
            </a:r>
          </a:p>
          <a:p>
            <a:pPr lvl="1"/>
            <a:endParaRPr lang="en-US" dirty="0"/>
          </a:p>
          <a:p>
            <a:pPr lvl="1"/>
            <a:endParaRPr lang="en-US" dirty="0"/>
          </a:p>
          <a:p>
            <a:pPr lvl="1"/>
            <a:endParaRPr lang="en-US" dirty="0"/>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74057"/>
            <a:ext cx="3747553" cy="28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4169095"/>
            <a:ext cx="3442753" cy="1015663"/>
          </a:xfrm>
          <a:prstGeom prst="rect">
            <a:avLst/>
          </a:prstGeom>
          <a:noFill/>
        </p:spPr>
        <p:txBody>
          <a:bodyPr wrap="square" rtlCol="0">
            <a:spAutoFit/>
          </a:bodyPr>
          <a:lstStyle/>
          <a:p>
            <a:r>
              <a:rPr lang="en-US" sz="2000" i="1" dirty="0"/>
              <a:t>Sugary and processed foods can displace healthier, more nutrient dense food choices</a:t>
            </a:r>
          </a:p>
        </p:txBody>
      </p:sp>
    </p:spTree>
    <p:extLst>
      <p:ext uri="{BB962C8B-B14F-4D97-AF65-F5344CB8AC3E}">
        <p14:creationId xmlns:p14="http://schemas.microsoft.com/office/powerpoint/2010/main" val="385169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635C-5ECC-5D1C-A889-609D649418F2}"/>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E8C545AA-C423-2BBD-372E-F41BAFF45447}"/>
              </a:ext>
            </a:extLst>
          </p:cNvPr>
          <p:cNvSpPr>
            <a:spLocks noGrp="1"/>
          </p:cNvSpPr>
          <p:nvPr>
            <p:ph sz="quarter" idx="1"/>
          </p:nvPr>
        </p:nvSpPr>
        <p:spPr>
          <a:xfrm>
            <a:off x="457200" y="1219200"/>
            <a:ext cx="6553200" cy="4937760"/>
          </a:xfrm>
        </p:spPr>
        <p:txBody>
          <a:bodyPr>
            <a:normAutofit fontScale="92500"/>
          </a:bodyPr>
          <a:lstStyle/>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JR has type 2 diabetes and is trying to lose weight by eating less and moving more. JR asks your advice about drinking diet sodas. Based on the recommendations in the ADA Standards of Care, what is the best the response?</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Sodas that contain non-nutritive sweeteners help with weight loss and increase sugar cravings.</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Try to decrease intake of beverages with non-nutritive sweeteners and increase water intake.</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Drinking beverages with non-nutritive sweeteners is better than drinking sugary beverages.</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Research has found that drinking beverages with nonnutritive sweeteners decreases diabetes risk. </a:t>
            </a:r>
            <a:endParaRPr lang="en-US" sz="24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85DEFBEF-AF78-535C-4734-ECD1A5F52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436" y="1341695"/>
            <a:ext cx="1256489" cy="2362200"/>
          </a:xfrm>
          <a:prstGeom prst="rect">
            <a:avLst/>
          </a:prstGeom>
        </p:spPr>
      </p:pic>
      <p:sp>
        <p:nvSpPr>
          <p:cNvPr id="5" name="Oval 4">
            <a:extLst>
              <a:ext uri="{FF2B5EF4-FFF2-40B4-BE49-F238E27FC236}">
                <a16:creationId xmlns:a16="http://schemas.microsoft.com/office/drawing/2014/main" id="{CBFB06BD-6726-A771-161C-2659EB0AEC55}"/>
              </a:ext>
            </a:extLst>
          </p:cNvPr>
          <p:cNvSpPr/>
          <p:nvPr/>
        </p:nvSpPr>
        <p:spPr>
          <a:xfrm>
            <a:off x="533400" y="3810000"/>
            <a:ext cx="5867400" cy="9906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extLst>
      <p:ext uri="{BB962C8B-B14F-4D97-AF65-F5344CB8AC3E}">
        <p14:creationId xmlns:p14="http://schemas.microsoft.com/office/powerpoint/2010/main" val="208677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Non-Nutritive Sweeteners</a:t>
            </a:r>
          </a:p>
        </p:txBody>
      </p:sp>
      <p:sp>
        <p:nvSpPr>
          <p:cNvPr id="3" name="Content Placeholder 2"/>
          <p:cNvSpPr>
            <a:spLocks noGrp="1"/>
          </p:cNvSpPr>
          <p:nvPr>
            <p:ph sz="quarter" idx="1"/>
          </p:nvPr>
        </p:nvSpPr>
        <p:spPr>
          <a:xfrm>
            <a:off x="457200" y="1219200"/>
            <a:ext cx="4648200" cy="4937760"/>
          </a:xfrm>
        </p:spPr>
        <p:txBody>
          <a:bodyPr>
            <a:normAutofit lnSpcReduction="10000"/>
          </a:bodyPr>
          <a:lstStyle/>
          <a:p>
            <a:r>
              <a:rPr lang="en-US" dirty="0"/>
              <a:t>Use can reduce overall calorie intake if substituting for sugary beverages</a:t>
            </a:r>
          </a:p>
          <a:p>
            <a:r>
              <a:rPr lang="en-US" dirty="0"/>
              <a:t>But overall, people are encouraged to decrease both sweetened and non-sweetened beverages.</a:t>
            </a:r>
          </a:p>
          <a:p>
            <a:r>
              <a:rPr lang="en-US" dirty="0">
                <a:solidFill>
                  <a:schemeClr val="bg2">
                    <a:lumMod val="50000"/>
                  </a:schemeClr>
                </a:solidFill>
              </a:rPr>
              <a:t>Increase Water intake.</a:t>
            </a:r>
          </a:p>
        </p:txBody>
      </p:sp>
      <p:pic>
        <p:nvPicPr>
          <p:cNvPr id="5" name="Picture 4"/>
          <p:cNvPicPr>
            <a:picLocks noChangeAspect="1"/>
          </p:cNvPicPr>
          <p:nvPr/>
        </p:nvPicPr>
        <p:blipFill>
          <a:blip r:embed="rId2"/>
          <a:stretch>
            <a:fillRect/>
          </a:stretch>
        </p:blipFill>
        <p:spPr>
          <a:xfrm>
            <a:off x="5715000" y="1295400"/>
            <a:ext cx="2971800" cy="4267505"/>
          </a:xfrm>
          <a:prstGeom prst="rect">
            <a:avLst/>
          </a:prstGeom>
        </p:spPr>
      </p:pic>
    </p:spTree>
    <p:extLst>
      <p:ext uri="{BB962C8B-B14F-4D97-AF65-F5344CB8AC3E}">
        <p14:creationId xmlns:p14="http://schemas.microsoft.com/office/powerpoint/2010/main" val="212294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Caloric Sweeteners</a:t>
            </a:r>
          </a:p>
        </p:txBody>
      </p:sp>
      <p:sp>
        <p:nvSpPr>
          <p:cNvPr id="3" name="Content Placeholder 2"/>
          <p:cNvSpPr>
            <a:spLocks noGrp="1"/>
          </p:cNvSpPr>
          <p:nvPr>
            <p:ph sz="quarter" idx="1"/>
          </p:nvPr>
        </p:nvSpPr>
        <p:spPr>
          <a:xfrm>
            <a:off x="457200" y="1371600"/>
            <a:ext cx="8305800" cy="4785360"/>
          </a:xfrm>
        </p:spPr>
        <p:txBody>
          <a:bodyPr>
            <a:normAutofit lnSpcReduction="10000"/>
          </a:bodyPr>
          <a:lstStyle/>
          <a:p>
            <a:r>
              <a:rPr lang="en-US" dirty="0"/>
              <a:t>Nutritive sweeteners (sucrose and fructose)</a:t>
            </a:r>
          </a:p>
          <a:p>
            <a:pPr lvl="2"/>
            <a:r>
              <a:rPr lang="en-US" dirty="0"/>
              <a:t>Sucrose does not increase glucose more than </a:t>
            </a:r>
            <a:r>
              <a:rPr lang="en-US" dirty="0" err="1"/>
              <a:t>isocaloric</a:t>
            </a:r>
            <a:r>
              <a:rPr lang="en-US" dirty="0"/>
              <a:t> amounts of starch</a:t>
            </a:r>
          </a:p>
          <a:p>
            <a:pPr lvl="2"/>
            <a:r>
              <a:rPr lang="en-US" dirty="0"/>
              <a:t>Okay to include in meal plan but avoid excess sucrose intake</a:t>
            </a:r>
          </a:p>
          <a:p>
            <a:pPr lvl="2"/>
            <a:r>
              <a:rPr lang="en-US" dirty="0"/>
              <a:t>Fructose as sweetener not recommended since may adversely affect lipids.  Naturally occurring fructose okay.</a:t>
            </a:r>
          </a:p>
          <a:p>
            <a:pPr lvl="2"/>
            <a:endParaRPr lang="en-US" dirty="0"/>
          </a:p>
          <a:p>
            <a:r>
              <a:rPr lang="en-US" dirty="0"/>
              <a:t>Reduced calorie sweeteners (sugar alcohols)</a:t>
            </a:r>
          </a:p>
          <a:p>
            <a:pPr lvl="2"/>
            <a:r>
              <a:rPr lang="en-US" dirty="0"/>
              <a:t>Not completely absorbed, so less calories</a:t>
            </a:r>
          </a:p>
          <a:p>
            <a:pPr lvl="2"/>
            <a:r>
              <a:rPr lang="en-US" dirty="0"/>
              <a:t>Unpleasant side effects, diarrhea, bloating and gas</a:t>
            </a:r>
          </a:p>
          <a:p>
            <a:pPr lvl="2"/>
            <a:r>
              <a:rPr lang="en-US" dirty="0"/>
              <a:t>Sorbitol, </a:t>
            </a:r>
            <a:r>
              <a:rPr lang="en-US" dirty="0" err="1"/>
              <a:t>maltilol</a:t>
            </a:r>
            <a:r>
              <a:rPr lang="en-US" dirty="0"/>
              <a:t>, </a:t>
            </a:r>
            <a:r>
              <a:rPr lang="en-US" dirty="0" err="1"/>
              <a:t>erythritol</a:t>
            </a:r>
            <a:r>
              <a:rPr lang="en-US" dirty="0"/>
              <a:t>, </a:t>
            </a:r>
            <a:r>
              <a:rPr lang="en-US" dirty="0" err="1"/>
              <a:t>isomalt</a:t>
            </a:r>
            <a:r>
              <a:rPr lang="en-US" dirty="0"/>
              <a:t>, xylitol, </a:t>
            </a:r>
            <a:r>
              <a:rPr lang="en-US" dirty="0" err="1"/>
              <a:t>lactitol</a:t>
            </a:r>
            <a:r>
              <a:rPr lang="en-US" dirty="0"/>
              <a:t>, mannitol, </a:t>
            </a:r>
            <a:r>
              <a:rPr lang="en-US" dirty="0" err="1"/>
              <a:t>tagtose</a:t>
            </a:r>
            <a:endParaRPr lang="en-US" dirty="0"/>
          </a:p>
          <a:p>
            <a:pPr lvl="2"/>
            <a:endParaRPr lang="en-US" dirty="0"/>
          </a:p>
          <a:p>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52400"/>
            <a:ext cx="1828800" cy="1219200"/>
          </a:xfrm>
          <a:prstGeom prst="rect">
            <a:avLst/>
          </a:prstGeom>
        </p:spPr>
      </p:pic>
    </p:spTree>
    <p:custDataLst>
      <p:tags r:id="rId1"/>
    </p:custDataLst>
    <p:extLst>
      <p:ext uri="{BB962C8B-B14F-4D97-AF65-F5344CB8AC3E}">
        <p14:creationId xmlns:p14="http://schemas.microsoft.com/office/powerpoint/2010/main" val="307170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0" y="1524000"/>
            <a:ext cx="1981200" cy="2308324"/>
          </a:xfrm>
          <a:prstGeom prst="rect">
            <a:avLst/>
          </a:prstGeom>
          <a:noFill/>
        </p:spPr>
        <p:txBody>
          <a:bodyPr wrap="square" rtlCol="0">
            <a:spAutoFit/>
          </a:bodyPr>
          <a:lstStyle/>
          <a:p>
            <a:r>
              <a:rPr lang="en-US" dirty="0" err="1"/>
              <a:t>Fooducate</a:t>
            </a:r>
            <a:r>
              <a:rPr lang="en-US" dirty="0"/>
              <a:t> App – gives grade and nutrition info.</a:t>
            </a:r>
          </a:p>
          <a:p>
            <a:endParaRPr lang="en-US" dirty="0"/>
          </a:p>
          <a:p>
            <a:r>
              <a:rPr lang="en-US" dirty="0"/>
              <a:t>Sugar Rush gives info on how much added sugar </a:t>
            </a:r>
          </a:p>
        </p:txBody>
      </p:sp>
      <p:pic>
        <p:nvPicPr>
          <p:cNvPr id="3" name="Picture 2"/>
          <p:cNvPicPr>
            <a:picLocks noChangeAspect="1"/>
          </p:cNvPicPr>
          <p:nvPr/>
        </p:nvPicPr>
        <p:blipFill>
          <a:blip r:embed="rId3"/>
          <a:stretch>
            <a:fillRect/>
          </a:stretch>
        </p:blipFill>
        <p:spPr>
          <a:xfrm>
            <a:off x="6413614" y="533400"/>
            <a:ext cx="2399710" cy="1077098"/>
          </a:xfrm>
          <a:prstGeom prst="rect">
            <a:avLst/>
          </a:prstGeom>
        </p:spPr>
      </p:pic>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A20D49-BBDA-4D7C-B409-6C4A367F539A}"/>
              </a:ext>
            </a:extLst>
          </p:cNvPr>
          <p:cNvPicPr>
            <a:picLocks noChangeAspect="1"/>
          </p:cNvPicPr>
          <p:nvPr/>
        </p:nvPicPr>
        <p:blipFill>
          <a:blip r:embed="rId4"/>
          <a:stretch>
            <a:fillRect/>
          </a:stretch>
        </p:blipFill>
        <p:spPr>
          <a:xfrm>
            <a:off x="304800" y="367892"/>
            <a:ext cx="6019800" cy="6118633"/>
          </a:xfrm>
          <a:prstGeom prst="rect">
            <a:avLst/>
          </a:prstGeom>
        </p:spPr>
      </p:pic>
      <p:sp>
        <p:nvSpPr>
          <p:cNvPr id="4" name="TextBox 3"/>
          <p:cNvSpPr txBox="1"/>
          <p:nvPr/>
        </p:nvSpPr>
        <p:spPr>
          <a:xfrm>
            <a:off x="533400" y="5638801"/>
            <a:ext cx="2590800" cy="646331"/>
          </a:xfrm>
          <a:prstGeom prst="rect">
            <a:avLst/>
          </a:prstGeom>
          <a:solidFill>
            <a:schemeClr val="bg1"/>
          </a:solidFill>
        </p:spPr>
        <p:txBody>
          <a:bodyPr wrap="square" rtlCol="0">
            <a:spAutoFit/>
          </a:bodyPr>
          <a:lstStyle/>
          <a:p>
            <a:r>
              <a:rPr lang="en-US" dirty="0"/>
              <a:t>1 tsp sugar =4 </a:t>
            </a:r>
            <a:r>
              <a:rPr lang="en-US" dirty="0" err="1"/>
              <a:t>gms</a:t>
            </a:r>
            <a:endParaRPr lang="en-US" dirty="0"/>
          </a:p>
          <a:p>
            <a:endParaRPr lang="en-US" dirty="0"/>
          </a:p>
        </p:txBody>
      </p:sp>
    </p:spTree>
    <p:custDataLst>
      <p:tags r:id="rId1"/>
    </p:custDataLst>
    <p:extLst>
      <p:ext uri="{BB962C8B-B14F-4D97-AF65-F5344CB8AC3E}">
        <p14:creationId xmlns:p14="http://schemas.microsoft.com/office/powerpoint/2010/main" val="35187918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A70B-BCD4-4EB9-93B1-40EF2E1A6C42}"/>
              </a:ext>
            </a:extLst>
          </p:cNvPr>
          <p:cNvSpPr>
            <a:spLocks noGrp="1"/>
          </p:cNvSpPr>
          <p:nvPr>
            <p:ph type="title"/>
          </p:nvPr>
        </p:nvSpPr>
        <p:spPr>
          <a:xfrm>
            <a:off x="457200" y="152400"/>
            <a:ext cx="8229600" cy="1295400"/>
          </a:xfrm>
        </p:spPr>
        <p:txBody>
          <a:bodyPr>
            <a:normAutofit fontScale="90000"/>
          </a:bodyPr>
          <a:lstStyle/>
          <a:p>
            <a:r>
              <a:rPr lang="en-US" dirty="0"/>
              <a:t>Label – How many Teaspoons of added sugar in the Buns and BBQ sauce?</a:t>
            </a:r>
          </a:p>
        </p:txBody>
      </p:sp>
      <p:pic>
        <p:nvPicPr>
          <p:cNvPr id="5" name="Content Placeholder 4">
            <a:extLst>
              <a:ext uri="{FF2B5EF4-FFF2-40B4-BE49-F238E27FC236}">
                <a16:creationId xmlns:a16="http://schemas.microsoft.com/office/drawing/2014/main" id="{CECC5E84-D93B-4FC3-B4B7-FE8AA4029FD2}"/>
              </a:ext>
            </a:extLst>
          </p:cNvPr>
          <p:cNvPicPr>
            <a:picLocks noGrp="1" noChangeAspect="1"/>
          </p:cNvPicPr>
          <p:nvPr>
            <p:ph sz="quarter" idx="1"/>
          </p:nvPr>
        </p:nvPicPr>
        <p:blipFill>
          <a:blip r:embed="rId2"/>
          <a:stretch>
            <a:fillRect/>
          </a:stretch>
        </p:blipFill>
        <p:spPr>
          <a:xfrm>
            <a:off x="609600" y="1676400"/>
            <a:ext cx="2357572" cy="4937125"/>
          </a:xfrm>
        </p:spPr>
      </p:pic>
      <p:pic>
        <p:nvPicPr>
          <p:cNvPr id="7" name="Picture 6" descr="Table&#10;&#10;Description automatically generated">
            <a:extLst>
              <a:ext uri="{FF2B5EF4-FFF2-40B4-BE49-F238E27FC236}">
                <a16:creationId xmlns:a16="http://schemas.microsoft.com/office/drawing/2014/main" id="{F9E29F70-DE5F-488D-A958-89ADC573D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150" y="1626728"/>
            <a:ext cx="3048000" cy="4895850"/>
          </a:xfrm>
          <a:prstGeom prst="rect">
            <a:avLst/>
          </a:prstGeom>
        </p:spPr>
      </p:pic>
      <p:sp>
        <p:nvSpPr>
          <p:cNvPr id="8" name="Oval 7">
            <a:extLst>
              <a:ext uri="{FF2B5EF4-FFF2-40B4-BE49-F238E27FC236}">
                <a16:creationId xmlns:a16="http://schemas.microsoft.com/office/drawing/2014/main" id="{8DEEF88D-E3FE-4A9D-9973-78F66894985E}"/>
              </a:ext>
            </a:extLst>
          </p:cNvPr>
          <p:cNvSpPr/>
          <p:nvPr/>
        </p:nvSpPr>
        <p:spPr>
          <a:xfrm>
            <a:off x="223972" y="4953000"/>
            <a:ext cx="2743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3B5067-6982-4A5B-8AFA-20D169EE5A80}"/>
              </a:ext>
            </a:extLst>
          </p:cNvPr>
          <p:cNvSpPr/>
          <p:nvPr/>
        </p:nvSpPr>
        <p:spPr>
          <a:xfrm>
            <a:off x="5231950" y="4648200"/>
            <a:ext cx="2743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EE4931-6D80-445D-8B5B-3229E8AB2F72}"/>
              </a:ext>
            </a:extLst>
          </p:cNvPr>
          <p:cNvSpPr txBox="1"/>
          <p:nvPr/>
        </p:nvSpPr>
        <p:spPr>
          <a:xfrm rot="19746497">
            <a:off x="3064579" y="4361349"/>
            <a:ext cx="1295400" cy="646331"/>
          </a:xfrm>
          <a:prstGeom prst="rect">
            <a:avLst/>
          </a:prstGeom>
          <a:noFill/>
        </p:spPr>
        <p:txBody>
          <a:bodyPr wrap="square" rtlCol="0">
            <a:spAutoFit/>
          </a:bodyPr>
          <a:lstStyle/>
          <a:p>
            <a:r>
              <a:rPr lang="en-US" dirty="0">
                <a:solidFill>
                  <a:srgbClr val="0070C0"/>
                </a:solidFill>
              </a:rPr>
              <a:t>1.5 teaspoons</a:t>
            </a:r>
          </a:p>
        </p:txBody>
      </p:sp>
      <p:sp>
        <p:nvSpPr>
          <p:cNvPr id="6" name="TextBox 5">
            <a:extLst>
              <a:ext uri="{FF2B5EF4-FFF2-40B4-BE49-F238E27FC236}">
                <a16:creationId xmlns:a16="http://schemas.microsoft.com/office/drawing/2014/main" id="{8047F49B-270E-47BC-A9FA-F64D511D1D67}"/>
              </a:ext>
            </a:extLst>
          </p:cNvPr>
          <p:cNvSpPr txBox="1"/>
          <p:nvPr/>
        </p:nvSpPr>
        <p:spPr>
          <a:xfrm rot="18909102">
            <a:off x="7574856" y="4297277"/>
            <a:ext cx="1726750" cy="369332"/>
          </a:xfrm>
          <a:prstGeom prst="rect">
            <a:avLst/>
          </a:prstGeom>
          <a:noFill/>
        </p:spPr>
        <p:txBody>
          <a:bodyPr wrap="square" rtlCol="0">
            <a:spAutoFit/>
          </a:bodyPr>
          <a:lstStyle/>
          <a:p>
            <a:r>
              <a:rPr lang="en-US" dirty="0">
                <a:solidFill>
                  <a:srgbClr val="0070C0"/>
                </a:solidFill>
              </a:rPr>
              <a:t>2.5 teaspoons</a:t>
            </a:r>
          </a:p>
        </p:txBody>
      </p:sp>
      <p:sp>
        <p:nvSpPr>
          <p:cNvPr id="10" name="TextBox 9">
            <a:extLst>
              <a:ext uri="{FF2B5EF4-FFF2-40B4-BE49-F238E27FC236}">
                <a16:creationId xmlns:a16="http://schemas.microsoft.com/office/drawing/2014/main" id="{F060F2AF-01F3-44BD-93AF-1C7AC933116D}"/>
              </a:ext>
            </a:extLst>
          </p:cNvPr>
          <p:cNvSpPr txBox="1"/>
          <p:nvPr/>
        </p:nvSpPr>
        <p:spPr>
          <a:xfrm>
            <a:off x="5410200" y="1447800"/>
            <a:ext cx="2819400" cy="369332"/>
          </a:xfrm>
          <a:prstGeom prst="rect">
            <a:avLst/>
          </a:prstGeom>
          <a:noFill/>
        </p:spPr>
        <p:txBody>
          <a:bodyPr wrap="square" rtlCol="0">
            <a:spAutoFit/>
          </a:bodyPr>
          <a:lstStyle/>
          <a:p>
            <a:r>
              <a:rPr lang="en-US" dirty="0"/>
              <a:t>BBQ Sauce </a:t>
            </a:r>
          </a:p>
        </p:txBody>
      </p:sp>
    </p:spTree>
    <p:extLst>
      <p:ext uri="{BB962C8B-B14F-4D97-AF65-F5344CB8AC3E}">
        <p14:creationId xmlns:p14="http://schemas.microsoft.com/office/powerpoint/2010/main" val="254020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D88DE3-BA0D-41FF-A502-3C6D4DE62D57}"/>
              </a:ext>
            </a:extLst>
          </p:cNvPr>
          <p:cNvSpPr>
            <a:spLocks noGrp="1"/>
          </p:cNvSpPr>
          <p:nvPr>
            <p:ph type="title"/>
          </p:nvPr>
        </p:nvSpPr>
        <p:spPr>
          <a:xfrm>
            <a:off x="457200" y="152400"/>
            <a:ext cx="8229600" cy="990600"/>
          </a:xfrm>
        </p:spPr>
        <p:txBody>
          <a:bodyPr/>
          <a:lstStyle/>
          <a:p>
            <a:pPr algn="ctr"/>
            <a:r>
              <a:rPr lang="en-US" dirty="0"/>
              <a:t>Top Diabetes Apps CHEAT Sheet</a:t>
            </a:r>
          </a:p>
        </p:txBody>
      </p:sp>
      <p:pic>
        <p:nvPicPr>
          <p:cNvPr id="7" name="Content Placeholder 6">
            <a:extLst>
              <a:ext uri="{FF2B5EF4-FFF2-40B4-BE49-F238E27FC236}">
                <a16:creationId xmlns:a16="http://schemas.microsoft.com/office/drawing/2014/main" id="{62225B84-96D6-494B-BFF8-829FA0622B02}"/>
              </a:ext>
            </a:extLst>
          </p:cNvPr>
          <p:cNvPicPr>
            <a:picLocks noGrp="1" noChangeAspect="1"/>
          </p:cNvPicPr>
          <p:nvPr>
            <p:ph sz="quarter" idx="1"/>
          </p:nvPr>
        </p:nvPicPr>
        <p:blipFill>
          <a:blip r:embed="rId2"/>
          <a:stretch>
            <a:fillRect/>
          </a:stretch>
        </p:blipFill>
        <p:spPr>
          <a:xfrm>
            <a:off x="609600" y="1219200"/>
            <a:ext cx="7669081" cy="5486400"/>
          </a:xfrm>
        </p:spPr>
      </p:pic>
    </p:spTree>
    <p:extLst>
      <p:ext uri="{BB962C8B-B14F-4D97-AF65-F5344CB8AC3E}">
        <p14:creationId xmlns:p14="http://schemas.microsoft.com/office/powerpoint/2010/main" val="200503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a:bodyPr>
          <a:lstStyle/>
          <a:p>
            <a:pPr>
              <a:defRPr/>
            </a:pPr>
            <a:r>
              <a:rPr lang="en-US" dirty="0"/>
              <a:t>Boot Camp Class 6: </a:t>
            </a:r>
            <a:endParaRPr lang="en-US" sz="4400" dirty="0"/>
          </a:p>
        </p:txBody>
      </p:sp>
      <p:sp>
        <p:nvSpPr>
          <p:cNvPr id="870403" name="Rectangle 3"/>
          <p:cNvSpPr>
            <a:spLocks noGrp="1" noChangeArrowheads="1"/>
          </p:cNvSpPr>
          <p:nvPr>
            <p:ph sz="quarter" idx="1"/>
          </p:nvPr>
        </p:nvSpPr>
        <p:spPr>
          <a:xfrm>
            <a:off x="457200" y="1219200"/>
            <a:ext cx="4495800" cy="5181600"/>
          </a:xfrm>
        </p:spPr>
        <p:txBody>
          <a:bodyPr lIns="90477" tIns="44445" rIns="90477" bIns="44445">
            <a:normAutofit fontScale="92500" lnSpcReduction="20000"/>
          </a:bodyPr>
          <a:lstStyle/>
          <a:p>
            <a:r>
              <a:rPr lang="en-US" sz="3600" dirty="0"/>
              <a:t>Medical Nutrition Therapy</a:t>
            </a:r>
          </a:p>
          <a:p>
            <a:pPr marL="0" marR="0">
              <a:lnSpc>
                <a:spcPct val="115000"/>
              </a:lnSpc>
              <a:spcBef>
                <a:spcPts val="0"/>
              </a:spcBef>
              <a:spcAft>
                <a:spcPts val="10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Objectives:</a:t>
            </a:r>
          </a:p>
          <a:p>
            <a:pPr marL="342900" marR="0" lvl="0" indent="-342900">
              <a:lnSpc>
                <a:spcPct val="115000"/>
              </a:lnSpc>
              <a:spcBef>
                <a:spcPts val="0"/>
              </a:spcBef>
              <a:spcAft>
                <a:spcPts val="0"/>
              </a:spcAft>
              <a:buFont typeface="+mj-lt"/>
              <a:buAutoNum type="arabi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Discuss national guidelines for Medical Nutrition Therapy</a:t>
            </a:r>
          </a:p>
          <a:p>
            <a:pPr marL="342900" marR="0" lvl="0" indent="-342900">
              <a:lnSpc>
                <a:spcPct val="115000"/>
              </a:lnSpc>
              <a:spcBef>
                <a:spcPts val="0"/>
              </a:spcBef>
              <a:spcAft>
                <a:spcPts val="0"/>
              </a:spcAft>
              <a:buFont typeface="+mj-lt"/>
              <a:buAutoNum type="arabi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State different meal planning approaches</a:t>
            </a:r>
          </a:p>
          <a:p>
            <a:pPr marL="342900" marR="0" lvl="0" indent="-342900">
              <a:lnSpc>
                <a:spcPct val="115000"/>
              </a:lnSpc>
              <a:spcBef>
                <a:spcPts val="0"/>
              </a:spcBef>
              <a:spcAft>
                <a:spcPts val="1000"/>
              </a:spcAft>
              <a:buFont typeface="+mj-lt"/>
              <a:buAutoNum type="arabi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Describe gastrointestinal issues associated with diabetes</a:t>
            </a:r>
          </a:p>
          <a:p>
            <a:pPr marL="342900" indent="-342900">
              <a:lnSpc>
                <a:spcPct val="115000"/>
              </a:lnSpc>
              <a:spcBef>
                <a:spcPts val="0"/>
              </a:spcBef>
              <a:spcAft>
                <a:spcPts val="1000"/>
              </a:spcAft>
              <a:buFont typeface="+mj-lt"/>
              <a:buAutoNum type="arabicPeriod"/>
            </a:pPr>
            <a:r>
              <a:rPr lang="en-US" sz="2600" dirty="0">
                <a:effectLst/>
                <a:latin typeface="Calibri" panose="020F0502020204030204" pitchFamily="34" charset="0"/>
                <a:ea typeface="Calibri" panose="020F0502020204030204" pitchFamily="34" charset="0"/>
                <a:cs typeface="Times New Roman" panose="02020603050405020304" pitchFamily="18" charset="0"/>
              </a:rPr>
              <a:t>Discuss approaches to discussing and supporting weight loss</a:t>
            </a:r>
          </a:p>
          <a:p>
            <a:pPr marL="342900" marR="0" lvl="0" indent="-342900">
              <a:lnSpc>
                <a:spcPct val="115000"/>
              </a:lnSpc>
              <a:spcBef>
                <a:spcPts val="0"/>
              </a:spcBef>
              <a:spcAft>
                <a:spcPts val="100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19200"/>
            <a:ext cx="3151138" cy="4724400"/>
          </a:xfrm>
          <a:prstGeom prst="rect">
            <a:avLst/>
          </a:prstGeom>
        </p:spPr>
      </p:pic>
    </p:spTree>
    <p:custDataLst>
      <p:tags r:id="rId1"/>
    </p:custDataLst>
    <p:extLst>
      <p:ext uri="{BB962C8B-B14F-4D97-AF65-F5344CB8AC3E}">
        <p14:creationId xmlns:p14="http://schemas.microsoft.com/office/powerpoint/2010/main" val="136751070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04" y="205740"/>
            <a:ext cx="8229600" cy="990600"/>
          </a:xfrm>
        </p:spPr>
        <p:txBody>
          <a:bodyPr/>
          <a:lstStyle/>
          <a:p>
            <a:r>
              <a:rPr lang="en-US" dirty="0"/>
              <a:t>Poll Question 8</a:t>
            </a:r>
          </a:p>
        </p:txBody>
      </p:sp>
      <p:sp>
        <p:nvSpPr>
          <p:cNvPr id="3" name="Content Placeholder 2"/>
          <p:cNvSpPr>
            <a:spLocks noGrp="1"/>
          </p:cNvSpPr>
          <p:nvPr>
            <p:ph sz="quarter" idx="1"/>
          </p:nvPr>
        </p:nvSpPr>
        <p:spPr>
          <a:xfrm>
            <a:off x="457200" y="1219200"/>
            <a:ext cx="5334000" cy="4937760"/>
          </a:xfrm>
        </p:spPr>
        <p:txBody>
          <a:bodyPr>
            <a:normAutofit/>
          </a:bodyPr>
          <a:lstStyle/>
          <a:p>
            <a:r>
              <a:rPr lang="en-US" dirty="0"/>
              <a:t>You are teaching label reading. If they ate 4 servings of this Macaroni and Cheese, how much saturated fat would they be eating?</a:t>
            </a:r>
          </a:p>
          <a:p>
            <a:pPr marL="514350" indent="-514350">
              <a:buAutoNum type="alphaLcPeriod"/>
            </a:pPr>
            <a:r>
              <a:rPr lang="en-US" dirty="0"/>
              <a:t>32 gms</a:t>
            </a:r>
          </a:p>
          <a:p>
            <a:pPr marL="514350" indent="-514350">
              <a:buAutoNum type="alphaLcPeriod"/>
            </a:pPr>
            <a:r>
              <a:rPr lang="en-US" dirty="0"/>
              <a:t>40% </a:t>
            </a:r>
          </a:p>
          <a:p>
            <a:pPr marL="514350" indent="-514350">
              <a:buAutoNum type="alphaLcPeriod"/>
            </a:pPr>
            <a:r>
              <a:rPr lang="en-US" dirty="0"/>
              <a:t>2 2/3 cup</a:t>
            </a:r>
          </a:p>
          <a:p>
            <a:pPr marL="514350" indent="-514350">
              <a:buAutoNum type="alphaLcPeriod"/>
            </a:pPr>
            <a:r>
              <a:rPr lang="en-US" dirty="0"/>
              <a:t>4 </a:t>
            </a:r>
            <a:r>
              <a:rPr lang="en-US" dirty="0" err="1"/>
              <a:t>gms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1500" y="4343400"/>
            <a:ext cx="741000" cy="1393080"/>
          </a:xfrm>
          <a:prstGeom prst="rect">
            <a:avLst/>
          </a:prstGeom>
        </p:spPr>
      </p:pic>
      <p:pic>
        <p:nvPicPr>
          <p:cNvPr id="6" name="Picture 5">
            <a:extLst>
              <a:ext uri="{FF2B5EF4-FFF2-40B4-BE49-F238E27FC236}">
                <a16:creationId xmlns:a16="http://schemas.microsoft.com/office/drawing/2014/main" id="{588F28A9-F594-4490-B7E7-6DEA0F80E3B4}"/>
              </a:ext>
            </a:extLst>
          </p:cNvPr>
          <p:cNvPicPr>
            <a:picLocks noChangeAspect="1"/>
          </p:cNvPicPr>
          <p:nvPr/>
        </p:nvPicPr>
        <p:blipFill>
          <a:blip r:embed="rId4"/>
          <a:stretch>
            <a:fillRect/>
          </a:stretch>
        </p:blipFill>
        <p:spPr>
          <a:xfrm>
            <a:off x="6019800" y="304800"/>
            <a:ext cx="2867025" cy="5695950"/>
          </a:xfrm>
          <a:prstGeom prst="rect">
            <a:avLst/>
          </a:prstGeom>
        </p:spPr>
      </p:pic>
      <p:sp>
        <p:nvSpPr>
          <p:cNvPr id="7" name="Oval 6">
            <a:extLst>
              <a:ext uri="{FF2B5EF4-FFF2-40B4-BE49-F238E27FC236}">
                <a16:creationId xmlns:a16="http://schemas.microsoft.com/office/drawing/2014/main" id="{ABEB4960-B5F2-4146-BF2D-7E4F1C606A8D}"/>
              </a:ext>
            </a:extLst>
          </p:cNvPr>
          <p:cNvSpPr/>
          <p:nvPr/>
        </p:nvSpPr>
        <p:spPr>
          <a:xfrm>
            <a:off x="451104" y="5486400"/>
            <a:ext cx="2647444" cy="639155"/>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custDataLst>
      <p:tags r:id="rId1"/>
    </p:custDataLst>
    <p:extLst>
      <p:ext uri="{BB962C8B-B14F-4D97-AF65-F5344CB8AC3E}">
        <p14:creationId xmlns:p14="http://schemas.microsoft.com/office/powerpoint/2010/main" val="284142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a:xfrm>
            <a:off x="381000" y="1166602"/>
            <a:ext cx="5257800" cy="5081798"/>
          </a:xfrm>
        </p:spPr>
        <p:txBody>
          <a:bodyPr>
            <a:normAutofit lnSpcReduction="10000"/>
          </a:bodyPr>
          <a:lstStyle/>
          <a:p>
            <a:r>
              <a:rPr lang="en-US" dirty="0"/>
              <a:t>You are teaching about counting fat. If they ate 2 servings of this Macaroni and Cheese, how many calories would come from total fat?</a:t>
            </a:r>
          </a:p>
          <a:p>
            <a:pPr marL="274320" lvl="1" indent="0">
              <a:buNone/>
            </a:pPr>
            <a:r>
              <a:rPr lang="en-US" sz="2800" dirty="0"/>
              <a:t>a. </a:t>
            </a:r>
            <a:r>
              <a:rPr lang="en-US" sz="3500" dirty="0"/>
              <a:t>16 </a:t>
            </a:r>
            <a:r>
              <a:rPr lang="en-US" sz="3500" dirty="0" err="1"/>
              <a:t>gms</a:t>
            </a:r>
            <a:endParaRPr lang="en-US" sz="3500" dirty="0"/>
          </a:p>
          <a:p>
            <a:pPr marL="274320" lvl="1" indent="0">
              <a:buNone/>
            </a:pPr>
            <a:r>
              <a:rPr lang="en-US" sz="3500" dirty="0"/>
              <a:t>b. 144 kcals</a:t>
            </a:r>
          </a:p>
          <a:p>
            <a:pPr marL="274320" lvl="1" indent="0">
              <a:buNone/>
            </a:pPr>
            <a:r>
              <a:rPr lang="en-US" sz="3500" dirty="0"/>
              <a:t>c. 460 kcals</a:t>
            </a:r>
          </a:p>
          <a:p>
            <a:pPr marL="274320" lvl="1" indent="0">
              <a:buNone/>
            </a:pPr>
            <a:r>
              <a:rPr lang="en-US" sz="3500" dirty="0"/>
              <a:t>d. 20%  </a:t>
            </a:r>
          </a:p>
        </p:txBody>
      </p:sp>
      <p:pic>
        <p:nvPicPr>
          <p:cNvPr id="5" name="Picture 4">
            <a:extLst>
              <a:ext uri="{FF2B5EF4-FFF2-40B4-BE49-F238E27FC236}">
                <a16:creationId xmlns:a16="http://schemas.microsoft.com/office/drawing/2014/main" id="{3F73E425-9493-4107-AFE4-227E787CB4A9}"/>
              </a:ext>
            </a:extLst>
          </p:cNvPr>
          <p:cNvPicPr>
            <a:picLocks noChangeAspect="1"/>
          </p:cNvPicPr>
          <p:nvPr/>
        </p:nvPicPr>
        <p:blipFill>
          <a:blip r:embed="rId3"/>
          <a:stretch>
            <a:fillRect/>
          </a:stretch>
        </p:blipFill>
        <p:spPr>
          <a:xfrm>
            <a:off x="5771831" y="152400"/>
            <a:ext cx="2914969" cy="5791200"/>
          </a:xfrm>
          <a:prstGeom prst="rect">
            <a:avLst/>
          </a:prstGeom>
        </p:spPr>
      </p:pic>
      <p:sp>
        <p:nvSpPr>
          <p:cNvPr id="6" name="Oval 5">
            <a:extLst>
              <a:ext uri="{FF2B5EF4-FFF2-40B4-BE49-F238E27FC236}">
                <a16:creationId xmlns:a16="http://schemas.microsoft.com/office/drawing/2014/main" id="{2654AA78-5432-41EC-85ED-0B743CE8CF28}"/>
              </a:ext>
            </a:extLst>
          </p:cNvPr>
          <p:cNvSpPr/>
          <p:nvPr/>
        </p:nvSpPr>
        <p:spPr>
          <a:xfrm>
            <a:off x="467072" y="4495800"/>
            <a:ext cx="2647444" cy="486755"/>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
        <p:nvSpPr>
          <p:cNvPr id="7" name="TextBox 6">
            <a:extLst>
              <a:ext uri="{FF2B5EF4-FFF2-40B4-BE49-F238E27FC236}">
                <a16:creationId xmlns:a16="http://schemas.microsoft.com/office/drawing/2014/main" id="{3CFAB8E3-6BC3-4AD0-8EDB-D579ACEFFAE9}"/>
              </a:ext>
            </a:extLst>
          </p:cNvPr>
          <p:cNvSpPr txBox="1"/>
          <p:nvPr/>
        </p:nvSpPr>
        <p:spPr>
          <a:xfrm>
            <a:off x="2541524" y="5505271"/>
            <a:ext cx="3097276" cy="1200329"/>
          </a:xfrm>
          <a:prstGeom prst="rect">
            <a:avLst/>
          </a:prstGeom>
          <a:solidFill>
            <a:srgbClr val="99CCFF"/>
          </a:solidFill>
        </p:spPr>
        <p:txBody>
          <a:bodyPr wrap="square" rtlCol="0">
            <a:spAutoFit/>
          </a:bodyPr>
          <a:lstStyle/>
          <a:p>
            <a:r>
              <a:rPr lang="en-US" dirty="0"/>
              <a:t>8 </a:t>
            </a:r>
            <a:r>
              <a:rPr lang="en-US" dirty="0" err="1"/>
              <a:t>gms</a:t>
            </a:r>
            <a:r>
              <a:rPr lang="en-US" dirty="0"/>
              <a:t> of fat per serving</a:t>
            </a:r>
          </a:p>
          <a:p>
            <a:r>
              <a:rPr lang="en-US" dirty="0"/>
              <a:t>2 servings = 16 </a:t>
            </a:r>
            <a:r>
              <a:rPr lang="en-US" dirty="0" err="1"/>
              <a:t>gms</a:t>
            </a:r>
            <a:r>
              <a:rPr lang="en-US" dirty="0"/>
              <a:t> fat</a:t>
            </a:r>
          </a:p>
          <a:p>
            <a:r>
              <a:rPr lang="en-US" dirty="0"/>
              <a:t>1gm of fat – 9 kcals</a:t>
            </a:r>
          </a:p>
          <a:p>
            <a:r>
              <a:rPr lang="en-US" dirty="0"/>
              <a:t>16x9 = 144 kcals</a:t>
            </a:r>
          </a:p>
        </p:txBody>
      </p:sp>
    </p:spTree>
    <p:custDataLst>
      <p:tags r:id="rId1"/>
    </p:custDataLst>
    <p:extLst>
      <p:ext uri="{BB962C8B-B14F-4D97-AF65-F5344CB8AC3E}">
        <p14:creationId xmlns:p14="http://schemas.microsoft.com/office/powerpoint/2010/main" val="27101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a:xfrm>
            <a:off x="457200" y="220316"/>
            <a:ext cx="8229600" cy="954377"/>
          </a:xfrm>
        </p:spPr>
        <p:txBody>
          <a:bodyPr lIns="91440" tIns="45720" rIns="91440" bIns="45720" anchor="b">
            <a:normAutofit/>
          </a:bodyPr>
          <a:lstStyle/>
          <a:p>
            <a:pPr eaLnBrk="1" hangingPunct="1"/>
            <a:r>
              <a:rPr lang="en-US" dirty="0">
                <a:latin typeface="Tahoma" pitchFamily="34" charset="0"/>
              </a:rPr>
              <a:t>Fats- 9 calories per gram</a:t>
            </a:r>
          </a:p>
        </p:txBody>
      </p:sp>
      <p:sp>
        <p:nvSpPr>
          <p:cNvPr id="1869827" name="Content Placeholder 2"/>
          <p:cNvSpPr>
            <a:spLocks noGrp="1"/>
          </p:cNvSpPr>
          <p:nvPr>
            <p:ph sz="quarter" idx="1"/>
          </p:nvPr>
        </p:nvSpPr>
        <p:spPr>
          <a:xfrm>
            <a:off x="381000" y="1447800"/>
            <a:ext cx="4953000" cy="4937760"/>
          </a:xfrm>
        </p:spPr>
        <p:txBody>
          <a:bodyPr>
            <a:normAutofit fontScale="92500" lnSpcReduction="10000"/>
          </a:bodyPr>
          <a:lstStyle/>
          <a:p>
            <a:pPr>
              <a:lnSpc>
                <a:spcPct val="70000"/>
              </a:lnSpc>
              <a:defRPr/>
            </a:pPr>
            <a:r>
              <a:rPr lang="en-US" sz="2800" b="1" dirty="0">
                <a:solidFill>
                  <a:schemeClr val="folHlink"/>
                </a:solidFill>
              </a:rPr>
              <a:t>Monounsaturated - healthy</a:t>
            </a:r>
          </a:p>
          <a:p>
            <a:pPr lvl="1" eaLnBrk="1" hangingPunct="1">
              <a:buFont typeface="Courier New" pitchFamily="49" charset="0"/>
              <a:buChar char="o"/>
              <a:defRPr/>
            </a:pPr>
            <a:r>
              <a:rPr lang="en-US" sz="2000" dirty="0"/>
              <a:t>Olive &amp; canola oils, Nuts, Avocado</a:t>
            </a:r>
          </a:p>
          <a:p>
            <a:pPr lvl="1" eaLnBrk="1" hangingPunct="1">
              <a:buFont typeface="Courier New" pitchFamily="49" charset="0"/>
              <a:buChar char="o"/>
              <a:defRPr/>
            </a:pPr>
            <a:r>
              <a:rPr lang="en-US" sz="2000" dirty="0"/>
              <a:t>Lowers total cholesterol and LDL</a:t>
            </a:r>
          </a:p>
          <a:p>
            <a:pPr lvl="1" eaLnBrk="1" hangingPunct="1">
              <a:buFont typeface="Courier New" pitchFamily="49" charset="0"/>
              <a:buChar char="o"/>
              <a:defRPr/>
            </a:pPr>
            <a:r>
              <a:rPr lang="en-US" sz="2000" dirty="0"/>
              <a:t>Raise HDL, high in omega 3 fatty acids</a:t>
            </a:r>
          </a:p>
          <a:p>
            <a:pPr lvl="2" eaLnBrk="1" hangingPunct="1">
              <a:lnSpc>
                <a:spcPct val="70000"/>
              </a:lnSpc>
              <a:buFont typeface="Courier New" pitchFamily="49" charset="0"/>
              <a:buChar char="o"/>
              <a:defRPr/>
            </a:pPr>
            <a:endParaRPr lang="en-US" dirty="0"/>
          </a:p>
          <a:p>
            <a:pPr>
              <a:lnSpc>
                <a:spcPct val="70000"/>
              </a:lnSpc>
              <a:defRPr/>
            </a:pPr>
            <a:r>
              <a:rPr lang="en-US" sz="2800" b="1" dirty="0">
                <a:solidFill>
                  <a:schemeClr val="folHlink"/>
                </a:solidFill>
              </a:rPr>
              <a:t>Polyunsaturated - healthy</a:t>
            </a:r>
          </a:p>
          <a:p>
            <a:pPr lvl="1">
              <a:lnSpc>
                <a:spcPct val="110000"/>
              </a:lnSpc>
              <a:buFont typeface="Courier New" pitchFamily="49" charset="0"/>
              <a:buChar char="o"/>
              <a:defRPr/>
            </a:pPr>
            <a:r>
              <a:rPr lang="en-US" sz="2000" dirty="0"/>
              <a:t>corn, walnut, safflower, soybean</a:t>
            </a:r>
          </a:p>
          <a:p>
            <a:pPr lvl="1">
              <a:lnSpc>
                <a:spcPct val="110000"/>
              </a:lnSpc>
              <a:buFont typeface="Courier New" pitchFamily="49" charset="0"/>
              <a:buChar char="o"/>
              <a:defRPr/>
            </a:pPr>
            <a:r>
              <a:rPr lang="en-US" sz="2000" dirty="0"/>
              <a:t>Lowers total cholesterol and LDL</a:t>
            </a:r>
          </a:p>
          <a:p>
            <a:pPr lvl="1" eaLnBrk="1" hangingPunct="1">
              <a:spcBef>
                <a:spcPct val="0"/>
              </a:spcBef>
              <a:buClrTx/>
              <a:buSzTx/>
              <a:buFontTx/>
              <a:buNone/>
              <a:defRPr/>
            </a:pPr>
            <a:endParaRPr lang="en-US" sz="2600" dirty="0"/>
          </a:p>
          <a:p>
            <a:pPr>
              <a:spcBef>
                <a:spcPct val="0"/>
              </a:spcBef>
              <a:buClrTx/>
              <a:buSzTx/>
              <a:defRPr/>
            </a:pPr>
            <a:r>
              <a:rPr lang="en-US" sz="2800" b="1" dirty="0">
                <a:solidFill>
                  <a:schemeClr val="folHlink"/>
                </a:solidFill>
              </a:rPr>
              <a:t>Saturated fats</a:t>
            </a:r>
            <a:r>
              <a:rPr lang="en-US" sz="2400" b="1" dirty="0"/>
              <a:t> </a:t>
            </a:r>
            <a:r>
              <a:rPr lang="en-US" sz="2000" dirty="0">
                <a:solidFill>
                  <a:schemeClr val="tx1"/>
                </a:solidFill>
              </a:rPr>
              <a:t>(unhealthy)</a:t>
            </a:r>
          </a:p>
          <a:p>
            <a:pPr lvl="1">
              <a:buFont typeface="Courier New" pitchFamily="49" charset="0"/>
              <a:buChar char="o"/>
              <a:defRPr/>
            </a:pPr>
            <a:r>
              <a:rPr lang="en-US" sz="2000" dirty="0">
                <a:solidFill>
                  <a:schemeClr val="tx1"/>
                </a:solidFill>
              </a:rPr>
              <a:t>Animal products – meat, chicken, pork, fish, skin, cheese butter, dairy</a:t>
            </a:r>
          </a:p>
          <a:p>
            <a:pPr lvl="1">
              <a:buFont typeface="Courier New" pitchFamily="49" charset="0"/>
              <a:buChar char="o"/>
              <a:defRPr/>
            </a:pPr>
            <a:r>
              <a:rPr lang="en-US" sz="2000" dirty="0">
                <a:solidFill>
                  <a:schemeClr val="tx1"/>
                </a:solidFill>
              </a:rPr>
              <a:t>Plant products include;  palm, coconut, palm kerne</a:t>
            </a:r>
            <a:r>
              <a:rPr lang="en-US" sz="2000" dirty="0"/>
              <a:t>l oil</a:t>
            </a:r>
          </a:p>
          <a:p>
            <a:pPr lvl="1">
              <a:buFont typeface="Courier New" pitchFamily="49" charset="0"/>
              <a:buChar char="o"/>
              <a:defRPr/>
            </a:pPr>
            <a:r>
              <a:rPr lang="en-US" sz="2000" dirty="0">
                <a:solidFill>
                  <a:schemeClr val="tx1"/>
                </a:solidFill>
              </a:rPr>
              <a:t>Solid at room temp</a:t>
            </a:r>
          </a:p>
          <a:p>
            <a:pPr lvl="1">
              <a:buFont typeface="Courier New" pitchFamily="49" charset="0"/>
              <a:buChar char="o"/>
              <a:defRPr/>
            </a:pPr>
            <a:endParaRPr lang="en-US" sz="2000" dirty="0">
              <a:solidFill>
                <a:schemeClr val="folHlink"/>
              </a:solidFill>
            </a:endParaRPr>
          </a:p>
          <a:p>
            <a:pPr eaLnBrk="1" hangingPunct="1">
              <a:spcBef>
                <a:spcPct val="0"/>
              </a:spcBef>
              <a:buClrTx/>
              <a:buSzTx/>
              <a:buFontTx/>
              <a:buChar char="•"/>
              <a:defRPr/>
            </a:pPr>
            <a:endParaRPr lang="en-US" sz="2600" dirty="0"/>
          </a:p>
        </p:txBody>
      </p:sp>
      <p:sp>
        <p:nvSpPr>
          <p:cNvPr id="1869828" name="Content Placeholder 3"/>
          <p:cNvSpPr>
            <a:spLocks noGrp="1"/>
          </p:cNvSpPr>
          <p:nvPr>
            <p:ph sz="half" idx="4294967295"/>
          </p:nvPr>
        </p:nvSpPr>
        <p:spPr>
          <a:xfrm>
            <a:off x="5334000" y="1371600"/>
            <a:ext cx="3606800" cy="4546544"/>
          </a:xfrm>
        </p:spPr>
        <p:txBody>
          <a:bodyPr/>
          <a:lstStyle/>
          <a:p>
            <a:pPr eaLnBrk="1" hangingPunct="1">
              <a:buFont typeface="Wingdings" pitchFamily="2" charset="2"/>
              <a:buNone/>
              <a:defRPr/>
            </a:pPr>
            <a:r>
              <a:rPr lang="en-US" sz="2400" u="sng" dirty="0"/>
              <a:t>Serving sizes</a:t>
            </a:r>
          </a:p>
          <a:p>
            <a:pPr eaLnBrk="1" hangingPunct="1">
              <a:buFont typeface="Courier New" pitchFamily="49" charset="0"/>
              <a:buChar char="o"/>
              <a:defRPr/>
            </a:pPr>
            <a:r>
              <a:rPr lang="en-US" sz="2200" dirty="0"/>
              <a:t>1 tsp butter, margarine, oil, mayonnaise</a:t>
            </a:r>
          </a:p>
          <a:p>
            <a:pPr eaLnBrk="1" hangingPunct="1">
              <a:buFont typeface="Courier New" pitchFamily="49" charset="0"/>
              <a:buChar char="o"/>
              <a:defRPr/>
            </a:pPr>
            <a:r>
              <a:rPr lang="en-US" sz="2200" dirty="0"/>
              <a:t>1 Tbsp salad dressing, cream cheese, seeds</a:t>
            </a:r>
          </a:p>
          <a:p>
            <a:pPr eaLnBrk="1" hangingPunct="1">
              <a:buFont typeface="Courier New" pitchFamily="49" charset="0"/>
              <a:buChar char="o"/>
              <a:defRPr/>
            </a:pPr>
            <a:r>
              <a:rPr lang="en-US" sz="2200" dirty="0"/>
              <a:t>2 Tbsp avocado, cream, sour cream</a:t>
            </a:r>
          </a:p>
          <a:p>
            <a:pPr eaLnBrk="1" hangingPunct="1">
              <a:buFont typeface="Courier New" pitchFamily="49" charset="0"/>
              <a:buChar char="o"/>
              <a:defRPr/>
            </a:pPr>
            <a:r>
              <a:rPr lang="en-US" sz="2200" dirty="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536623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9880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9827">
                                            <p:txEl>
                                              <p:pRg st="5" end="5"/>
                                            </p:txEl>
                                          </p:spTgt>
                                        </p:tgtEl>
                                        <p:attrNameLst>
                                          <p:attrName>style.visibility</p:attrName>
                                        </p:attrNameLst>
                                      </p:cBhvr>
                                      <p:to>
                                        <p:strVal val="visible"/>
                                      </p:to>
                                    </p:set>
                                    <p:anim calcmode="lin" valueType="num">
                                      <p:cBhvr additive="base">
                                        <p:cTn id="25" dur="500" fill="hold"/>
                                        <p:tgtEl>
                                          <p:spTgt spid="186982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9827">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69827">
                                            <p:txEl>
                                              <p:pRg st="9" end="9"/>
                                            </p:txEl>
                                          </p:spTgt>
                                        </p:tgtEl>
                                        <p:attrNameLst>
                                          <p:attrName>style.visibility</p:attrName>
                                        </p:attrNameLst>
                                      </p:cBhvr>
                                      <p:to>
                                        <p:strVal val="visible"/>
                                      </p:to>
                                    </p:set>
                                    <p:anim calcmode="lin" valueType="num">
                                      <p:cBhvr additive="base">
                                        <p:cTn id="39"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69827">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69827">
                                            <p:txEl>
                                              <p:pRg st="10" end="10"/>
                                            </p:txEl>
                                          </p:spTgt>
                                        </p:tgtEl>
                                        <p:attrNameLst>
                                          <p:attrName>style.visibility</p:attrName>
                                        </p:attrNameLst>
                                      </p:cBhvr>
                                      <p:to>
                                        <p:strVal val="visible"/>
                                      </p:to>
                                    </p:set>
                                    <p:anim calcmode="lin" valueType="num">
                                      <p:cBhvr additive="base">
                                        <p:cTn id="43" dur="500" fill="hold"/>
                                        <p:tgtEl>
                                          <p:spTgt spid="186982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9827">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 From ADA Standards</a:t>
            </a:r>
          </a:p>
        </p:txBody>
      </p:sp>
      <p:sp>
        <p:nvSpPr>
          <p:cNvPr id="3" name="Content Placeholder 2"/>
          <p:cNvSpPr>
            <a:spLocks noGrp="1"/>
          </p:cNvSpPr>
          <p:nvPr>
            <p:ph sz="quarter" idx="1"/>
          </p:nvPr>
        </p:nvSpPr>
        <p:spPr>
          <a:xfrm>
            <a:off x="457200" y="1219200"/>
            <a:ext cx="6553200" cy="4937760"/>
          </a:xfrm>
        </p:spPr>
        <p:txBody>
          <a:bodyPr>
            <a:normAutofit lnSpcReduction="10000"/>
          </a:bodyPr>
          <a:lstStyle/>
          <a:p>
            <a:r>
              <a:rPr lang="en-US" dirty="0"/>
              <a:t>Evidence is inconclusive for ideal amount of total fat intake for people with diabetes; </a:t>
            </a:r>
          </a:p>
          <a:p>
            <a:pPr lvl="1"/>
            <a:r>
              <a:rPr lang="en-US" dirty="0"/>
              <a:t> goals should be individualized; </a:t>
            </a:r>
          </a:p>
          <a:p>
            <a:pPr lvl="1"/>
            <a:r>
              <a:rPr lang="en-US" dirty="0"/>
              <a:t>fat quality appears to be far more important than quantity. </a:t>
            </a:r>
          </a:p>
          <a:p>
            <a:r>
              <a:rPr lang="en-US" dirty="0"/>
              <a:t>The amount of dietary saturated fat, cholesterol, and trans fat recommended the same as recommended for general population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419600"/>
            <a:ext cx="2448208" cy="1590442"/>
          </a:xfrm>
          <a:prstGeom prst="rect">
            <a:avLst/>
          </a:prstGeom>
        </p:spPr>
      </p:pic>
      <p:sp>
        <p:nvSpPr>
          <p:cNvPr id="5" name="Oval 4"/>
          <p:cNvSpPr/>
          <p:nvPr/>
        </p:nvSpPr>
        <p:spPr>
          <a:xfrm>
            <a:off x="381000" y="2895600"/>
            <a:ext cx="5791200" cy="1143000"/>
          </a:xfrm>
          <a:prstGeom prst="ellipse">
            <a:avLst/>
          </a:prstGeom>
          <a:noFill/>
          <a:ln>
            <a:solidFill>
              <a:srgbClr val="79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865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Protein and Kidney Disease</a:t>
            </a:r>
          </a:p>
        </p:txBody>
      </p:sp>
      <p:sp>
        <p:nvSpPr>
          <p:cNvPr id="3" name="Content Placeholder 2"/>
          <p:cNvSpPr>
            <a:spLocks noGrp="1"/>
          </p:cNvSpPr>
          <p:nvPr>
            <p:ph sz="quarter" idx="1"/>
          </p:nvPr>
        </p:nvSpPr>
        <p:spPr>
          <a:xfrm>
            <a:off x="457200" y="1219200"/>
            <a:ext cx="5486400" cy="4937760"/>
          </a:xfrm>
        </p:spPr>
        <p:txBody>
          <a:bodyPr/>
          <a:lstStyle/>
          <a:p>
            <a:r>
              <a:rPr lang="en-US" dirty="0"/>
              <a:t>Maintain dietary protein at 0.8g/kg/day</a:t>
            </a:r>
          </a:p>
          <a:p>
            <a:pPr lvl="1"/>
            <a:r>
              <a:rPr lang="en-US" dirty="0"/>
              <a:t>Reducing below this not recommended – does not improve BG, CVD or slow kidney disease progression</a:t>
            </a:r>
          </a:p>
          <a:p>
            <a:r>
              <a:rPr lang="en-US" dirty="0"/>
              <a:t>Do not use protein foods to treat hypoglycemia for type 2 (can enhance carb related insulin release) </a:t>
            </a:r>
          </a:p>
          <a:p>
            <a:pPr marL="0" indent="0">
              <a:buNone/>
            </a:pPr>
            <a:endParaRPr lang="en-US" dirty="0"/>
          </a:p>
        </p:txBody>
      </p:sp>
      <p:pic>
        <p:nvPicPr>
          <p:cNvPr id="4" name="Picture 3"/>
          <p:cNvPicPr>
            <a:picLocks noChangeAspect="1"/>
          </p:cNvPicPr>
          <p:nvPr/>
        </p:nvPicPr>
        <p:blipFill>
          <a:blip r:embed="rId2"/>
          <a:stretch>
            <a:fillRect/>
          </a:stretch>
        </p:blipFill>
        <p:spPr>
          <a:xfrm>
            <a:off x="6096000" y="1371600"/>
            <a:ext cx="2430982" cy="2452687"/>
          </a:xfrm>
          <a:prstGeom prst="rect">
            <a:avLst/>
          </a:prstGeom>
        </p:spPr>
      </p:pic>
    </p:spTree>
    <p:extLst>
      <p:ext uri="{BB962C8B-B14F-4D97-AF65-F5344CB8AC3E}">
        <p14:creationId xmlns:p14="http://schemas.microsoft.com/office/powerpoint/2010/main" val="335740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dirty="0">
                <a:latin typeface="Tahoma" pitchFamily="34" charset="0"/>
              </a:rPr>
              <a:t>Protein – 4 </a:t>
            </a:r>
            <a:r>
              <a:rPr lang="en-US" dirty="0" err="1">
                <a:latin typeface="Tahoma" pitchFamily="34" charset="0"/>
              </a:rPr>
              <a:t>cals</a:t>
            </a:r>
            <a:r>
              <a:rPr lang="en-US" dirty="0">
                <a:latin typeface="Tahoma" pitchFamily="34" charset="0"/>
              </a:rPr>
              <a:t> per gram</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a:t>Choose lean protein</a:t>
            </a:r>
          </a:p>
          <a:p>
            <a:pPr lvl="1" eaLnBrk="1" hangingPunct="1">
              <a:lnSpc>
                <a:spcPct val="80000"/>
              </a:lnSpc>
              <a:buFont typeface="Courier New" pitchFamily="49" charset="0"/>
              <a:buChar char="o"/>
              <a:defRPr/>
            </a:pPr>
            <a:r>
              <a:rPr lang="en-US" sz="2600" dirty="0"/>
              <a:t>Poultry, fish, egg, lean beef</a:t>
            </a:r>
          </a:p>
          <a:p>
            <a:pPr lvl="1" eaLnBrk="1" hangingPunct="1">
              <a:lnSpc>
                <a:spcPct val="80000"/>
              </a:lnSpc>
              <a:buFont typeface="Courier New" pitchFamily="49" charset="0"/>
              <a:buChar char="o"/>
              <a:defRPr/>
            </a:pPr>
            <a:r>
              <a:rPr lang="en-US" sz="2600" dirty="0"/>
              <a:t>Plant sources- beans, lentils, nuts</a:t>
            </a:r>
          </a:p>
          <a:p>
            <a:pPr lvl="1" eaLnBrk="1" hangingPunct="1">
              <a:lnSpc>
                <a:spcPct val="80000"/>
              </a:lnSpc>
              <a:buFont typeface="Courier New" pitchFamily="49" charset="0"/>
              <a:buChar char="o"/>
              <a:defRPr/>
            </a:pPr>
            <a:r>
              <a:rPr lang="en-US" sz="2600" dirty="0"/>
              <a:t>Low fat cheese- cottage cheese, mozzarella cheese</a:t>
            </a:r>
          </a:p>
          <a:p>
            <a:pPr eaLnBrk="1" hangingPunct="1">
              <a:lnSpc>
                <a:spcPct val="80000"/>
              </a:lnSpc>
              <a:buFont typeface="Courier New" pitchFamily="49" charset="0"/>
              <a:buChar char="o"/>
              <a:defRPr/>
            </a:pPr>
            <a:endParaRPr lang="en-US" sz="2400" dirty="0"/>
          </a:p>
          <a:p>
            <a:pPr eaLnBrk="1" hangingPunct="1">
              <a:lnSpc>
                <a:spcPct val="80000"/>
              </a:lnSpc>
              <a:buFont typeface="Courier New" pitchFamily="49" charset="0"/>
              <a:buChar char="o"/>
              <a:defRPr/>
            </a:pPr>
            <a:r>
              <a:rPr lang="en-US" sz="2400" dirty="0"/>
              <a:t>Limit high fat protein</a:t>
            </a:r>
          </a:p>
          <a:p>
            <a:pPr lvl="1" eaLnBrk="1" hangingPunct="1">
              <a:lnSpc>
                <a:spcPct val="80000"/>
              </a:lnSpc>
              <a:buFont typeface="Courier New" pitchFamily="49" charset="0"/>
              <a:buChar char="o"/>
              <a:defRPr/>
            </a:pPr>
            <a:r>
              <a:rPr lang="en-US" sz="2600" dirty="0"/>
              <a:t>Bacon &amp; sausage</a:t>
            </a:r>
          </a:p>
          <a:p>
            <a:pPr lvl="1" eaLnBrk="1" hangingPunct="1">
              <a:lnSpc>
                <a:spcPct val="80000"/>
              </a:lnSpc>
              <a:buFont typeface="Courier New" pitchFamily="49" charset="0"/>
              <a:buChar char="o"/>
              <a:defRPr/>
            </a:pPr>
            <a:r>
              <a:rPr lang="en-US" sz="2600" dirty="0"/>
              <a:t>High fat cuts of beef</a:t>
            </a:r>
          </a:p>
          <a:p>
            <a:pPr lvl="1" eaLnBrk="1" hangingPunct="1">
              <a:lnSpc>
                <a:spcPct val="80000"/>
              </a:lnSpc>
              <a:buFont typeface="Courier New" pitchFamily="49" charset="0"/>
              <a:buChar char="o"/>
              <a:defRPr/>
            </a:pPr>
            <a:r>
              <a:rPr lang="en-US" sz="2600" dirty="0"/>
              <a:t>Whole milk cheese</a:t>
            </a:r>
          </a:p>
          <a:p>
            <a:pPr eaLnBrk="1" hangingPunct="1">
              <a:lnSpc>
                <a:spcPct val="80000"/>
              </a:lnSpc>
              <a:buFont typeface="Courier New" pitchFamily="49" charset="0"/>
              <a:buChar char="o"/>
              <a:defRPr/>
            </a:pPr>
            <a:endParaRPr lang="en-US" sz="2400" dirty="0"/>
          </a:p>
          <a:p>
            <a:pPr eaLnBrk="1" hangingPunct="1">
              <a:lnSpc>
                <a:spcPct val="80000"/>
              </a:lnSpc>
              <a:buFont typeface="Courier New" pitchFamily="49" charset="0"/>
              <a:buChar char="o"/>
              <a:defRPr/>
            </a:pPr>
            <a:r>
              <a:rPr lang="en-US" sz="2400" dirty="0"/>
              <a:t>Serving size</a:t>
            </a:r>
          </a:p>
          <a:p>
            <a:pPr lvl="1" eaLnBrk="1" hangingPunct="1">
              <a:lnSpc>
                <a:spcPct val="80000"/>
              </a:lnSpc>
              <a:buFont typeface="Courier New" pitchFamily="49" charset="0"/>
              <a:buChar char="o"/>
              <a:defRPr/>
            </a:pPr>
            <a:r>
              <a:rPr lang="en-US" sz="2600" dirty="0"/>
              <a:t>1 </a:t>
            </a:r>
            <a:r>
              <a:rPr lang="en-US" sz="2600" dirty="0" err="1"/>
              <a:t>oz</a:t>
            </a:r>
            <a:r>
              <a:rPr lang="en-US" sz="2600" dirty="0"/>
              <a:t> = ¼ cup</a:t>
            </a:r>
          </a:p>
          <a:p>
            <a:pPr lvl="1" eaLnBrk="1" hangingPunct="1">
              <a:lnSpc>
                <a:spcPct val="80000"/>
              </a:lnSpc>
              <a:buFont typeface="Courier New" pitchFamily="49" charset="0"/>
              <a:buChar char="o"/>
              <a:defRPr/>
            </a:pPr>
            <a:r>
              <a:rPr lang="en-US" sz="2600" dirty="0"/>
              <a:t>3 </a:t>
            </a:r>
            <a:r>
              <a:rPr lang="en-US" sz="2600" dirty="0" err="1"/>
              <a:t>oz</a:t>
            </a:r>
            <a:r>
              <a:rPr lang="en-US" sz="2600" dirty="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656" y="27432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F8DD503-1F77-47FF-A25A-8C9C663DFBDF}"/>
              </a:ext>
            </a:extLst>
          </p:cNvPr>
          <p:cNvSpPr txBox="1"/>
          <p:nvPr/>
        </p:nvSpPr>
        <p:spPr>
          <a:xfrm>
            <a:off x="4191000" y="5695295"/>
            <a:ext cx="4722813" cy="923330"/>
          </a:xfrm>
          <a:prstGeom prst="rect">
            <a:avLst/>
          </a:prstGeom>
          <a:noFill/>
        </p:spPr>
        <p:txBody>
          <a:bodyPr wrap="square">
            <a:spAutoFit/>
          </a:bodyPr>
          <a:lstStyle/>
          <a:p>
            <a:r>
              <a:rPr lang="en-US" b="1" dirty="0"/>
              <a:t>Protein needs ~ 0.8 g per kg of body weight</a:t>
            </a:r>
            <a:r>
              <a:rPr lang="en-US" dirty="0"/>
              <a:t>. For example, a person weighs 75 kg (165 pounds) needs ~ 60 g of protein/day</a:t>
            </a:r>
          </a:p>
        </p:txBody>
      </p:sp>
    </p:spTree>
    <p:custDataLst>
      <p:tags r:id="rId1"/>
    </p:custDataLst>
    <p:extLst>
      <p:ext uri="{BB962C8B-B14F-4D97-AF65-F5344CB8AC3E}">
        <p14:creationId xmlns:p14="http://schemas.microsoft.com/office/powerpoint/2010/main" val="2832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7204-F723-455E-8AA8-1D62E31BC697}"/>
              </a:ext>
            </a:extLst>
          </p:cNvPr>
          <p:cNvSpPr>
            <a:spLocks noGrp="1"/>
          </p:cNvSpPr>
          <p:nvPr>
            <p:ph type="title"/>
          </p:nvPr>
        </p:nvSpPr>
        <p:spPr/>
        <p:txBody>
          <a:bodyPr/>
          <a:lstStyle/>
          <a:p>
            <a:r>
              <a:rPr lang="en-US" dirty="0"/>
              <a:t>Poll Question 10</a:t>
            </a:r>
          </a:p>
        </p:txBody>
      </p:sp>
      <p:pic>
        <p:nvPicPr>
          <p:cNvPr id="5" name="Content Placeholder 4">
            <a:extLst>
              <a:ext uri="{FF2B5EF4-FFF2-40B4-BE49-F238E27FC236}">
                <a16:creationId xmlns:a16="http://schemas.microsoft.com/office/drawing/2014/main" id="{28E174B0-A2B2-4C73-887F-28CFA0A978D3}"/>
              </a:ext>
            </a:extLst>
          </p:cNvPr>
          <p:cNvPicPr>
            <a:picLocks noGrp="1" noChangeAspect="1"/>
          </p:cNvPicPr>
          <p:nvPr>
            <p:ph sz="quarter" idx="1"/>
          </p:nvPr>
        </p:nvPicPr>
        <p:blipFill>
          <a:blip r:embed="rId2"/>
          <a:stretch>
            <a:fillRect/>
          </a:stretch>
        </p:blipFill>
        <p:spPr>
          <a:xfrm>
            <a:off x="420624" y="1273153"/>
            <a:ext cx="5178232" cy="3810000"/>
          </a:xfrm>
        </p:spPr>
      </p:pic>
      <p:sp>
        <p:nvSpPr>
          <p:cNvPr id="6" name="TextBox 5">
            <a:extLst>
              <a:ext uri="{FF2B5EF4-FFF2-40B4-BE49-F238E27FC236}">
                <a16:creationId xmlns:a16="http://schemas.microsoft.com/office/drawing/2014/main" id="{A5DBC46C-21A7-42B3-8B0B-3FE660C8ED3E}"/>
              </a:ext>
            </a:extLst>
          </p:cNvPr>
          <p:cNvSpPr txBox="1"/>
          <p:nvPr/>
        </p:nvSpPr>
        <p:spPr>
          <a:xfrm>
            <a:off x="5867400" y="1291441"/>
            <a:ext cx="2743200" cy="5016758"/>
          </a:xfrm>
          <a:prstGeom prst="rect">
            <a:avLst/>
          </a:prstGeom>
          <a:noFill/>
        </p:spPr>
        <p:txBody>
          <a:bodyPr wrap="square" rtlCol="0">
            <a:spAutoFit/>
          </a:bodyPr>
          <a:lstStyle/>
          <a:p>
            <a:r>
              <a:rPr lang="en-US" sz="2000" dirty="0"/>
              <a:t>MJ is on a insulin pump and takes 1 unit of insulin for every 15 </a:t>
            </a:r>
            <a:r>
              <a:rPr lang="en-US" sz="2000" dirty="0" err="1"/>
              <a:t>gms</a:t>
            </a:r>
            <a:r>
              <a:rPr lang="en-US" sz="2000" dirty="0"/>
              <a:t> of carb.  For this meal with 5 ounces of steak, MJ </a:t>
            </a:r>
            <a:r>
              <a:rPr lang="en-US" sz="2000" dirty="0" err="1"/>
              <a:t>bolused</a:t>
            </a:r>
            <a:r>
              <a:rPr lang="en-US" sz="2000" dirty="0"/>
              <a:t> 3 units of insulin to cover carbs. What might MJ expect to happen 3 hours later?</a:t>
            </a:r>
          </a:p>
          <a:p>
            <a:endParaRPr lang="en-US" sz="2000" dirty="0"/>
          </a:p>
          <a:p>
            <a:pPr marL="342900" indent="-342900">
              <a:buAutoNum type="alphaUcPeriod"/>
            </a:pPr>
            <a:r>
              <a:rPr lang="en-US" sz="2000" dirty="0"/>
              <a:t>Glucose spike</a:t>
            </a:r>
          </a:p>
          <a:p>
            <a:pPr marL="342900" indent="-342900">
              <a:buAutoNum type="alphaUcPeriod"/>
            </a:pPr>
            <a:r>
              <a:rPr lang="en-US" sz="2000" dirty="0"/>
              <a:t>Hypoglycemia</a:t>
            </a:r>
          </a:p>
          <a:p>
            <a:pPr marL="342900" indent="-342900">
              <a:buAutoNum type="alphaUcPeriod"/>
            </a:pPr>
            <a:r>
              <a:rPr lang="en-US" sz="2000" dirty="0"/>
              <a:t>BG on target</a:t>
            </a:r>
          </a:p>
          <a:p>
            <a:pPr marL="342900" indent="-342900">
              <a:buAutoNum type="alphaUcPeriod"/>
            </a:pPr>
            <a:r>
              <a:rPr lang="en-US" sz="2000" dirty="0"/>
              <a:t>Need for more carbs.</a:t>
            </a:r>
            <a:endParaRPr lang="en-US" dirty="0"/>
          </a:p>
        </p:txBody>
      </p:sp>
      <p:sp>
        <p:nvSpPr>
          <p:cNvPr id="3" name="TextBox 2">
            <a:extLst>
              <a:ext uri="{FF2B5EF4-FFF2-40B4-BE49-F238E27FC236}">
                <a16:creationId xmlns:a16="http://schemas.microsoft.com/office/drawing/2014/main" id="{D47C4002-DAE6-40B6-9E3E-44E6B16A767C}"/>
              </a:ext>
            </a:extLst>
          </p:cNvPr>
          <p:cNvSpPr txBox="1"/>
          <p:nvPr/>
        </p:nvSpPr>
        <p:spPr>
          <a:xfrm>
            <a:off x="762000" y="5410200"/>
            <a:ext cx="4797232" cy="646331"/>
          </a:xfrm>
          <a:prstGeom prst="rect">
            <a:avLst/>
          </a:prstGeom>
          <a:noFill/>
        </p:spPr>
        <p:txBody>
          <a:bodyPr wrap="square" rtlCol="0">
            <a:spAutoFit/>
          </a:bodyPr>
          <a:lstStyle/>
          <a:p>
            <a:r>
              <a:rPr lang="en-US" dirty="0"/>
              <a:t>Avg person needs about 60gms a day</a:t>
            </a:r>
          </a:p>
          <a:p>
            <a:r>
              <a:rPr lang="en-US" dirty="0"/>
              <a:t>5 ounces steak is ~35gms</a:t>
            </a:r>
          </a:p>
        </p:txBody>
      </p:sp>
      <p:sp>
        <p:nvSpPr>
          <p:cNvPr id="7" name="Oval 6">
            <a:extLst>
              <a:ext uri="{FF2B5EF4-FFF2-40B4-BE49-F238E27FC236}">
                <a16:creationId xmlns:a16="http://schemas.microsoft.com/office/drawing/2014/main" id="{8399B0B3-EF39-4897-A747-DB07A958F9F0}"/>
              </a:ext>
            </a:extLst>
          </p:cNvPr>
          <p:cNvSpPr/>
          <p:nvPr/>
        </p:nvSpPr>
        <p:spPr>
          <a:xfrm>
            <a:off x="5559232" y="4648200"/>
            <a:ext cx="2743200" cy="453241"/>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extLst>
      <p:ext uri="{BB962C8B-B14F-4D97-AF65-F5344CB8AC3E}">
        <p14:creationId xmlns:p14="http://schemas.microsoft.com/office/powerpoint/2010/main" val="255831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11</a:t>
            </a:r>
          </a:p>
        </p:txBody>
      </p:sp>
      <p:sp>
        <p:nvSpPr>
          <p:cNvPr id="3" name="Content Placeholder 2"/>
          <p:cNvSpPr>
            <a:spLocks noGrp="1"/>
          </p:cNvSpPr>
          <p:nvPr>
            <p:ph sz="quarter" idx="1"/>
          </p:nvPr>
        </p:nvSpPr>
        <p:spPr>
          <a:xfrm>
            <a:off x="504362" y="1219200"/>
            <a:ext cx="5943600" cy="5791200"/>
          </a:xfrm>
        </p:spPr>
        <p:txBody>
          <a:bodyPr>
            <a:norm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JL is 19 and has type 1 diabetes, drinks a “few beers” on the weekends with their college friends. JL uses an insulin pump, but mostly relies of fingerstick checks to monitor blood sugars.  According to their log, JL has had a few low blood glucose levels over the past weekend of 62, 49 and 51. What is the most important recommendation?  </a:t>
            </a:r>
          </a:p>
          <a:p>
            <a:pPr marL="228600" marR="0">
              <a:spcBef>
                <a:spcPts val="0"/>
              </a:spcBef>
              <a:spcAft>
                <a:spcPts val="0"/>
              </a:spcAft>
            </a:pPr>
            <a:r>
              <a:rPr lang="en-US" sz="2400" dirty="0">
                <a:effectLst/>
                <a:latin typeface="Calibri" panose="020F0502020204030204" pitchFamily="34" charset="0"/>
                <a:ea typeface="Calibri" panose="020F0502020204030204" pitchFamily="34" charset="0"/>
              </a:rPr>
              <a:t>A. Check BG at least 4 times a day when drinking.</a:t>
            </a:r>
          </a:p>
          <a:p>
            <a:pPr marL="228600" marR="0">
              <a:spcBef>
                <a:spcPts val="0"/>
              </a:spcBef>
              <a:spcAft>
                <a:spcPts val="0"/>
              </a:spcAft>
            </a:pPr>
            <a:r>
              <a:rPr lang="en-US" sz="2400" dirty="0">
                <a:ea typeface="Calibri" panose="020F0502020204030204" pitchFamily="34" charset="0"/>
              </a:rPr>
              <a:t>B</a:t>
            </a:r>
            <a:r>
              <a:rPr lang="en-US" sz="2400" dirty="0">
                <a:effectLst/>
                <a:latin typeface="Calibri" panose="020F0502020204030204" pitchFamily="34" charset="0"/>
                <a:ea typeface="Calibri" panose="020F0502020204030204" pitchFamily="34" charset="0"/>
              </a:rPr>
              <a:t>. Get glucagon rescue medication.</a:t>
            </a:r>
          </a:p>
          <a:p>
            <a:pPr marL="228600" marR="0">
              <a:spcBef>
                <a:spcPts val="0"/>
              </a:spcBef>
              <a:spcAft>
                <a:spcPts val="0"/>
              </a:spcAft>
            </a:pPr>
            <a:r>
              <a:rPr lang="en-US" sz="2400" dirty="0">
                <a:effectLst/>
                <a:latin typeface="Calibri" panose="020F0502020204030204" pitchFamily="34" charset="0"/>
                <a:ea typeface="Calibri" panose="020F0502020204030204" pitchFamily="34" charset="0"/>
              </a:rPr>
              <a:t>C. Make sure to eat carbs when drinking to avoid low blood glucose levels.</a:t>
            </a:r>
          </a:p>
          <a:p>
            <a:pPr marL="228600" marR="0">
              <a:spcBef>
                <a:spcPts val="0"/>
              </a:spcBef>
              <a:spcAft>
                <a:spcPts val="0"/>
              </a:spcAft>
            </a:pPr>
            <a:r>
              <a:rPr lang="en-US" sz="2400" dirty="0">
                <a:ea typeface="Calibri" panose="020F0502020204030204" pitchFamily="34" charset="0"/>
              </a:rPr>
              <a:t>D</a:t>
            </a:r>
            <a:r>
              <a:rPr lang="en-US" sz="2400" dirty="0">
                <a:effectLst/>
                <a:latin typeface="Calibri" panose="020F0502020204030204" pitchFamily="34" charset="0"/>
                <a:ea typeface="Calibri" panose="020F0502020204030204" pitchFamily="34" charset="0"/>
              </a:rPr>
              <a:t>. Decrease or stop alcohol intake.</a:t>
            </a:r>
            <a:br>
              <a:rPr lang="en-US" sz="4000"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400" y="1465842"/>
            <a:ext cx="741000" cy="1393080"/>
          </a:xfrm>
          <a:prstGeom prst="rect">
            <a:avLst/>
          </a:prstGeom>
        </p:spPr>
      </p:pic>
      <p:sp>
        <p:nvSpPr>
          <p:cNvPr id="5" name="Oval 4">
            <a:extLst>
              <a:ext uri="{FF2B5EF4-FFF2-40B4-BE49-F238E27FC236}">
                <a16:creationId xmlns:a16="http://schemas.microsoft.com/office/drawing/2014/main" id="{E0542CF1-CAE3-1007-B046-F39094548B83}"/>
              </a:ext>
            </a:extLst>
          </p:cNvPr>
          <p:cNvSpPr/>
          <p:nvPr/>
        </p:nvSpPr>
        <p:spPr>
          <a:xfrm>
            <a:off x="609600" y="4800600"/>
            <a:ext cx="5362410" cy="5334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custDataLst>
      <p:tags r:id="rId1"/>
    </p:custDataLst>
    <p:extLst>
      <p:ext uri="{BB962C8B-B14F-4D97-AF65-F5344CB8AC3E}">
        <p14:creationId xmlns:p14="http://schemas.microsoft.com/office/powerpoint/2010/main" val="34889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a:t>
            </a:r>
          </a:p>
          <a:p>
            <a:pPr lvl="2"/>
            <a:r>
              <a:rPr lang="en-US" dirty="0"/>
              <a:t>5 </a:t>
            </a:r>
            <a:r>
              <a:rPr lang="en-US" dirty="0" err="1"/>
              <a:t>oz</a:t>
            </a:r>
            <a:r>
              <a:rPr lang="en-US" dirty="0"/>
              <a:t> glass of wine </a:t>
            </a:r>
          </a:p>
          <a:p>
            <a:pPr lvl="2"/>
            <a:r>
              <a:rPr lang="en-US" dirty="0"/>
              <a:t>1.5 </a:t>
            </a:r>
            <a:r>
              <a:rPr lang="en-US" dirty="0" err="1"/>
              <a:t>oz</a:t>
            </a:r>
            <a:r>
              <a:rPr lang="en-US" dirty="0"/>
              <a:t> distilled spirits (vodka, gin etc.)</a:t>
            </a:r>
          </a:p>
          <a:p>
            <a:r>
              <a:rPr lang="en-US" dirty="0"/>
              <a:t>If drink, limit amount and drink w/ food. </a:t>
            </a:r>
          </a:p>
          <a:p>
            <a:r>
              <a:rPr lang="en-US" dirty="0"/>
              <a:t>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
        <p:nvSpPr>
          <p:cNvPr id="5" name="Oval 4"/>
          <p:cNvSpPr/>
          <p:nvPr/>
        </p:nvSpPr>
        <p:spPr>
          <a:xfrm>
            <a:off x="381000" y="2209800"/>
            <a:ext cx="6248400" cy="2057400"/>
          </a:xfrm>
          <a:prstGeom prst="ellipse">
            <a:avLst/>
          </a:prstGeom>
          <a:noFill/>
          <a:ln>
            <a:solidFill>
              <a:srgbClr val="79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8303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152400"/>
            <a:ext cx="7772400" cy="1143000"/>
          </a:xfrm>
        </p:spPr>
        <p:txBody>
          <a:bodyPr/>
          <a:lstStyle/>
          <a:p>
            <a:pPr eaLnBrk="1" hangingPunct="1"/>
            <a:r>
              <a:rPr lang="en-US" sz="4000"/>
              <a:t>Celiac Disease </a:t>
            </a:r>
            <a:endParaRPr lang="en-US"/>
          </a:p>
        </p:txBody>
      </p:sp>
      <p:sp>
        <p:nvSpPr>
          <p:cNvPr id="1001475" name="Rectangle 3"/>
          <p:cNvSpPr>
            <a:spLocks noGrp="1" noChangeArrowheads="1"/>
          </p:cNvSpPr>
          <p:nvPr>
            <p:ph type="body" sz="half" idx="1"/>
          </p:nvPr>
        </p:nvSpPr>
        <p:spPr>
          <a:xfrm>
            <a:off x="152400" y="1600200"/>
            <a:ext cx="8534400" cy="5486400"/>
          </a:xfrm>
        </p:spPr>
        <p:txBody>
          <a:bodyPr/>
          <a:lstStyle/>
          <a:p>
            <a:pPr eaLnBrk="1" hangingPunct="1">
              <a:buFont typeface="Wingdings" panose="05000000000000000000" pitchFamily="2" charset="2"/>
              <a:buNone/>
              <a:defRPr/>
            </a:pPr>
            <a:endParaRPr lang="en-US" sz="800" dirty="0"/>
          </a:p>
          <a:p>
            <a:pPr eaLnBrk="1" hangingPunct="1">
              <a:defRPr/>
            </a:pPr>
            <a:r>
              <a:rPr lang="en-US" sz="2800" dirty="0"/>
              <a:t>Type 1 – Affects ~10 %  </a:t>
            </a:r>
          </a:p>
          <a:p>
            <a:pPr eaLnBrk="1" hangingPunct="1">
              <a:defRPr/>
            </a:pPr>
            <a:r>
              <a:rPr lang="en-US" sz="2800" dirty="0"/>
              <a:t>Immune reaction to gluten - affects function of villi in intestine, decreasing nutrient absorption</a:t>
            </a:r>
          </a:p>
          <a:p>
            <a:pPr eaLnBrk="1" hangingPunct="1">
              <a:defRPr/>
            </a:pPr>
            <a:r>
              <a:rPr lang="en-US" sz="2800" dirty="0"/>
              <a:t>S/S: bloating, malabsorption, </a:t>
            </a:r>
            <a:r>
              <a:rPr lang="en-US" sz="2800" dirty="0" err="1"/>
              <a:t>wt</a:t>
            </a:r>
            <a:r>
              <a:rPr lang="en-US" sz="2800" dirty="0"/>
              <a:t> loss, fatty stools, diarrhea, muscle tenderness, failure to thrive</a:t>
            </a:r>
          </a:p>
          <a:p>
            <a:pPr eaLnBrk="1" hangingPunct="1">
              <a:defRPr/>
            </a:pPr>
            <a:r>
              <a:rPr lang="en-US" sz="2800" dirty="0"/>
              <a:t>Diagnosis: measure either anti-</a:t>
            </a:r>
            <a:r>
              <a:rPr lang="en-US" sz="2800" dirty="0" err="1"/>
              <a:t>endomysial</a:t>
            </a:r>
            <a:r>
              <a:rPr lang="en-US" sz="2800" dirty="0"/>
              <a:t> antibodies (EMA) titers or tissue transglutaminase.</a:t>
            </a:r>
          </a:p>
          <a:p>
            <a:pPr eaLnBrk="1" hangingPunct="1">
              <a:defRPr/>
            </a:pPr>
            <a:r>
              <a:rPr lang="en-US" sz="2800" dirty="0"/>
              <a:t>If positive, refer to GI specialist for endoscopy and biopsy of small intestine to confirm diagnosis.</a:t>
            </a:r>
          </a:p>
        </p:txBody>
      </p:sp>
      <p:pic>
        <p:nvPicPr>
          <p:cNvPr id="54276" name="Picture 11" descr="celiac-disease_fig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8900"/>
            <a:ext cx="4648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8762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447800"/>
            <a:ext cx="4887327"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ADA Standards 2023 – Section 5</a:t>
            </a:r>
          </a:p>
        </p:txBody>
      </p:sp>
      <p:sp>
        <p:nvSpPr>
          <p:cNvPr id="3" name="Content Placeholder 2"/>
          <p:cNvSpPr>
            <a:spLocks noGrp="1"/>
          </p:cNvSpPr>
          <p:nvPr>
            <p:ph sz="quarter" idx="1"/>
          </p:nvPr>
        </p:nvSpPr>
        <p:spPr>
          <a:xfrm>
            <a:off x="457200" y="1219200"/>
            <a:ext cx="3276600" cy="4937760"/>
          </a:xfrm>
        </p:spPr>
        <p:txBody>
          <a:bodyPr/>
          <a:lstStyle/>
          <a:p>
            <a:r>
              <a:rPr lang="en-US" dirty="0"/>
              <a:t>For many individuals with diabetes, the most challenging part of the treatment plan is determining what to eat.</a:t>
            </a:r>
          </a:p>
        </p:txBody>
      </p:sp>
      <p:sp>
        <p:nvSpPr>
          <p:cNvPr id="4" name="TextBox 3">
            <a:extLst>
              <a:ext uri="{FF2B5EF4-FFF2-40B4-BE49-F238E27FC236}">
                <a16:creationId xmlns:a16="http://schemas.microsoft.com/office/drawing/2014/main" id="{04F8C5D6-152A-41B8-B882-4B683C8D258C}"/>
              </a:ext>
            </a:extLst>
          </p:cNvPr>
          <p:cNvSpPr txBox="1"/>
          <p:nvPr/>
        </p:nvSpPr>
        <p:spPr>
          <a:xfrm>
            <a:off x="685800" y="5715000"/>
            <a:ext cx="8011527" cy="369332"/>
          </a:xfrm>
          <a:prstGeom prst="rect">
            <a:avLst/>
          </a:prstGeom>
          <a:noFill/>
        </p:spPr>
        <p:txBody>
          <a:bodyPr wrap="square" rtlCol="0">
            <a:spAutoFit/>
          </a:bodyPr>
          <a:lstStyle/>
          <a:p>
            <a:r>
              <a:rPr lang="en-US" dirty="0"/>
              <a:t>5. Facilitating Behavior Change and Well-being to Improve Health Outcomes</a:t>
            </a:r>
          </a:p>
        </p:txBody>
      </p:sp>
    </p:spTree>
    <p:extLst>
      <p:ext uri="{BB962C8B-B14F-4D97-AF65-F5344CB8AC3E}">
        <p14:creationId xmlns:p14="http://schemas.microsoft.com/office/powerpoint/2010/main" val="24105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a:xfrm>
            <a:off x="330200" y="266700"/>
            <a:ext cx="8382000" cy="762000"/>
          </a:xfrm>
        </p:spPr>
        <p:txBody>
          <a:bodyPr/>
          <a:lstStyle/>
          <a:p>
            <a:r>
              <a:rPr lang="en-US" altLang="en-US" dirty="0"/>
              <a:t>Treatment – Gluten Free for Life</a:t>
            </a:r>
          </a:p>
        </p:txBody>
      </p:sp>
      <p:sp>
        <p:nvSpPr>
          <p:cNvPr id="7" name="Content Placeholder 6"/>
          <p:cNvSpPr>
            <a:spLocks noGrp="1"/>
          </p:cNvSpPr>
          <p:nvPr>
            <p:ph idx="1"/>
          </p:nvPr>
        </p:nvSpPr>
        <p:spPr>
          <a:xfrm>
            <a:off x="1828800" y="1295400"/>
            <a:ext cx="6781800" cy="5181600"/>
          </a:xfrm>
        </p:spPr>
        <p:txBody>
          <a:bodyPr>
            <a:normAutofit/>
          </a:bodyPr>
          <a:lstStyle/>
          <a:p>
            <a:pPr>
              <a:defRPr/>
            </a:pPr>
            <a:r>
              <a:rPr lang="en-US" sz="2800" dirty="0"/>
              <a:t>Avoid </a:t>
            </a:r>
          </a:p>
          <a:p>
            <a:pPr lvl="1">
              <a:defRPr/>
            </a:pPr>
            <a:r>
              <a:rPr lang="en-US" sz="2800" dirty="0"/>
              <a:t>Barley</a:t>
            </a:r>
          </a:p>
          <a:p>
            <a:pPr lvl="1">
              <a:defRPr/>
            </a:pPr>
            <a:r>
              <a:rPr lang="en-US" sz="2800" dirty="0"/>
              <a:t>Rye</a:t>
            </a:r>
          </a:p>
          <a:p>
            <a:pPr lvl="1">
              <a:defRPr/>
            </a:pPr>
            <a:r>
              <a:rPr lang="en-US" sz="2800" dirty="0">
                <a:solidFill>
                  <a:srgbClr val="0070C0"/>
                </a:solidFill>
              </a:rPr>
              <a:t>Oats</a:t>
            </a:r>
          </a:p>
          <a:p>
            <a:pPr lvl="1">
              <a:defRPr/>
            </a:pPr>
            <a:r>
              <a:rPr lang="en-US" sz="2800" dirty="0"/>
              <a:t>Wheat (einkorn, durum, faro, graham, </a:t>
            </a:r>
            <a:r>
              <a:rPr lang="en-US" sz="2800" dirty="0" err="1"/>
              <a:t>kamut</a:t>
            </a:r>
            <a:r>
              <a:rPr lang="en-US" sz="2800" dirty="0"/>
              <a:t>, semolina, spelt), </a:t>
            </a:r>
          </a:p>
          <a:p>
            <a:pPr>
              <a:defRPr/>
            </a:pPr>
            <a:r>
              <a:rPr lang="en-US" sz="2800" dirty="0"/>
              <a:t>Refer to a RD/RDN</a:t>
            </a:r>
          </a:p>
          <a:p>
            <a:pPr marL="0" indent="0">
              <a:buFont typeface="Wingdings" panose="05000000000000000000" pitchFamily="2" charset="2"/>
              <a:buNone/>
              <a:defRPr/>
            </a:pPr>
            <a:r>
              <a:rPr lang="en-US" sz="2400" b="1" dirty="0"/>
              <a:t>ASSOCIATED AUTOIMMUNE DISORDERS</a:t>
            </a:r>
          </a:p>
          <a:p>
            <a:pPr>
              <a:defRPr/>
            </a:pPr>
            <a:r>
              <a:rPr lang="en-US" sz="2000" dirty="0"/>
              <a:t>Insulin-dependent Type 1 Diabetes Mellitus, Liver diseases, Thyroid Disease-Hashimoto’s Thyroiditis, Lupus (SLE), Addison’s Disease, Chronic Active Hepatitis, Rheumatoid Arthritis</a:t>
            </a:r>
          </a:p>
          <a:p>
            <a:pPr marL="0" indent="0">
              <a:buFont typeface="Wingdings" panose="05000000000000000000" pitchFamily="2" charset="2"/>
              <a:buNone/>
              <a:defRPr/>
            </a:pPr>
            <a:endParaRPr lang="en-US" sz="4000" dirty="0"/>
          </a:p>
        </p:txBody>
      </p:sp>
      <p:pic>
        <p:nvPicPr>
          <p:cNvPr id="31748" name="Picture 2" descr="C:\Users\Beverly\AppData\Local\Microsoft\Windows\Temporary Internet Files\Content.IE5\Z2J1B3R6\MP9004277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68" y="1905000"/>
            <a:ext cx="1320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35272E-2E75-41DB-B51A-97A28B8ECCD4}"/>
              </a:ext>
            </a:extLst>
          </p:cNvPr>
          <p:cNvSpPr txBox="1"/>
          <p:nvPr/>
        </p:nvSpPr>
        <p:spPr>
          <a:xfrm rot="19944422">
            <a:off x="4172520" y="1750686"/>
            <a:ext cx="2094358" cy="523220"/>
          </a:xfrm>
          <a:prstGeom prst="rect">
            <a:avLst/>
          </a:prstGeom>
          <a:noFill/>
        </p:spPr>
        <p:txBody>
          <a:bodyPr wrap="square" rtlCol="0">
            <a:spAutoFit/>
          </a:bodyPr>
          <a:lstStyle/>
          <a:p>
            <a:r>
              <a:rPr lang="en-US" sz="2800" dirty="0">
                <a:solidFill>
                  <a:srgbClr val="0070C0"/>
                </a:solidFill>
              </a:rPr>
              <a:t>“BROW”</a:t>
            </a:r>
          </a:p>
        </p:txBody>
      </p:sp>
    </p:spTree>
    <p:custDataLst>
      <p:tags r:id="rId1"/>
    </p:custDataLst>
    <p:extLst>
      <p:ext uri="{BB962C8B-B14F-4D97-AF65-F5344CB8AC3E}">
        <p14:creationId xmlns:p14="http://schemas.microsoft.com/office/powerpoint/2010/main" val="257246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
            <a:ext cx="8229600" cy="990600"/>
          </a:xfrm>
        </p:spPr>
        <p:txBody>
          <a:bodyPr/>
          <a:lstStyle/>
          <a:p>
            <a:r>
              <a:rPr lang="en-US" dirty="0"/>
              <a:t>Poll question 12</a:t>
            </a:r>
          </a:p>
        </p:txBody>
      </p:sp>
      <p:sp>
        <p:nvSpPr>
          <p:cNvPr id="3" name="Content Placeholder 2"/>
          <p:cNvSpPr>
            <a:spLocks noGrp="1"/>
          </p:cNvSpPr>
          <p:nvPr>
            <p:ph sz="quarter" idx="1"/>
          </p:nvPr>
        </p:nvSpPr>
        <p:spPr>
          <a:xfrm>
            <a:off x="457200" y="1219200"/>
            <a:ext cx="6019800" cy="4937760"/>
          </a:xfrm>
        </p:spPr>
        <p:txBody>
          <a:bodyPr/>
          <a:lstStyle/>
          <a:p>
            <a:pPr lvl="0"/>
            <a:r>
              <a:rPr lang="en-US" dirty="0"/>
              <a:t>John has </a:t>
            </a:r>
            <a:r>
              <a:rPr lang="en-US" dirty="0" err="1"/>
              <a:t>gastroparesis</a:t>
            </a:r>
            <a:r>
              <a:rPr lang="en-US" dirty="0"/>
              <a:t> and is struggling with bloating and nausea after meals. What is the best recommendation?</a:t>
            </a:r>
          </a:p>
          <a:p>
            <a:pPr marL="514350" lvl="0" indent="-514350">
              <a:buFont typeface="+mj-lt"/>
              <a:buAutoNum type="alphaLcPeriod"/>
            </a:pPr>
            <a:r>
              <a:rPr lang="en-US" dirty="0"/>
              <a:t>Eat low fiber, small meals</a:t>
            </a:r>
          </a:p>
          <a:p>
            <a:pPr marL="514350" lvl="0" indent="-514350">
              <a:buFont typeface="+mj-lt"/>
              <a:buAutoNum type="alphaLcPeriod"/>
            </a:pPr>
            <a:r>
              <a:rPr lang="en-US" dirty="0"/>
              <a:t>Eat raw vegetables and limit fruit</a:t>
            </a:r>
          </a:p>
          <a:p>
            <a:pPr marL="514350" lvl="0" indent="-514350">
              <a:buFont typeface="+mj-lt"/>
              <a:buAutoNum type="alphaLcPeriod"/>
            </a:pPr>
            <a:r>
              <a:rPr lang="en-US" dirty="0"/>
              <a:t>Always take insulin after meals</a:t>
            </a:r>
          </a:p>
          <a:p>
            <a:pPr marL="514350" lvl="0" indent="-514350">
              <a:buFont typeface="+mj-lt"/>
              <a:buAutoNum type="alphaLcPeriod"/>
            </a:pPr>
            <a:r>
              <a:rPr lang="en-US" dirty="0"/>
              <a:t>Avoid foods containing wheat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1267722"/>
            <a:ext cx="1287424" cy="2420358"/>
          </a:xfrm>
          <a:prstGeom prst="rect">
            <a:avLst/>
          </a:prstGeom>
        </p:spPr>
      </p:pic>
      <p:sp>
        <p:nvSpPr>
          <p:cNvPr id="5" name="Oval 4">
            <a:extLst>
              <a:ext uri="{FF2B5EF4-FFF2-40B4-BE49-F238E27FC236}">
                <a16:creationId xmlns:a16="http://schemas.microsoft.com/office/drawing/2014/main" id="{2F57B789-4F8D-4D17-B6B0-60461D497B35}"/>
              </a:ext>
            </a:extLst>
          </p:cNvPr>
          <p:cNvSpPr/>
          <p:nvPr/>
        </p:nvSpPr>
        <p:spPr>
          <a:xfrm>
            <a:off x="846176" y="3201325"/>
            <a:ext cx="5326024" cy="684875"/>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solidFill>
                <a:srgbClr val="C00000"/>
              </a:solidFill>
            </a:endParaRPr>
          </a:p>
        </p:txBody>
      </p:sp>
    </p:spTree>
    <p:custDataLst>
      <p:tags r:id="rId1"/>
    </p:custDataLst>
    <p:extLst>
      <p:ext uri="{BB962C8B-B14F-4D97-AF65-F5344CB8AC3E}">
        <p14:creationId xmlns:p14="http://schemas.microsoft.com/office/powerpoint/2010/main" val="283753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04800" y="228600"/>
            <a:ext cx="8229600" cy="762000"/>
          </a:xfrm>
        </p:spPr>
        <p:txBody>
          <a:bodyPr/>
          <a:lstStyle/>
          <a:p>
            <a:r>
              <a:rPr lang="en-US" sz="4000" dirty="0" err="1"/>
              <a:t>Gastroparesis</a:t>
            </a:r>
            <a:endParaRPr lang="en-US" dirty="0"/>
          </a:p>
        </p:txBody>
      </p:sp>
      <p:sp>
        <p:nvSpPr>
          <p:cNvPr id="1089539" name="Rectangle 3"/>
          <p:cNvSpPr>
            <a:spLocks noGrp="1" noChangeArrowheads="1"/>
          </p:cNvSpPr>
          <p:nvPr>
            <p:ph type="body" sz="half" idx="1"/>
          </p:nvPr>
        </p:nvSpPr>
        <p:spPr>
          <a:xfrm>
            <a:off x="2943495" y="990600"/>
            <a:ext cx="5943600" cy="5410200"/>
          </a:xfrm>
        </p:spPr>
        <p:txBody>
          <a:bodyPr/>
          <a:lstStyle/>
          <a:p>
            <a:pPr>
              <a:buFont typeface="Wingdings" panose="05000000000000000000" pitchFamily="2" charset="2"/>
              <a:buNone/>
              <a:defRPr/>
            </a:pPr>
            <a:endParaRPr lang="en-US" sz="900" dirty="0"/>
          </a:p>
          <a:p>
            <a:pPr>
              <a:defRPr/>
            </a:pPr>
            <a:r>
              <a:rPr lang="en-US" sz="2800" dirty="0" err="1"/>
              <a:t>Gastroparesis</a:t>
            </a:r>
            <a:r>
              <a:rPr lang="en-US" sz="2800" dirty="0"/>
              <a:t>: affects 20 – 30% of </a:t>
            </a:r>
            <a:r>
              <a:rPr lang="en-US" sz="2800" dirty="0" err="1"/>
              <a:t>pt’s</a:t>
            </a:r>
            <a:r>
              <a:rPr lang="en-US" sz="2800" dirty="0"/>
              <a:t> w/ longstanding </a:t>
            </a:r>
            <a:r>
              <a:rPr lang="en-US" sz="2800" dirty="0" err="1"/>
              <a:t>dm</a:t>
            </a:r>
            <a:endParaRPr lang="en-US" sz="2800" dirty="0"/>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err="1"/>
              <a:t>Tx</a:t>
            </a:r>
            <a:r>
              <a:rPr lang="en-US" sz="2800" dirty="0"/>
              <a:t>: improve BG, small, low fat &amp; fiber meals  meds: </a:t>
            </a:r>
            <a:r>
              <a:rPr lang="en-US" sz="2800" dirty="0" err="1"/>
              <a:t>reglan</a:t>
            </a:r>
            <a:r>
              <a:rPr lang="en-US" sz="2800" dirty="0"/>
              <a:t>, erythromycin</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681" y="1295400"/>
            <a:ext cx="259149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731805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Note - Know these Facts</a:t>
            </a:r>
          </a:p>
        </p:txBody>
      </p:sp>
      <p:sp>
        <p:nvSpPr>
          <p:cNvPr id="4" name="Content Placeholder 3"/>
          <p:cNvSpPr>
            <a:spLocks noGrp="1"/>
          </p:cNvSpPr>
          <p:nvPr>
            <p:ph sz="quarter" idx="1"/>
          </p:nvPr>
        </p:nvSpPr>
        <p:spPr>
          <a:xfrm>
            <a:off x="457200" y="1219200"/>
            <a:ext cx="4114800" cy="4937760"/>
          </a:xfrm>
        </p:spPr>
        <p:txBody>
          <a:bodyPr>
            <a:normAutofit/>
          </a:bodyPr>
          <a:lstStyle/>
          <a:p>
            <a:r>
              <a:rPr lang="en-US" dirty="0"/>
              <a:t>Fat	- 9 </a:t>
            </a:r>
            <a:r>
              <a:rPr lang="en-US" dirty="0" err="1"/>
              <a:t>cals</a:t>
            </a:r>
            <a:r>
              <a:rPr lang="en-US" dirty="0"/>
              <a:t> per gm</a:t>
            </a:r>
          </a:p>
          <a:p>
            <a:r>
              <a:rPr lang="en-US" dirty="0"/>
              <a:t>Carb – 4 </a:t>
            </a:r>
            <a:r>
              <a:rPr lang="en-US" dirty="0" err="1"/>
              <a:t>cals</a:t>
            </a:r>
            <a:r>
              <a:rPr lang="en-US" dirty="0"/>
              <a:t> per gm</a:t>
            </a:r>
          </a:p>
          <a:p>
            <a:r>
              <a:rPr lang="en-US" dirty="0"/>
              <a:t>Protein – 4 </a:t>
            </a:r>
            <a:r>
              <a:rPr lang="en-US" dirty="0" err="1"/>
              <a:t>cal</a:t>
            </a:r>
            <a:r>
              <a:rPr lang="en-US" dirty="0"/>
              <a:t> per gm</a:t>
            </a:r>
          </a:p>
          <a:p>
            <a:r>
              <a:rPr lang="en-US" dirty="0"/>
              <a:t>Alcohol - 7cals per gm</a:t>
            </a:r>
          </a:p>
          <a:p>
            <a:endParaRPr lang="en-US" dirty="0"/>
          </a:p>
        </p:txBody>
      </p:sp>
      <p:sp>
        <p:nvSpPr>
          <p:cNvPr id="5" name="Content Placeholder 4"/>
          <p:cNvSpPr>
            <a:spLocks noGrp="1"/>
          </p:cNvSpPr>
          <p:nvPr>
            <p:ph sz="quarter" idx="2"/>
          </p:nvPr>
        </p:nvSpPr>
        <p:spPr>
          <a:xfrm>
            <a:off x="4572000" y="1219200"/>
            <a:ext cx="4267200" cy="4937760"/>
          </a:xfrm>
        </p:spPr>
        <p:txBody>
          <a:bodyPr>
            <a:normAutofit/>
          </a:bodyPr>
          <a:lstStyle/>
          <a:p>
            <a:r>
              <a:rPr lang="en-US" dirty="0"/>
              <a:t>Common food carb count</a:t>
            </a:r>
          </a:p>
          <a:p>
            <a:r>
              <a:rPr lang="en-US" dirty="0"/>
              <a:t>Milk is 12 </a:t>
            </a:r>
            <a:r>
              <a:rPr lang="en-US" dirty="0" err="1"/>
              <a:t>gms</a:t>
            </a:r>
            <a:r>
              <a:rPr lang="en-US" dirty="0"/>
              <a:t> of carb</a:t>
            </a:r>
          </a:p>
          <a:p>
            <a:r>
              <a:rPr lang="en-US" dirty="0"/>
              <a:t>1 </a:t>
            </a:r>
            <a:r>
              <a:rPr lang="en-US" dirty="0" err="1"/>
              <a:t>lb</a:t>
            </a:r>
            <a:r>
              <a:rPr lang="en-US" dirty="0"/>
              <a:t> = 3,500 </a:t>
            </a:r>
            <a:r>
              <a:rPr lang="en-US" dirty="0" err="1"/>
              <a:t>cals</a:t>
            </a:r>
            <a:endParaRPr lang="en-US" dirty="0"/>
          </a:p>
          <a:p>
            <a:r>
              <a:rPr lang="en-US" dirty="0"/>
              <a:t>7,500 to 10,000 steps recommended a day</a:t>
            </a:r>
          </a:p>
          <a:p>
            <a:r>
              <a:rPr lang="en-US" dirty="0"/>
              <a:t>2000 steps – 1 mile</a:t>
            </a:r>
          </a:p>
          <a:p>
            <a:r>
              <a:rPr lang="en-US" dirty="0"/>
              <a:t>Alcohol serving sizes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810000"/>
            <a:ext cx="1823314" cy="1695298"/>
          </a:xfrm>
          <a:prstGeom prst="rect">
            <a:avLst/>
          </a:prstGeom>
        </p:spPr>
      </p:pic>
    </p:spTree>
    <p:custDataLst>
      <p:tags r:id="rId1"/>
    </p:custDataLst>
    <p:extLst>
      <p:ext uri="{BB962C8B-B14F-4D97-AF65-F5344CB8AC3E}">
        <p14:creationId xmlns:p14="http://schemas.microsoft.com/office/powerpoint/2010/main" val="92521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hlinkClick r:id="rId4"/>
              </a:rPr>
              <a:t>Info@DiabetsEd.net</a:t>
            </a:r>
            <a:endParaRPr lang="fr-FR" dirty="0"/>
          </a:p>
          <a:p>
            <a:r>
              <a:rPr lang="fr-FR" dirty="0"/>
              <a:t>530-893-8635</a:t>
            </a:r>
          </a:p>
          <a:p>
            <a:r>
              <a:rPr lang="fr-FR" dirty="0"/>
              <a:t>Bryanna </a:t>
            </a:r>
            <a:r>
              <a:rPr lang="fr-FR" dirty="0" err="1"/>
              <a:t>is</a:t>
            </a:r>
            <a:r>
              <a:rPr lang="fr-FR" dirty="0"/>
              <a:t> </a:t>
            </a:r>
            <a:r>
              <a:rPr lang="fr-FR" dirty="0" err="1"/>
              <a:t>here</a:t>
            </a:r>
            <a:r>
              <a:rPr lang="fr-FR" dirty="0"/>
              <a:t> to help.</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046" y="1216152"/>
            <a:ext cx="2487458" cy="3731187"/>
          </a:xfrm>
          <a:prstGeom prst="rect">
            <a:avLst/>
          </a:prstGeom>
        </p:spPr>
      </p:pic>
      <p:pic>
        <p:nvPicPr>
          <p:cNvPr id="4" name="Picture 3">
            <a:extLst>
              <a:ext uri="{FF2B5EF4-FFF2-40B4-BE49-F238E27FC236}">
                <a16:creationId xmlns:a16="http://schemas.microsoft.com/office/drawing/2014/main" id="{860A01BC-301E-E10F-8B27-E00947964176}"/>
              </a:ext>
            </a:extLst>
          </p:cNvPr>
          <p:cNvPicPr>
            <a:picLocks noChangeAspect="1"/>
          </p:cNvPicPr>
          <p:nvPr/>
        </p:nvPicPr>
        <p:blipFill>
          <a:blip r:embed="rId6"/>
          <a:stretch>
            <a:fillRect/>
          </a:stretch>
        </p:blipFill>
        <p:spPr>
          <a:xfrm>
            <a:off x="762000" y="4625255"/>
            <a:ext cx="7924800" cy="2033185"/>
          </a:xfrm>
          <a:prstGeom prst="rect">
            <a:avLst/>
          </a:prstGeom>
        </p:spPr>
      </p:pic>
    </p:spTree>
    <p:custDataLst>
      <p:tags r:id="rId1"/>
    </p:custDataLst>
    <p:extLst>
      <p:ext uri="{BB962C8B-B14F-4D97-AF65-F5344CB8AC3E}">
        <p14:creationId xmlns:p14="http://schemas.microsoft.com/office/powerpoint/2010/main" val="3200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600" dirty="0"/>
              <a:t>Medical Nutrition Therapy – ADA  </a:t>
            </a:r>
          </a:p>
        </p:txBody>
      </p:sp>
      <p:sp>
        <p:nvSpPr>
          <p:cNvPr id="3" name="Content Placeholder 2"/>
          <p:cNvSpPr>
            <a:spLocks noGrp="1"/>
          </p:cNvSpPr>
          <p:nvPr>
            <p:ph sz="quarter" idx="1"/>
          </p:nvPr>
        </p:nvSpPr>
        <p:spPr>
          <a:xfrm>
            <a:off x="457200" y="1219200"/>
            <a:ext cx="5498773" cy="5486400"/>
          </a:xfrm>
        </p:spPr>
        <p:txBody>
          <a:bodyPr>
            <a:normAutofit fontScale="92500"/>
          </a:bodyPr>
          <a:lstStyle/>
          <a:p>
            <a:pPr marL="285750" indent="-285750">
              <a:buFont typeface="Arial" panose="020B0604020202020204" pitchFamily="34" charset="0"/>
              <a:buChar char="•"/>
            </a:pPr>
            <a:r>
              <a:rPr lang="en-US" dirty="0"/>
              <a:t>No ideal percentage of calories from protein, carbohydrate and fat for  people with diabetes. </a:t>
            </a:r>
          </a:p>
          <a:p>
            <a:r>
              <a:rPr lang="en-US" dirty="0"/>
              <a:t>Consider personal preferences </a:t>
            </a:r>
          </a:p>
          <a:p>
            <a:pPr lvl="1"/>
            <a:r>
              <a:rPr lang="en-US" dirty="0"/>
              <a:t>tradition, culture, religion, health beliefs and goals, economics </a:t>
            </a:r>
          </a:p>
          <a:p>
            <a:pPr lvl="1"/>
            <a:r>
              <a:rPr lang="en-US" dirty="0"/>
              <a:t>as well as metabolic goals when working with individuals to determine the best eating pattern for them</a:t>
            </a:r>
          </a:p>
          <a:p>
            <a:pPr marL="285750" indent="-285750">
              <a:buFont typeface="Arial" panose="020B0604020202020204" pitchFamily="34" charset="0"/>
              <a:buChar char="•"/>
            </a:pPr>
            <a:r>
              <a:rPr lang="en-US" dirty="0"/>
              <a:t>Macronutrient distribution based on </a:t>
            </a:r>
            <a:r>
              <a:rPr lang="en-US" i="1" dirty="0"/>
              <a:t>individualized assessment </a:t>
            </a:r>
            <a:r>
              <a:rPr lang="en-US" dirty="0"/>
              <a:t> </a:t>
            </a:r>
          </a:p>
        </p:txBody>
      </p:sp>
      <p:pic>
        <p:nvPicPr>
          <p:cNvPr id="166916" name="Picture 8" descr="C:\Users\Beverly\AppData\Local\Microsoft\Windows\Temporary Internet Files\Content.IE5\Z2J1B3R6\MP90040754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95400"/>
            <a:ext cx="2667000" cy="12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400800" y="2819400"/>
            <a:ext cx="2362200" cy="1477328"/>
          </a:xfrm>
          <a:prstGeom prst="rect">
            <a:avLst/>
          </a:prstGeom>
          <a:noFill/>
        </p:spPr>
        <p:txBody>
          <a:bodyPr wrap="square" rtlCol="0">
            <a:spAutoFit/>
          </a:bodyPr>
          <a:lstStyle/>
          <a:p>
            <a:r>
              <a:rPr lang="en-US" i="1" dirty="0"/>
              <a:t>Each team member should be knowledgeable about nutrition therapy principles</a:t>
            </a:r>
            <a:r>
              <a:rPr lang="en-US" dirty="0"/>
              <a:t>.</a:t>
            </a:r>
          </a:p>
        </p:txBody>
      </p:sp>
      <p:pic>
        <p:nvPicPr>
          <p:cNvPr id="2" name="Picture 1">
            <a:extLst>
              <a:ext uri="{FF2B5EF4-FFF2-40B4-BE49-F238E27FC236}">
                <a16:creationId xmlns:a16="http://schemas.microsoft.com/office/drawing/2014/main" id="{6AAFC9A2-0FF9-2948-DF34-E75171621ECA}"/>
              </a:ext>
            </a:extLst>
          </p:cNvPr>
          <p:cNvPicPr>
            <a:picLocks noChangeAspect="1"/>
          </p:cNvPicPr>
          <p:nvPr/>
        </p:nvPicPr>
        <p:blipFill>
          <a:blip r:embed="rId4"/>
          <a:stretch>
            <a:fillRect/>
          </a:stretch>
        </p:blipFill>
        <p:spPr>
          <a:xfrm>
            <a:off x="4313524" y="6261434"/>
            <a:ext cx="4648200" cy="566086"/>
          </a:xfrm>
          <a:prstGeom prst="rect">
            <a:avLst/>
          </a:prstGeom>
        </p:spPr>
      </p:pic>
    </p:spTree>
    <p:custDataLst>
      <p:tags r:id="rId1"/>
    </p:custDataLst>
    <p:extLst>
      <p:ext uri="{BB962C8B-B14F-4D97-AF65-F5344CB8AC3E}">
        <p14:creationId xmlns:p14="http://schemas.microsoft.com/office/powerpoint/2010/main" val="854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NNOTATION_TYPE_16" val="2"/>
  <p:tag name="ANNOTATION_START_16" val="227.0"/>
  <p:tag name="ANNOTATION_END_16" val="227.0"/>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27.0"/>
  <p:tag name="ANNOTATION_END_17" val="277.9"/>
  <p:tag name="ANNOTATION_TOP_17" val="347.8"/>
  <p:tag name="ANNOTATION_LEFT_17" val="10.2"/>
  <p:tag name="ANNOTATION_WIDTH_17" val="552.0"/>
  <p:tag name="ANNOTATION_HEIGHT_17" val="71.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7.9"/>
  <p:tag name="ANNOTATION_TOP_18" val="-29.9"/>
  <p:tag name="ANNOTATION_LEFT_18" val="-30.0"/>
  <p:tag name="ANNOTATION_WIDTH_18" val="635.9"/>
  <p:tag name="ANNOTATION_HEIGHT_18" val="491.8"/>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UDIO_ID" val="921"/>
  <p:tag name="ELAPSEDTIME" val="293.1"/>
  <p:tag name="ANNOTATION_TYPE_1" val="2"/>
  <p:tag name="ANNOTATION_START_1" val="16.3"/>
  <p:tag name="ANNOTATION_END_1" val="16.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3"/>
  <p:tag name="ANNOTATION_END_2" val="49.1"/>
  <p:tag name="ANNOTATION_TOP_2" val="88.4"/>
  <p:tag name="ANNOTATION_LEFT_2" val="21.6"/>
  <p:tag name="ANNOTATION_WIDTH_2" val="256.5"/>
  <p:tag name="ANNOTATION_HEIGHT_2" val="49.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54.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1"/>
  <p:tag name="ANNOTATION_END_4" val="54.1"/>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1"/>
  <p:tag name="ANNOTATION_END_5" val="74.0"/>
  <p:tag name="ANNOTATION_TOP_5" val="128.5"/>
  <p:tag name="ANNOTATION_LEFT_5" val="21.6"/>
  <p:tag name="ANNOTATION_WIDTH_5" val="534.0"/>
  <p:tag name="ANNOTATION_HEIGHT_5" val="58.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0"/>
  <p:tag name="ANNOTATION_END_6" val="74.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0"/>
  <p:tag name="ANNOTATION_END_7" val="101.6"/>
  <p:tag name="ANNOTATION_TOP_7" val="5.4"/>
  <p:tag name="ANNOTATION_LEFT_7" val="271.5"/>
  <p:tag name="ANNOTATION_WIDTH_7" val="166.6"/>
  <p:tag name="ANNOTATION_HEIGHT_7" val="117.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1.6"/>
  <p:tag name="ANNOTATION_END_8" val="101.6"/>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1.6"/>
  <p:tag name="ANNOTATION_END_9" val="134.0"/>
  <p:tag name="ANNOTATION_TOP_9" val="3.0"/>
  <p:tag name="ANNOTATION_LEFT_9" val="431.6"/>
  <p:tag name="ANNOTATION_WIDTH_9" val="141.5"/>
  <p:tag name="ANNOTATION_HEIGHT_9" val="124.9"/>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34.0"/>
  <p:tag name="ANNOTATION_END_10" val="134.0"/>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34.0"/>
  <p:tag name="ANNOTATION_END_11" val="198.1"/>
  <p:tag name="ANNOTATION_TOP_11" val="175.1"/>
  <p:tag name="ANNOTATION_LEFT_11" val="12.6"/>
  <p:tag name="ANNOTATION_WIDTH_11" val="540.0"/>
  <p:tag name="ANNOTATION_HEIGHT_11" val="78.3"/>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98.1"/>
  <p:tag name="ANNOTATION_END_12" val="198.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98.1"/>
  <p:tag name="ANNOTATION_END_13" val="242.2"/>
  <p:tag name="ANNOTATION_TOP_13" val="246.2"/>
  <p:tag name="ANNOTATION_LEFT_13" val="18.6"/>
  <p:tag name="ANNOTATION_WIDTH_13" val="529.2"/>
  <p:tag name="ANNOTATION_HEIGHT_13" val="116.5"/>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42.2"/>
  <p:tag name="ANNOTATION_END_14" val="242.2"/>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42.2"/>
  <p:tag name="ANNOTATION_TOP_15" val="359.1"/>
  <p:tag name="ANNOTATION_LEFT_15" val="20.4"/>
  <p:tag name="ANNOTATION_WIDTH_15" val="510.7"/>
  <p:tag name="ANNOTATION_HEIGHT_15" val="56.8"/>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COUNT" val="15"/>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NAV" val="51"/>
  <p:tag name="ARTICULATE_SLIDE_GUID" val="e9a5e332-0279-40eb-8c9b-0e056506e32c"/>
  <p:tag name="AUDIO_ID" val="1279"/>
  <p:tag name="ELAPSEDTIME" val="38.9"/>
  <p:tag name="ANNOTATION_TYPE_1" val="0"/>
  <p:tag name="ANNOTATION_START_1" val="5.2"/>
  <p:tag name="ANNOTATION_END_1" val="18.0"/>
  <p:tag name="ANNOTATION_TOP_1" val="152.4"/>
  <p:tag name="ANNOTATION_LEFT_1" val="37.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0"/>
  <p:tag name="ANNOTATION_END_2" val="27.6"/>
  <p:tag name="ANNOTATION_TOP_2" val="219.3"/>
  <p:tag name="ANNOTATION_LEFT_2" val="42.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6"/>
  <p:tag name="ANNOTATION_END_3" val="35.9"/>
  <p:tag name="ANNOTATION_TOP_3" val="267.7"/>
  <p:tag name="ANNOTATION_LEFT_3" val="6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9"/>
  <p:tag name="ANNOTATION_TOP_4" val="326.4"/>
  <p:tag name="ANNOTATION_LEFT_4" val="62.6"/>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25854</TotalTime>
  <Pages>98</Pages>
  <Words>4906</Words>
  <Application>Microsoft Office PowerPoint</Application>
  <PresentationFormat>Letter Paper (8.5x11 in)</PresentationFormat>
  <Paragraphs>623</Paragraphs>
  <Slides>84</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84</vt:i4>
      </vt:variant>
    </vt:vector>
  </HeadingPairs>
  <TitlesOfParts>
    <vt:vector size="97" baseType="lpstr">
      <vt:lpstr>Arial</vt:lpstr>
      <vt:lpstr>Calibri</vt:lpstr>
      <vt:lpstr>Courier New</vt:lpstr>
      <vt:lpstr>Gill Sans MT</vt:lpstr>
      <vt:lpstr>Helvetica</vt:lpstr>
      <vt:lpstr>Helvetica Neue</vt:lpstr>
      <vt:lpstr>Lato</vt:lpstr>
      <vt:lpstr>Monotype Sorts</vt:lpstr>
      <vt:lpstr>Tahoma</vt:lpstr>
      <vt:lpstr>Times New Roman</vt:lpstr>
      <vt:lpstr>Wingdings</vt:lpstr>
      <vt:lpstr>Wingdings 3</vt:lpstr>
      <vt:lpstr>1_Origin</vt:lpstr>
      <vt:lpstr>Welcome to Boot Camp 6 –  Medical Nutrition Therapy 2023</vt:lpstr>
      <vt:lpstr>PowerPoint Presentation</vt:lpstr>
      <vt:lpstr> Bryanna is here to Help!</vt:lpstr>
      <vt:lpstr>Coach Bev has no conflicts of interest</vt:lpstr>
      <vt:lpstr>References </vt:lpstr>
      <vt:lpstr>Training Programs – 4 Hours of MNT</vt:lpstr>
      <vt:lpstr>Boot Camp Class 6: </vt:lpstr>
      <vt:lpstr>ADA Standards 2023 – Section 5</vt:lpstr>
      <vt:lpstr>Medical Nutrition Therapy – ADA  </vt:lpstr>
      <vt:lpstr>Goals of Medical Nutrition Therapy – ADA Promote and support Individualized healthful eating patterns</vt:lpstr>
      <vt:lpstr>Poll Question 1</vt:lpstr>
      <vt:lpstr> ADA or ADCES Recognized Program DSME &amp; Medical Nutrition Therapy – What Medicare Covers</vt:lpstr>
      <vt:lpstr>Keep it Person Centered</vt:lpstr>
      <vt:lpstr>Person Centered – Bonus Question</vt:lpstr>
      <vt:lpstr>ADA MNT Standards 2023</vt:lpstr>
      <vt:lpstr>Sodium, Fat and Fiber</vt:lpstr>
      <vt:lpstr>Fiber – the New “F” Word</vt:lpstr>
      <vt:lpstr>Supplements CHEAT Sheet</vt:lpstr>
      <vt:lpstr>Poll Question 2</vt:lpstr>
      <vt:lpstr>Health at Every Size (HAES)</vt:lpstr>
      <vt:lpstr>8. Obesity and Weight Management for Prevention &amp; Treatment of Type 2 Diabetes</vt:lpstr>
      <vt:lpstr>Weighing and Respect</vt:lpstr>
      <vt:lpstr>Interested in Weight Loss?</vt:lpstr>
      <vt:lpstr>BMI Categories</vt:lpstr>
      <vt:lpstr>Weight Loss is Helpful</vt:lpstr>
      <vt:lpstr>How to Achieve Weight Loss?</vt:lpstr>
      <vt:lpstr>Successful weight loss strategies include</vt:lpstr>
      <vt:lpstr>Poll question 3 – Get your calculator </vt:lpstr>
      <vt:lpstr>Intermittent Fasting</vt:lpstr>
      <vt:lpstr>Metabolic (Bariatric) Surgery</vt:lpstr>
      <vt:lpstr>Metabolic Surgery Benefits </vt:lpstr>
      <vt:lpstr>Pharmacotherapy &amp; Diabetes</vt:lpstr>
      <vt:lpstr>GLP-1 RAs Approved for Weight Loss</vt:lpstr>
      <vt:lpstr>Treatment options for BMI 25+</vt:lpstr>
      <vt:lpstr>Very low calorie diets - &lt;800 cals/day</vt:lpstr>
      <vt:lpstr>Poll question 4</vt:lpstr>
      <vt:lpstr>Disordered Eating</vt:lpstr>
      <vt:lpstr>Healthy Eating Patterns</vt:lpstr>
      <vt:lpstr>Carbs and Lowering Glucose</vt:lpstr>
      <vt:lpstr>Low Carb Meal Plan Not Recommended for: </vt:lpstr>
      <vt:lpstr>Stretch and Digest Break</vt:lpstr>
      <vt:lpstr>Poll Question 5</vt:lpstr>
      <vt:lpstr>DASH Diet – Dietary Approaches to Stop Hypertension</vt:lpstr>
      <vt:lpstr>Mediterranean Diet Pyramid</vt:lpstr>
      <vt:lpstr>The Mediterranean diet emphasizes:</vt:lpstr>
      <vt:lpstr>OLDWAYS</vt:lpstr>
      <vt:lpstr>USDA  www.myplate.gov</vt:lpstr>
      <vt:lpstr>Plate example</vt:lpstr>
      <vt:lpstr>Another plate example</vt:lpstr>
      <vt:lpstr>Assess for Food Insecurity</vt:lpstr>
      <vt:lpstr>Healthy Lower Cost Foods</vt:lpstr>
      <vt:lpstr>How nutrients affect blood sugar</vt:lpstr>
      <vt:lpstr>Carbs affect Post meal Blood Glucose</vt:lpstr>
      <vt:lpstr>Poll Question 6</vt:lpstr>
      <vt:lpstr>Carbohydrate Needs for  Most Adults</vt:lpstr>
      <vt:lpstr>Diabetes Exchange List</vt:lpstr>
      <vt:lpstr>Carb Counting - Starch</vt:lpstr>
      <vt:lpstr>Carb counting- fruit</vt:lpstr>
      <vt:lpstr>Only 1 in 10 eating enough Fruits and Vegetables</vt:lpstr>
      <vt:lpstr>Carb Counting - Milk</vt:lpstr>
      <vt:lpstr>Carb  Counting - Sweets</vt:lpstr>
      <vt:lpstr>Eating behavior is strongly linked to emotions</vt:lpstr>
      <vt:lpstr>Reduce refined Carbs, Added Sugars - ADA</vt:lpstr>
      <vt:lpstr>Poll Question 7</vt:lpstr>
      <vt:lpstr>Non-Nutritive Sweeteners</vt:lpstr>
      <vt:lpstr>Caloric Sweeteners</vt:lpstr>
      <vt:lpstr>PowerPoint Presentation</vt:lpstr>
      <vt:lpstr>Label – How many Teaspoons of added sugar in the Buns and BBQ sauce?</vt:lpstr>
      <vt:lpstr>Top Diabetes Apps CHEAT Sheet</vt:lpstr>
      <vt:lpstr>Poll Question 8</vt:lpstr>
      <vt:lpstr>Poll Question 9</vt:lpstr>
      <vt:lpstr>Fats- 9 calories per gram</vt:lpstr>
      <vt:lpstr>Fat – From ADA Standards</vt:lpstr>
      <vt:lpstr>Protein and Kidney Disease</vt:lpstr>
      <vt:lpstr>Protein – 4 cals per gram</vt:lpstr>
      <vt:lpstr>Poll Question 10</vt:lpstr>
      <vt:lpstr>Poll Question 11</vt:lpstr>
      <vt:lpstr>Using Alcohol Safely</vt:lpstr>
      <vt:lpstr>Celiac Disease </vt:lpstr>
      <vt:lpstr>Treatment – Gluten Free for Life</vt:lpstr>
      <vt:lpstr>Poll question 12</vt:lpstr>
      <vt:lpstr>Gastroparesis</vt:lpstr>
      <vt:lpstr>Last Note - Know these Facts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939</cp:revision>
  <cp:lastPrinted>2022-02-22T01:28:45Z</cp:lastPrinted>
  <dcterms:created xsi:type="dcterms:W3CDTF">1998-04-16T17:55:30Z</dcterms:created>
  <dcterms:modified xsi:type="dcterms:W3CDTF">2023-11-13T18:19:30Z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ies>
</file>